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8" r:id="rId5"/>
  </p:sldMasterIdLst>
  <p:notesMasterIdLst>
    <p:notesMasterId r:id="rId22"/>
  </p:notesMasterIdLst>
  <p:handoutMasterIdLst>
    <p:handoutMasterId r:id="rId23"/>
  </p:handoutMasterIdLst>
  <p:sldIdLst>
    <p:sldId id="256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3" r:id="rId18"/>
    <p:sldId id="300" r:id="rId19"/>
    <p:sldId id="301" r:id="rId20"/>
    <p:sldId id="302" r:id="rId21"/>
  </p:sldIdLst>
  <p:sldSz cx="12192000" cy="6858000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75323" autoAdjust="0"/>
  </p:normalViewPr>
  <p:slideViewPr>
    <p:cSldViewPr snapToObjects="1">
      <p:cViewPr varScale="1">
        <p:scale>
          <a:sx n="83" d="100"/>
          <a:sy n="83" d="100"/>
        </p:scale>
        <p:origin x="19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B5198-556E-4D8C-837D-5844D45A13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51EC4F-2F92-4D5D-9248-34B4044110D6}">
      <dgm:prSet phldrT="[Text]"/>
      <dgm:spPr>
        <a:xfrm>
          <a:off x="4123215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Lo-</a:t>
          </a:r>
          <a:r>
            <a:rPr lang="de-DE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</a:t>
          </a: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Prototyp</a:t>
          </a:r>
        </a:p>
      </dgm:t>
    </dgm:pt>
    <dgm:pt modelId="{811FCEBE-E271-4E3D-9310-4E137298A380}" type="parTrans" cxnId="{C6702949-CF2C-4DE2-A7FA-AE2E25633D57}">
      <dgm:prSet/>
      <dgm:spPr/>
      <dgm:t>
        <a:bodyPr/>
        <a:lstStyle/>
        <a:p>
          <a:endParaRPr lang="de-CH"/>
        </a:p>
      </dgm:t>
    </dgm:pt>
    <dgm:pt modelId="{09B74543-A449-4773-B6F2-6B2B3033080E}" type="sibTrans" cxnId="{C6702949-CF2C-4DE2-A7FA-AE2E25633D57}">
      <dgm:prSet/>
      <dgm:spPr>
        <a:xfrm>
          <a:off x="7355161" y="427759"/>
          <a:ext cx="622884" cy="728656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de-CH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C1834E9-DC8B-40A8-8E18-F022279B8A5C}">
      <dgm:prSet/>
      <dgm:spPr>
        <a:xfrm>
          <a:off x="8236601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Hi-Fi </a:t>
          </a: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Prototyp</a:t>
          </a:r>
        </a:p>
      </dgm:t>
    </dgm:pt>
    <dgm:pt modelId="{44A99DC1-ACA9-41D4-A442-00D37EC31C51}" type="parTrans" cxnId="{6367EB07-EA83-488A-970A-476B3722374E}">
      <dgm:prSet/>
      <dgm:spPr/>
      <dgm:t>
        <a:bodyPr/>
        <a:lstStyle/>
        <a:p>
          <a:endParaRPr lang="de-CH"/>
        </a:p>
      </dgm:t>
    </dgm:pt>
    <dgm:pt modelId="{FEF0F5EF-DE77-4BFB-A7F4-3A803B473C4E}" type="sibTrans" cxnId="{6367EB07-EA83-488A-970A-476B3722374E}">
      <dgm:prSet/>
      <dgm:spPr/>
      <dgm:t>
        <a:bodyPr/>
        <a:lstStyle/>
        <a:p>
          <a:endParaRPr lang="de-CH"/>
        </a:p>
      </dgm:t>
    </dgm:pt>
    <dgm:pt modelId="{E5DC484E-0308-4850-9D22-A6002088501C}">
      <dgm:prSet phldrT="[Text]"/>
      <dgm:spPr>
        <a:xfrm>
          <a:off x="4123215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Scribbles</a:t>
          </a: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429D4E0-107C-43E3-A656-0E106E9D1A10}" type="parTrans" cxnId="{6D729483-2C47-4B37-B988-4E11C84E87C2}">
      <dgm:prSet/>
      <dgm:spPr/>
      <dgm:t>
        <a:bodyPr/>
        <a:lstStyle/>
        <a:p>
          <a:endParaRPr lang="de-CH"/>
        </a:p>
      </dgm:t>
    </dgm:pt>
    <dgm:pt modelId="{074CF0C2-3EF8-4A5F-ADC6-C75148FF774D}" type="sibTrans" cxnId="{6D729483-2C47-4B37-B988-4E11C84E87C2}">
      <dgm:prSet/>
      <dgm:spPr/>
      <dgm:t>
        <a:bodyPr/>
        <a:lstStyle/>
        <a:p>
          <a:endParaRPr lang="de-CH"/>
        </a:p>
      </dgm:t>
    </dgm:pt>
    <dgm:pt modelId="{CD27CAB7-CB2F-4B03-8A10-F24344E26FD5}">
      <dgm:prSet/>
      <dgm:spPr>
        <a:xfrm>
          <a:off x="9830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Skizzen</a:t>
          </a:r>
        </a:p>
      </dgm:t>
    </dgm:pt>
    <dgm:pt modelId="{DB6D3C41-C056-4C85-85F2-CE4A7B465802}" type="parTrans" cxnId="{D56EED07-6F1D-437C-B6F8-B3F5681DFD1C}">
      <dgm:prSet/>
      <dgm:spPr/>
      <dgm:t>
        <a:bodyPr/>
        <a:lstStyle/>
        <a:p>
          <a:endParaRPr lang="de-CH"/>
        </a:p>
      </dgm:t>
    </dgm:pt>
    <dgm:pt modelId="{95329221-4BB1-4CD4-A11F-80764D635BDA}" type="sibTrans" cxnId="{D56EED07-6F1D-437C-B6F8-B3F5681DFD1C}">
      <dgm:prSet/>
      <dgm:spPr>
        <a:xfrm>
          <a:off x="3241775" y="427759"/>
          <a:ext cx="622884" cy="728656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de-CH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8B1DA40-3AEE-4EBB-88FA-7B48A7E102C6}">
      <dgm:prSet phldrT="[Text]"/>
      <dgm:spPr>
        <a:xfrm>
          <a:off x="4123215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Wireframe</a:t>
          </a: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AF8541F-3302-43CE-91EF-D06501FDDBDC}" type="parTrans" cxnId="{12057421-8579-4D3C-80B0-09D7CC933B39}">
      <dgm:prSet/>
      <dgm:spPr/>
      <dgm:t>
        <a:bodyPr/>
        <a:lstStyle/>
        <a:p>
          <a:endParaRPr lang="de-CH"/>
        </a:p>
      </dgm:t>
    </dgm:pt>
    <dgm:pt modelId="{30026AE9-770F-41BE-B022-D7553C616591}" type="sibTrans" cxnId="{12057421-8579-4D3C-80B0-09D7CC933B39}">
      <dgm:prSet/>
      <dgm:spPr/>
      <dgm:t>
        <a:bodyPr/>
        <a:lstStyle/>
        <a:p>
          <a:endParaRPr lang="de-CH"/>
        </a:p>
      </dgm:t>
    </dgm:pt>
    <dgm:pt modelId="{356E5D05-FBD7-47C7-B6F0-4B0AC8DE8EEA}">
      <dgm:prSet/>
      <dgm:spPr>
        <a:xfrm>
          <a:off x="9830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Scribbles</a:t>
          </a: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40398F4-E25A-45FF-9828-A443E60E8006}" type="parTrans" cxnId="{2DC9EDD5-5930-45B4-AE69-221C3B6422D1}">
      <dgm:prSet/>
      <dgm:spPr/>
      <dgm:t>
        <a:bodyPr/>
        <a:lstStyle/>
        <a:p>
          <a:endParaRPr lang="de-CH"/>
        </a:p>
      </dgm:t>
    </dgm:pt>
    <dgm:pt modelId="{CEFCC073-C474-4A10-ADBE-59B1B682512A}" type="sibTrans" cxnId="{2DC9EDD5-5930-45B4-AE69-221C3B6422D1}">
      <dgm:prSet/>
      <dgm:spPr/>
      <dgm:t>
        <a:bodyPr/>
        <a:lstStyle/>
        <a:p>
          <a:endParaRPr lang="de-CH"/>
        </a:p>
      </dgm:t>
    </dgm:pt>
    <dgm:pt modelId="{25D716B3-3DAD-4CC8-9846-C78452826118}">
      <dgm:prSet/>
      <dgm:spPr>
        <a:xfrm>
          <a:off x="9830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7AA757A-5105-4EE5-8C8A-4BE884153ED3}" type="parTrans" cxnId="{BE1411D7-7EC8-45F3-88D7-BDFDDAD14106}">
      <dgm:prSet/>
      <dgm:spPr/>
      <dgm:t>
        <a:bodyPr/>
        <a:lstStyle/>
        <a:p>
          <a:endParaRPr lang="de-CH"/>
        </a:p>
      </dgm:t>
    </dgm:pt>
    <dgm:pt modelId="{E881DFF2-14C7-4E1A-8144-FD114BDDE2D5}" type="sibTrans" cxnId="{BE1411D7-7EC8-45F3-88D7-BDFDDAD14106}">
      <dgm:prSet/>
      <dgm:spPr/>
      <dgm:t>
        <a:bodyPr/>
        <a:lstStyle/>
        <a:p>
          <a:endParaRPr lang="de-CH"/>
        </a:p>
      </dgm:t>
    </dgm:pt>
    <dgm:pt modelId="{9F83DA4F-3E91-4098-AF30-DFA5E15BC883}">
      <dgm:prSet/>
      <dgm:spPr>
        <a:xfrm>
          <a:off x="9830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Wireframe</a:t>
          </a: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21DC499-DB02-46DA-90CD-D0264C1DB7C0}" type="parTrans" cxnId="{5A5B5932-A279-492C-9679-9C7259E41188}">
      <dgm:prSet/>
      <dgm:spPr/>
      <dgm:t>
        <a:bodyPr/>
        <a:lstStyle/>
        <a:p>
          <a:endParaRPr lang="de-CH"/>
        </a:p>
      </dgm:t>
    </dgm:pt>
    <dgm:pt modelId="{D31938B3-A3E8-45FE-953D-BFE8BCE35E35}" type="sibTrans" cxnId="{5A5B5932-A279-492C-9679-9C7259E41188}">
      <dgm:prSet/>
      <dgm:spPr/>
      <dgm:t>
        <a:bodyPr/>
        <a:lstStyle/>
        <a:p>
          <a:endParaRPr lang="de-CH"/>
        </a:p>
      </dgm:t>
    </dgm:pt>
    <dgm:pt modelId="{2E0D7166-0F4B-4876-BDFF-467147BFAAD0}">
      <dgm:prSet/>
      <dgm:spPr>
        <a:xfrm>
          <a:off x="9830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Mockup</a:t>
          </a: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2609775-ECA7-4343-BD10-1C0A2DEDDD0D}" type="parTrans" cxnId="{CCAB5722-569D-40DE-8589-0DA09D207540}">
      <dgm:prSet/>
      <dgm:spPr/>
      <dgm:t>
        <a:bodyPr/>
        <a:lstStyle/>
        <a:p>
          <a:endParaRPr lang="de-CH"/>
        </a:p>
      </dgm:t>
    </dgm:pt>
    <dgm:pt modelId="{FD3BBB50-B430-470B-A168-FEB31F838DCF}" type="sibTrans" cxnId="{CCAB5722-569D-40DE-8589-0DA09D207540}">
      <dgm:prSet/>
      <dgm:spPr/>
      <dgm:t>
        <a:bodyPr/>
        <a:lstStyle/>
        <a:p>
          <a:endParaRPr lang="de-CH"/>
        </a:p>
      </dgm:t>
    </dgm:pt>
    <dgm:pt modelId="{156AB3EC-5022-4675-B2F7-AAB9A23CE9D3}">
      <dgm:prSet/>
      <dgm:spPr>
        <a:xfrm>
          <a:off x="8236601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de-DE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Mockups</a:t>
          </a:r>
          <a:endParaRPr lang="de-CH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7AF6722-BA7D-4FDA-B886-D173E0379999}" type="parTrans" cxnId="{099EB332-3057-4D2E-9558-0BBCC2B849D9}">
      <dgm:prSet/>
      <dgm:spPr/>
      <dgm:t>
        <a:bodyPr/>
        <a:lstStyle/>
        <a:p>
          <a:endParaRPr lang="de-CH"/>
        </a:p>
      </dgm:t>
    </dgm:pt>
    <dgm:pt modelId="{C1F1D711-8899-46CE-9210-156327A2E4A3}" type="sibTrans" cxnId="{099EB332-3057-4D2E-9558-0BBCC2B849D9}">
      <dgm:prSet/>
      <dgm:spPr/>
      <dgm:t>
        <a:bodyPr/>
        <a:lstStyle/>
        <a:p>
          <a:endParaRPr lang="de-CH"/>
        </a:p>
      </dgm:t>
    </dgm:pt>
    <dgm:pt modelId="{7846E955-C1CE-456F-A77E-7AD954253D50}" type="pres">
      <dgm:prSet presAssocID="{A50B5198-556E-4D8C-837D-5844D45A1354}" presName="Name0" presStyleCnt="0">
        <dgm:presLayoutVars>
          <dgm:dir/>
          <dgm:resizeHandles val="exact"/>
        </dgm:presLayoutVars>
      </dgm:prSet>
      <dgm:spPr/>
    </dgm:pt>
    <dgm:pt modelId="{A589037E-75C6-4687-AA71-57762A38B417}" type="pres">
      <dgm:prSet presAssocID="{CD27CAB7-CB2F-4B03-8A10-F24344E26FD5}" presName="node" presStyleLbl="node1" presStyleIdx="0" presStyleCnt="3">
        <dgm:presLayoutVars>
          <dgm:bulletEnabled val="1"/>
        </dgm:presLayoutVars>
      </dgm:prSet>
      <dgm:spPr/>
    </dgm:pt>
    <dgm:pt modelId="{94F240E0-BBE2-40EB-86FF-401BC32A8584}" type="pres">
      <dgm:prSet presAssocID="{95329221-4BB1-4CD4-A11F-80764D635BDA}" presName="sibTrans" presStyleLbl="sibTrans2D1" presStyleIdx="0" presStyleCnt="2"/>
      <dgm:spPr/>
    </dgm:pt>
    <dgm:pt modelId="{B73B79EC-A0A7-4535-8948-B41121F02753}" type="pres">
      <dgm:prSet presAssocID="{95329221-4BB1-4CD4-A11F-80764D635BDA}" presName="connectorText" presStyleLbl="sibTrans2D1" presStyleIdx="0" presStyleCnt="2"/>
      <dgm:spPr/>
    </dgm:pt>
    <dgm:pt modelId="{E757A2D1-806E-403E-A21C-A21B45A43E84}" type="pres">
      <dgm:prSet presAssocID="{4C51EC4F-2F92-4D5D-9248-34B4044110D6}" presName="node" presStyleLbl="node1" presStyleIdx="1" presStyleCnt="3">
        <dgm:presLayoutVars>
          <dgm:bulletEnabled val="1"/>
        </dgm:presLayoutVars>
      </dgm:prSet>
      <dgm:spPr/>
    </dgm:pt>
    <dgm:pt modelId="{4C149CCC-FEED-4A71-894A-21DC6DBE9CE2}" type="pres">
      <dgm:prSet presAssocID="{09B74543-A449-4773-B6F2-6B2B3033080E}" presName="sibTrans" presStyleLbl="sibTrans2D1" presStyleIdx="1" presStyleCnt="2"/>
      <dgm:spPr/>
    </dgm:pt>
    <dgm:pt modelId="{336B81B2-BD0E-4BF5-B4F3-D65B72190463}" type="pres">
      <dgm:prSet presAssocID="{09B74543-A449-4773-B6F2-6B2B3033080E}" presName="connectorText" presStyleLbl="sibTrans2D1" presStyleIdx="1" presStyleCnt="2"/>
      <dgm:spPr/>
    </dgm:pt>
    <dgm:pt modelId="{7C15EFB7-D5B6-4F0A-967E-5F5C2139473D}" type="pres">
      <dgm:prSet presAssocID="{8C1834E9-DC8B-40A8-8E18-F022279B8A5C}" presName="node" presStyleLbl="node1" presStyleIdx="2" presStyleCnt="3">
        <dgm:presLayoutVars>
          <dgm:bulletEnabled val="1"/>
        </dgm:presLayoutVars>
      </dgm:prSet>
      <dgm:spPr/>
    </dgm:pt>
  </dgm:ptLst>
  <dgm:cxnLst>
    <dgm:cxn modelId="{51387705-7FAA-4618-B583-4C94D10EBEA0}" type="presOf" srcId="{25D716B3-3DAD-4CC8-9846-C78452826118}" destId="{A589037E-75C6-4687-AA71-57762A38B417}" srcOrd="0" destOrd="4" presId="urn:microsoft.com/office/officeart/2005/8/layout/process1"/>
    <dgm:cxn modelId="{6367EB07-EA83-488A-970A-476B3722374E}" srcId="{A50B5198-556E-4D8C-837D-5844D45A1354}" destId="{8C1834E9-DC8B-40A8-8E18-F022279B8A5C}" srcOrd="2" destOrd="0" parTransId="{44A99DC1-ACA9-41D4-A442-00D37EC31C51}" sibTransId="{FEF0F5EF-DE77-4BFB-A7F4-3A803B473C4E}"/>
    <dgm:cxn modelId="{D56EED07-6F1D-437C-B6F8-B3F5681DFD1C}" srcId="{A50B5198-556E-4D8C-837D-5844D45A1354}" destId="{CD27CAB7-CB2F-4B03-8A10-F24344E26FD5}" srcOrd="0" destOrd="0" parTransId="{DB6D3C41-C056-4C85-85F2-CE4A7B465802}" sibTransId="{95329221-4BB1-4CD4-A11F-80764D635BDA}"/>
    <dgm:cxn modelId="{BD6ACA15-DB08-4515-AB72-2C9624593AB4}" type="presOf" srcId="{CD27CAB7-CB2F-4B03-8A10-F24344E26FD5}" destId="{A589037E-75C6-4687-AA71-57762A38B417}" srcOrd="0" destOrd="0" presId="urn:microsoft.com/office/officeart/2005/8/layout/process1"/>
    <dgm:cxn modelId="{5E4C3B16-E5EF-4005-9EEB-7E8442615991}" type="presOf" srcId="{8C1834E9-DC8B-40A8-8E18-F022279B8A5C}" destId="{7C15EFB7-D5B6-4F0A-967E-5F5C2139473D}" srcOrd="0" destOrd="0" presId="urn:microsoft.com/office/officeart/2005/8/layout/process1"/>
    <dgm:cxn modelId="{12057421-8579-4D3C-80B0-09D7CC933B39}" srcId="{4C51EC4F-2F92-4D5D-9248-34B4044110D6}" destId="{08B1DA40-3AEE-4EBB-88FA-7B48A7E102C6}" srcOrd="1" destOrd="0" parTransId="{DAF8541F-3302-43CE-91EF-D06501FDDBDC}" sibTransId="{30026AE9-770F-41BE-B022-D7553C616591}"/>
    <dgm:cxn modelId="{CCAB5722-569D-40DE-8589-0DA09D207540}" srcId="{CD27CAB7-CB2F-4B03-8A10-F24344E26FD5}" destId="{2E0D7166-0F4B-4876-BDFF-467147BFAAD0}" srcOrd="2" destOrd="0" parTransId="{F2609775-ECA7-4343-BD10-1C0A2DEDDD0D}" sibTransId="{FD3BBB50-B430-470B-A168-FEB31F838DCF}"/>
    <dgm:cxn modelId="{5A5B5932-A279-492C-9679-9C7259E41188}" srcId="{CD27CAB7-CB2F-4B03-8A10-F24344E26FD5}" destId="{9F83DA4F-3E91-4098-AF30-DFA5E15BC883}" srcOrd="1" destOrd="0" parTransId="{E21DC499-DB02-46DA-90CD-D0264C1DB7C0}" sibTransId="{D31938B3-A3E8-45FE-953D-BFE8BCE35E35}"/>
    <dgm:cxn modelId="{099EB332-3057-4D2E-9558-0BBCC2B849D9}" srcId="{8C1834E9-DC8B-40A8-8E18-F022279B8A5C}" destId="{156AB3EC-5022-4675-B2F7-AAB9A23CE9D3}" srcOrd="0" destOrd="0" parTransId="{A7AF6722-BA7D-4FDA-B886-D173E0379999}" sibTransId="{C1F1D711-8899-46CE-9210-156327A2E4A3}"/>
    <dgm:cxn modelId="{E666843F-2754-45E0-ABA5-F6C36D4562BA}" type="presOf" srcId="{356E5D05-FBD7-47C7-B6F0-4B0AC8DE8EEA}" destId="{A589037E-75C6-4687-AA71-57762A38B417}" srcOrd="0" destOrd="1" presId="urn:microsoft.com/office/officeart/2005/8/layout/process1"/>
    <dgm:cxn modelId="{AD930047-E513-4533-9D66-BCAAC51EABC3}" type="presOf" srcId="{E5DC484E-0308-4850-9D22-A6002088501C}" destId="{E757A2D1-806E-403E-A21C-A21B45A43E84}" srcOrd="0" destOrd="1" presId="urn:microsoft.com/office/officeart/2005/8/layout/process1"/>
    <dgm:cxn modelId="{C6702949-CF2C-4DE2-A7FA-AE2E25633D57}" srcId="{A50B5198-556E-4D8C-837D-5844D45A1354}" destId="{4C51EC4F-2F92-4D5D-9248-34B4044110D6}" srcOrd="1" destOrd="0" parTransId="{811FCEBE-E271-4E3D-9310-4E137298A380}" sibTransId="{09B74543-A449-4773-B6F2-6B2B3033080E}"/>
    <dgm:cxn modelId="{BB0C6653-AC29-4674-8CB6-5A8C972C5632}" type="presOf" srcId="{156AB3EC-5022-4675-B2F7-AAB9A23CE9D3}" destId="{7C15EFB7-D5B6-4F0A-967E-5F5C2139473D}" srcOrd="0" destOrd="1" presId="urn:microsoft.com/office/officeart/2005/8/layout/process1"/>
    <dgm:cxn modelId="{F9931B7E-387F-4CE4-A446-043018FA6BC3}" type="presOf" srcId="{4C51EC4F-2F92-4D5D-9248-34B4044110D6}" destId="{E757A2D1-806E-403E-A21C-A21B45A43E84}" srcOrd="0" destOrd="0" presId="urn:microsoft.com/office/officeart/2005/8/layout/process1"/>
    <dgm:cxn modelId="{6D729483-2C47-4B37-B988-4E11C84E87C2}" srcId="{4C51EC4F-2F92-4D5D-9248-34B4044110D6}" destId="{E5DC484E-0308-4850-9D22-A6002088501C}" srcOrd="0" destOrd="0" parTransId="{D429D4E0-107C-43E3-A656-0E106E9D1A10}" sibTransId="{074CF0C2-3EF8-4A5F-ADC6-C75148FF774D}"/>
    <dgm:cxn modelId="{60C3FB8E-C3DC-4342-81E3-E8A6675B03FB}" type="presOf" srcId="{2E0D7166-0F4B-4876-BDFF-467147BFAAD0}" destId="{A589037E-75C6-4687-AA71-57762A38B417}" srcOrd="0" destOrd="3" presId="urn:microsoft.com/office/officeart/2005/8/layout/process1"/>
    <dgm:cxn modelId="{A6D873A8-1291-46F5-ACC6-8B3A3AD75012}" type="presOf" srcId="{A50B5198-556E-4D8C-837D-5844D45A1354}" destId="{7846E955-C1CE-456F-A77E-7AD954253D50}" srcOrd="0" destOrd="0" presId="urn:microsoft.com/office/officeart/2005/8/layout/process1"/>
    <dgm:cxn modelId="{E6EB7FB4-2B0A-4A43-8D68-966A5C2F9FD3}" type="presOf" srcId="{9F83DA4F-3E91-4098-AF30-DFA5E15BC883}" destId="{A589037E-75C6-4687-AA71-57762A38B417}" srcOrd="0" destOrd="2" presId="urn:microsoft.com/office/officeart/2005/8/layout/process1"/>
    <dgm:cxn modelId="{DD6B03C2-D7A0-4C63-8FDD-F47D68A5F3D2}" type="presOf" srcId="{09B74543-A449-4773-B6F2-6B2B3033080E}" destId="{4C149CCC-FEED-4A71-894A-21DC6DBE9CE2}" srcOrd="0" destOrd="0" presId="urn:microsoft.com/office/officeart/2005/8/layout/process1"/>
    <dgm:cxn modelId="{3BB627C7-2D7B-410A-8B45-0F9F606A92F3}" type="presOf" srcId="{09B74543-A449-4773-B6F2-6B2B3033080E}" destId="{336B81B2-BD0E-4BF5-B4F3-D65B72190463}" srcOrd="1" destOrd="0" presId="urn:microsoft.com/office/officeart/2005/8/layout/process1"/>
    <dgm:cxn modelId="{4FC1E9CB-9923-408E-9FE1-E00A662C1583}" type="presOf" srcId="{95329221-4BB1-4CD4-A11F-80764D635BDA}" destId="{94F240E0-BBE2-40EB-86FF-401BC32A8584}" srcOrd="0" destOrd="0" presId="urn:microsoft.com/office/officeart/2005/8/layout/process1"/>
    <dgm:cxn modelId="{2DC9EDD5-5930-45B4-AE69-221C3B6422D1}" srcId="{CD27CAB7-CB2F-4B03-8A10-F24344E26FD5}" destId="{356E5D05-FBD7-47C7-B6F0-4B0AC8DE8EEA}" srcOrd="0" destOrd="0" parTransId="{040398F4-E25A-45FF-9828-A443E60E8006}" sibTransId="{CEFCC073-C474-4A10-ADBE-59B1B682512A}"/>
    <dgm:cxn modelId="{BE1411D7-7EC8-45F3-88D7-BDFDDAD14106}" srcId="{CD27CAB7-CB2F-4B03-8A10-F24344E26FD5}" destId="{25D716B3-3DAD-4CC8-9846-C78452826118}" srcOrd="3" destOrd="0" parTransId="{77AA757A-5105-4EE5-8C8A-4BE884153ED3}" sibTransId="{E881DFF2-14C7-4E1A-8144-FD114BDDE2D5}"/>
    <dgm:cxn modelId="{CE761EE3-02D3-4512-87F1-2AFC9B2F50BD}" type="presOf" srcId="{08B1DA40-3AEE-4EBB-88FA-7B48A7E102C6}" destId="{E757A2D1-806E-403E-A21C-A21B45A43E84}" srcOrd="0" destOrd="2" presId="urn:microsoft.com/office/officeart/2005/8/layout/process1"/>
    <dgm:cxn modelId="{107FA8F8-C80F-472D-97D5-1B855603513F}" type="presOf" srcId="{95329221-4BB1-4CD4-A11F-80764D635BDA}" destId="{B73B79EC-A0A7-4535-8948-B41121F02753}" srcOrd="1" destOrd="0" presId="urn:microsoft.com/office/officeart/2005/8/layout/process1"/>
    <dgm:cxn modelId="{A8E8CE14-1B29-4A51-95C5-DC98A22CCB9F}" type="presParOf" srcId="{7846E955-C1CE-456F-A77E-7AD954253D50}" destId="{A589037E-75C6-4687-AA71-57762A38B417}" srcOrd="0" destOrd="0" presId="urn:microsoft.com/office/officeart/2005/8/layout/process1"/>
    <dgm:cxn modelId="{F567FB50-29FF-48E8-8A7B-9C54332D8304}" type="presParOf" srcId="{7846E955-C1CE-456F-A77E-7AD954253D50}" destId="{94F240E0-BBE2-40EB-86FF-401BC32A8584}" srcOrd="1" destOrd="0" presId="urn:microsoft.com/office/officeart/2005/8/layout/process1"/>
    <dgm:cxn modelId="{D1B8FAE2-4706-4FE6-A4D2-3A3CC965CBC7}" type="presParOf" srcId="{94F240E0-BBE2-40EB-86FF-401BC32A8584}" destId="{B73B79EC-A0A7-4535-8948-B41121F02753}" srcOrd="0" destOrd="0" presId="urn:microsoft.com/office/officeart/2005/8/layout/process1"/>
    <dgm:cxn modelId="{22F39658-F579-4CFD-B5B3-4946677C7CF3}" type="presParOf" srcId="{7846E955-C1CE-456F-A77E-7AD954253D50}" destId="{E757A2D1-806E-403E-A21C-A21B45A43E84}" srcOrd="2" destOrd="0" presId="urn:microsoft.com/office/officeart/2005/8/layout/process1"/>
    <dgm:cxn modelId="{53DAC3A8-26D4-470D-BF35-C4C5D4C7D9C3}" type="presParOf" srcId="{7846E955-C1CE-456F-A77E-7AD954253D50}" destId="{4C149CCC-FEED-4A71-894A-21DC6DBE9CE2}" srcOrd="3" destOrd="0" presId="urn:microsoft.com/office/officeart/2005/8/layout/process1"/>
    <dgm:cxn modelId="{8F733694-C9AE-4B2A-B76B-B2139DE4F654}" type="presParOf" srcId="{4C149CCC-FEED-4A71-894A-21DC6DBE9CE2}" destId="{336B81B2-BD0E-4BF5-B4F3-D65B72190463}" srcOrd="0" destOrd="0" presId="urn:microsoft.com/office/officeart/2005/8/layout/process1"/>
    <dgm:cxn modelId="{404147C0-3C30-4185-8F2C-95AAE167A307}" type="presParOf" srcId="{7846E955-C1CE-456F-A77E-7AD954253D50}" destId="{7C15EFB7-D5B6-4F0A-967E-5F5C2139473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9037E-75C6-4687-AA71-57762A38B417}">
      <dsp:nvSpPr>
        <dsp:cNvPr id="0" name=""/>
        <dsp:cNvSpPr/>
      </dsp:nvSpPr>
      <dsp:spPr>
        <a:xfrm>
          <a:off x="9830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Skizzen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Scribbles</a:t>
          </a: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Wireframe</a:t>
          </a: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Mockup</a:t>
          </a: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6229" y="46399"/>
        <a:ext cx="2845334" cy="1491377"/>
      </dsp:txXfrm>
    </dsp:sp>
    <dsp:sp modelId="{94F240E0-BBE2-40EB-86FF-401BC32A8584}">
      <dsp:nvSpPr>
        <dsp:cNvPr id="0" name=""/>
        <dsp:cNvSpPr/>
      </dsp:nvSpPr>
      <dsp:spPr>
        <a:xfrm>
          <a:off x="3241775" y="427759"/>
          <a:ext cx="622884" cy="728656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41775" y="573490"/>
        <a:ext cx="436019" cy="437194"/>
      </dsp:txXfrm>
    </dsp:sp>
    <dsp:sp modelId="{E757A2D1-806E-403E-A21C-A21B45A43E84}">
      <dsp:nvSpPr>
        <dsp:cNvPr id="0" name=""/>
        <dsp:cNvSpPr/>
      </dsp:nvSpPr>
      <dsp:spPr>
        <a:xfrm>
          <a:off x="4123215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Lo-</a:t>
          </a:r>
          <a:r>
            <a:rPr lang="de-DE" sz="1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</a:t>
          </a:r>
          <a:r>
            <a:rPr lang="de-DE" sz="1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Prototyp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Scribbles</a:t>
          </a: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Wireframe</a:t>
          </a: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69614" y="46399"/>
        <a:ext cx="2845334" cy="1491377"/>
      </dsp:txXfrm>
    </dsp:sp>
    <dsp:sp modelId="{4C149CCC-FEED-4A71-894A-21DC6DBE9CE2}">
      <dsp:nvSpPr>
        <dsp:cNvPr id="0" name=""/>
        <dsp:cNvSpPr/>
      </dsp:nvSpPr>
      <dsp:spPr>
        <a:xfrm>
          <a:off x="7355161" y="427759"/>
          <a:ext cx="622884" cy="728656"/>
        </a:xfrm>
        <a:prstGeom prst="rightArrow">
          <a:avLst>
            <a:gd name="adj1" fmla="val 60000"/>
            <a:gd name="adj2" fmla="val 50000"/>
          </a:avLst>
        </a:prstGeom>
        <a:solidFill>
          <a:srgbClr val="4F81BD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355161" y="573490"/>
        <a:ext cx="436019" cy="437194"/>
      </dsp:txXfrm>
    </dsp:sp>
    <dsp:sp modelId="{7C15EFB7-D5B6-4F0A-967E-5F5C2139473D}">
      <dsp:nvSpPr>
        <dsp:cNvPr id="0" name=""/>
        <dsp:cNvSpPr/>
      </dsp:nvSpPr>
      <dsp:spPr>
        <a:xfrm>
          <a:off x="8236601" y="0"/>
          <a:ext cx="2938132" cy="1584175"/>
        </a:xfrm>
        <a:prstGeom prst="roundRect">
          <a:avLst>
            <a:gd name="adj" fmla="val 10000"/>
          </a:avLst>
        </a:prstGeom>
        <a:solidFill>
          <a:srgbClr val="4F81BD">
            <a:hueOff val="0"/>
            <a:satOff val="0"/>
            <a:lumOff val="0"/>
            <a:alphaOff val="0"/>
          </a:srgbClr>
        </a:solidFill>
        <a:ln w="25400" cap="rnd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Hi-Fi </a:t>
          </a:r>
          <a:r>
            <a:rPr lang="de-DE" sz="1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Prototyp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5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Mockups</a:t>
          </a:r>
          <a:endParaRPr lang="de-CH" sz="1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283000" y="46399"/>
        <a:ext cx="2845334" cy="1491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05207CC-F127-2342-970A-36A9270D10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86BCF9B-7163-F246-92C2-8994168A15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D820D67-13B8-2D46-B7B5-8D0E84E8C2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517C999-FEF2-E749-9CCD-EFAE5F260D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476D645-E89B-FB4D-B0AB-38D264F31F6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F70943-76C0-2A4B-B181-CFC3D6F07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F5A6CCD-01ED-F340-9FBD-28B7396C38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52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7E6639A-5D96-7D4A-8065-FC35FE3F82A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775" y="757238"/>
            <a:ext cx="6589713" cy="3706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A7C053B6-6CB9-D64F-A5A3-921BB8D8EB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6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D509089C-86DC-3D43-BEB2-CCB149967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3F7C444-7E8A-F344-8707-00E0107E3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52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7" tIns="45918" rIns="91837" bIns="459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D81EF2-0047-0D44-AD3B-4678F306739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4775" y="757238"/>
            <a:ext cx="6589713" cy="37068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Wie finden Sie schnell und mit kleinem Aufwand heraus, ob ein UI benutzerfreundlich ist?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122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Wireframes kann man mit </a:t>
            </a:r>
            <a:r>
              <a:rPr lang="de-DE" dirty="0" err="1"/>
              <a:t>Powerpoint</a:t>
            </a:r>
            <a:r>
              <a:rPr lang="de-DE" dirty="0"/>
              <a:t>, Visio oder Word erstellen.</a:t>
            </a:r>
          </a:p>
          <a:p>
            <a:r>
              <a:rPr lang="de-DE" dirty="0"/>
              <a:t>Will man jedoch die Wireframes auch als Lo-</a:t>
            </a:r>
            <a:r>
              <a:rPr lang="de-DE" dirty="0" err="1"/>
              <a:t>Fi</a:t>
            </a:r>
            <a:r>
              <a:rPr lang="de-DE" dirty="0"/>
              <a:t> Prototypen einsetzen, muss man zu anderen Tools greifen. </a:t>
            </a:r>
          </a:p>
          <a:p>
            <a:r>
              <a:rPr lang="de-DE" dirty="0"/>
              <a:t>Die Webseite </a:t>
            </a:r>
            <a:r>
              <a:rPr lang="de-DE" dirty="0" err="1"/>
              <a:t>usabilityblog</a:t>
            </a:r>
            <a:r>
              <a:rPr lang="de-DE" dirty="0"/>
              <a:t>  bietet Ihnen einen Überblick (https://www.usabilityblog.de/20-ux-design-tools-wireframes-und-prototypen-mit-uxpin-und-co).</a:t>
            </a:r>
          </a:p>
          <a:p>
            <a:r>
              <a:rPr lang="de-DE" dirty="0"/>
              <a:t>Visual </a:t>
            </a:r>
            <a:r>
              <a:rPr lang="de-DE" dirty="0" err="1"/>
              <a:t>Paradigm</a:t>
            </a:r>
            <a:r>
              <a:rPr lang="de-DE" dirty="0"/>
              <a:t> bietet diese Funktionalität auch an.</a:t>
            </a:r>
          </a:p>
          <a:p>
            <a:endParaRPr lang="de-DE" dirty="0"/>
          </a:p>
          <a:p>
            <a:r>
              <a:rPr lang="de-CH" dirty="0"/>
              <a:t>Bildquelle:</a:t>
            </a:r>
          </a:p>
          <a:p>
            <a:r>
              <a:rPr lang="de-CH" dirty="0"/>
              <a:t>https://www.neuewerte.de/blog/was-ist-ein-wireframe/</a:t>
            </a:r>
          </a:p>
          <a:p>
            <a:r>
              <a:rPr lang="de-CH" dirty="0"/>
              <a:t>https://codecondo.com/free-wireframe-tools/visual-paradigm-example/</a:t>
            </a:r>
          </a:p>
          <a:p>
            <a:r>
              <a:rPr lang="de-CH" dirty="0"/>
              <a:t>https://www.visual-paradigm.com/features/ux-design-and-wireframe-tools/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62379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Nachdem in den Wireframes die Position und Größe der Elemente bestimmt wurden, kommen bei den Mockups auch noch die Farben und Formen ins Spiel.</a:t>
            </a:r>
          </a:p>
          <a:p>
            <a:r>
              <a:rPr lang="de-DE" dirty="0"/>
              <a:t>Die Elemente werden anhand der Styleguides designt und auch schon richtige Inhalte und Bilder eingefügt.</a:t>
            </a:r>
          </a:p>
          <a:p>
            <a:r>
              <a:rPr lang="de-DE" dirty="0"/>
              <a:t>Mockups ähneln eigentlich schon dem fertigen Produkt.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https://www.usabilityblog.de/paper-prototyping-hilfsmittel/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421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Mit Photoshop oder InDesign kann Mockups erstellen.</a:t>
            </a:r>
          </a:p>
          <a:p>
            <a:r>
              <a:rPr lang="de-DE" dirty="0"/>
              <a:t>Mit Adobe XD kann „schnell“ ein Hi-Fi-Prototyp bauen, sofern man das Tool beherrscht.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https://www.usabilityblog.de/paper-prototyping-hilfsmittel/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129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 nachdem wen man fragt, gibt es verschiedene Kategorisierungen von Prototypen.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Indra unterschied zwischen Lo-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Hi-fi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Prototypen. 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Prototypen bieten immer Interaktion an mit einem Benutzer an, daher werden diese oft auch als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Klickdummy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bezeichnet.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kann mit ihnen das Klicken, also die Navigation und Abfolge erproben.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 zugrunde liegen aber Skizzen in verschiedenen Treuestufen.</a:t>
            </a: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beginnt bei Scribbles, über Wireframes bis zu Mockups.</a:t>
            </a:r>
          </a:p>
          <a:p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dirty="0"/>
              <a:t>Quelle: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Usability und UX für </a:t>
            </a:r>
            <a:r>
              <a:rPr lang="de-DE" dirty="0" err="1"/>
              <a:t>dummies</a:t>
            </a:r>
            <a:r>
              <a:rPr lang="de-DE" dirty="0"/>
              <a:t>, </a:t>
            </a:r>
            <a:r>
              <a:rPr lang="de-DE" dirty="0" err="1"/>
              <a:t>Elske</a:t>
            </a:r>
            <a:r>
              <a:rPr lang="de-DE" dirty="0"/>
              <a:t> Ludewig, WILEY-VCH Verlag, 2020</a:t>
            </a:r>
          </a:p>
          <a:p>
            <a:pPr marL="0" indent="0">
              <a:buFont typeface="Wingdings" pitchFamily="2" charset="2"/>
              <a:buNone/>
            </a:pPr>
            <a:r>
              <a:rPr lang="de-DE" sz="1200" dirty="0"/>
              <a:t>USABILITY UND UX KOMPAKT; Michael Richter, Markus D. </a:t>
            </a:r>
            <a:r>
              <a:rPr lang="de-DE" sz="1200" dirty="0" err="1"/>
              <a:t>Flückiger</a:t>
            </a:r>
            <a:r>
              <a:rPr lang="de-DE" sz="1200" dirty="0"/>
              <a:t>; </a:t>
            </a:r>
            <a:r>
              <a:rPr lang="de-CH" sz="1200" dirty="0"/>
              <a:t>Springer Vieweg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1788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Ziel von Prototypen ist es, möglichst früh mit dem Anwendern die Entwürfe zu besprechen und zu testen.</a:t>
            </a:r>
          </a:p>
          <a:p>
            <a:r>
              <a:rPr lang="de-DE" dirty="0"/>
              <a:t>Mittels Prototypen kann man sein Design oder auch Informationsarchitektur früh einem Usability Review oder Test unterziehen.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027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beginn haben Sie natürlich nur eine Idee und diese wollen Sie Teilen.</a:t>
            </a:r>
          </a:p>
          <a:p>
            <a:r>
              <a:rPr lang="de-DE" dirty="0"/>
              <a:t>Am besten eigenen sich Skizzen. Sie möchten Ihre Erklärungen mit Bilder untermauern.</a:t>
            </a:r>
          </a:p>
          <a:p>
            <a:r>
              <a:rPr lang="de-DE" dirty="0"/>
              <a:t>In der Fachsprache nennt man diese „Scribbles“, was übersetzt „Gekritzel“ bedeutet.</a:t>
            </a:r>
          </a:p>
          <a:p>
            <a:r>
              <a:rPr lang="de-DE" dirty="0"/>
              <a:t>Es muss nicht schön aussehen, nur verdeutlichen, was sie machen möchten.</a:t>
            </a:r>
          </a:p>
          <a:p>
            <a:endParaRPr lang="de-DE" dirty="0"/>
          </a:p>
          <a:p>
            <a:r>
              <a:rPr lang="de-DE" dirty="0"/>
              <a:t>Mit wenigen Handgriffen können Sie neue Ideen umsetzten und neu anfertigen.</a:t>
            </a:r>
          </a:p>
          <a:p>
            <a:r>
              <a:rPr lang="de-DE" dirty="0"/>
              <a:t>Viele Varianten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041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Scribbles</a:t>
            </a:r>
          </a:p>
          <a:p>
            <a:r>
              <a:rPr lang="de-DE" dirty="0"/>
              <a:t>Mit wenigen Handgriffen können Sie neue Ideen umsetzten und neue anfertigen.</a:t>
            </a:r>
          </a:p>
          <a:p>
            <a:r>
              <a:rPr lang="de-DE" dirty="0"/>
              <a:t>Viele Varianten in kurzer Zeit möglich, und jeder kann mitmachen, auch der Kunde.</a:t>
            </a:r>
          </a:p>
          <a:p>
            <a:endParaRPr lang="de-DE" dirty="0"/>
          </a:p>
          <a:p>
            <a:r>
              <a:rPr lang="de-DE" dirty="0"/>
              <a:t>Es gibt Vorlagen für Webseiten, Handy Screens usw. zum herunterladen und ausdrucken, damit Sie von Anfang an das richtige Bildformat verwenden.</a:t>
            </a:r>
          </a:p>
          <a:p>
            <a:r>
              <a:rPr lang="de-DE" dirty="0"/>
              <a:t>Auch gibt es Schablonen für Icons aus Metall zum einfachen zeichnen von Icons.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https://www.usabilityblog.de/paper-prototyping-hilfsmittel/</a:t>
            </a:r>
          </a:p>
          <a:p>
            <a:r>
              <a:rPr lang="de-DE" dirty="0"/>
              <a:t>Vorlagen:</a:t>
            </a:r>
          </a:p>
          <a:p>
            <a:r>
              <a:rPr lang="de-DE" dirty="0"/>
              <a:t>https://sneakpeekit.com/</a:t>
            </a:r>
          </a:p>
          <a:p>
            <a:r>
              <a:rPr lang="de-DE" dirty="0"/>
              <a:t>Bildquelle:</a:t>
            </a:r>
          </a:p>
          <a:p>
            <a:r>
              <a:rPr lang="de-DE" dirty="0"/>
              <a:t>https://uxplanet.org/ux-sketching-4deda906c915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750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Bildquelle:</a:t>
            </a:r>
          </a:p>
          <a:p>
            <a:r>
              <a:rPr lang="de-DE" dirty="0"/>
              <a:t>https://uxplanet.org/ux-sketching-4deda906c915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2445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Mittels Papier und Karton kann auch schon ein erster interaktiver Prototyp gebaut werden.</a:t>
            </a:r>
            <a:endParaRPr lang="de-DE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1687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Mit der App von Marvel können Scribbles zu klickbare Prototypen weiterentwickelt werden.</a:t>
            </a:r>
          </a:p>
          <a:p>
            <a:pPr marL="228600" indent="-228600">
              <a:buAutoNum type="arabicPeriod"/>
            </a:pPr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Mit Papier, Post-</a:t>
            </a:r>
            <a:r>
              <a:rPr lang="de-DE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its</a:t>
            </a:r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, Stiften und Schere seine Idee zeichnen </a:t>
            </a:r>
          </a:p>
          <a:p>
            <a:pPr marL="228600" indent="-228600">
              <a:buAutoNum type="arabicPeriod"/>
            </a:pPr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Abfotografieren mit einer </a:t>
            </a:r>
            <a:r>
              <a:rPr lang="de-DE" b="0" i="0" dirty="0" err="1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Prototyping</a:t>
            </a:r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App </a:t>
            </a:r>
          </a:p>
          <a:p>
            <a:pPr marL="228600" indent="-228600">
              <a:buAutoNum type="arabicPeriod"/>
            </a:pPr>
            <a:r>
              <a:rPr lang="de-DE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Screens in der App verlinken</a:t>
            </a:r>
            <a:endParaRPr lang="de-DE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9772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Wireframes sind der nächste Schritt nach den Scribbles.</a:t>
            </a:r>
          </a:p>
          <a:p>
            <a:r>
              <a:rPr lang="de-DE" dirty="0"/>
              <a:t>Wireframes </a:t>
            </a:r>
            <a:r>
              <a:rPr lang="de-DE" dirty="0" err="1"/>
              <a:t>heisst</a:t>
            </a:r>
            <a:r>
              <a:rPr lang="de-DE" dirty="0"/>
              <a:t> so viel wie  „Drahtgeflecht“ oder „Drahtgittermodell“.</a:t>
            </a:r>
          </a:p>
          <a:p>
            <a:r>
              <a:rPr lang="de-DE" dirty="0"/>
              <a:t>Damit ist eine rudimentäre Darstellung der Applikation gemeint.</a:t>
            </a:r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r>
              <a:rPr lang="de-DE" dirty="0"/>
              <a:t>https://www.usabilityblog.de/paper-prototyping-hilfsmittel/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D81EF2-0047-0D44-AD3B-4678F306739C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972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753EECA-ADE8-5641-801D-67B6A47C8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29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73085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1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2531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397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66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3500" y="476672"/>
            <a:ext cx="6604513" cy="1016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83499" y="1844824"/>
            <a:ext cx="9768207" cy="38052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100"/>
            </a:lvl4pPr>
            <a:lvl5pPr>
              <a:defRPr sz="9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7F1AD59-1613-3D4D-8BF3-8EA66DCB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0841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8" y="1709743"/>
            <a:ext cx="9860451" cy="2852737"/>
          </a:xfrm>
        </p:spPr>
        <p:txBody>
          <a:bodyPr/>
          <a:lstStyle>
            <a:lvl1pPr>
              <a:defRPr sz="3375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8" y="4589468"/>
            <a:ext cx="9860451" cy="1500187"/>
          </a:xfrm>
        </p:spPr>
        <p:txBody>
          <a:bodyPr/>
          <a:lstStyle>
            <a:lvl1pPr marL="0" indent="0">
              <a:buNone/>
              <a:defRPr sz="1350"/>
            </a:lvl1pPr>
            <a:lvl2pPr marL="257175" indent="0">
              <a:buNone/>
              <a:defRPr sz="1125"/>
            </a:lvl2pPr>
            <a:lvl3pPr marL="514350" indent="0">
              <a:buNone/>
              <a:defRPr sz="1013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1F701B7-DB45-C34B-A14D-FDB3CB60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47462" y="1844675"/>
            <a:ext cx="4825093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0123" y="1844675"/>
            <a:ext cx="5330092" cy="38052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7C0B1A6-E4F3-A343-9752-C8A3522BD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5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6" y="365129"/>
            <a:ext cx="9868268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87482" y="1681163"/>
            <a:ext cx="489655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87488" y="2505075"/>
            <a:ext cx="489654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8049" y="1681163"/>
            <a:ext cx="482770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8049" y="2505075"/>
            <a:ext cx="4827708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72F6F261-C0CC-4180-ADB5-D0B20B6F7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4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7489" y="476672"/>
            <a:ext cx="6700524" cy="1016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EB2A278-176F-49E7-A219-94289615D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08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8645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08645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6345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153" y="457200"/>
            <a:ext cx="3931139" cy="1600200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558" y="987430"/>
            <a:ext cx="6172199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153" y="2057400"/>
            <a:ext cx="3931139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86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24">
            <a:extLst>
              <a:ext uri="{FF2B5EF4-FFF2-40B4-BE49-F238E27FC236}">
                <a16:creationId xmlns:a16="http://schemas.microsoft.com/office/drawing/2014/main" id="{72F254F1-9F31-D24B-83E2-2F71497DF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8001" y="360000"/>
            <a:ext cx="6940551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49" name="Rectangle 25">
            <a:extLst>
              <a:ext uri="{FF2B5EF4-FFF2-40B4-BE49-F238E27FC236}">
                <a16:creationId xmlns:a16="http://schemas.microsoft.com/office/drawing/2014/main" id="{8B3B5DBD-418E-F14C-9133-5BDEEDBD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7462" y="1844824"/>
            <a:ext cx="10104244" cy="380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D90622-56C1-5E46-823D-75761C73A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0015" y="6309321"/>
            <a:ext cx="1523381" cy="21970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j-lt"/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73A6D2-F85C-DE41-AEA6-1FB94E2D32D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9900"/>
          </a:solidFill>
          <a:latin typeface="Arial Black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1350">
          <a:solidFill>
            <a:srgbClr val="669900"/>
          </a:solidFill>
          <a:latin typeface="Arial Black" charset="0"/>
        </a:defRPr>
      </a:lvl9pPr>
    </p:titleStyle>
    <p:bodyStyle>
      <a:lvl1pPr marL="192088" indent="-192088" algn="l" rtl="0" eaLnBrk="0" fontAlgn="base" hangingPunct="0">
        <a:spcBef>
          <a:spcPct val="20000"/>
        </a:spcBef>
        <a:spcAft>
          <a:spcPct val="0"/>
        </a:spcAft>
        <a:defRPr sz="1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17513" indent="-160338" algn="l" rtl="0" eaLnBrk="0" fontAlgn="base" hangingPunct="0">
        <a:spcBef>
          <a:spcPct val="20000"/>
        </a:spcBef>
        <a:spcAft>
          <a:spcPct val="0"/>
        </a:spcAft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1FC-7AA3-274E-887F-3F06530528A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A6C2E0-E82E-D46F-8CED-0ACB5B7198C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-1374786" y="1586753"/>
            <a:ext cx="3384378" cy="4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bHn2wxrN21w?feature=oembed" TargetMode="Externa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qHzZbmhJ_ho?feature=oembe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vIrcX9VwIk4?feature=oembed" TargetMode="Externa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Hz6dvhDPDOs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y20E3qBmHpg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CH" sz="3600" dirty="0"/>
              <a:t>MODUL 322</a:t>
            </a:r>
            <a:br>
              <a:rPr lang="de-CH" sz="3600" dirty="0"/>
            </a:br>
            <a:r>
              <a:rPr lang="de-CH" sz="3600" dirty="0"/>
              <a:t>Benutzerschnittstellen entwerfen und implementieren</a:t>
            </a:r>
            <a:br>
              <a:rPr lang="de-CH" sz="3600" dirty="0"/>
            </a:br>
            <a:br>
              <a:rPr lang="de-CH" sz="3600" dirty="0"/>
            </a:br>
            <a:r>
              <a:rPr lang="de-CH" sz="3600" dirty="0"/>
              <a:t>Prototypen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7D3B3CF1-0D42-184E-86E3-D831590CB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556" y="3825044"/>
            <a:ext cx="8316924" cy="1655762"/>
          </a:xfrm>
        </p:spPr>
        <p:txBody>
          <a:bodyPr/>
          <a:lstStyle/>
          <a:p>
            <a:r>
              <a:rPr lang="de-DE" sz="4400" dirty="0"/>
              <a:t>Benutzerschnittstellen realisieren</a:t>
            </a:r>
            <a:endParaRPr lang="de-CH" sz="4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96FA1D0-CA5D-4ACA-7CCD-14BD2A2636AA}"/>
              </a:ext>
            </a:extLst>
          </p:cNvPr>
          <p:cNvSpPr txBox="1"/>
          <p:nvPr/>
        </p:nvSpPr>
        <p:spPr>
          <a:xfrm>
            <a:off x="479376" y="6219118"/>
            <a:ext cx="822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+mn-lt"/>
              </a:rPr>
              <a:t>Quelle: BBB (Berufsschule Baden)</a:t>
            </a:r>
            <a:endParaRPr lang="de-CH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41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13AA-E048-AFB3-EBBF-53422DAC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Lo-</a:t>
            </a:r>
            <a:r>
              <a:rPr lang="de-DE" dirty="0" err="1"/>
              <a:t>Fi</a:t>
            </a:r>
            <a:r>
              <a:rPr lang="de-DE" dirty="0"/>
              <a:t> Prototyp</a:t>
            </a:r>
            <a:br>
              <a:rPr lang="de-DE" dirty="0"/>
            </a:br>
            <a:r>
              <a:rPr lang="de-DE" dirty="0">
                <a:solidFill>
                  <a:srgbClr val="002060"/>
                </a:solidFill>
              </a:rPr>
              <a:t>Scribbles</a:t>
            </a:r>
            <a:endParaRPr lang="de-CH" dirty="0">
              <a:solidFill>
                <a:srgbClr val="002060"/>
              </a:solidFill>
            </a:endParaRPr>
          </a:p>
        </p:txBody>
      </p:sp>
      <p:pic>
        <p:nvPicPr>
          <p:cNvPr id="5" name="Onlinemedien 4" title="UX Design Techniken: Paper Prototyping mit Apps">
            <a:hlinkClick r:id="" action="ppaction://media"/>
            <a:extLst>
              <a:ext uri="{FF2B5EF4-FFF2-40B4-BE49-F238E27FC236}">
                <a16:creationId xmlns:a16="http://schemas.microsoft.com/office/drawing/2014/main" id="{E469074C-34BE-B8B1-8BD6-0B32569AC0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07503" y="1690688"/>
            <a:ext cx="8683773" cy="49066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FE3BD-F0FC-584D-E658-326D04C5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5A248-2106-1913-519E-08879579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Klassifizierung von Prototypen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Wireframes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E7171-C7F8-0327-8D12-92453868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Eigenschaften von Wireframes</a:t>
            </a:r>
          </a:p>
          <a:p>
            <a:r>
              <a:rPr lang="de-DE" dirty="0"/>
              <a:t>Nicht von Hand gezeichnet, sondern digital</a:t>
            </a:r>
          </a:p>
          <a:p>
            <a:r>
              <a:rPr lang="de-DE" dirty="0"/>
              <a:t>Definiert </a:t>
            </a:r>
            <a:r>
              <a:rPr lang="de-DE" dirty="0" err="1"/>
              <a:t>Grösse</a:t>
            </a:r>
            <a:r>
              <a:rPr lang="de-DE" dirty="0"/>
              <a:t>, Reihenfolge und Position der Elemente</a:t>
            </a:r>
          </a:p>
          <a:p>
            <a:r>
              <a:rPr lang="de-DE" dirty="0"/>
              <a:t>Wird in der </a:t>
            </a:r>
            <a:r>
              <a:rPr lang="de-DE" dirty="0" err="1"/>
              <a:t>Originalgrösse</a:t>
            </a:r>
            <a:r>
              <a:rPr lang="de-DE" dirty="0"/>
              <a:t> (Bildschirmauflösung) angelegt</a:t>
            </a:r>
          </a:p>
          <a:p>
            <a:r>
              <a:rPr lang="de-DE" dirty="0"/>
              <a:t>Alle wichtigen Funktionen/Seiten werden abgebildet</a:t>
            </a:r>
          </a:p>
          <a:p>
            <a:r>
              <a:rPr lang="de-DE" dirty="0"/>
              <a:t>Keinerlei Design-Elemente vorhanden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Keine Farbe, Gestaltungselemente und Schriften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 Schwarz / </a:t>
            </a:r>
            <a:r>
              <a:rPr lang="de-DE" dirty="0" err="1"/>
              <a:t>Weiss</a:t>
            </a:r>
            <a:endParaRPr lang="de-DE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E90C5E-D253-4C32-7AAD-2687223A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0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74BCE-5693-0CBD-ADFE-CE2BCC1B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Lo-</a:t>
            </a:r>
            <a:r>
              <a:rPr lang="de-CH" dirty="0" err="1"/>
              <a:t>Fi</a:t>
            </a:r>
            <a:r>
              <a:rPr lang="de-CH" dirty="0"/>
              <a:t> Prototyp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Wireframes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5C2241-50D6-CE45-2184-58242BC5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5" name="Picture 2" descr="Statischer Wireframe einer Produktdetailseite">
            <a:extLst>
              <a:ext uri="{FF2B5EF4-FFF2-40B4-BE49-F238E27FC236}">
                <a16:creationId xmlns:a16="http://schemas.microsoft.com/office/drawing/2014/main" id="{9904F3EC-06E8-5546-1DFF-5A157136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31" y="2001519"/>
            <a:ext cx="5670117" cy="38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Wireflow Diagram">
            <a:extLst>
              <a:ext uri="{FF2B5EF4-FFF2-40B4-BE49-F238E27FC236}">
                <a16:creationId xmlns:a16="http://schemas.microsoft.com/office/drawing/2014/main" id="{D4E643AB-1D9F-A55E-9F56-FEB7567D9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8" t="12912" r="3724" b="4481"/>
          <a:stretch/>
        </p:blipFill>
        <p:spPr bwMode="auto">
          <a:xfrm>
            <a:off x="731404" y="1690688"/>
            <a:ext cx="5471979" cy="314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visual paradigm example">
            <a:extLst>
              <a:ext uri="{FF2B5EF4-FFF2-40B4-BE49-F238E27FC236}">
                <a16:creationId xmlns:a16="http://schemas.microsoft.com/office/drawing/2014/main" id="{FBEB76DF-1F16-6A1B-E6A7-3BAE2B2F8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7" t="15982" r="19445"/>
          <a:stretch/>
        </p:blipFill>
        <p:spPr bwMode="auto">
          <a:xfrm>
            <a:off x="936236" y="3922936"/>
            <a:ext cx="3396785" cy="241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1F1DDF3-ED15-E2FE-9ED2-DC29EA86CD68}"/>
              </a:ext>
            </a:extLst>
          </p:cNvPr>
          <p:cNvSpPr txBox="1"/>
          <p:nvPr/>
        </p:nvSpPr>
        <p:spPr>
          <a:xfrm>
            <a:off x="8208568" y="5942115"/>
            <a:ext cx="247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111516"/>
                </a:solidFill>
                <a:latin typeface="LabGrotesque-Black"/>
                <a:ea typeface="+mn-ea"/>
              </a:rPr>
              <a:t>Wireframe </a:t>
            </a:r>
            <a:r>
              <a:rPr lang="de-CH" sz="1800" dirty="0">
                <a:solidFill>
                  <a:srgbClr val="757575"/>
                </a:solidFill>
                <a:latin typeface="LabGrotesque-Regular"/>
                <a:ea typeface="+mn-ea"/>
              </a:rPr>
              <a:t>©</a:t>
            </a:r>
            <a:r>
              <a:rPr lang="de-CH" sz="1800" dirty="0" err="1">
                <a:solidFill>
                  <a:srgbClr val="757575"/>
                </a:solidFill>
                <a:latin typeface="LabGrotesque-Regular"/>
                <a:ea typeface="+mn-ea"/>
              </a:rPr>
              <a:t>neuewerte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FE25C63-A0FC-1959-BB14-8794ADD6A177}"/>
              </a:ext>
            </a:extLst>
          </p:cNvPr>
          <p:cNvSpPr txBox="1"/>
          <p:nvPr/>
        </p:nvSpPr>
        <p:spPr>
          <a:xfrm>
            <a:off x="2870868" y="6279943"/>
            <a:ext cx="29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111516"/>
                </a:solidFill>
                <a:latin typeface="LabGrotesque-Black"/>
                <a:ea typeface="+mn-ea"/>
              </a:rPr>
              <a:t>Wireframe </a:t>
            </a:r>
            <a:r>
              <a:rPr lang="de-CH" sz="1800" dirty="0">
                <a:solidFill>
                  <a:srgbClr val="757575"/>
                </a:solidFill>
                <a:latin typeface="LabGrotesque-Regular"/>
                <a:ea typeface="+mn-ea"/>
              </a:rPr>
              <a:t>©</a:t>
            </a:r>
            <a:r>
              <a:rPr lang="de-CH" sz="1800" dirty="0" err="1">
                <a:solidFill>
                  <a:srgbClr val="757575"/>
                </a:solidFill>
                <a:latin typeface="LabGrotesque-Regular"/>
                <a:ea typeface="+mn-ea"/>
              </a:rPr>
              <a:t>visual-paradigm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10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AFE48-145F-0F6E-6004-1556552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Wireframe </a:t>
            </a:r>
            <a:r>
              <a:rPr lang="de-DE" dirty="0" err="1"/>
              <a:t>vs</a:t>
            </a:r>
            <a:r>
              <a:rPr lang="de-DE" dirty="0"/>
              <a:t> Mockup</a:t>
            </a:r>
            <a:endParaRPr lang="de-CH" dirty="0"/>
          </a:p>
        </p:txBody>
      </p:sp>
      <p:pic>
        <p:nvPicPr>
          <p:cNvPr id="5" name="Onlinemedien 4" title="Wireframe vs Mockup - Kennst du den Unterschied?">
            <a:hlinkClick r:id="" action="ppaction://media"/>
            <a:extLst>
              <a:ext uri="{FF2B5EF4-FFF2-40B4-BE49-F238E27FC236}">
                <a16:creationId xmlns:a16="http://schemas.microsoft.com/office/drawing/2014/main" id="{91EC2D1B-D04C-EBAE-A7E8-C051A0C8C9E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1937" y="1376772"/>
            <a:ext cx="9054436" cy="511610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31E08B-5277-65C1-CE99-8163222D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19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16F97-FFFB-CE3E-D796-42C18698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Klassifizierung von Prototypen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Mockups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F9DBD-6D79-E476-3CDC-B7857CED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Eigenschaften von Mockups</a:t>
            </a:r>
          </a:p>
          <a:p>
            <a:r>
              <a:rPr lang="de-DE" dirty="0"/>
              <a:t>Statische Screens</a:t>
            </a:r>
          </a:p>
          <a:p>
            <a:r>
              <a:rPr lang="de-DE" dirty="0"/>
              <a:t>Zeigen Farben und Formen</a:t>
            </a:r>
          </a:p>
          <a:p>
            <a:r>
              <a:rPr lang="de-DE" dirty="0"/>
              <a:t>Texte sind in der richtigen Schrift und </a:t>
            </a:r>
            <a:r>
              <a:rPr lang="de-DE" dirty="0" err="1"/>
              <a:t>Grösse</a:t>
            </a:r>
            <a:r>
              <a:rPr lang="de-DE" dirty="0"/>
              <a:t> vorhanden</a:t>
            </a:r>
          </a:p>
          <a:p>
            <a:r>
              <a:rPr lang="de-DE" dirty="0"/>
              <a:t>Echte Texte und Bilder werden angezeigt</a:t>
            </a:r>
          </a:p>
          <a:p>
            <a:r>
              <a:rPr lang="de-DE" dirty="0"/>
              <a:t>Mittels Verlinkung wird Interaktivität geschaffen und sie werden zum Hi-Fi-Prototypen</a:t>
            </a:r>
          </a:p>
          <a:p>
            <a:r>
              <a:rPr lang="de-DE" dirty="0"/>
              <a:t>Ziel ist das Design zu zeigen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36B983-D175-A281-8599-145DBA23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16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969B1-4D93-C56A-A25B-EDA14EA3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Hi-Fi Prototyp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Mockups</a:t>
            </a:r>
          </a:p>
        </p:txBody>
      </p:sp>
      <p:pic>
        <p:nvPicPr>
          <p:cNvPr id="5" name="Onlinemedien 4" title="Einen Prototyp erstellen mit Adobe XD | Adobe DE">
            <a:hlinkClick r:id="" action="ppaction://media"/>
            <a:extLst>
              <a:ext uri="{FF2B5EF4-FFF2-40B4-BE49-F238E27FC236}">
                <a16:creationId xmlns:a16="http://schemas.microsoft.com/office/drawing/2014/main" id="{883BC1FD-99E5-46BF-F940-D39FE1438A1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07503" y="1690688"/>
            <a:ext cx="8498870" cy="480218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E0D4EB-7C1F-3D82-55FE-2729FC60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CF5D-9948-FFD0-7005-D7D54AC8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AE771F-9AB5-A49D-2AD8-CB2F1501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7AFBA3E-DE89-3DDE-B2A2-B1607EA52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126048"/>
              </p:ext>
            </p:extLst>
          </p:nvPr>
        </p:nvGraphicFramePr>
        <p:xfrm>
          <a:off x="672075" y="1417638"/>
          <a:ext cx="1118456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354F69-17F4-C801-D28B-01D874833A51}"/>
              </a:ext>
            </a:extLst>
          </p:cNvPr>
          <p:cNvSpPr txBox="1">
            <a:spLocks/>
          </p:cNvSpPr>
          <p:nvPr/>
        </p:nvSpPr>
        <p:spPr>
          <a:xfrm>
            <a:off x="609600" y="3356992"/>
            <a:ext cx="10972800" cy="2769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Prototypen ist günstiger als echte Realisierung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Je weiter nach rechts man kommt, desto mehr ähnelt das Produkt der fertigen Applikation / Webseite 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3E8B7-A93E-73A2-9C11-4512168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3AA09-45DE-5641-D75D-63B532D1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UX Prototyp</a:t>
            </a:r>
          </a:p>
          <a:p>
            <a:r>
              <a:rPr lang="de-DE" dirty="0"/>
              <a:t>Klassifizierung von Prototypen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Scribbles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Wireframes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Mockups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97E506-4C90-7235-BFA2-B90F6AFA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0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374E1-A089-EC70-827C-B443250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Onlinemedien 4" title="UX Prototyping - einfach erklärt">
            <a:hlinkClick r:id="" action="ppaction://media"/>
            <a:extLst>
              <a:ext uri="{FF2B5EF4-FFF2-40B4-BE49-F238E27FC236}">
                <a16:creationId xmlns:a16="http://schemas.microsoft.com/office/drawing/2014/main" id="{47E8F938-7788-F5DA-381E-D2BBEEA8C2F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52482" y="206757"/>
            <a:ext cx="10931938" cy="617696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AA34BF-9BC5-AD89-9B7A-E240281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41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885F0-0F30-EEE4-3C2C-95E94FCF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Klassifizierung von Prototypen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42F348-F5DC-2C13-37B5-53EC1972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A4775E-207E-D4B5-97A6-F9BF94C5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1484784"/>
            <a:ext cx="11211516" cy="1603387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54A9665-0EDC-E2A6-AA83-E520415FD215}"/>
              </a:ext>
            </a:extLst>
          </p:cNvPr>
          <p:cNvSpPr txBox="1">
            <a:spLocks/>
          </p:cNvSpPr>
          <p:nvPr/>
        </p:nvSpPr>
        <p:spPr>
          <a:xfrm>
            <a:off x="4162612" y="3503184"/>
            <a:ext cx="4176464" cy="321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Low-Fidelity-Prototypen</a:t>
            </a:r>
          </a:p>
          <a:p>
            <a:r>
              <a:rPr lang="de-DE" dirty="0"/>
              <a:t>Skizzenhafte Optik</a:t>
            </a:r>
          </a:p>
          <a:p>
            <a:r>
              <a:rPr lang="de-DE" dirty="0"/>
              <a:t>Einfach zu entwickeln</a:t>
            </a:r>
          </a:p>
          <a:p>
            <a:r>
              <a:rPr lang="de-DE" dirty="0"/>
              <a:t>Schnell und leicht verändert</a:t>
            </a:r>
          </a:p>
          <a:p>
            <a:r>
              <a:rPr lang="de-DE" dirty="0"/>
              <a:t>Interaktionstauglich</a:t>
            </a:r>
          </a:p>
          <a:p>
            <a:pPr marL="0" indent="0">
              <a:buNone/>
            </a:pPr>
            <a:endParaRPr lang="de-CH" b="1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48692A5-A81F-D459-D81E-FC42E5D63463}"/>
              </a:ext>
            </a:extLst>
          </p:cNvPr>
          <p:cNvSpPr txBox="1">
            <a:spLocks/>
          </p:cNvSpPr>
          <p:nvPr/>
        </p:nvSpPr>
        <p:spPr>
          <a:xfrm>
            <a:off x="130164" y="3503184"/>
            <a:ext cx="4176464" cy="321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Skizzen</a:t>
            </a:r>
          </a:p>
          <a:p>
            <a:r>
              <a:rPr lang="de-DE" dirty="0"/>
              <a:t>Skizzen</a:t>
            </a:r>
          </a:p>
          <a:p>
            <a:r>
              <a:rPr lang="de-DE" dirty="0"/>
              <a:t>Keine Interaktion möglich</a:t>
            </a:r>
          </a:p>
          <a:p>
            <a:r>
              <a:rPr lang="de-DE" dirty="0"/>
              <a:t>Vereinzelte Screens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A85454F-86D1-AB54-2E4B-AA752DAD69FA}"/>
              </a:ext>
            </a:extLst>
          </p:cNvPr>
          <p:cNvSpPr txBox="1">
            <a:spLocks/>
          </p:cNvSpPr>
          <p:nvPr/>
        </p:nvSpPr>
        <p:spPr>
          <a:xfrm>
            <a:off x="8339076" y="3438939"/>
            <a:ext cx="4176464" cy="321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/>
              <a:t>High-Fidelity</a:t>
            </a:r>
            <a:r>
              <a:rPr lang="de-DE" b="1" dirty="0"/>
              <a:t>-Prototypen</a:t>
            </a:r>
          </a:p>
          <a:p>
            <a:r>
              <a:rPr lang="de-DE" dirty="0"/>
              <a:t>Software-Prototyp</a:t>
            </a:r>
          </a:p>
          <a:p>
            <a:r>
              <a:rPr lang="de-DE" dirty="0"/>
              <a:t>Ähnelt fertigem Produkt</a:t>
            </a:r>
          </a:p>
          <a:p>
            <a:r>
              <a:rPr lang="de-DE" dirty="0"/>
              <a:t>Interaktionstauglich</a:t>
            </a:r>
          </a:p>
          <a:p>
            <a:endParaRPr lang="de-DE" dirty="0"/>
          </a:p>
          <a:p>
            <a:pPr marL="0" indent="0">
              <a:buNone/>
            </a:pP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2447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972DB-DF39-2813-71C0-473720A4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Prototypen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32D89-F706-66CA-962C-0A37D153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Prüfen ob</a:t>
            </a:r>
          </a:p>
          <a:p>
            <a:r>
              <a:rPr lang="de-DE" dirty="0"/>
              <a:t>zentrale Aufgaben lösbar sind</a:t>
            </a:r>
          </a:p>
          <a:p>
            <a:r>
              <a:rPr lang="de-DE" dirty="0"/>
              <a:t>die Elemente erwartungskonform platziert sind</a:t>
            </a:r>
          </a:p>
          <a:p>
            <a:r>
              <a:rPr lang="de-DE" dirty="0"/>
              <a:t>Elemente oder Informationen fehlen</a:t>
            </a:r>
          </a:p>
          <a:p>
            <a:r>
              <a:rPr lang="de-DE" dirty="0"/>
              <a:t>Handlungsoptionen vom Nutzer gefunden werden, wo er sie vermutet</a:t>
            </a:r>
          </a:p>
          <a:p>
            <a:r>
              <a:rPr lang="de-DE" dirty="0"/>
              <a:t>die Reihenfolge der Schritte für die Nutzer logisch und sinnvoll sind</a:t>
            </a:r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2CE806-7CD7-664E-10CF-8ADB8C92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08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BF98B-E228-7308-0D62-5492EC1B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Klassifizierung von Prototypen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Scribbles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70F1F9-A860-DE30-7680-ABE74120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72F772A-E909-616E-ADF7-BC73EF76B0D3}"/>
              </a:ext>
            </a:extLst>
          </p:cNvPr>
          <p:cNvSpPr txBox="1">
            <a:spLocks/>
          </p:cNvSpPr>
          <p:nvPr/>
        </p:nvSpPr>
        <p:spPr>
          <a:xfrm>
            <a:off x="6528047" y="1556792"/>
            <a:ext cx="53279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Nicht Ziel eines Scribbles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Welcher Text wird gezeigt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Welche Farben und Bilder werden gezeigt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 sind welche Links und Buttons genau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gross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sind die einzelnen Elemente genau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 funktioniert die Interaktion und wie sehen die Animationen aus</a:t>
            </a:r>
            <a:endParaRPr kumimoji="0" lang="de-CH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470031E-72A6-2E36-3CFF-406D67E8EDA2}"/>
              </a:ext>
            </a:extLst>
          </p:cNvPr>
          <p:cNvSpPr txBox="1">
            <a:spLocks/>
          </p:cNvSpPr>
          <p:nvPr/>
        </p:nvSpPr>
        <p:spPr>
          <a:xfrm>
            <a:off x="587388" y="1614537"/>
            <a:ext cx="5774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Ziel eines Scribbles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 befindet sich welches Element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Welche Elemente befinden sich auf der Seite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 ist die Reihenfolge der Elemente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Wo ist der Text und wie viel Text hat es</a:t>
            </a:r>
          </a:p>
        </p:txBody>
      </p:sp>
    </p:spTree>
    <p:extLst>
      <p:ext uri="{BB962C8B-B14F-4D97-AF65-F5344CB8AC3E}">
        <p14:creationId xmlns:p14="http://schemas.microsoft.com/office/powerpoint/2010/main" val="37905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9B552-8B1F-C37C-80BB-F4CFFA00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Klassifizierung von Prototypen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Scribbles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C7C885-FBBF-7894-9983-CB68F5E7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74DA169-120D-6A14-22B8-A17E504B8F70}"/>
              </a:ext>
            </a:extLst>
          </p:cNvPr>
          <p:cNvSpPr txBox="1">
            <a:spLocks/>
          </p:cNvSpPr>
          <p:nvPr/>
        </p:nvSpPr>
        <p:spPr>
          <a:xfrm>
            <a:off x="551384" y="1692275"/>
            <a:ext cx="5774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Vorteile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Paper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Prototyping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ist schnell und damit kostengünstig.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Der haptische Ansatz fördert die Kreativität.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Es gibt keinerlei Einschränkungen durch eine Software.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Sketches können einfach geteilt werden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Zeichnen beherrscht prinzipiell jeder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9EC5A75-0C29-F745-FECE-285B356A62AF}"/>
              </a:ext>
            </a:extLst>
          </p:cNvPr>
          <p:cNvSpPr txBox="1">
            <a:spLocks/>
          </p:cNvSpPr>
          <p:nvPr/>
        </p:nvSpPr>
        <p:spPr>
          <a:xfrm>
            <a:off x="6053433" y="1692275"/>
            <a:ext cx="57744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Symbol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Symbol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Hilfmittel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Zeichenvorlagen und Device-Template</a:t>
            </a:r>
            <a:b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de-CH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https://sketchsheets.com/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7" name="Grafik 6" descr="Ein Bild, das Whiteboard enthält.&#10;&#10;Automatisch generierte Beschreibung">
            <a:extLst>
              <a:ext uri="{FF2B5EF4-FFF2-40B4-BE49-F238E27FC236}">
                <a16:creationId xmlns:a16="http://schemas.microsoft.com/office/drawing/2014/main" id="{50B8C6AD-9D74-4444-8518-01922B5F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63" y="3068960"/>
            <a:ext cx="3744416" cy="29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B424E-4A11-8825-56E1-26DC5E74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Klassifizierung von Prototypen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Scribbles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9309E0-9C22-9FE2-39A1-4212E083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AD20D6F-A18C-951D-50BA-29F86D7C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70125"/>
            <a:ext cx="3465513" cy="3184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38F955-7D09-1AEC-CD3F-C09283B7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270125"/>
            <a:ext cx="2173288" cy="161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98A7D23-FB0E-5BC9-0AB2-5D47AD1F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3956050"/>
            <a:ext cx="2173288" cy="149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2DB7685-AA2D-860E-745B-AA8129A2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2270125"/>
            <a:ext cx="5184775" cy="3184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47679C6-D68F-4413-5B08-246BDE9526AE}"/>
              </a:ext>
            </a:extLst>
          </p:cNvPr>
          <p:cNvSpPr txBox="1"/>
          <p:nvPr/>
        </p:nvSpPr>
        <p:spPr>
          <a:xfrm>
            <a:off x="4871864" y="5529262"/>
            <a:ext cx="210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de-CH" sz="1800" b="1" dirty="0">
                <a:solidFill>
                  <a:srgbClr val="111516"/>
                </a:solidFill>
                <a:latin typeface="LabGrotesque-Black"/>
                <a:ea typeface="+mn-ea"/>
              </a:rPr>
              <a:t>Scribbles </a:t>
            </a:r>
            <a:r>
              <a:rPr lang="de-CH" sz="1800" dirty="0">
                <a:solidFill>
                  <a:srgbClr val="757575"/>
                </a:solidFill>
                <a:latin typeface="LabGrotesque-Regular"/>
                <a:ea typeface="+mn-ea"/>
              </a:rPr>
              <a:t>©</a:t>
            </a:r>
            <a:r>
              <a:rPr lang="de-CH" sz="1800" dirty="0" err="1">
                <a:solidFill>
                  <a:srgbClr val="757575"/>
                </a:solidFill>
                <a:latin typeface="LabGrotesque-Regular"/>
                <a:ea typeface="+mn-ea"/>
              </a:rPr>
              <a:t>uxplanet</a:t>
            </a:r>
            <a:endParaRPr lang="de-CH" sz="18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6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FC8B0-24E6-42B7-D2C7-4D901610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Lo-</a:t>
            </a:r>
            <a:r>
              <a:rPr lang="de-CH" dirty="0" err="1"/>
              <a:t>Fi</a:t>
            </a:r>
            <a:r>
              <a:rPr lang="de-CH" dirty="0"/>
              <a:t> Prototyp</a:t>
            </a:r>
            <a:br>
              <a:rPr lang="de-CH" dirty="0"/>
            </a:br>
            <a:r>
              <a:rPr lang="de-CH" dirty="0">
                <a:solidFill>
                  <a:srgbClr val="002060"/>
                </a:solidFill>
              </a:rPr>
              <a:t>Scribbles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11A9D2-576A-DB93-B980-D7D1802E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1FC-7AA3-274E-887F-3F06530528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" name="Onlinemedien 4" title="Mobile Application Design : Paper Prototype Video">
            <a:hlinkClick r:id="" action="ppaction://media"/>
            <a:extLst>
              <a:ext uri="{FF2B5EF4-FFF2-40B4-BE49-F238E27FC236}">
                <a16:creationId xmlns:a16="http://schemas.microsoft.com/office/drawing/2014/main" id="{DB2B0CD3-D934-2303-2BBC-9AD2C62810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01387" y="1674052"/>
            <a:ext cx="8415093" cy="47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 sfb-Folien 2006">
  <a:themeElements>
    <a:clrScheme name="Vorlage sfb-Folien 20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 sfb-Folien 200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orlage sfb-Folien 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sfb-Folien 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sfb-Folien 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lage sfb-Folien 200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4ddd59-e04c-48a0-8c80-e56844c3b2e9">
      <Terms xmlns="http://schemas.microsoft.com/office/infopath/2007/PartnerControls"/>
    </lcf76f155ced4ddcb4097134ff3c332f>
    <TaxCatchAll xmlns="97af80f4-69d1-4a4a-b8d9-d38be1ab1e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94B16F39DA9DF43ACEE882C7B8FF300" ma:contentTypeVersion="14" ma:contentTypeDescription="Ein neues Dokument erstellen." ma:contentTypeScope="" ma:versionID="721c1271b7cbbabf621898b0dea47b57">
  <xsd:schema xmlns:xsd="http://www.w3.org/2001/XMLSchema" xmlns:xs="http://www.w3.org/2001/XMLSchema" xmlns:p="http://schemas.microsoft.com/office/2006/metadata/properties" xmlns:ns2="b64ddd59-e04c-48a0-8c80-e56844c3b2e9" xmlns:ns3="97af80f4-69d1-4a4a-b8d9-d38be1ab1edf" targetNamespace="http://schemas.microsoft.com/office/2006/metadata/properties" ma:root="true" ma:fieldsID="4d937b086bb74a99477ec3f8478de609" ns2:_="" ns3:_="">
    <xsd:import namespace="b64ddd59-e04c-48a0-8c80-e56844c3b2e9"/>
    <xsd:import namespace="97af80f4-69d1-4a4a-b8d9-d38be1ab1e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ddd59-e04c-48a0-8c80-e56844c3b2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ildmarkierungen" ma:readOnly="false" ma:fieldId="{5cf76f15-5ced-4ddc-b409-7134ff3c332f}" ma:taxonomyMulti="true" ma:sspId="a16ba4c5-514f-471a-8004-1e490f973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af80f4-69d1-4a4a-b8d9-d38be1ab1ed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7087147-f073-4cab-ba1c-d53b4eb1832c}" ma:internalName="TaxCatchAll" ma:showField="CatchAllData" ma:web="97af80f4-69d1-4a4a-b8d9-d38be1ab1e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EAD9-4A4F-4FCB-94FD-1012A3DA7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465A5-5C92-44BC-897C-3DAB4DB18507}">
  <ds:schemaRefs>
    <ds:schemaRef ds:uri="http://schemas.microsoft.com/office/2006/metadata/properties"/>
    <ds:schemaRef ds:uri="http://schemas.microsoft.com/office/infopath/2007/PartnerControls"/>
    <ds:schemaRef ds:uri="98cc15a3-3e94-4076-998c-63c885c407b0"/>
  </ds:schemaRefs>
</ds:datastoreItem>
</file>

<file path=customXml/itemProps3.xml><?xml version="1.0" encoding="utf-8"?>
<ds:datastoreItem xmlns:ds="http://schemas.openxmlformats.org/officeDocument/2006/customXml" ds:itemID="{9050399C-78FE-4BB8-9954-A95DCE3C5D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1029</Words>
  <Application>Microsoft Office PowerPoint</Application>
  <PresentationFormat>Breitbild</PresentationFormat>
  <Paragraphs>182</Paragraphs>
  <Slides>16</Slides>
  <Notes>12</Notes>
  <HiddenSlides>0</HiddenSlides>
  <MMClips>5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LabGrotesque-Black</vt:lpstr>
      <vt:lpstr>LabGrotesque-Regular</vt:lpstr>
      <vt:lpstr>Roboto</vt:lpstr>
      <vt:lpstr>Symbol</vt:lpstr>
      <vt:lpstr>Times New Roman</vt:lpstr>
      <vt:lpstr>Wingdings</vt:lpstr>
      <vt:lpstr>Vorlage sfb-Folien 2006</vt:lpstr>
      <vt:lpstr>1_Vorlage sfb-Folien 2006</vt:lpstr>
      <vt:lpstr>MODUL 322 Benutzerschnittstellen entwerfen und implementieren  Prototypen</vt:lpstr>
      <vt:lpstr>Inhalt</vt:lpstr>
      <vt:lpstr>PowerPoint-Präsentation</vt:lpstr>
      <vt:lpstr>Klassifizierung von Prototypen</vt:lpstr>
      <vt:lpstr>Einsatz von Prototypen</vt:lpstr>
      <vt:lpstr>Klassifizierung von Prototypen Scribbles</vt:lpstr>
      <vt:lpstr>Klassifizierung von Prototypen Scribbles</vt:lpstr>
      <vt:lpstr>Klassifizierung von Prototypen Scribbles</vt:lpstr>
      <vt:lpstr>Lo-Fi Prototyp Scribbles</vt:lpstr>
      <vt:lpstr>Lo-Fi Prototyp Scribbles</vt:lpstr>
      <vt:lpstr>Klassifizierung von Prototypen Wireframes</vt:lpstr>
      <vt:lpstr>Lo-Fi Prototyp Wireframes</vt:lpstr>
      <vt:lpstr>Wireframe vs Mockup</vt:lpstr>
      <vt:lpstr>Klassifizierung von Prototypen Mockups</vt:lpstr>
      <vt:lpstr>Hi-Fi Prototyp Mockups</vt:lpstr>
      <vt:lpstr>Zusammenfassung</vt:lpstr>
    </vt:vector>
  </TitlesOfParts>
  <Company>Industrie Technik IPS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Willi Lechner</dc:creator>
  <cp:lastModifiedBy>BBZW;FMZ; Ineichen1 Markus (Lehrperson)</cp:lastModifiedBy>
  <cp:revision>651</cp:revision>
  <cp:lastPrinted>2018-10-15T09:46:05Z</cp:lastPrinted>
  <dcterms:created xsi:type="dcterms:W3CDTF">2008-06-05T09:41:28Z</dcterms:created>
  <dcterms:modified xsi:type="dcterms:W3CDTF">2024-01-26T09:07:26Z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0x010100694B16F39DA9DF43ACEE882C7B8FF300</vt:lpwstr>
  </property>
</Properties>
</file>