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Wie finden Sie schnell und mit kleinem Aufwand heraus, ob ein UI benutzerfreundlich ist?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Bild kennen sie schon.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331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Präsentation geht es um das Massen der Usability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8967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Natürlich kennen Sie schon Werkzeuge zur Beurteilung von Produkten, Webseiten und Apps kennengelernt.</a:t>
            </a:r>
          </a:p>
          <a:p>
            <a:r>
              <a:rPr lang="de-DE" dirty="0"/>
              <a:t>Wir haben schon zum Beginn des Moduls die Grundsätze der Dialoggestaltung angeschaut und evtl. haben Sie auch die 10 Heuristiken nach Nielson und </a:t>
            </a:r>
            <a:r>
              <a:rPr lang="de-DE" dirty="0" err="1"/>
              <a:t>Molich</a:t>
            </a:r>
            <a:r>
              <a:rPr lang="de-DE" dirty="0"/>
              <a:t> überflogen.</a:t>
            </a:r>
          </a:p>
          <a:p>
            <a:r>
              <a:rPr lang="de-DE" dirty="0"/>
              <a:t>In dieser Präsentation bekommen Sie ein weiteres Werkzeug an die Hand.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591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 Usability </a:t>
            </a:r>
            <a:r>
              <a:rPr lang="de-DE" dirty="0" err="1"/>
              <a:t>Scale</a:t>
            </a:r>
            <a:r>
              <a:rPr lang="de-DE" dirty="0"/>
              <a:t> oder kurz SUS.</a:t>
            </a:r>
          </a:p>
          <a:p>
            <a:r>
              <a:rPr lang="de-DE" dirty="0"/>
              <a:t>SUS ist ein einfache und zuverlässige Methode um „quick and </a:t>
            </a:r>
            <a:r>
              <a:rPr lang="de-DE" dirty="0" err="1"/>
              <a:t>dirty</a:t>
            </a:r>
            <a:r>
              <a:rPr lang="de-DE" dirty="0"/>
              <a:t>“ die „</a:t>
            </a:r>
            <a:r>
              <a:rPr lang="de-DE" dirty="0" err="1"/>
              <a:t>usability</a:t>
            </a:r>
            <a:r>
              <a:rPr lang="de-DE" dirty="0"/>
              <a:t>“ einer Benutzerschnittstelle zu messen.</a:t>
            </a:r>
          </a:p>
          <a:p>
            <a:r>
              <a:rPr lang="de-DE" dirty="0"/>
              <a:t>Man misst die Benutzbarkeit aber indirekt, nämlich über die Zufriedenheit der Benutzer. Also über das Bauchgefühl des Benutzers.</a:t>
            </a:r>
          </a:p>
          <a:p>
            <a:r>
              <a:rPr lang="de-DE" dirty="0"/>
              <a:t>Dennoch ist SUS ein etabliertes und anerkanntes Verfahren in der Nutzerforschung. </a:t>
            </a:r>
          </a:p>
          <a:p>
            <a:r>
              <a:rPr lang="de-DE" dirty="0"/>
              <a:t>Mithilfe von SUS werden Daten erhoben, die sich quantitativ auswerten und interpretieren lassen: </a:t>
            </a:r>
          </a:p>
          <a:p>
            <a:r>
              <a:rPr lang="de-DE" dirty="0"/>
              <a:t>Dafür beantworten die Nutzer Fragen zur Anwendung, das Ergebnis ist ein prozentualer Usability-Wert der Applikation, der SUS-Score.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https://www.usability.gov/how-to-and-tools/methods/system-usability-scale.html</a:t>
            </a:r>
          </a:p>
          <a:p>
            <a:endParaRPr lang="de-DE" dirty="0"/>
          </a:p>
          <a:p>
            <a:r>
              <a:rPr lang="de-DE" dirty="0"/>
              <a:t>Bildquelle:</a:t>
            </a:r>
          </a:p>
          <a:p>
            <a:r>
              <a:rPr lang="de-DE" dirty="0"/>
              <a:t>https://www.saechsische.de/plus/das-bauchgefuehl-ist-mehr-als-ein-guter-ratgeber-florian-ilgen-mentalist-5255051.html</a:t>
            </a:r>
          </a:p>
          <a:p>
            <a:r>
              <a:rPr lang="de-DE" dirty="0"/>
              <a:t>https://www.impulse.de/management/selbstmanagement-erfolg/erfolgsstrategien/7313498.html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9179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Mithilfe eines einfachen Fragebogens aus insgesamt zehn Fragen kann ermittelt werden, wie nutzerfreundlich eine Software wahrgenommen wird.</a:t>
            </a:r>
          </a:p>
          <a:p>
            <a:r>
              <a:rPr lang="de-DE" dirty="0"/>
              <a:t>Der SUS-Fragebogen enthält fünf positiv und fünf negativ formulierte Aussagen zur Usability des zu bewertenden Systems. </a:t>
            </a:r>
          </a:p>
          <a:p>
            <a:r>
              <a:rPr lang="de-DE" dirty="0"/>
              <a:t>John Brooke, der «Erfinder» schlägt folgende zehn Aussagen vor, die an individuelle Bedingungen angepasst werden können und sollen: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https://blog.seibert-media.net/blog/2011/04/11/usablility-analysen-system-usability-scale-sus/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982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Probanden beantworten diese Fragen mithilfe von Likert-Skalen, die von vollständiger Ablehnung bis hin zu vollständiger Zustimmung reichen:</a:t>
            </a:r>
          </a:p>
          <a:p>
            <a:r>
              <a:rPr lang="de-DE" dirty="0"/>
              <a:t>Die Probanden können bei jeder Frage zwischen fünf Optionen auswählen.</a:t>
            </a:r>
          </a:p>
          <a:p>
            <a:r>
              <a:rPr lang="de-DE" dirty="0"/>
              <a:t>Diese Optionen werden mit Werten von 0 bis 4 kodiert, also bewertet.</a:t>
            </a:r>
          </a:p>
          <a:p>
            <a:r>
              <a:rPr lang="de-DE" dirty="0"/>
              <a:t>Dabei hängt die Kodierung jeweils von der Formulierung ab: </a:t>
            </a:r>
          </a:p>
          <a:p>
            <a:r>
              <a:rPr lang="de-DE" dirty="0"/>
              <a:t>Bei positiv formulierten Vorgaben erhält die Antwort “volle Zustimmung“ den Wert 4 </a:t>
            </a:r>
          </a:p>
          <a:p>
            <a:r>
              <a:rPr lang="de-DE" dirty="0"/>
              <a:t>eine „vollständig ablehnende Antwort“ den Wert 0. </a:t>
            </a:r>
          </a:p>
          <a:p>
            <a:r>
              <a:rPr lang="de-DE" dirty="0"/>
              <a:t>Bei negativ formulierten Vorgaben wird die Antwort “volle Zustimmung“ mit 0 kodiert, </a:t>
            </a:r>
          </a:p>
          <a:p>
            <a:r>
              <a:rPr lang="de-DE" dirty="0"/>
              <a:t>eine „vollständig ablehnende Antwort“ erhält den Wert 4.</a:t>
            </a:r>
          </a:p>
          <a:p>
            <a:endParaRPr lang="de-DE" dirty="0"/>
          </a:p>
          <a:p>
            <a:r>
              <a:rPr lang="de-DE" dirty="0"/>
              <a:t>Bei der ersten Aussage, welche positiv ist, befindet sich der Wert 4 am rechten Ende der Skala.</a:t>
            </a:r>
          </a:p>
          <a:p>
            <a:r>
              <a:rPr lang="de-DE" dirty="0"/>
              <a:t>Bei der zweiten Aussage, welche negativ ist, befindet sich der Wert 4 am linken Ende der Skala.</a:t>
            </a:r>
          </a:p>
          <a:p>
            <a:endParaRPr lang="de-DE" dirty="0"/>
          </a:p>
          <a:p>
            <a:r>
              <a:rPr lang="de-DE" dirty="0"/>
              <a:t>In der Summe: 30 Punkte.  Durch die Multiplikation mit 2,5 kommt ein SUS-Score von 75 zustande.</a:t>
            </a:r>
          </a:p>
          <a:p>
            <a:r>
              <a:rPr lang="de-DE" dirty="0"/>
              <a:t>Ist das nun gut oder schlecht?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https://blog.seibert-media.net/blog/2011/04/11/usablility-analysen-system-usability-scale-sus/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234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Dieser Test zur gleichen Webseite wird mit mehreren Probanden ausgeführt.</a:t>
            </a:r>
          </a:p>
          <a:p>
            <a:r>
              <a:rPr lang="de-DE" dirty="0" err="1"/>
              <a:t>Schliesslich</a:t>
            </a:r>
            <a:r>
              <a:rPr lang="de-DE" dirty="0"/>
              <a:t> wird aus allen Fragebögen ein durchschnittlicher SUS-Score ermittelt.</a:t>
            </a:r>
          </a:p>
          <a:p>
            <a:endParaRPr lang="de-DE" dirty="0"/>
          </a:p>
          <a:p>
            <a:r>
              <a:rPr lang="de-DE" dirty="0"/>
              <a:t>Dieser Durchschnittswert kann nun als Prozentwert interpretiert werden:</a:t>
            </a:r>
          </a:p>
          <a:p>
            <a:r>
              <a:rPr lang="de-DE" dirty="0"/>
              <a:t>100% perfektes System ohne Usability-Probleme.</a:t>
            </a:r>
          </a:p>
          <a:p>
            <a:r>
              <a:rPr lang="de-DE" dirty="0"/>
              <a:t>Werte über 80% deuten auf eine gute bis exzellente Usability hin.</a:t>
            </a:r>
          </a:p>
          <a:p>
            <a:r>
              <a:rPr lang="de-DE" dirty="0"/>
              <a:t>Werte zwischen 60% und 80% sind als grenzwertig bis gut zu interpretieren.</a:t>
            </a:r>
          </a:p>
          <a:p>
            <a:r>
              <a:rPr lang="de-DE" dirty="0"/>
              <a:t>Werte unter 60% sind Hinweise auf erhebliche Usability-Probleme.</a:t>
            </a:r>
          </a:p>
          <a:p>
            <a:r>
              <a:rPr lang="de-DE" dirty="0"/>
              <a:t>Es gibt verschiedene Möglichkeiten, den SUS-Score in andere Kontexte zu "übersetzen" und ihn so auch Personen zugänglich zu mache, siehe Abbildung oben.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https://blog.seibert-media.net/blog/2011/04/11/usablility-analysen-system-usability-scale-sus/</a:t>
            </a:r>
          </a:p>
          <a:p>
            <a:r>
              <a:rPr lang="de-DE" dirty="0" err="1"/>
              <a:t>BildQuelle</a:t>
            </a:r>
            <a:r>
              <a:rPr lang="de-DE" dirty="0"/>
              <a:t>:</a:t>
            </a:r>
          </a:p>
          <a:p>
            <a:r>
              <a:rPr lang="de-DE" dirty="0"/>
              <a:t>https://blog.seibert-media.net/wp-content/uploads/2011/03/SUS_Umrechnung.png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635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John Brooke selbst bezeichnet seine Methode als quick and </a:t>
            </a:r>
            <a:r>
              <a:rPr lang="de-DE" dirty="0" err="1"/>
              <a:t>dirty</a:t>
            </a:r>
            <a:r>
              <a:rPr lang="de-DE" dirty="0"/>
              <a:t>. </a:t>
            </a:r>
          </a:p>
          <a:p>
            <a:r>
              <a:rPr lang="de-DE" dirty="0"/>
              <a:t>In Abhängigkeit von der Größe des gewünschten Teilnehmerkreises ist SUS innerhalb sehr kurzer Zeit durchführbar. </a:t>
            </a:r>
          </a:p>
          <a:p>
            <a:r>
              <a:rPr lang="de-DE" dirty="0"/>
              <a:t>Die Ergebnisse sind </a:t>
            </a:r>
            <a:r>
              <a:rPr lang="de-DE" dirty="0" err="1"/>
              <a:t>dirty</a:t>
            </a:r>
            <a:r>
              <a:rPr lang="de-DE" dirty="0"/>
              <a:t> im Sinne von unscharf. </a:t>
            </a:r>
          </a:p>
          <a:p>
            <a:r>
              <a:rPr lang="de-DE" dirty="0"/>
              <a:t>Sicherlich ist ein SUS-Score nicht bis auf die Einerstellen belastbar: </a:t>
            </a:r>
          </a:p>
          <a:p>
            <a:r>
              <a:rPr lang="de-DE" dirty="0"/>
              <a:t>81% für das eigene System und 84% für das eines Mitbewerbers haben keine Aussagekraft. </a:t>
            </a:r>
          </a:p>
          <a:p>
            <a:r>
              <a:rPr lang="de-DE" dirty="0"/>
              <a:t>81% vs. 64% dagegen schon.</a:t>
            </a:r>
          </a:p>
          <a:p>
            <a:endParaRPr lang="de-DE" dirty="0"/>
          </a:p>
          <a:p>
            <a:r>
              <a:rPr lang="de-DE" dirty="0"/>
              <a:t>Der SUS-Score ist also als Tendenz zu verstehen, und diese ist wiederum durchaus belastbar: </a:t>
            </a:r>
          </a:p>
          <a:p>
            <a:r>
              <a:rPr lang="de-DE" dirty="0"/>
              <a:t>Untersuchungen ergaben, dass selbst bei wenigen Teilnehmern valide Erkenntnisse über das vorhanden sein von Usability-Probleme ergaben.</a:t>
            </a:r>
          </a:p>
          <a:p>
            <a:r>
              <a:rPr lang="de-DE" dirty="0"/>
              <a:t>Sofern der Teilnehmerkreis richtige Zusammensetzung ist und die Fragen sinnvoll angepasst wurden. </a:t>
            </a:r>
          </a:p>
          <a:p>
            <a:r>
              <a:rPr lang="de-DE" dirty="0"/>
              <a:t>Befragungen nach dem SUS-Prinzip liefern konkrete Erkenntnisse über die Zufriedenheit der Nutzer.</a:t>
            </a:r>
          </a:p>
          <a:p>
            <a:r>
              <a:rPr lang="de-DE" dirty="0"/>
              <a:t>Im Gegensatz zu qualitative Untersuchungen liefert eine Befragung nach dem SUS-Prinzip keine Erkenntnisse darüber, welche Usability-Probleme vorliegen.</a:t>
            </a:r>
          </a:p>
          <a:p>
            <a:r>
              <a:rPr lang="de-DE"/>
              <a:t>SUS bietet eine schlanke, kurzfristig realisierbare und zuverlässige Möglichkeit herauszufinden, ob eine größere Investition in eine systematische Usability-Analyse durch Experten oder mithilfe eines User-Tests sinnvoll und empfehlenswert ist.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598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Benutzerfreundlichkeit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>
            <a:normAutofit fontScale="92500" lnSpcReduction="10000"/>
          </a:bodyPr>
          <a:lstStyle/>
          <a:p>
            <a:r>
              <a:rPr lang="de-DE" sz="4400" dirty="0"/>
              <a:t>Beurteilung von Benutzerschnittstellen bezüglich Benutzerfreundlichkeit</a:t>
            </a:r>
            <a:endParaRPr lang="de-CH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36F612-443D-3053-6FD4-81561EE5FC29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E8B7-A93E-73A2-9C11-451216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 (Usability)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97E506-4C90-7235-BFA2-B90F6AF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C102EF8-0AB8-916C-7510-81F99B96EFB5}"/>
              </a:ext>
            </a:extLst>
          </p:cNvPr>
          <p:cNvSpPr/>
          <p:nvPr/>
        </p:nvSpPr>
        <p:spPr>
          <a:xfrm>
            <a:off x="1080632" y="1417638"/>
            <a:ext cx="3403560" cy="4963690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4DE5AC3-7E4C-82F5-7CF8-ECB72BE02FF3}"/>
              </a:ext>
            </a:extLst>
          </p:cNvPr>
          <p:cNvSpPr/>
          <p:nvPr/>
        </p:nvSpPr>
        <p:spPr>
          <a:xfrm>
            <a:off x="1237244" y="1529186"/>
            <a:ext cx="3058556" cy="3988047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Nutzungskontext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303FA95-077B-AC62-9C52-6E00F4053958}"/>
              </a:ext>
            </a:extLst>
          </p:cNvPr>
          <p:cNvSpPr/>
          <p:nvPr/>
        </p:nvSpPr>
        <p:spPr>
          <a:xfrm>
            <a:off x="1502210" y="56407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Produkt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8EF8099-16F6-B550-863A-4B4B62DFF395}"/>
              </a:ext>
            </a:extLst>
          </p:cNvPr>
          <p:cNvSpPr/>
          <p:nvPr/>
        </p:nvSpPr>
        <p:spPr>
          <a:xfrm>
            <a:off x="1502210" y="171942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Benutzer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BCF6DF7-B48E-CC9D-A9A1-37ED4BF8D5C9}"/>
              </a:ext>
            </a:extLst>
          </p:cNvPr>
          <p:cNvSpPr/>
          <p:nvPr/>
        </p:nvSpPr>
        <p:spPr>
          <a:xfrm>
            <a:off x="1518100" y="2575633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Arbeitsaufgabe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51C5D36-BB38-6956-2E65-22D8500C4341}"/>
              </a:ext>
            </a:extLst>
          </p:cNvPr>
          <p:cNvSpPr/>
          <p:nvPr/>
        </p:nvSpPr>
        <p:spPr>
          <a:xfrm>
            <a:off x="1534516" y="342900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Arbeitsmittel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76D0177-64FC-2931-D108-D9D891C9E5A3}"/>
              </a:ext>
            </a:extLst>
          </p:cNvPr>
          <p:cNvSpPr/>
          <p:nvPr/>
        </p:nvSpPr>
        <p:spPr>
          <a:xfrm>
            <a:off x="1534516" y="428078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3997758-B242-5723-7D10-AB231210FFDD}"/>
              </a:ext>
            </a:extLst>
          </p:cNvPr>
          <p:cNvSpPr/>
          <p:nvPr/>
        </p:nvSpPr>
        <p:spPr>
          <a:xfrm>
            <a:off x="8510510" y="173727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7C926EF-F68C-3E8E-10EF-07DFC5FDC08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84192" y="2000088"/>
            <a:ext cx="4026318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A362C5-67EB-0072-4C0D-DDA5AE484E18}"/>
              </a:ext>
            </a:extLst>
          </p:cNvPr>
          <p:cNvCxnSpPr>
            <a:cxnSpLocks/>
          </p:cNvCxnSpPr>
          <p:nvPr/>
        </p:nvCxnSpPr>
        <p:spPr>
          <a:xfrm>
            <a:off x="4295800" y="4549352"/>
            <a:ext cx="3737496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47338D1-D0FF-C2E5-D3FE-6C2EF3493192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flipV="1">
            <a:off x="9745464" y="2262897"/>
            <a:ext cx="29358" cy="805926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6B73C-5E8B-4D51-7BD0-FCCB7EB5A1AE}"/>
              </a:ext>
            </a:extLst>
          </p:cNvPr>
          <p:cNvSpPr/>
          <p:nvPr/>
        </p:nvSpPr>
        <p:spPr>
          <a:xfrm>
            <a:off x="4831688" y="1722914"/>
            <a:ext cx="2528624" cy="578181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Angestrebtes Ergebnis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164A4AA-36CD-989B-A865-7880C29A8B09}"/>
              </a:ext>
            </a:extLst>
          </p:cNvPr>
          <p:cNvSpPr/>
          <p:nvPr/>
        </p:nvSpPr>
        <p:spPr>
          <a:xfrm>
            <a:off x="4900236" y="4331902"/>
            <a:ext cx="2528624" cy="635999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Ergebnis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83EA336-C51C-256A-2317-9F5AE8A7EDA6}"/>
              </a:ext>
            </a:extLst>
          </p:cNvPr>
          <p:cNvSpPr txBox="1"/>
          <p:nvPr/>
        </p:nvSpPr>
        <p:spPr>
          <a:xfrm>
            <a:off x="4923528" y="5538134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83C522A-E254-B8CB-AD79-4CE0FF23E5FE}"/>
              </a:ext>
            </a:extLst>
          </p:cNvPr>
          <p:cNvSpPr/>
          <p:nvPr/>
        </p:nvSpPr>
        <p:spPr>
          <a:xfrm>
            <a:off x="8010376" y="3068823"/>
            <a:ext cx="3470176" cy="3289557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Kriterien der Gebrauchstauglichkeit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7C78585-8C51-78ED-03B1-F6CF505E1E2A}"/>
              </a:ext>
            </a:extLst>
          </p:cNvPr>
          <p:cNvSpPr/>
          <p:nvPr/>
        </p:nvSpPr>
        <p:spPr>
          <a:xfrm>
            <a:off x="8164108" y="3944922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Effektivität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7C3346E-58FF-E763-1F11-9204BE4543F7}"/>
              </a:ext>
            </a:extLst>
          </p:cNvPr>
          <p:cNvSpPr/>
          <p:nvPr/>
        </p:nvSpPr>
        <p:spPr>
          <a:xfrm>
            <a:off x="8164108" y="4664230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Effizienz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3796BDE-98EC-0552-0EE5-C07B741C013B}"/>
              </a:ext>
            </a:extLst>
          </p:cNvPr>
          <p:cNvSpPr/>
          <p:nvPr/>
        </p:nvSpPr>
        <p:spPr>
          <a:xfrm>
            <a:off x="8164108" y="5383538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Zufriedenstellung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927FB-73CD-7870-2680-42086652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 (Usability)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87FCE0-054A-3BBA-FB89-B229AA2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5447CD-F1B2-AD75-5A28-74134D73BE69}"/>
              </a:ext>
            </a:extLst>
          </p:cNvPr>
          <p:cNvSpPr txBox="1"/>
          <p:nvPr/>
        </p:nvSpPr>
        <p:spPr>
          <a:xfrm>
            <a:off x="4923528" y="5538134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7FC0FEA-F987-702F-C3EB-5E26ABBDDE29}"/>
              </a:ext>
            </a:extLst>
          </p:cNvPr>
          <p:cNvSpPr/>
          <p:nvPr/>
        </p:nvSpPr>
        <p:spPr>
          <a:xfrm>
            <a:off x="4484192" y="1784221"/>
            <a:ext cx="3470176" cy="3289557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Kriterien der Gebrauchstauglichkeit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A717B99-EF2E-B3EA-51B3-B843DE150DC8}"/>
              </a:ext>
            </a:extLst>
          </p:cNvPr>
          <p:cNvSpPr/>
          <p:nvPr/>
        </p:nvSpPr>
        <p:spPr>
          <a:xfrm>
            <a:off x="4637924" y="2660320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Effektivität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2FC601E-1CEC-C608-0A48-8F57A694A5A8}"/>
              </a:ext>
            </a:extLst>
          </p:cNvPr>
          <p:cNvSpPr/>
          <p:nvPr/>
        </p:nvSpPr>
        <p:spPr>
          <a:xfrm>
            <a:off x="4637924" y="3379628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Effizienz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9E4F0CB-3A92-1B41-E87B-5A600D98BA75}"/>
              </a:ext>
            </a:extLst>
          </p:cNvPr>
          <p:cNvSpPr/>
          <p:nvPr/>
        </p:nvSpPr>
        <p:spPr>
          <a:xfrm>
            <a:off x="4637924" y="4098936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Zufriedenstellung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E7947-A9EF-7DC7-9CC7-E931FAEC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Repetition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D981B-2AF6-DED6-ACB8-BD8D428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3FDC46E-F38E-9052-A164-6FF7286ADD39}"/>
              </a:ext>
            </a:extLst>
          </p:cNvPr>
          <p:cNvSpPr txBox="1">
            <a:spLocks/>
          </p:cNvSpPr>
          <p:nvPr/>
        </p:nvSpPr>
        <p:spPr>
          <a:xfrm>
            <a:off x="537592" y="1606064"/>
            <a:ext cx="5558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7 Grundsätze der Dialoggestaltung</a:t>
            </a:r>
            <a:endParaRPr kumimoji="0" lang="de-DE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Aufgabenangemessenheit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Selbstbeschreibungsfähigkeit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Erwartungskonformität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Lernförderlichkeit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Steuerbarkeit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Fehlertoleranz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Benutzerbindung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97B74DC-CAF9-A261-3CAB-1B85F4CDD1A9}"/>
              </a:ext>
            </a:extLst>
          </p:cNvPr>
          <p:cNvSpPr txBox="1">
            <a:spLocks/>
          </p:cNvSpPr>
          <p:nvPr/>
        </p:nvSpPr>
        <p:spPr>
          <a:xfrm>
            <a:off x="5879976" y="1594343"/>
            <a:ext cx="6394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 Heuristiken nach Nielson und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Molich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Sichtbarkeit des Systemstatus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Übereinstimmung von System und Wirklichkeit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Nutzerkontrolle und Freiheit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Beständigkeit und Standards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Fehlervermeidung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Wiedererkennung statt Erinnerung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Flexibilität und Effizienz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Ästhetisches und minimalistisches Design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Hilfestellung beim Erkennen, Bewerten und Beheben von Fehlern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Hilfe und Dokumentation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0B69C-5B9E-E7A8-0189-94995F11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Wie erkenne ich «benutzerfreundliche» Schnittstellen</a:t>
            </a:r>
            <a:endParaRPr lang="de-CH" sz="3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76462-1B71-48FA-95AF-CA1CAABC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671851-DE94-4B8B-9E8B-3A5E805067D4}"/>
              </a:ext>
            </a:extLst>
          </p:cNvPr>
          <p:cNvSpPr txBox="1"/>
          <p:nvPr/>
        </p:nvSpPr>
        <p:spPr>
          <a:xfrm>
            <a:off x="2498992" y="5256232"/>
            <a:ext cx="196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 dpa-infografik</a:t>
            </a:r>
          </a:p>
        </p:txBody>
      </p:sp>
      <p:pic>
        <p:nvPicPr>
          <p:cNvPr id="6" name="Picture 4" descr="Emotional intelligente Menschen sind allen anderen einen Schritt voraus - dank ihrer Erfolgsstrategien.">
            <a:extLst>
              <a:ext uri="{FF2B5EF4-FFF2-40B4-BE49-F238E27FC236}">
                <a16:creationId xmlns:a16="http://schemas.microsoft.com/office/drawing/2014/main" id="{FF75F6E6-3615-31C3-284D-9BC4DFAF1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0" r="19368"/>
          <a:stretch/>
        </p:blipFill>
        <p:spPr bwMode="auto">
          <a:xfrm>
            <a:off x="7315335" y="2017732"/>
            <a:ext cx="3024336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60294E2-282B-7D0C-9FB7-0917A14361D9}"/>
              </a:ext>
            </a:extLst>
          </p:cNvPr>
          <p:cNvSpPr txBox="1"/>
          <p:nvPr/>
        </p:nvSpPr>
        <p:spPr>
          <a:xfrm>
            <a:off x="7315335" y="5256232"/>
            <a:ext cx="3275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Marie Maerz/photocase.de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1731E8F-8063-1BE5-BE9D-97423C126BC4}"/>
              </a:ext>
            </a:extLst>
          </p:cNvPr>
          <p:cNvGrpSpPr/>
          <p:nvPr/>
        </p:nvGrpSpPr>
        <p:grpSpPr>
          <a:xfrm>
            <a:off x="4943872" y="3429000"/>
            <a:ext cx="1892023" cy="2011898"/>
            <a:chOff x="4943872" y="3429000"/>
            <a:chExt cx="1892023" cy="2011898"/>
          </a:xfrm>
        </p:grpSpPr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04661574-F22F-485A-058B-C5171E082B00}"/>
                </a:ext>
              </a:extLst>
            </p:cNvPr>
            <p:cNvSpPr/>
            <p:nvPr/>
          </p:nvSpPr>
          <p:spPr>
            <a:xfrm>
              <a:off x="4943872" y="3429000"/>
              <a:ext cx="1872208" cy="574449"/>
            </a:xfrm>
            <a:prstGeom prst="rightArrow">
              <a:avLst/>
            </a:prstGeom>
            <a:solidFill>
              <a:srgbClr val="4F81BD"/>
            </a:solidFill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5F990A9-568C-8CC2-F403-17C332F1602C}"/>
                </a:ext>
              </a:extLst>
            </p:cNvPr>
            <p:cNvSpPr txBox="1"/>
            <p:nvPr/>
          </p:nvSpPr>
          <p:spPr>
            <a:xfrm>
              <a:off x="5151236" y="4092837"/>
              <a:ext cx="1684659" cy="134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ystem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sability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cale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11" name="Picture 2" descr="Das Bauchgefühl ist mehr als ein guter Ratgeber | Sächsische.de">
            <a:extLst>
              <a:ext uri="{FF2B5EF4-FFF2-40B4-BE49-F238E27FC236}">
                <a16:creationId xmlns:a16="http://schemas.microsoft.com/office/drawing/2014/main" id="{0889610E-A673-32C6-7432-9A38D314F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28604" b="6020"/>
          <a:stretch/>
        </p:blipFill>
        <p:spPr bwMode="auto">
          <a:xfrm>
            <a:off x="1858753" y="1619672"/>
            <a:ext cx="265211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A61D0-8B50-FF99-3217-755046DB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SUS: Fragebogen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1E4F59-5343-F7B6-4254-546DC137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21D7424-E010-D3B4-6AE6-C416BFE45584}"/>
              </a:ext>
            </a:extLst>
          </p:cNvPr>
          <p:cNvSpPr txBox="1">
            <a:spLocks/>
          </p:cNvSpPr>
          <p:nvPr/>
        </p:nvSpPr>
        <p:spPr>
          <a:xfrm>
            <a:off x="623392" y="1556792"/>
            <a:ext cx="110923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kann mir sehr gut vorstellen, das System regelmäßig zu nutzen.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empfinde das System als unnötig komplex.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empfinde das System als einfach zu nutzen.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denke, dass ich technischen Support brauchen würde, um das System zu nutzen.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finde, dass die verschiedenen Funktionen des Systems gut integriert sind.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finde, dass es im System zu viele Inkonsistenzen gibt.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kann mir vorstellen, dass die meisten Leute das System schnell zu beherrschen lernen.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empfinde die Bedienung als sehr umständlich.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habe mich bei der Nutzung des Systems sehr sicher gefühlt.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Ich musste eine Menge Dinge lernen, bevor ich mit dem System arbeiten konnte.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F6C34-0CC2-7DE3-82DC-5F6BD09B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SUS-Fragebogen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660FC7-E6F0-1AE1-AFE3-EF93A944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Tabelle 9">
            <a:extLst>
              <a:ext uri="{FF2B5EF4-FFF2-40B4-BE49-F238E27FC236}">
                <a16:creationId xmlns:a16="http://schemas.microsoft.com/office/drawing/2014/main" id="{E5799F26-6FB7-01D6-F3D6-0DB8D3E81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06931"/>
              </p:ext>
            </p:extLst>
          </p:nvPr>
        </p:nvGraphicFramePr>
        <p:xfrm>
          <a:off x="526704" y="1400017"/>
          <a:ext cx="11665296" cy="4963160"/>
        </p:xfrm>
        <a:graphic>
          <a:graphicData uri="http://schemas.openxmlformats.org/drawingml/2006/table">
            <a:tbl>
              <a:tblPr firstRow="1" bandRow="1"/>
              <a:tblGrid>
                <a:gridCol w="5328592">
                  <a:extLst>
                    <a:ext uri="{9D8B030D-6E8A-4147-A177-3AD203B41FA5}">
                      <a16:colId xmlns:a16="http://schemas.microsoft.com/office/drawing/2014/main" val="38955841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90118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362928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8548928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9167107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5683001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17567568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Aussage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Stimme gar nicht zu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Stimme voll zu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Punkte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670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kann mir sehr gut vorstellen, das System regelmäßig zu nutzen.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34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empfinde das System als unnötig komplex.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91993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empfinde das System als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einfachzu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nutzen.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545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denke, dass ich technischen Support brauchen würde, um das System zu nutzen.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381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finde, dass die verschiedenen Funktionen des Systems gut integriert sind.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573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finde, dass es im System zu viele Inkonsistenzen gibt.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3788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kann mir vorstellen, dass die meisten Leute das System schnell zu beherrschen lernen.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0289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empfinde die Bedienung als sehr umständlich.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67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habe mich bei der Nutzung des Systems sehr sicher gefühlt.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287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Ich musste eine Menge Dinge lernen, bevor ich mit dem System arbeiten konnte.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91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32AB7-44F6-CC94-7F0A-6ABDF43F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SUS: Auswertung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896F01-24C6-5BA3-CE46-4933995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748221-39DF-85A1-60C4-894C724E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147888"/>
            <a:ext cx="91725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02C203-F611-5D47-1A07-AA7AF268CDB7}"/>
              </a:ext>
            </a:extLst>
          </p:cNvPr>
          <p:cNvSpPr txBox="1"/>
          <p:nvPr/>
        </p:nvSpPr>
        <p:spPr>
          <a:xfrm>
            <a:off x="1559495" y="4710113"/>
            <a:ext cx="9122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Übersetzung des SUS-Scores in </a:t>
            </a:r>
            <a:r>
              <a:rPr lang="de-CH" sz="1800" i="1" dirty="0" err="1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Quartile</a:t>
            </a: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, Akzeptierbarkeit und Adjektive (Update zum Bild: "</a:t>
            </a:r>
            <a:r>
              <a:rPr lang="de-CH" sz="1800" i="1" dirty="0" err="1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Determining</a:t>
            </a: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 </a:t>
            </a:r>
            <a:r>
              <a:rPr lang="de-CH" sz="1800" i="1" dirty="0" err="1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What</a:t>
            </a: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 Individual SUS Scores Mean: </a:t>
            </a:r>
            <a:r>
              <a:rPr lang="de-CH" sz="1800" i="1" dirty="0" err="1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Adding</a:t>
            </a: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 an </a:t>
            </a:r>
            <a:r>
              <a:rPr lang="de-CH" sz="1800" i="1" dirty="0" err="1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Adjective</a:t>
            </a: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 Rating </a:t>
            </a:r>
            <a:r>
              <a:rPr lang="de-CH" sz="1800" i="1" dirty="0" err="1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Scale</a:t>
            </a:r>
            <a:r>
              <a:rPr lang="de-CH" sz="1800" i="1" dirty="0">
                <a:solidFill>
                  <a:srgbClr val="2B2B2B"/>
                </a:solidFill>
                <a:latin typeface="Roboto" panose="02000000000000000000" pitchFamily="2" charset="0"/>
                <a:ea typeface="+mn-ea"/>
              </a:rPr>
              <a:t>" [Bangor et al., 2009])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1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AADFD-5754-ED7B-3EF4-F25CC34D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SUS: Möglichkeiten und Grenzen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C76D5-2DAC-8DC5-38A2-9C5E9320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54E1856-23AB-4A46-9CEA-AD27C3151F8D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51983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Vorteil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Quick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Schnell durchführbar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Guter Indikator für Usability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Zufriedenheit der Nutzer erfahren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9912DAB-A653-7998-8390-B21495EB6C93}"/>
              </a:ext>
            </a:extLst>
          </p:cNvPr>
          <p:cNvSpPr txBox="1">
            <a:spLocks/>
          </p:cNvSpPr>
          <p:nvPr/>
        </p:nvSpPr>
        <p:spPr>
          <a:xfrm>
            <a:off x="6168008" y="1600201"/>
            <a:ext cx="51983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Nachteil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Dirty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„unscharfe“ Ergebnisse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Konkrete Usability-Probleme werden nicht aufgedeckt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Props1.xml><?xml version="1.0" encoding="utf-8"?>
<ds:datastoreItem xmlns:ds="http://schemas.openxmlformats.org/officeDocument/2006/customXml" ds:itemID="{BA262AC4-6D16-43C7-857F-D0919454D6A6}"/>
</file>

<file path=customXml/itemProps2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1326</Words>
  <Application>Microsoft Office PowerPoint</Application>
  <PresentationFormat>Breitbild</PresentationFormat>
  <Paragraphs>197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Montserrat</vt:lpstr>
      <vt:lpstr>Roboto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 Benutzerfreundlichkeit</vt:lpstr>
      <vt:lpstr>Gebrauchstauglichkeit (Usability)</vt:lpstr>
      <vt:lpstr>Gebrauchstauglichkeit (Usability)</vt:lpstr>
      <vt:lpstr>Repetition</vt:lpstr>
      <vt:lpstr>Wie erkenne ich «benutzerfreundliche» Schnittstellen</vt:lpstr>
      <vt:lpstr>SUS: Fragebogen</vt:lpstr>
      <vt:lpstr>SUS-Fragebogen</vt:lpstr>
      <vt:lpstr>SUS: Auswertung</vt:lpstr>
      <vt:lpstr>SUS: Möglichkeiten und Grenzen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652</cp:revision>
  <cp:lastPrinted>2018-10-15T09:46:05Z</cp:lastPrinted>
  <dcterms:created xsi:type="dcterms:W3CDTF">2008-06-05T09:41:28Z</dcterms:created>
  <dcterms:modified xsi:type="dcterms:W3CDTF">2024-01-26T09:07:44Z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