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Lst>
  <p:notesMasterIdLst>
    <p:notesMasterId r:id="rId26"/>
  </p:notesMasterIdLst>
  <p:handoutMasterIdLst>
    <p:handoutMasterId r:id="rId27"/>
  </p:handoutMasterIdLst>
  <p:sldIdLst>
    <p:sldId id="256"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Lst>
  <p:sldSz cx="12192000" cy="6858000"/>
  <p:notesSz cx="6797675" cy="9874250"/>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5" autoAdjust="0"/>
    <p:restoredTop sz="75323" autoAdjust="0"/>
  </p:normalViewPr>
  <p:slideViewPr>
    <p:cSldViewPr snapToObjects="1">
      <p:cViewPr varScale="1">
        <p:scale>
          <a:sx n="83" d="100"/>
          <a:sy n="83" d="100"/>
        </p:scale>
        <p:origin x="1878" y="84"/>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92405-445B-49E6-93EF-263F6B773974}" type="doc">
      <dgm:prSet loTypeId="urn:microsoft.com/office/officeart/2005/8/layout/hProcess9" loCatId="process" qsTypeId="urn:microsoft.com/office/officeart/2005/8/quickstyle/simple1" qsCatId="simple" csTypeId="urn:microsoft.com/office/officeart/2005/8/colors/accent1_2" csCatId="accent1" phldr="1"/>
      <dgm:spPr/>
    </dgm:pt>
    <dgm:pt modelId="{175880FA-89C9-48BF-9FFB-4035DB3CA5A2}">
      <dgm:prSet phldrT="[Text]"/>
      <dgm:spPr>
        <a:xfrm>
          <a:off x="3884"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ln>
        <a:effectLst/>
      </dgm:spPr>
      <dgm:t>
        <a:bodyPr/>
        <a:lstStyle/>
        <a:p>
          <a:pPr>
            <a:buNone/>
          </a:pPr>
          <a:r>
            <a:rPr lang="de-DE" dirty="0">
              <a:solidFill>
                <a:sysClr val="window" lastClr="FFFFFF"/>
              </a:solidFill>
              <a:latin typeface="Calibri"/>
              <a:ea typeface="+mn-ea"/>
              <a:cs typeface="+mn-cs"/>
            </a:rPr>
            <a:t>Vorbereitung</a:t>
          </a:r>
          <a:endParaRPr lang="de-CH" dirty="0">
            <a:solidFill>
              <a:sysClr val="window" lastClr="FFFFFF"/>
            </a:solidFill>
            <a:latin typeface="Calibri"/>
            <a:ea typeface="+mn-ea"/>
            <a:cs typeface="+mn-cs"/>
          </a:endParaRPr>
        </a:p>
      </dgm:t>
    </dgm:pt>
    <dgm:pt modelId="{E5845D3B-56B3-4C41-8B8D-AB8FEC3B0591}" type="parTrans" cxnId="{F9658D8A-D930-49E1-9F60-E868423F8DC2}">
      <dgm:prSet/>
      <dgm:spPr/>
      <dgm:t>
        <a:bodyPr/>
        <a:lstStyle/>
        <a:p>
          <a:endParaRPr lang="de-CH"/>
        </a:p>
      </dgm:t>
    </dgm:pt>
    <dgm:pt modelId="{DD04F2C8-4FAE-4A66-941A-683BA6B632BF}" type="sibTrans" cxnId="{F9658D8A-D930-49E1-9F60-E868423F8DC2}">
      <dgm:prSet/>
      <dgm:spPr/>
      <dgm:t>
        <a:bodyPr/>
        <a:lstStyle/>
        <a:p>
          <a:endParaRPr lang="de-CH"/>
        </a:p>
      </dgm:t>
    </dgm:pt>
    <dgm:pt modelId="{A21330FD-078B-46C5-BD14-C07521CE9792}">
      <dgm:prSet phldrT="[Text]"/>
      <dgm:spPr>
        <a:xfrm>
          <a:off x="3778731"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ln>
        <a:effectLst/>
      </dgm:spPr>
      <dgm:t>
        <a:bodyPr/>
        <a:lstStyle/>
        <a:p>
          <a:pPr>
            <a:buNone/>
          </a:pPr>
          <a:r>
            <a:rPr lang="de-DE" dirty="0">
              <a:solidFill>
                <a:sysClr val="window" lastClr="FFFFFF"/>
              </a:solidFill>
              <a:latin typeface="Calibri"/>
              <a:ea typeface="+mn-ea"/>
              <a:cs typeface="+mn-cs"/>
            </a:rPr>
            <a:t>Durchführen</a:t>
          </a:r>
          <a:endParaRPr lang="de-CH" dirty="0">
            <a:solidFill>
              <a:sysClr val="window" lastClr="FFFFFF"/>
            </a:solidFill>
            <a:latin typeface="Calibri"/>
            <a:ea typeface="+mn-ea"/>
            <a:cs typeface="+mn-cs"/>
          </a:endParaRPr>
        </a:p>
      </dgm:t>
    </dgm:pt>
    <dgm:pt modelId="{A37BC5FE-A64B-4F5C-84EB-35142C836863}" type="parTrans" cxnId="{1D4ED6FC-EB3D-4C23-8D30-33A4C110B5D6}">
      <dgm:prSet/>
      <dgm:spPr/>
      <dgm:t>
        <a:bodyPr/>
        <a:lstStyle/>
        <a:p>
          <a:endParaRPr lang="de-CH"/>
        </a:p>
      </dgm:t>
    </dgm:pt>
    <dgm:pt modelId="{2B308479-C45C-4D96-9E72-2DAE9144DF5D}" type="sibTrans" cxnId="{1D4ED6FC-EB3D-4C23-8D30-33A4C110B5D6}">
      <dgm:prSet/>
      <dgm:spPr/>
      <dgm:t>
        <a:bodyPr/>
        <a:lstStyle/>
        <a:p>
          <a:endParaRPr lang="de-CH"/>
        </a:p>
      </dgm:t>
    </dgm:pt>
    <dgm:pt modelId="{FF44EC7A-234F-4B96-957D-2DEBD74A0444}">
      <dgm:prSet phldrT="[Text]"/>
      <dgm:spPr>
        <a:xfrm>
          <a:off x="7553578"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ln>
        <a:effectLst/>
      </dgm:spPr>
      <dgm:t>
        <a:bodyPr/>
        <a:lstStyle/>
        <a:p>
          <a:pPr>
            <a:buNone/>
          </a:pPr>
          <a:r>
            <a:rPr lang="de-DE" dirty="0">
              <a:solidFill>
                <a:sysClr val="window" lastClr="FFFFFF"/>
              </a:solidFill>
              <a:latin typeface="Calibri"/>
              <a:ea typeface="+mn-ea"/>
              <a:cs typeface="+mn-cs"/>
            </a:rPr>
            <a:t>Auswerten</a:t>
          </a:r>
          <a:endParaRPr lang="de-CH" dirty="0">
            <a:solidFill>
              <a:sysClr val="window" lastClr="FFFFFF"/>
            </a:solidFill>
            <a:latin typeface="Calibri"/>
            <a:ea typeface="+mn-ea"/>
            <a:cs typeface="+mn-cs"/>
          </a:endParaRPr>
        </a:p>
      </dgm:t>
    </dgm:pt>
    <dgm:pt modelId="{64AD1C22-DD97-4D2E-8358-DE7F4B7F64A1}" type="parTrans" cxnId="{BF3DEC59-5D41-4852-9990-795F4AFBF6BA}">
      <dgm:prSet/>
      <dgm:spPr/>
      <dgm:t>
        <a:bodyPr/>
        <a:lstStyle/>
        <a:p>
          <a:endParaRPr lang="de-CH"/>
        </a:p>
      </dgm:t>
    </dgm:pt>
    <dgm:pt modelId="{515E3FE3-5F35-438F-A676-519C5F7D2927}" type="sibTrans" cxnId="{BF3DEC59-5D41-4852-9990-795F4AFBF6BA}">
      <dgm:prSet/>
      <dgm:spPr/>
      <dgm:t>
        <a:bodyPr/>
        <a:lstStyle/>
        <a:p>
          <a:endParaRPr lang="de-CH"/>
        </a:p>
      </dgm:t>
    </dgm:pt>
    <dgm:pt modelId="{A0DFBDAE-FB99-4177-8FCF-EF521A454C89}" type="pres">
      <dgm:prSet presAssocID="{66892405-445B-49E6-93EF-263F6B773974}" presName="CompostProcess" presStyleCnt="0">
        <dgm:presLayoutVars>
          <dgm:dir/>
          <dgm:resizeHandles val="exact"/>
        </dgm:presLayoutVars>
      </dgm:prSet>
      <dgm:spPr/>
    </dgm:pt>
    <dgm:pt modelId="{42C63FE0-462C-49A5-9CEF-17EAC9109738}" type="pres">
      <dgm:prSet presAssocID="{66892405-445B-49E6-93EF-263F6B773974}" presName="arrow" presStyleLbl="bgShp" presStyleIdx="0" presStyleCnt="1"/>
      <dgm:spPr>
        <a:xfrm>
          <a:off x="822959" y="0"/>
          <a:ext cx="9326880" cy="4525963"/>
        </a:xfrm>
        <a:prstGeom prst="rightArrow">
          <a:avLst/>
        </a:prstGeom>
        <a:solidFill>
          <a:srgbClr val="4F81BD">
            <a:tint val="40000"/>
            <a:hueOff val="0"/>
            <a:satOff val="0"/>
            <a:lumOff val="0"/>
            <a:alphaOff val="0"/>
          </a:srgbClr>
        </a:solidFill>
        <a:ln>
          <a:noFill/>
        </a:ln>
        <a:effectLst/>
      </dgm:spPr>
    </dgm:pt>
    <dgm:pt modelId="{3EDF9D72-FAC0-4104-8ED7-FFAF73474B23}" type="pres">
      <dgm:prSet presAssocID="{66892405-445B-49E6-93EF-263F6B773974}" presName="linearProcess" presStyleCnt="0"/>
      <dgm:spPr/>
    </dgm:pt>
    <dgm:pt modelId="{ED98236C-B879-4463-9BD8-A5F42E64BA02}" type="pres">
      <dgm:prSet presAssocID="{175880FA-89C9-48BF-9FFB-4035DB3CA5A2}" presName="textNode" presStyleLbl="node1" presStyleIdx="0" presStyleCnt="3">
        <dgm:presLayoutVars>
          <dgm:bulletEnabled val="1"/>
        </dgm:presLayoutVars>
      </dgm:prSet>
      <dgm:spPr/>
    </dgm:pt>
    <dgm:pt modelId="{DD38DF4F-B271-4073-8F24-EFEA21BE7E40}" type="pres">
      <dgm:prSet presAssocID="{DD04F2C8-4FAE-4A66-941A-683BA6B632BF}" presName="sibTrans" presStyleCnt="0"/>
      <dgm:spPr/>
    </dgm:pt>
    <dgm:pt modelId="{592FA7F5-52BA-476F-8749-105D01C40A20}" type="pres">
      <dgm:prSet presAssocID="{A21330FD-078B-46C5-BD14-C07521CE9792}" presName="textNode" presStyleLbl="node1" presStyleIdx="1" presStyleCnt="3">
        <dgm:presLayoutVars>
          <dgm:bulletEnabled val="1"/>
        </dgm:presLayoutVars>
      </dgm:prSet>
      <dgm:spPr/>
    </dgm:pt>
    <dgm:pt modelId="{BFCACEBE-7463-4714-B884-EAB6E8B1B3A1}" type="pres">
      <dgm:prSet presAssocID="{2B308479-C45C-4D96-9E72-2DAE9144DF5D}" presName="sibTrans" presStyleCnt="0"/>
      <dgm:spPr/>
    </dgm:pt>
    <dgm:pt modelId="{0A4DB219-6DCA-4EDC-BC20-B36A6600E84D}" type="pres">
      <dgm:prSet presAssocID="{FF44EC7A-234F-4B96-957D-2DEBD74A0444}" presName="textNode" presStyleLbl="node1" presStyleIdx="2" presStyleCnt="3">
        <dgm:presLayoutVars>
          <dgm:bulletEnabled val="1"/>
        </dgm:presLayoutVars>
      </dgm:prSet>
      <dgm:spPr/>
    </dgm:pt>
  </dgm:ptLst>
  <dgm:cxnLst>
    <dgm:cxn modelId="{953B0025-B3FF-425B-8E0F-3BAB30D44F49}" type="presOf" srcId="{FF44EC7A-234F-4B96-957D-2DEBD74A0444}" destId="{0A4DB219-6DCA-4EDC-BC20-B36A6600E84D}" srcOrd="0" destOrd="0" presId="urn:microsoft.com/office/officeart/2005/8/layout/hProcess9"/>
    <dgm:cxn modelId="{09414C69-E8B7-43EE-A044-251E2B97478A}" type="presOf" srcId="{175880FA-89C9-48BF-9FFB-4035DB3CA5A2}" destId="{ED98236C-B879-4463-9BD8-A5F42E64BA02}" srcOrd="0" destOrd="0" presId="urn:microsoft.com/office/officeart/2005/8/layout/hProcess9"/>
    <dgm:cxn modelId="{BF3DEC59-5D41-4852-9990-795F4AFBF6BA}" srcId="{66892405-445B-49E6-93EF-263F6B773974}" destId="{FF44EC7A-234F-4B96-957D-2DEBD74A0444}" srcOrd="2" destOrd="0" parTransId="{64AD1C22-DD97-4D2E-8358-DE7F4B7F64A1}" sibTransId="{515E3FE3-5F35-438F-A676-519C5F7D2927}"/>
    <dgm:cxn modelId="{F9658D8A-D930-49E1-9F60-E868423F8DC2}" srcId="{66892405-445B-49E6-93EF-263F6B773974}" destId="{175880FA-89C9-48BF-9FFB-4035DB3CA5A2}" srcOrd="0" destOrd="0" parTransId="{E5845D3B-56B3-4C41-8B8D-AB8FEC3B0591}" sibTransId="{DD04F2C8-4FAE-4A66-941A-683BA6B632BF}"/>
    <dgm:cxn modelId="{C6B9889C-B077-4EBE-87A4-608FFF36B721}" type="presOf" srcId="{A21330FD-078B-46C5-BD14-C07521CE9792}" destId="{592FA7F5-52BA-476F-8749-105D01C40A20}" srcOrd="0" destOrd="0" presId="urn:microsoft.com/office/officeart/2005/8/layout/hProcess9"/>
    <dgm:cxn modelId="{033A66E9-DDDA-49AB-8A20-11055F9A6E2F}" type="presOf" srcId="{66892405-445B-49E6-93EF-263F6B773974}" destId="{A0DFBDAE-FB99-4177-8FCF-EF521A454C89}" srcOrd="0" destOrd="0" presId="urn:microsoft.com/office/officeart/2005/8/layout/hProcess9"/>
    <dgm:cxn modelId="{1D4ED6FC-EB3D-4C23-8D30-33A4C110B5D6}" srcId="{66892405-445B-49E6-93EF-263F6B773974}" destId="{A21330FD-078B-46C5-BD14-C07521CE9792}" srcOrd="1" destOrd="0" parTransId="{A37BC5FE-A64B-4F5C-84EB-35142C836863}" sibTransId="{2B308479-C45C-4D96-9E72-2DAE9144DF5D}"/>
    <dgm:cxn modelId="{C4BF08EA-6D80-4B8E-BE65-38ED9CEDFFF4}" type="presParOf" srcId="{A0DFBDAE-FB99-4177-8FCF-EF521A454C89}" destId="{42C63FE0-462C-49A5-9CEF-17EAC9109738}" srcOrd="0" destOrd="0" presId="urn:microsoft.com/office/officeart/2005/8/layout/hProcess9"/>
    <dgm:cxn modelId="{347567C9-D94B-4A07-B697-4E1F469B62D0}" type="presParOf" srcId="{A0DFBDAE-FB99-4177-8FCF-EF521A454C89}" destId="{3EDF9D72-FAC0-4104-8ED7-FFAF73474B23}" srcOrd="1" destOrd="0" presId="urn:microsoft.com/office/officeart/2005/8/layout/hProcess9"/>
    <dgm:cxn modelId="{8D7FF3F7-8B30-4FD4-BAD9-D23FBA3776B5}" type="presParOf" srcId="{3EDF9D72-FAC0-4104-8ED7-FFAF73474B23}" destId="{ED98236C-B879-4463-9BD8-A5F42E64BA02}" srcOrd="0" destOrd="0" presId="urn:microsoft.com/office/officeart/2005/8/layout/hProcess9"/>
    <dgm:cxn modelId="{93400F08-1BA3-479E-9CD2-9FCE1A4578C7}" type="presParOf" srcId="{3EDF9D72-FAC0-4104-8ED7-FFAF73474B23}" destId="{DD38DF4F-B271-4073-8F24-EFEA21BE7E40}" srcOrd="1" destOrd="0" presId="urn:microsoft.com/office/officeart/2005/8/layout/hProcess9"/>
    <dgm:cxn modelId="{7D7E693E-B8AC-4E0A-9449-C556E18DD0E1}" type="presParOf" srcId="{3EDF9D72-FAC0-4104-8ED7-FFAF73474B23}" destId="{592FA7F5-52BA-476F-8749-105D01C40A20}" srcOrd="2" destOrd="0" presId="urn:microsoft.com/office/officeart/2005/8/layout/hProcess9"/>
    <dgm:cxn modelId="{0B6C321D-9F06-4B1C-9B1C-BD6850C9EFB7}" type="presParOf" srcId="{3EDF9D72-FAC0-4104-8ED7-FFAF73474B23}" destId="{BFCACEBE-7463-4714-B884-EAB6E8B1B3A1}" srcOrd="3" destOrd="0" presId="urn:microsoft.com/office/officeart/2005/8/layout/hProcess9"/>
    <dgm:cxn modelId="{9E534132-8A42-4822-AB93-3CBB27AD6C87}" type="presParOf" srcId="{3EDF9D72-FAC0-4104-8ED7-FFAF73474B23}" destId="{0A4DB219-6DCA-4EDC-BC20-B36A6600E84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C63FE0-462C-49A5-9CEF-17EAC9109738}">
      <dsp:nvSpPr>
        <dsp:cNvPr id="0" name=""/>
        <dsp:cNvSpPr/>
      </dsp:nvSpPr>
      <dsp:spPr>
        <a:xfrm>
          <a:off x="822959" y="0"/>
          <a:ext cx="9326880" cy="4525963"/>
        </a:xfrm>
        <a:prstGeom prst="rightArrow">
          <a:avLst/>
        </a:prstGeom>
        <a:solidFill>
          <a:srgbClr val="4F81BD">
            <a:tint val="40000"/>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D98236C-B879-4463-9BD8-A5F42E64BA02}">
      <dsp:nvSpPr>
        <dsp:cNvPr id="0" name=""/>
        <dsp:cNvSpPr/>
      </dsp:nvSpPr>
      <dsp:spPr>
        <a:xfrm>
          <a:off x="3884"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solidFill>
                <a:sysClr val="window" lastClr="FFFFFF"/>
              </a:solidFill>
              <a:latin typeface="Calibri"/>
              <a:ea typeface="+mn-ea"/>
              <a:cs typeface="+mn-cs"/>
            </a:rPr>
            <a:t>Vorbereitung</a:t>
          </a:r>
          <a:endParaRPr lang="de-CH" sz="4200" kern="1200" dirty="0">
            <a:solidFill>
              <a:sysClr val="window" lastClr="FFFFFF"/>
            </a:solidFill>
            <a:latin typeface="Calibri"/>
            <a:ea typeface="+mn-ea"/>
            <a:cs typeface="+mn-cs"/>
          </a:endParaRPr>
        </a:p>
      </dsp:txBody>
      <dsp:txXfrm>
        <a:off x="92260" y="1446164"/>
        <a:ext cx="3238585" cy="1633633"/>
      </dsp:txXfrm>
    </dsp:sp>
    <dsp:sp modelId="{592FA7F5-52BA-476F-8749-105D01C40A20}">
      <dsp:nvSpPr>
        <dsp:cNvPr id="0" name=""/>
        <dsp:cNvSpPr/>
      </dsp:nvSpPr>
      <dsp:spPr>
        <a:xfrm>
          <a:off x="3778731"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solidFill>
                <a:sysClr val="window" lastClr="FFFFFF"/>
              </a:solidFill>
              <a:latin typeface="Calibri"/>
              <a:ea typeface="+mn-ea"/>
              <a:cs typeface="+mn-cs"/>
            </a:rPr>
            <a:t>Durchführen</a:t>
          </a:r>
          <a:endParaRPr lang="de-CH" sz="4200" kern="1200" dirty="0">
            <a:solidFill>
              <a:sysClr val="window" lastClr="FFFFFF"/>
            </a:solidFill>
            <a:latin typeface="Calibri"/>
            <a:ea typeface="+mn-ea"/>
            <a:cs typeface="+mn-cs"/>
          </a:endParaRPr>
        </a:p>
      </dsp:txBody>
      <dsp:txXfrm>
        <a:off x="3867107" y="1446164"/>
        <a:ext cx="3238585" cy="1633633"/>
      </dsp:txXfrm>
    </dsp:sp>
    <dsp:sp modelId="{0A4DB219-6DCA-4EDC-BC20-B36A6600E84D}">
      <dsp:nvSpPr>
        <dsp:cNvPr id="0" name=""/>
        <dsp:cNvSpPr/>
      </dsp:nvSpPr>
      <dsp:spPr>
        <a:xfrm>
          <a:off x="7553578" y="1357788"/>
          <a:ext cx="3415337" cy="1810385"/>
        </a:xfrm>
        <a:prstGeom prst="roundRect">
          <a:avLst/>
        </a:prstGeom>
        <a:solidFill>
          <a:srgbClr val="4F81BD">
            <a:hueOff val="0"/>
            <a:satOff val="0"/>
            <a:lumOff val="0"/>
            <a:alphaOff val="0"/>
          </a:srgbClr>
        </a:solidFill>
        <a:ln w="25400" cap="rnd"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de-DE" sz="4200" kern="1200" dirty="0">
              <a:solidFill>
                <a:sysClr val="window" lastClr="FFFFFF"/>
              </a:solidFill>
              <a:latin typeface="Calibri"/>
              <a:ea typeface="+mn-ea"/>
              <a:cs typeface="+mn-cs"/>
            </a:rPr>
            <a:t>Auswerten</a:t>
          </a:r>
          <a:endParaRPr lang="de-CH" sz="4200" kern="1200" dirty="0">
            <a:solidFill>
              <a:sysClr val="window" lastClr="FFFFFF"/>
            </a:solidFill>
            <a:latin typeface="Calibri"/>
            <a:ea typeface="+mn-ea"/>
            <a:cs typeface="+mn-cs"/>
          </a:endParaRPr>
        </a:p>
      </dsp:txBody>
      <dsp:txXfrm>
        <a:off x="7641954" y="1446164"/>
        <a:ext cx="3238585" cy="16336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5207CC-F127-2342-970A-36A9270D10EB}"/>
              </a:ext>
            </a:extLst>
          </p:cNvPr>
          <p:cNvSpPr>
            <a:spLocks noGrp="1" noChangeArrowheads="1"/>
          </p:cNvSpPr>
          <p:nvPr>
            <p:ph type="hdr" sz="quarter"/>
          </p:nvPr>
        </p:nvSpPr>
        <p:spPr bwMode="auto">
          <a:xfrm>
            <a:off x="0"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099" name="Rectangle 3">
            <a:extLst>
              <a:ext uri="{FF2B5EF4-FFF2-40B4-BE49-F238E27FC236}">
                <a16:creationId xmlns:a16="http://schemas.microsoft.com/office/drawing/2014/main" id="{E86BCF9B-7163-F246-92C2-8994168A15C5}"/>
              </a:ext>
            </a:extLst>
          </p:cNvPr>
          <p:cNvSpPr>
            <a:spLocks noGrp="1" noChangeArrowheads="1"/>
          </p:cNvSpPr>
          <p:nvPr>
            <p:ph type="dt" sz="quarter" idx="1"/>
          </p:nvPr>
        </p:nvSpPr>
        <p:spPr bwMode="auto">
          <a:xfrm>
            <a:off x="3851814" y="1"/>
            <a:ext cx="2945862" cy="493176"/>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4100" name="Rectangle 4">
            <a:extLst>
              <a:ext uri="{FF2B5EF4-FFF2-40B4-BE49-F238E27FC236}">
                <a16:creationId xmlns:a16="http://schemas.microsoft.com/office/drawing/2014/main" id="{8D820D67-13B8-2D46-B7B5-8D0E84E8C274}"/>
              </a:ext>
            </a:extLst>
          </p:cNvPr>
          <p:cNvSpPr>
            <a:spLocks noGrp="1" noChangeArrowheads="1"/>
          </p:cNvSpPr>
          <p:nvPr>
            <p:ph type="ftr" sz="quarter" idx="2"/>
          </p:nvPr>
        </p:nvSpPr>
        <p:spPr bwMode="auto">
          <a:xfrm>
            <a:off x="0"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4101" name="Rectangle 5">
            <a:extLst>
              <a:ext uri="{FF2B5EF4-FFF2-40B4-BE49-F238E27FC236}">
                <a16:creationId xmlns:a16="http://schemas.microsoft.com/office/drawing/2014/main" id="{F517C999-FEF2-E749-9CCD-EFAE5F260D76}"/>
              </a:ext>
            </a:extLst>
          </p:cNvPr>
          <p:cNvSpPr>
            <a:spLocks noGrp="1" noChangeArrowheads="1"/>
          </p:cNvSpPr>
          <p:nvPr>
            <p:ph type="sldNum" sz="quarter" idx="3"/>
          </p:nvPr>
        </p:nvSpPr>
        <p:spPr bwMode="auto">
          <a:xfrm>
            <a:off x="3851814" y="9381074"/>
            <a:ext cx="2945862" cy="493176"/>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9476D645-E89B-FB4D-B0AB-38D264F31F69}" type="slidenum">
              <a:rPr lang="de-DE" altLang="de-DE"/>
              <a:pPr>
                <a:defRPr/>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DF70943-76C0-2A4B-B181-CFC3D6F07FE3}"/>
              </a:ext>
            </a:extLst>
          </p:cNvPr>
          <p:cNvSpPr>
            <a:spLocks noGrp="1" noChangeArrowheads="1"/>
          </p:cNvSpPr>
          <p:nvPr>
            <p:ph type="hdr" sz="quarter"/>
          </p:nvPr>
        </p:nvSpPr>
        <p:spPr bwMode="auto">
          <a:xfrm>
            <a:off x="0"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87" name="Rectangle 3">
            <a:extLst>
              <a:ext uri="{FF2B5EF4-FFF2-40B4-BE49-F238E27FC236}">
                <a16:creationId xmlns:a16="http://schemas.microsoft.com/office/drawing/2014/main" id="{7F5A6CCD-01ED-F340-9FBD-28B7396C3840}"/>
              </a:ext>
            </a:extLst>
          </p:cNvPr>
          <p:cNvSpPr>
            <a:spLocks noGrp="1" noChangeArrowheads="1"/>
          </p:cNvSpPr>
          <p:nvPr>
            <p:ph type="dt" idx="1"/>
          </p:nvPr>
        </p:nvSpPr>
        <p:spPr bwMode="auto">
          <a:xfrm>
            <a:off x="3851814" y="0"/>
            <a:ext cx="2945862" cy="528404"/>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lvl1pPr algn="r" eaLnBrk="1" hangingPunct="1">
              <a:defRPr sz="1200">
                <a:latin typeface="Times New Roman" charset="0"/>
                <a:ea typeface="+mn-ea"/>
              </a:defRPr>
            </a:lvl1pPr>
          </a:lstStyle>
          <a:p>
            <a:pPr>
              <a:defRPr/>
            </a:pPr>
            <a:endParaRPr lang="de-DE"/>
          </a:p>
        </p:txBody>
      </p:sp>
      <p:sp>
        <p:nvSpPr>
          <p:cNvPr id="13316" name="Rectangle 4">
            <a:extLst>
              <a:ext uri="{FF2B5EF4-FFF2-40B4-BE49-F238E27FC236}">
                <a16:creationId xmlns:a16="http://schemas.microsoft.com/office/drawing/2014/main" id="{47E6639A-5D96-7D4A-8065-FC35FE3F82A3}"/>
              </a:ext>
            </a:extLst>
          </p:cNvPr>
          <p:cNvSpPr>
            <a:spLocks noGrp="1" noRot="1" noChangeAspect="1" noChangeArrowheads="1" noTextEdit="1"/>
          </p:cNvSpPr>
          <p:nvPr>
            <p:ph type="sldImg" idx="2"/>
          </p:nvPr>
        </p:nvSpPr>
        <p:spPr bwMode="auto">
          <a:xfrm>
            <a:off x="104775" y="757238"/>
            <a:ext cx="6589713" cy="37068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A7C053B6-6CB9-D64F-A5A3-921BB8D8EBE3}"/>
              </a:ext>
            </a:extLst>
          </p:cNvPr>
          <p:cNvSpPr>
            <a:spLocks noGrp="1" noChangeArrowheads="1"/>
          </p:cNvSpPr>
          <p:nvPr>
            <p:ph type="body" sz="quarter" idx="3"/>
          </p:nvPr>
        </p:nvSpPr>
        <p:spPr bwMode="auto">
          <a:xfrm>
            <a:off x="905952" y="4689771"/>
            <a:ext cx="4985772" cy="4464625"/>
          </a:xfrm>
          <a:prstGeom prst="rect">
            <a:avLst/>
          </a:prstGeom>
          <a:noFill/>
          <a:ln w="9525">
            <a:noFill/>
            <a:miter lim="800000"/>
            <a:headEnd/>
            <a:tailEnd/>
          </a:ln>
          <a:effectLst/>
        </p:spPr>
        <p:txBody>
          <a:bodyPr vert="horz" wrap="square" lIns="91837" tIns="45918" rIns="91837" bIns="45918" numCol="1" anchor="t" anchorCtr="0" compatLnSpc="1">
            <a:prstTxWarp prst="textNoShape">
              <a:avLst/>
            </a:prstTxWarp>
          </a:bodyPr>
          <a:lstStyle/>
          <a:p>
            <a:pPr lvl="0"/>
            <a:r>
              <a:rPr lang="de-DE" altLang="de-DE" noProof="0"/>
              <a:t>Klicken Sie, um die Formate des Vorlagentextes zu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16390" name="Rectangle 6">
            <a:extLst>
              <a:ext uri="{FF2B5EF4-FFF2-40B4-BE49-F238E27FC236}">
                <a16:creationId xmlns:a16="http://schemas.microsoft.com/office/drawing/2014/main" id="{D509089C-86DC-3D43-BEB2-CCB1499671BF}"/>
              </a:ext>
            </a:extLst>
          </p:cNvPr>
          <p:cNvSpPr>
            <a:spLocks noGrp="1" noChangeArrowheads="1"/>
          </p:cNvSpPr>
          <p:nvPr>
            <p:ph type="ftr" sz="quarter" idx="4"/>
          </p:nvPr>
        </p:nvSpPr>
        <p:spPr bwMode="auto">
          <a:xfrm>
            <a:off x="0"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l" eaLnBrk="1" hangingPunct="1">
              <a:defRPr sz="1200">
                <a:latin typeface="Times New Roman" charset="0"/>
                <a:ea typeface="+mn-ea"/>
              </a:defRPr>
            </a:lvl1pPr>
          </a:lstStyle>
          <a:p>
            <a:pPr>
              <a:defRPr/>
            </a:pPr>
            <a:endParaRPr lang="de-DE"/>
          </a:p>
        </p:txBody>
      </p:sp>
      <p:sp>
        <p:nvSpPr>
          <p:cNvPr id="16391" name="Rectangle 7">
            <a:extLst>
              <a:ext uri="{FF2B5EF4-FFF2-40B4-BE49-F238E27FC236}">
                <a16:creationId xmlns:a16="http://schemas.microsoft.com/office/drawing/2014/main" id="{83F7C444-7E8A-F344-8707-00E0107E3404}"/>
              </a:ext>
            </a:extLst>
          </p:cNvPr>
          <p:cNvSpPr>
            <a:spLocks noGrp="1" noChangeArrowheads="1"/>
          </p:cNvSpPr>
          <p:nvPr>
            <p:ph type="sldNum" sz="quarter" idx="5"/>
          </p:nvPr>
        </p:nvSpPr>
        <p:spPr bwMode="auto">
          <a:xfrm>
            <a:off x="3851814" y="9381074"/>
            <a:ext cx="2945862" cy="528403"/>
          </a:xfrm>
          <a:prstGeom prst="rect">
            <a:avLst/>
          </a:prstGeom>
          <a:noFill/>
          <a:ln w="9525">
            <a:noFill/>
            <a:miter lim="800000"/>
            <a:headEnd/>
            <a:tailEnd/>
          </a:ln>
          <a:effectLst/>
        </p:spPr>
        <p:txBody>
          <a:bodyPr vert="horz" wrap="square" lIns="91837" tIns="45918" rIns="91837" bIns="45918" numCol="1" anchor="b" anchorCtr="0" compatLnSpc="1">
            <a:prstTxWarp prst="textNoShape">
              <a:avLst/>
            </a:prstTxWarp>
          </a:bodyPr>
          <a:lstStyle>
            <a:lvl1pPr algn="r" eaLnBrk="1" hangingPunct="1">
              <a:defRPr sz="1200"/>
            </a:lvl1pPr>
          </a:lstStyle>
          <a:p>
            <a:pPr>
              <a:defRPr/>
            </a:pPr>
            <a:fld id="{35D81EF2-0047-0D44-AD3B-4678F306739C}"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4775" y="757238"/>
            <a:ext cx="6589713" cy="3706812"/>
          </a:xfrm>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a:t>
            </a:fld>
            <a:endParaRPr lang="de-DE" altLang="de-DE" dirty="0"/>
          </a:p>
        </p:txBody>
      </p:sp>
    </p:spTree>
    <p:extLst>
      <p:ext uri="{BB962C8B-B14F-4D97-AF65-F5344CB8AC3E}">
        <p14:creationId xmlns:p14="http://schemas.microsoft.com/office/powerpoint/2010/main" val="282122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latin typeface="+mn-lt"/>
                <a:ea typeface="+mn-ea"/>
                <a:cs typeface="+mn-cs"/>
              </a:rPr>
              <a:t>Der Testleiter erklärt allen </a:t>
            </a:r>
            <a:r>
              <a:rPr lang="de-DE" dirty="0"/>
              <a:t>Test-Benutzer</a:t>
            </a:r>
            <a:r>
              <a:rPr lang="de-DE" sz="1200" kern="1200" dirty="0">
                <a:solidFill>
                  <a:schemeClr val="tx1"/>
                </a:solidFill>
                <a:latin typeface="+mn-lt"/>
                <a:ea typeface="+mn-ea"/>
                <a:cs typeface="+mn-cs"/>
              </a:rPr>
              <a:t> die Ziele und den Ablauf der Usability-Tests</a:t>
            </a:r>
          </a:p>
          <a:p>
            <a:endParaRPr lang="de-DE"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latin typeface="+mn-lt"/>
              <a:ea typeface="+mn-ea"/>
              <a:cs typeface="+mn-cs"/>
            </a:endParaRPr>
          </a:p>
          <a:p>
            <a:r>
              <a:rPr lang="de-DE" dirty="0"/>
              <a:t>Quelle:</a:t>
            </a:r>
          </a:p>
          <a:p>
            <a:pPr marL="0" indent="0">
              <a:buFont typeface="Wingdings" pitchFamily="2" charset="2"/>
              <a:buNone/>
            </a:pPr>
            <a:r>
              <a:rPr lang="de-DE" sz="1200" dirty="0"/>
              <a:t>USABILITY UND UX KOMPAKT; Michael Richter, Markus D. </a:t>
            </a:r>
            <a:r>
              <a:rPr lang="de-DE" sz="1200" dirty="0" err="1"/>
              <a:t>Flückiger</a:t>
            </a:r>
            <a:r>
              <a:rPr lang="de-DE" sz="1200" dirty="0"/>
              <a:t>; </a:t>
            </a:r>
            <a:r>
              <a:rPr lang="de-CH" sz="1200" dirty="0"/>
              <a:t>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11</a:t>
            </a:fld>
            <a:endParaRPr lang="de-DE" altLang="de-DE"/>
          </a:p>
        </p:txBody>
      </p:sp>
    </p:spTree>
    <p:extLst>
      <p:ext uri="{BB962C8B-B14F-4D97-AF65-F5344CB8AC3E}">
        <p14:creationId xmlns:p14="http://schemas.microsoft.com/office/powerpoint/2010/main" val="216914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Quelle: http://www.userfocus.co.uk/articles/usability_test_plan_dashboard.html</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14</a:t>
            </a:fld>
            <a:endParaRPr lang="de-DE" altLang="de-DE"/>
          </a:p>
        </p:txBody>
      </p:sp>
    </p:spTree>
    <p:extLst>
      <p:ext uri="{BB962C8B-B14F-4D97-AF65-F5344CB8AC3E}">
        <p14:creationId xmlns:p14="http://schemas.microsoft.com/office/powerpoint/2010/main" val="1300988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Geben Sie ihre Aufgabe schriftlich ab. Sagen Sie der Testperson, dass Sie ihr nicht helfen werden. Bitten Sie sie zu sagen, wann sie die Aufgabe abbrechen würde, falls sie nicht weiterkommt.</a:t>
            </a:r>
          </a:p>
          <a:p>
            <a:endParaRPr lang="de-DE" dirty="0"/>
          </a:p>
          <a:p>
            <a:r>
              <a:rPr lang="de-DE" dirty="0"/>
              <a:t>Die Testperson führt nun ihre Aufgabe durch. Dabei sitzen Sie als Testleiter neben der Person und der Beobachter etwas entfernter.</a:t>
            </a:r>
          </a:p>
          <a:p>
            <a:r>
              <a:rPr lang="de-DE" dirty="0"/>
              <a:t>Ermuntern Sie die Testperson freundlich bei jedem Schritt, die sie unternimmt, laut zu denken. Manche Testpersonen empfinden das laute Denken als künstlich und fühlen sich wohler, wenn sie mit einem Partner die Aufgabe gemeinsam lösen und dabei laut reflektieren.</a:t>
            </a:r>
          </a:p>
          <a:p>
            <a:r>
              <a:rPr lang="de-DE" dirty="0"/>
              <a:t>Erlaubte Fragen des Testleiters sind z.B.: </a:t>
            </a:r>
          </a:p>
          <a:p>
            <a:r>
              <a:rPr lang="de-DE" dirty="0"/>
              <a:t>"Was erwarten Sie, wenn Sie hier klicken?"</a:t>
            </a:r>
          </a:p>
          <a:p>
            <a:r>
              <a:rPr lang="de-DE" dirty="0"/>
              <a:t>"Ist das, was Sie jetzt sehen, das, was Sie erwartet haben?"</a:t>
            </a:r>
          </a:p>
          <a:p>
            <a:r>
              <a:rPr lang="de-DE" dirty="0"/>
              <a:t>"Warum glaubten Sie, dass dieser Link Sie weiter bringt?„</a:t>
            </a:r>
          </a:p>
          <a:p>
            <a:endParaRPr lang="de-DE" dirty="0"/>
          </a:p>
          <a:p>
            <a:r>
              <a:rPr lang="de-DE" dirty="0"/>
              <a:t>Helfen Sie Ihrer Testperson nicht. Halten Sie Umwege und Irrtümer aus, ohne Kommentare abzugeben. So erfahren Sie am meisten über Missverständnisse mit Ihrem Prototyp</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15</a:t>
            </a:fld>
            <a:endParaRPr lang="de-DE" altLang="de-DE"/>
          </a:p>
        </p:txBody>
      </p:sp>
    </p:spTree>
    <p:extLst>
      <p:ext uri="{BB962C8B-B14F-4D97-AF65-F5344CB8AC3E}">
        <p14:creationId xmlns:p14="http://schemas.microsoft.com/office/powerpoint/2010/main" val="3535674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latin typeface="+mn-lt"/>
                <a:ea typeface="+mn-ea"/>
                <a:cs typeface="+mn-cs"/>
              </a:rPr>
              <a:t>Der Testleiter erstellt für jeden Test einen Testbericht.</a:t>
            </a:r>
          </a:p>
          <a:p>
            <a:endParaRPr lang="de-DE"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latin typeface="+mn-lt"/>
              <a:ea typeface="+mn-ea"/>
              <a:cs typeface="+mn-cs"/>
            </a:endParaRPr>
          </a:p>
          <a:p>
            <a:r>
              <a:rPr lang="de-DE" dirty="0"/>
              <a:t>Quelle:</a:t>
            </a:r>
          </a:p>
          <a:p>
            <a:pPr marL="0" indent="0">
              <a:buFont typeface="Wingdings" pitchFamily="2" charset="2"/>
              <a:buNone/>
            </a:pPr>
            <a:r>
              <a:rPr lang="de-DE" sz="1200" dirty="0"/>
              <a:t>USABILITY UND UX KOMPAKT; Michael Richter, Markus D. </a:t>
            </a:r>
            <a:r>
              <a:rPr lang="de-DE" sz="1200" dirty="0" err="1"/>
              <a:t>Flückiger</a:t>
            </a:r>
            <a:r>
              <a:rPr lang="de-DE" sz="1200" dirty="0"/>
              <a:t>; </a:t>
            </a:r>
            <a:r>
              <a:rPr lang="de-CH" sz="1200" dirty="0"/>
              <a:t>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19</a:t>
            </a:fld>
            <a:endParaRPr lang="de-DE" altLang="de-DE"/>
          </a:p>
        </p:txBody>
      </p:sp>
    </p:spTree>
    <p:extLst>
      <p:ext uri="{BB962C8B-B14F-4D97-AF65-F5344CB8AC3E}">
        <p14:creationId xmlns:p14="http://schemas.microsoft.com/office/powerpoint/2010/main" val="2807066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Auf dem System unter Test, dem Testsystem müssen natürlich die Standardaufgaben durchgeführt werden können.</a:t>
            </a:r>
          </a:p>
          <a:p>
            <a:r>
              <a:rPr lang="de-DE" dirty="0"/>
              <a:t>Das </a:t>
            </a:r>
            <a:r>
              <a:rPr lang="de-DE" dirty="0" err="1"/>
              <a:t>heisst</a:t>
            </a:r>
            <a:r>
              <a:rPr lang="de-DE" dirty="0"/>
              <a:t>, dass der Prototyp entlang der Standardaufgaben vorbereitet sein muss.</a:t>
            </a:r>
          </a:p>
          <a:p>
            <a:r>
              <a:rPr lang="de-DE" dirty="0"/>
              <a:t>Für die Test-Benutzer soll der Eindruck eines realistischen und lauffähige Systems entstehen.</a:t>
            </a:r>
          </a:p>
          <a:p>
            <a:r>
              <a:rPr lang="de-DE" dirty="0"/>
              <a:t>Es muss nicht die ganze Applikation realisiert werden.</a:t>
            </a:r>
          </a:p>
          <a:p>
            <a:r>
              <a:rPr lang="de-DE" dirty="0"/>
              <a:t>Die Test-Benutzer stammen aus der Fokusgruppe, sind also Vertreter der Personas.</a:t>
            </a:r>
          </a:p>
          <a:p>
            <a:r>
              <a:rPr lang="de-DE" dirty="0"/>
              <a:t>Ziel ist, dass zukünftige Benutzer testen.</a:t>
            </a:r>
          </a:p>
          <a:p>
            <a:endParaRPr lang="de-DE" dirty="0"/>
          </a:p>
          <a:p>
            <a:r>
              <a:rPr lang="de-DE" dirty="0"/>
              <a:t>Quelle:</a:t>
            </a:r>
          </a:p>
          <a:p>
            <a:r>
              <a:rPr lang="de-DE" dirty="0"/>
              <a:t>USABILITY UND UX KOMPAKT; Michael Richter, Markus D. </a:t>
            </a:r>
            <a:r>
              <a:rPr lang="de-DE" dirty="0" err="1"/>
              <a:t>Flückiger</a:t>
            </a:r>
            <a:r>
              <a:rPr lang="de-DE"/>
              <a:t>; Springer Vieweg</a:t>
            </a:r>
          </a:p>
          <a:p>
            <a:endParaRPr lang="de-CH"/>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20</a:t>
            </a:fld>
            <a:endParaRPr lang="de-DE" altLang="de-DE"/>
          </a:p>
        </p:txBody>
      </p:sp>
    </p:spTree>
    <p:extLst>
      <p:ext uri="{BB962C8B-B14F-4D97-AF65-F5344CB8AC3E}">
        <p14:creationId xmlns:p14="http://schemas.microsoft.com/office/powerpoint/2010/main" val="139070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Dieses Bild kennen sie schon.</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2</a:t>
            </a:fld>
            <a:endParaRPr lang="de-DE" altLang="de-DE" dirty="0"/>
          </a:p>
        </p:txBody>
      </p:sp>
    </p:spTree>
    <p:extLst>
      <p:ext uri="{BB962C8B-B14F-4D97-AF65-F5344CB8AC3E}">
        <p14:creationId xmlns:p14="http://schemas.microsoft.com/office/powerpoint/2010/main" val="2896744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dieser Präsentation geht es um das Messen der Usability.</a:t>
            </a:r>
          </a:p>
          <a:p>
            <a:r>
              <a:rPr lang="de-DE" dirty="0"/>
              <a:t>Um herauszufinden, wie gut eine Applikation ist, müssen diese drei Punkte gemessen werden:</a:t>
            </a:r>
          </a:p>
          <a:p>
            <a:r>
              <a:rPr lang="de-DE" dirty="0"/>
              <a:t>Effizient</a:t>
            </a:r>
          </a:p>
          <a:p>
            <a:r>
              <a:rPr lang="de-DE" dirty="0"/>
              <a:t>Effektivität</a:t>
            </a:r>
          </a:p>
          <a:p>
            <a:r>
              <a:rPr lang="de-DE" dirty="0"/>
              <a:t>Zufriedenstellung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3</a:t>
            </a:fld>
            <a:endParaRPr lang="de-DE" altLang="de-DE" dirty="0"/>
          </a:p>
        </p:txBody>
      </p:sp>
    </p:spTree>
    <p:extLst>
      <p:ext uri="{BB962C8B-B14F-4D97-AF65-F5344CB8AC3E}">
        <p14:creationId xmlns:p14="http://schemas.microsoft.com/office/powerpoint/2010/main" val="233298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Usability Walkthrough</a:t>
            </a:r>
          </a:p>
          <a:p>
            <a:r>
              <a:rPr lang="de-DE" dirty="0"/>
              <a:t>Bei dieser Methode gibt es den Testleiter und den Test-Benutzer.</a:t>
            </a:r>
          </a:p>
          <a:p>
            <a:r>
              <a:rPr lang="de-DE" dirty="0"/>
              <a:t>Der Test-Benutzer löst realistische Aufgaben mit dem Testsystem.</a:t>
            </a:r>
          </a:p>
          <a:p>
            <a:r>
              <a:rPr lang="de-DE" dirty="0"/>
              <a:t>Der Testleiter begleitet, moderiert und beobachtet.</a:t>
            </a:r>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5</a:t>
            </a:fld>
            <a:endParaRPr lang="de-DE" altLang="de-DE" dirty="0"/>
          </a:p>
        </p:txBody>
      </p:sp>
    </p:spTree>
    <p:extLst>
      <p:ext uri="{BB962C8B-B14F-4D97-AF65-F5344CB8AC3E}">
        <p14:creationId xmlns:p14="http://schemas.microsoft.com/office/powerpoint/2010/main" val="342285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Testtheorie gibt es eine Reihe von Gütekriterien, mit denen man die Qualität des Messinstruments bestimmt.</a:t>
            </a:r>
          </a:p>
          <a:p>
            <a:r>
              <a:rPr lang="de-DE" dirty="0"/>
              <a:t>In unserem Fall ist das Messinstrument keine Schieblehre, Waage oder </a:t>
            </a:r>
            <a:r>
              <a:rPr lang="de-DE" dirty="0" err="1"/>
              <a:t>Massband</a:t>
            </a:r>
            <a:r>
              <a:rPr lang="de-DE" dirty="0"/>
              <a:t>, sondern Tests.</a:t>
            </a:r>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6</a:t>
            </a:fld>
            <a:endParaRPr lang="de-DE" altLang="de-DE"/>
          </a:p>
        </p:txBody>
      </p:sp>
    </p:spTree>
    <p:extLst>
      <p:ext uri="{BB962C8B-B14F-4D97-AF65-F5344CB8AC3E}">
        <p14:creationId xmlns:p14="http://schemas.microsoft.com/office/powerpoint/2010/main" val="340223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Fachleute unterscheiden zwischen formativen und summativer Evaluation.</a:t>
            </a:r>
          </a:p>
          <a:p>
            <a:r>
              <a:rPr lang="de-DE" dirty="0"/>
              <a:t>Formative Evaluation zielt auf die Verbesserung des zu prüfenden Systems.</a:t>
            </a:r>
          </a:p>
          <a:p>
            <a:r>
              <a:rPr lang="de-DE" dirty="0"/>
              <a:t>Summative Evaluation zielt auf die Qualitätskontrolle eines Systems.</a:t>
            </a:r>
          </a:p>
          <a:p>
            <a:endParaRPr lang="de-DE" dirty="0"/>
          </a:p>
          <a:p>
            <a:r>
              <a:rPr lang="de-DE" dirty="0"/>
              <a:t>Quelle:</a:t>
            </a:r>
          </a:p>
          <a:p>
            <a:r>
              <a:rPr lang="de-DE" dirty="0"/>
              <a:t>USABILITY UND UX KOMPAKT; Michael Richter, Markus D. </a:t>
            </a:r>
            <a:r>
              <a:rPr lang="de-DE" dirty="0" err="1"/>
              <a:t>Flückiger</a:t>
            </a:r>
            <a:r>
              <a:rPr lang="de-DE" dirty="0"/>
              <a:t>; 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7</a:t>
            </a:fld>
            <a:endParaRPr lang="de-DE" altLang="de-DE"/>
          </a:p>
        </p:txBody>
      </p:sp>
    </p:spTree>
    <p:extLst>
      <p:ext uri="{BB962C8B-B14F-4D97-AF65-F5344CB8AC3E}">
        <p14:creationId xmlns:p14="http://schemas.microsoft.com/office/powerpoint/2010/main" val="2818496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b="0" i="0" kern="1200" dirty="0">
                <a:solidFill>
                  <a:schemeClr val="tx1"/>
                </a:solidFill>
                <a:effectLst/>
                <a:latin typeface="+mn-lt"/>
                <a:ea typeface="+mn-ea"/>
                <a:cs typeface="+mn-cs"/>
              </a:rPr>
              <a:t>In Usability-Tests bitten Sie potentielle Nutzer, gezielte Aufgaben im Rahmen von Kernfunktionen der Software zu lösen, z.B. einen Text zu lesen und die dazugehörige Übung zu absolvieren. Die Methode ist also aufgabenorientiert. Da Sie bei Usability-Tests mit Testpersonen arbeiten, sind Ihre Ergebnisse authentisch. Was lässt sich dagegen sagen, wenn Ihre Testperson eine Übung erst gar nicht findet oder bei dem Versuch, sie zu lösen, verwirrt abbricht?</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8</a:t>
            </a:fld>
            <a:endParaRPr lang="de-DE" altLang="de-DE"/>
          </a:p>
        </p:txBody>
      </p:sp>
    </p:spTree>
    <p:extLst>
      <p:ext uri="{BB962C8B-B14F-4D97-AF65-F5344CB8AC3E}">
        <p14:creationId xmlns:p14="http://schemas.microsoft.com/office/powerpoint/2010/main" val="1282365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latin typeface="+mn-lt"/>
                <a:ea typeface="+mn-ea"/>
                <a:cs typeface="+mn-cs"/>
              </a:rPr>
              <a:t>Um In diesem Fall sind Tests Standardaufgaben, die eine </a:t>
            </a:r>
            <a:r>
              <a:rPr lang="de-DE" dirty="0"/>
              <a:t>Test-Benutzer</a:t>
            </a:r>
            <a:r>
              <a:rPr lang="de-DE" sz="1200" kern="1200" dirty="0">
                <a:solidFill>
                  <a:schemeClr val="tx1"/>
                </a:solidFill>
                <a:latin typeface="+mn-lt"/>
                <a:ea typeface="+mn-ea"/>
                <a:cs typeface="+mn-cs"/>
              </a:rPr>
              <a:t> mit der Applikation lösen muss.</a:t>
            </a:r>
          </a:p>
          <a:p>
            <a:r>
              <a:rPr lang="de-DE" sz="1200" kern="1200" dirty="0">
                <a:solidFill>
                  <a:schemeClr val="tx1"/>
                </a:solidFill>
                <a:latin typeface="+mn-lt"/>
                <a:ea typeface="+mn-ea"/>
                <a:cs typeface="+mn-cs"/>
              </a:rPr>
              <a:t>Die Qualität des Usability-Test sind stark von den Standardaufgaben abhängig.</a:t>
            </a:r>
          </a:p>
          <a:p>
            <a:r>
              <a:rPr lang="de-DE" sz="1200" kern="1200" dirty="0">
                <a:solidFill>
                  <a:schemeClr val="tx1"/>
                </a:solidFill>
                <a:latin typeface="+mn-lt"/>
                <a:ea typeface="+mn-ea"/>
                <a:cs typeface="+mn-cs"/>
              </a:rPr>
              <a:t>Die Standardaufgaben werden vom Testleiter und dem Auftraggeber erarbeitet.</a:t>
            </a:r>
          </a:p>
          <a:p>
            <a:r>
              <a:rPr lang="de-DE" sz="1200" kern="1200" dirty="0">
                <a:solidFill>
                  <a:schemeClr val="tx1"/>
                </a:solidFill>
                <a:latin typeface="+mn-lt"/>
                <a:ea typeface="+mn-ea"/>
                <a:cs typeface="+mn-cs"/>
              </a:rPr>
              <a:t>Möglich ist auch die Verwendung der Szenarien.</a:t>
            </a:r>
          </a:p>
          <a:p>
            <a:r>
              <a:rPr lang="de-DE" sz="1200" kern="1200" dirty="0">
                <a:solidFill>
                  <a:schemeClr val="tx1"/>
                </a:solidFill>
                <a:latin typeface="+mn-lt"/>
                <a:ea typeface="+mn-ea"/>
                <a:cs typeface="+mn-cs"/>
              </a:rPr>
              <a:t>Die Standardaufgaben sollen realistisch und aus Benutzersicht relevant sein.</a:t>
            </a:r>
          </a:p>
          <a:p>
            <a:endParaRPr lang="de-DE" sz="1200" kern="1200" dirty="0">
              <a:solidFill>
                <a:schemeClr val="tx1"/>
              </a:solidFill>
              <a:latin typeface="+mn-lt"/>
              <a:ea typeface="+mn-ea"/>
              <a:cs typeface="+mn-cs"/>
            </a:endParaRPr>
          </a:p>
          <a:p>
            <a:r>
              <a:rPr lang="de-DE" dirty="0"/>
              <a:t>Quelle:</a:t>
            </a:r>
          </a:p>
          <a:p>
            <a:pPr marL="0" indent="0">
              <a:buFont typeface="Wingdings" pitchFamily="2" charset="2"/>
              <a:buNone/>
            </a:pPr>
            <a:r>
              <a:rPr lang="de-DE" sz="1200" dirty="0"/>
              <a:t>USABILITY UND UX KOMPAKT; Michael Richter, Markus D. </a:t>
            </a:r>
            <a:r>
              <a:rPr lang="de-DE" sz="1200" dirty="0" err="1"/>
              <a:t>Flückiger</a:t>
            </a:r>
            <a:r>
              <a:rPr lang="de-DE" sz="1200" dirty="0"/>
              <a:t>; </a:t>
            </a:r>
            <a:r>
              <a:rPr lang="de-CH" sz="1200" dirty="0"/>
              <a:t>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9</a:t>
            </a:fld>
            <a:endParaRPr lang="de-DE" altLang="de-DE"/>
          </a:p>
        </p:txBody>
      </p:sp>
    </p:spTree>
    <p:extLst>
      <p:ext uri="{BB962C8B-B14F-4D97-AF65-F5344CB8AC3E}">
        <p14:creationId xmlns:p14="http://schemas.microsoft.com/office/powerpoint/2010/main" val="762351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latin typeface="+mn-lt"/>
                <a:ea typeface="+mn-ea"/>
                <a:cs typeface="+mn-cs"/>
              </a:rPr>
              <a:t>Auf dem System unter Test, dem Testsystem müssen natürlich die Standardaufgaben durchgeführt werden können.</a:t>
            </a:r>
          </a:p>
          <a:p>
            <a:r>
              <a:rPr lang="de-DE" sz="1200" kern="1200" dirty="0">
                <a:solidFill>
                  <a:schemeClr val="tx1"/>
                </a:solidFill>
                <a:latin typeface="+mn-lt"/>
                <a:ea typeface="+mn-ea"/>
                <a:cs typeface="+mn-cs"/>
              </a:rPr>
              <a:t>Das </a:t>
            </a:r>
            <a:r>
              <a:rPr lang="de-DE" sz="1200" kern="1200" dirty="0" err="1">
                <a:solidFill>
                  <a:schemeClr val="tx1"/>
                </a:solidFill>
                <a:latin typeface="+mn-lt"/>
                <a:ea typeface="+mn-ea"/>
                <a:cs typeface="+mn-cs"/>
              </a:rPr>
              <a:t>heisst</a:t>
            </a:r>
            <a:r>
              <a:rPr lang="de-DE" sz="1200" kern="1200" dirty="0">
                <a:solidFill>
                  <a:schemeClr val="tx1"/>
                </a:solidFill>
                <a:latin typeface="+mn-lt"/>
                <a:ea typeface="+mn-ea"/>
                <a:cs typeface="+mn-cs"/>
              </a:rPr>
              <a:t>, dass der Prototyp entlang der Standardaufgaben vorbereitet sein muss.</a:t>
            </a:r>
          </a:p>
          <a:p>
            <a:r>
              <a:rPr lang="de-DE" sz="1200" kern="1200" dirty="0">
                <a:solidFill>
                  <a:schemeClr val="tx1"/>
                </a:solidFill>
                <a:latin typeface="+mn-lt"/>
                <a:ea typeface="+mn-ea"/>
                <a:cs typeface="+mn-cs"/>
              </a:rPr>
              <a:t>Für die </a:t>
            </a:r>
            <a:r>
              <a:rPr lang="de-DE" dirty="0"/>
              <a:t>Test-Benutzer</a:t>
            </a:r>
            <a:r>
              <a:rPr lang="de-DE" sz="1200" kern="1200" dirty="0">
                <a:solidFill>
                  <a:schemeClr val="tx1"/>
                </a:solidFill>
                <a:latin typeface="+mn-lt"/>
                <a:ea typeface="+mn-ea"/>
                <a:cs typeface="+mn-cs"/>
              </a:rPr>
              <a:t> soll der Eindruck eines realistischen und lauffähige Systems entstehen.</a:t>
            </a:r>
          </a:p>
          <a:p>
            <a:r>
              <a:rPr lang="de-DE" sz="1200" kern="1200" dirty="0">
                <a:solidFill>
                  <a:schemeClr val="tx1"/>
                </a:solidFill>
                <a:latin typeface="+mn-lt"/>
                <a:ea typeface="+mn-ea"/>
                <a:cs typeface="+mn-cs"/>
              </a:rPr>
              <a:t>Es muss nicht die ganze Applikation realisiert werden.</a:t>
            </a:r>
          </a:p>
          <a:p>
            <a:r>
              <a:rPr lang="de-DE" sz="1200" kern="1200" dirty="0">
                <a:solidFill>
                  <a:schemeClr val="tx1"/>
                </a:solidFill>
                <a:latin typeface="+mn-lt"/>
                <a:ea typeface="+mn-ea"/>
                <a:cs typeface="+mn-cs"/>
              </a:rPr>
              <a:t>Die </a:t>
            </a:r>
            <a:r>
              <a:rPr lang="de-DE" dirty="0"/>
              <a:t>Test-Benutzer</a:t>
            </a:r>
            <a:r>
              <a:rPr lang="de-DE" sz="1200" kern="1200" dirty="0">
                <a:solidFill>
                  <a:schemeClr val="tx1"/>
                </a:solidFill>
                <a:latin typeface="+mn-lt"/>
                <a:ea typeface="+mn-ea"/>
                <a:cs typeface="+mn-cs"/>
              </a:rPr>
              <a:t> stammen aus der Fokusgruppe, sind also Vertreter der Personas.</a:t>
            </a:r>
          </a:p>
          <a:p>
            <a:r>
              <a:rPr lang="de-DE" sz="1200" kern="1200" dirty="0">
                <a:solidFill>
                  <a:schemeClr val="tx1"/>
                </a:solidFill>
                <a:latin typeface="+mn-lt"/>
                <a:ea typeface="+mn-ea"/>
                <a:cs typeface="+mn-cs"/>
              </a:rPr>
              <a:t>Ziel ist, dass zukünftige Benutzer testen.</a:t>
            </a:r>
          </a:p>
          <a:p>
            <a:endParaRPr lang="de-DE" sz="1200" kern="1200" dirty="0">
              <a:solidFill>
                <a:schemeClr val="tx1"/>
              </a:solidFill>
              <a:latin typeface="+mn-lt"/>
              <a:ea typeface="+mn-ea"/>
              <a:cs typeface="+mn-cs"/>
            </a:endParaRPr>
          </a:p>
          <a:p>
            <a:r>
              <a:rPr lang="de-DE" dirty="0"/>
              <a:t>Quelle:</a:t>
            </a:r>
          </a:p>
          <a:p>
            <a:pPr marL="0" indent="0">
              <a:buFont typeface="Wingdings" pitchFamily="2" charset="2"/>
              <a:buNone/>
            </a:pPr>
            <a:r>
              <a:rPr lang="de-DE" sz="1200" dirty="0"/>
              <a:t>USABILITY UND UX KOMPAKT; Michael Richter, Markus D. </a:t>
            </a:r>
            <a:r>
              <a:rPr lang="de-DE" sz="1200" dirty="0" err="1"/>
              <a:t>Flückiger</a:t>
            </a:r>
            <a:r>
              <a:rPr lang="de-DE" sz="1200" dirty="0"/>
              <a:t>; </a:t>
            </a:r>
            <a:r>
              <a:rPr lang="de-CH" sz="1200" dirty="0"/>
              <a:t>Springer Vieweg</a:t>
            </a:r>
          </a:p>
          <a:p>
            <a:endParaRPr lang="de-CH" dirty="0"/>
          </a:p>
        </p:txBody>
      </p:sp>
      <p:sp>
        <p:nvSpPr>
          <p:cNvPr id="4" name="Foliennummernplatzhalter 3"/>
          <p:cNvSpPr>
            <a:spLocks noGrp="1"/>
          </p:cNvSpPr>
          <p:nvPr>
            <p:ph type="sldNum" sz="quarter" idx="5"/>
          </p:nvPr>
        </p:nvSpPr>
        <p:spPr/>
        <p:txBody>
          <a:bodyPr/>
          <a:lstStyle/>
          <a:p>
            <a:pPr>
              <a:defRPr/>
            </a:pPr>
            <a:fld id="{35D81EF2-0047-0D44-AD3B-4678F306739C}" type="slidenum">
              <a:rPr lang="de-DE" altLang="de-DE" smtClean="0"/>
              <a:pPr>
                <a:defRPr/>
              </a:pPr>
              <a:t>10</a:t>
            </a:fld>
            <a:endParaRPr lang="de-DE" altLang="de-DE"/>
          </a:p>
        </p:txBody>
      </p:sp>
    </p:spTree>
    <p:extLst>
      <p:ext uri="{BB962C8B-B14F-4D97-AF65-F5344CB8AC3E}">
        <p14:creationId xmlns:p14="http://schemas.microsoft.com/office/powerpoint/2010/main" val="22073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lstStyle>
            <a:lvl1pPr algn="ctr">
              <a:defRPr sz="3375"/>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de-DE"/>
              <a:t>Master-Untertitelformat bearbeiten</a:t>
            </a:r>
          </a:p>
        </p:txBody>
      </p:sp>
      <p:sp>
        <p:nvSpPr>
          <p:cNvPr id="6" name="Foliennummernplatzhalter 2">
            <a:extLst>
              <a:ext uri="{FF2B5EF4-FFF2-40B4-BE49-F238E27FC236}">
                <a16:creationId xmlns:a16="http://schemas.microsoft.com/office/drawing/2014/main" id="{3753EECA-ADE8-5641-801D-67B6A47C8E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484538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414760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20298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0487308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572425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3758316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050190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03533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80902531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764DE79-268F-4C1A-8933-263129D2AF90}" type="datetimeFigureOut">
              <a:rPr lang="en-US" dirty="0"/>
              <a:t>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097139705"/>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14849866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583500" y="476672"/>
            <a:ext cx="6604513" cy="1016000"/>
          </a:xfrm>
        </p:spPr>
        <p:txBody>
          <a:bodyPr/>
          <a:lstStyle>
            <a:lvl1pPr>
              <a:defRPr sz="2400"/>
            </a:lvl1pPr>
          </a:lstStyle>
          <a:p>
            <a:r>
              <a:rPr lang="de-DE" dirty="0"/>
              <a:t>Mastertitelformat bearbeiten</a:t>
            </a:r>
          </a:p>
        </p:txBody>
      </p:sp>
      <p:sp>
        <p:nvSpPr>
          <p:cNvPr id="3" name="Inhaltsplatzhalter 2"/>
          <p:cNvSpPr>
            <a:spLocks noGrp="1"/>
          </p:cNvSpPr>
          <p:nvPr>
            <p:ph idx="1"/>
          </p:nvPr>
        </p:nvSpPr>
        <p:spPr>
          <a:xfrm>
            <a:off x="1583499" y="1844824"/>
            <a:ext cx="9768207" cy="3805238"/>
          </a:xfrm>
        </p:spPr>
        <p:txBody>
          <a:bodyPr/>
          <a:lstStyle>
            <a:lvl1pPr>
              <a:defRPr sz="2400"/>
            </a:lvl1pPr>
            <a:lvl2pPr>
              <a:defRPr sz="1800"/>
            </a:lvl2pPr>
            <a:lvl3pPr>
              <a:defRPr sz="1800"/>
            </a:lvl3pPr>
            <a:lvl4pPr>
              <a:defRPr sz="1100"/>
            </a:lvl4pPr>
            <a:lvl5pPr>
              <a:defRPr sz="9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liennummernplatzhalter 2">
            <a:extLst>
              <a:ext uri="{FF2B5EF4-FFF2-40B4-BE49-F238E27FC236}">
                <a16:creationId xmlns:a16="http://schemas.microsoft.com/office/drawing/2014/main" id="{87F1AD59-1613-3D4D-8BF3-8EA66DCB797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923979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E841FC-7AA3-274E-887F-3F06530528A4}" type="slidenum">
              <a:rPr lang="de-DE" smtClean="0"/>
              <a:pPr/>
              <a:t>‹Nr.›</a:t>
            </a:fld>
            <a:endParaRPr lang="de-DE"/>
          </a:p>
        </p:txBody>
      </p:sp>
    </p:spTree>
    <p:extLst>
      <p:ext uri="{BB962C8B-B14F-4D97-AF65-F5344CB8AC3E}">
        <p14:creationId xmlns:p14="http://schemas.microsoft.com/office/powerpoint/2010/main" val="22550841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487488" y="1709743"/>
            <a:ext cx="9860451" cy="2852737"/>
          </a:xfrm>
        </p:spPr>
        <p:txBody>
          <a:bodyPr/>
          <a:lstStyle>
            <a:lvl1pPr>
              <a:defRPr sz="3375"/>
            </a:lvl1pPr>
          </a:lstStyle>
          <a:p>
            <a:r>
              <a:rPr lang="de-DE"/>
              <a:t>Mastertitelformat bearbeiten</a:t>
            </a:r>
          </a:p>
        </p:txBody>
      </p:sp>
      <p:sp>
        <p:nvSpPr>
          <p:cNvPr id="3" name="Textplatzhalter 2"/>
          <p:cNvSpPr>
            <a:spLocks noGrp="1"/>
          </p:cNvSpPr>
          <p:nvPr>
            <p:ph type="body" idx="1"/>
          </p:nvPr>
        </p:nvSpPr>
        <p:spPr>
          <a:xfrm>
            <a:off x="1487488" y="4589468"/>
            <a:ext cx="9860451" cy="1500187"/>
          </a:xfrm>
        </p:spPr>
        <p:txBody>
          <a:bodyPr/>
          <a:lstStyle>
            <a:lvl1pPr marL="0" indent="0">
              <a:buNone/>
              <a:defRPr sz="1350"/>
            </a:lvl1pPr>
            <a:lvl2pPr marL="257175" indent="0">
              <a:buNone/>
              <a:defRPr sz="1125"/>
            </a:lvl2pPr>
            <a:lvl3pPr marL="514350" indent="0">
              <a:buNone/>
              <a:defRPr sz="1013"/>
            </a:lvl3pPr>
            <a:lvl4pPr marL="771525" indent="0">
              <a:buNone/>
              <a:defRPr sz="900"/>
            </a:lvl4pPr>
            <a:lvl5pPr marL="1028700" indent="0">
              <a:buNone/>
              <a:defRPr sz="900"/>
            </a:lvl5pPr>
            <a:lvl6pPr marL="1285875" indent="0">
              <a:buNone/>
              <a:defRPr sz="900"/>
            </a:lvl6pPr>
            <a:lvl7pPr marL="1543050" indent="0">
              <a:buNone/>
              <a:defRPr sz="900"/>
            </a:lvl7pPr>
            <a:lvl8pPr marL="1800225" indent="0">
              <a:buNone/>
              <a:defRPr sz="900"/>
            </a:lvl8pPr>
            <a:lvl9pPr marL="2057400" indent="0">
              <a:buNone/>
              <a:defRPr sz="900"/>
            </a:lvl9pPr>
          </a:lstStyle>
          <a:p>
            <a:pPr lvl="0"/>
            <a:r>
              <a:rPr lang="de-DE"/>
              <a:t>Mastertextformat bearbeiten</a:t>
            </a:r>
          </a:p>
        </p:txBody>
      </p:sp>
      <p:sp>
        <p:nvSpPr>
          <p:cNvPr id="4" name="Foliennummernplatzhalter 2">
            <a:extLst>
              <a:ext uri="{FF2B5EF4-FFF2-40B4-BE49-F238E27FC236}">
                <a16:creationId xmlns:a16="http://schemas.microsoft.com/office/drawing/2014/main" id="{91F701B7-DB45-C34B-A14D-FDB3CB60C7E6}"/>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842343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1247462" y="1844675"/>
            <a:ext cx="4825093"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260123" y="1844675"/>
            <a:ext cx="5330092" cy="38052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oliennummernplatzhalter 2">
            <a:extLst>
              <a:ext uri="{FF2B5EF4-FFF2-40B4-BE49-F238E27FC236}">
                <a16:creationId xmlns:a16="http://schemas.microsoft.com/office/drawing/2014/main" id="{77C0B1A6-E4F3-A343-9752-C8A3522BDFAA}"/>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3042598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487486" y="365129"/>
            <a:ext cx="9868268" cy="1325563"/>
          </a:xfrm>
        </p:spPr>
        <p:txBody>
          <a:bodyPr/>
          <a:lstStyle/>
          <a:p>
            <a:r>
              <a:rPr lang="de-DE" dirty="0"/>
              <a:t>Mastertitelformat bearbeiten</a:t>
            </a:r>
          </a:p>
        </p:txBody>
      </p:sp>
      <p:sp>
        <p:nvSpPr>
          <p:cNvPr id="3" name="Textplatzhalter 2"/>
          <p:cNvSpPr>
            <a:spLocks noGrp="1"/>
          </p:cNvSpPr>
          <p:nvPr>
            <p:ph type="body" idx="1"/>
          </p:nvPr>
        </p:nvSpPr>
        <p:spPr>
          <a:xfrm>
            <a:off x="1487482" y="1681163"/>
            <a:ext cx="489655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a:t>Mastertextformat bearbeiten</a:t>
            </a:r>
          </a:p>
        </p:txBody>
      </p:sp>
      <p:sp>
        <p:nvSpPr>
          <p:cNvPr id="4" name="Inhaltsplatzhalter 3"/>
          <p:cNvSpPr>
            <a:spLocks noGrp="1"/>
          </p:cNvSpPr>
          <p:nvPr>
            <p:ph sz="half" idx="2"/>
          </p:nvPr>
        </p:nvSpPr>
        <p:spPr>
          <a:xfrm>
            <a:off x="1487488" y="2505075"/>
            <a:ext cx="4896545"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528049" y="1681163"/>
            <a:ext cx="4827708"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de-DE" dirty="0"/>
              <a:t>Mastertextformat bearbeiten</a:t>
            </a:r>
          </a:p>
        </p:txBody>
      </p:sp>
      <p:sp>
        <p:nvSpPr>
          <p:cNvPr id="6" name="Inhaltsplatzhalter 5"/>
          <p:cNvSpPr>
            <a:spLocks noGrp="1"/>
          </p:cNvSpPr>
          <p:nvPr>
            <p:ph sz="quarter" idx="4"/>
          </p:nvPr>
        </p:nvSpPr>
        <p:spPr>
          <a:xfrm>
            <a:off x="6528049" y="2505075"/>
            <a:ext cx="4827708" cy="368458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2">
            <a:extLst>
              <a:ext uri="{FF2B5EF4-FFF2-40B4-BE49-F238E27FC236}">
                <a16:creationId xmlns:a16="http://schemas.microsoft.com/office/drawing/2014/main" id="{72F6F261-C0CC-4180-ADB5-D0B20B6F7518}"/>
              </a:ext>
            </a:extLst>
          </p:cNvPr>
          <p:cNvSpPr>
            <a:spLocks noGrp="1"/>
          </p:cNvSpPr>
          <p:nvPr>
            <p:ph type="sldNum" sz="quarter" idx="10"/>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05744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1487489" y="476672"/>
            <a:ext cx="6700524" cy="1016000"/>
          </a:xfrm>
        </p:spPr>
        <p:txBody>
          <a:bodyPr/>
          <a:lstStyle/>
          <a:p>
            <a:r>
              <a:rPr lang="de-DE" dirty="0"/>
              <a:t>Mastertitelformat bearbeiten</a:t>
            </a:r>
          </a:p>
        </p:txBody>
      </p:sp>
      <p:sp>
        <p:nvSpPr>
          <p:cNvPr id="3" name="Foliennummernplatzhalter 2">
            <a:extLst>
              <a:ext uri="{FF2B5EF4-FFF2-40B4-BE49-F238E27FC236}">
                <a16:creationId xmlns:a16="http://schemas.microsoft.com/office/drawing/2014/main" id="{7EB2A278-176F-49E7-A219-94289615D958}"/>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spTree>
    <p:extLst>
      <p:ext uri="{BB962C8B-B14F-4D97-AF65-F5344CB8AC3E}">
        <p14:creationId xmlns:p14="http://schemas.microsoft.com/office/powerpoint/2010/main" val="17570864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29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108645" y="457200"/>
            <a:ext cx="3931139" cy="1600200"/>
          </a:xfrm>
        </p:spPr>
        <p:txBody>
          <a:bodyPr/>
          <a:lstStyle>
            <a:lvl1pPr>
              <a:defRPr sz="1800"/>
            </a:lvl1pPr>
          </a:lstStyle>
          <a:p>
            <a:r>
              <a:rPr lang="de-DE" dirty="0"/>
              <a:t>Mastertitelformat bearbeiten</a:t>
            </a:r>
          </a:p>
        </p:txBody>
      </p:sp>
      <p:sp>
        <p:nvSpPr>
          <p:cNvPr id="3" name="Inhaltsplatzhalter 2"/>
          <p:cNvSpPr>
            <a:spLocks noGrp="1"/>
          </p:cNvSpPr>
          <p:nvPr>
            <p:ph idx="1"/>
          </p:nvPr>
        </p:nvSpPr>
        <p:spPr>
          <a:xfrm>
            <a:off x="5183558" y="987430"/>
            <a:ext cx="6172199"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108645"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3763459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40153" y="457200"/>
            <a:ext cx="3931139" cy="1600200"/>
          </a:xfrm>
        </p:spPr>
        <p:txBody>
          <a:bodyPr/>
          <a:lstStyle>
            <a:lvl1pPr>
              <a:defRPr sz="1800"/>
            </a:lvl1pPr>
          </a:lstStyle>
          <a:p>
            <a:r>
              <a:rPr lang="de-DE"/>
              <a:t>Mastertitelformat bearbeiten</a:t>
            </a:r>
          </a:p>
        </p:txBody>
      </p:sp>
      <p:sp>
        <p:nvSpPr>
          <p:cNvPr id="3" name="Bildplatzhalter 2"/>
          <p:cNvSpPr>
            <a:spLocks noGrp="1"/>
          </p:cNvSpPr>
          <p:nvPr>
            <p:ph type="pic" idx="1"/>
          </p:nvPr>
        </p:nvSpPr>
        <p:spPr>
          <a:xfrm>
            <a:off x="5183558" y="987430"/>
            <a:ext cx="6172199"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endParaRPr lang="de-DE" noProof="0"/>
          </a:p>
        </p:txBody>
      </p:sp>
      <p:sp>
        <p:nvSpPr>
          <p:cNvPr id="4" name="Textplatzhalter 3"/>
          <p:cNvSpPr>
            <a:spLocks noGrp="1"/>
          </p:cNvSpPr>
          <p:nvPr>
            <p:ph type="body" sz="half" idx="2"/>
          </p:nvPr>
        </p:nvSpPr>
        <p:spPr>
          <a:xfrm>
            <a:off x="840153" y="2057400"/>
            <a:ext cx="3931139"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de-DE"/>
              <a:t>Mastertextformat bearbeiten</a:t>
            </a:r>
          </a:p>
        </p:txBody>
      </p:sp>
    </p:spTree>
    <p:extLst>
      <p:ext uri="{BB962C8B-B14F-4D97-AF65-F5344CB8AC3E}">
        <p14:creationId xmlns:p14="http://schemas.microsoft.com/office/powerpoint/2010/main" val="219586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 name="Rectangle 24">
            <a:extLst>
              <a:ext uri="{FF2B5EF4-FFF2-40B4-BE49-F238E27FC236}">
                <a16:creationId xmlns:a16="http://schemas.microsoft.com/office/drawing/2014/main" id="{72F254F1-9F31-D24B-83E2-2F71497DF94D}"/>
              </a:ext>
            </a:extLst>
          </p:cNvPr>
          <p:cNvSpPr>
            <a:spLocks noGrp="1" noChangeArrowheads="1"/>
          </p:cNvSpPr>
          <p:nvPr>
            <p:ph type="title"/>
          </p:nvPr>
        </p:nvSpPr>
        <p:spPr bwMode="auto">
          <a:xfrm>
            <a:off x="1248001" y="360000"/>
            <a:ext cx="6940551"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Titelmasterformat durch Klicken bearbeiten</a:t>
            </a:r>
          </a:p>
        </p:txBody>
      </p:sp>
      <p:sp>
        <p:nvSpPr>
          <p:cNvPr id="1049" name="Rectangle 25">
            <a:extLst>
              <a:ext uri="{FF2B5EF4-FFF2-40B4-BE49-F238E27FC236}">
                <a16:creationId xmlns:a16="http://schemas.microsoft.com/office/drawing/2014/main" id="{8B3B5DBD-418E-F14C-9133-5BDEEDBD8FF1}"/>
              </a:ext>
            </a:extLst>
          </p:cNvPr>
          <p:cNvSpPr>
            <a:spLocks noGrp="1" noChangeArrowheads="1"/>
          </p:cNvSpPr>
          <p:nvPr>
            <p:ph type="body" idx="1"/>
          </p:nvPr>
        </p:nvSpPr>
        <p:spPr bwMode="auto">
          <a:xfrm>
            <a:off x="1247462" y="1844824"/>
            <a:ext cx="10104244"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e-DE" altLang="de-DE" dirty="0"/>
              <a:t>Textmasterformate durch Klicken bearbeiten</a:t>
            </a:r>
          </a:p>
          <a:p>
            <a:pPr lvl="1"/>
            <a:r>
              <a:rPr lang="de-DE" altLang="de-DE" dirty="0"/>
              <a:t>Zweite Ebene</a:t>
            </a:r>
          </a:p>
          <a:p>
            <a:pPr lvl="2"/>
            <a:r>
              <a:rPr lang="de-DE" altLang="de-DE" dirty="0"/>
              <a:t>Dritte Ebene</a:t>
            </a:r>
          </a:p>
          <a:p>
            <a:pPr lvl="3"/>
            <a:r>
              <a:rPr lang="de-DE" altLang="de-DE" dirty="0"/>
              <a:t>Vierte Ebene</a:t>
            </a:r>
          </a:p>
          <a:p>
            <a:pPr lvl="4"/>
            <a:r>
              <a:rPr lang="de-DE" altLang="de-DE" dirty="0"/>
              <a:t>Fünfte Ebene</a:t>
            </a:r>
          </a:p>
        </p:txBody>
      </p:sp>
      <p:sp>
        <p:nvSpPr>
          <p:cNvPr id="3" name="Foliennummernplatzhalter 2">
            <a:extLst>
              <a:ext uri="{FF2B5EF4-FFF2-40B4-BE49-F238E27FC236}">
                <a16:creationId xmlns:a16="http://schemas.microsoft.com/office/drawing/2014/main" id="{63D90622-56C1-5E46-823D-75761C73A352}"/>
              </a:ext>
            </a:extLst>
          </p:cNvPr>
          <p:cNvSpPr>
            <a:spLocks noGrp="1"/>
          </p:cNvSpPr>
          <p:nvPr>
            <p:ph type="sldNum" sz="quarter" idx="4"/>
          </p:nvPr>
        </p:nvSpPr>
        <p:spPr>
          <a:xfrm>
            <a:off x="10590015" y="6309321"/>
            <a:ext cx="1523381" cy="219707"/>
          </a:xfrm>
          <a:prstGeom prst="rect">
            <a:avLst/>
          </a:prstGeom>
          <a:solidFill>
            <a:srgbClr val="0070C0"/>
          </a:solidFill>
        </p:spPr>
        <p:txBody>
          <a:bodyPr vert="horz" lIns="91440" tIns="45720" rIns="91440" bIns="45720" rtlCol="0" anchor="ctr"/>
          <a:lstStyle>
            <a:lvl1pPr algn="r">
              <a:defRPr sz="1050">
                <a:solidFill>
                  <a:schemeClr val="bg1"/>
                </a:solidFill>
                <a:latin typeface="+mj-lt"/>
              </a:defRPr>
            </a:lvl1pPr>
          </a:lstStyle>
          <a:p>
            <a:fld id="{F0E841FC-7AA3-274E-887F-3F06530528A4}" type="slidenum">
              <a:rPr lang="de-DE" smtClean="0"/>
              <a:pPr/>
              <a:t>‹Nr.›</a:t>
            </a:fld>
            <a:endParaRPr lang="de-DE"/>
          </a:p>
        </p:txBody>
      </p:sp>
      <p:pic>
        <p:nvPicPr>
          <p:cNvPr id="8" name="Grafik 7">
            <a:extLst>
              <a:ext uri="{FF2B5EF4-FFF2-40B4-BE49-F238E27FC236}">
                <a16:creationId xmlns:a16="http://schemas.microsoft.com/office/drawing/2014/main" id="{1273A6D2-F85C-DE41-AEA6-1FB94E2D32DF}"/>
              </a:ext>
            </a:extLst>
          </p:cNvPr>
          <p:cNvPicPr>
            <a:picLocks noChangeAspect="1"/>
          </p:cNvPicPr>
          <p:nvPr userDrawn="1"/>
        </p:nvPicPr>
        <p:blipFill>
          <a:blip r:embed="rId11"/>
          <a:stretch>
            <a:fillRect/>
          </a:stretch>
        </p:blipFill>
        <p:spPr>
          <a:xfrm rot="16200000">
            <a:off x="-1374786" y="1586753"/>
            <a:ext cx="3384378" cy="444136"/>
          </a:xfrm>
          <a:prstGeom prst="rect">
            <a:avLst/>
          </a:prstGeom>
        </p:spPr>
      </p:pic>
    </p:spTree>
  </p:cSld>
  <p:clrMap bg1="lt1" tx1="dk1" bg2="lt2" tx2="dk2" accent1="accent1" accent2="accent2" accent3="accent3" accent4="accent4" accent5="accent5" accent6="accent6" hlink="hlink" folHlink="folHlink"/>
  <p:sldLayoutIdLst>
    <p:sldLayoutId id="2147483696" r:id="rId1"/>
    <p:sldLayoutId id="2147483687" r:id="rId2"/>
    <p:sldLayoutId id="2147483688" r:id="rId3"/>
    <p:sldLayoutId id="2147483689" r:id="rId4"/>
    <p:sldLayoutId id="2147483690" r:id="rId5"/>
    <p:sldLayoutId id="2147483691" r:id="rId6"/>
    <p:sldLayoutId id="2147483697" r:id="rId7"/>
    <p:sldLayoutId id="2147483692" r:id="rId8"/>
    <p:sldLayoutId id="2147483693" r:id="rId9"/>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48"/>
                                        </p:tgtEl>
                                        <p:attrNameLst>
                                          <p:attrName>style.visibility</p:attrName>
                                        </p:attrNameLst>
                                      </p:cBhvr>
                                      <p:to>
                                        <p:strVal val="visible"/>
                                      </p:to>
                                    </p:set>
                                    <p:animEffect transition="in" filter="fade">
                                      <p:cBhvr>
                                        <p:cTn id="7" dur="2000"/>
                                        <p:tgtEl>
                                          <p:spTgt spid="1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 grpId="0"/>
    </p:bldLst>
  </p:timing>
  <p:hf hdr="0" ftr="0" dt="0"/>
  <p:txStyles>
    <p:titleStyle>
      <a:lvl1pPr algn="l" rtl="0" eaLnBrk="0" fontAlgn="base" hangingPunct="0">
        <a:spcBef>
          <a:spcPct val="0"/>
        </a:spcBef>
        <a:spcAft>
          <a:spcPct val="0"/>
        </a:spcAft>
        <a:defRPr kern="1200">
          <a:solidFill>
            <a:srgbClr val="0070C0"/>
          </a:solidFill>
          <a:latin typeface="+mj-lt"/>
          <a:ea typeface="+mj-ea"/>
          <a:cs typeface="+mj-cs"/>
        </a:defRPr>
      </a:lvl1pPr>
      <a:lvl2pPr algn="l" rtl="0" eaLnBrk="0" fontAlgn="base" hangingPunct="0">
        <a:spcBef>
          <a:spcPct val="0"/>
        </a:spcBef>
        <a:spcAft>
          <a:spcPct val="0"/>
        </a:spcAft>
        <a:defRPr>
          <a:solidFill>
            <a:srgbClr val="669900"/>
          </a:solidFill>
          <a:latin typeface="Arial Black" charset="0"/>
        </a:defRPr>
      </a:lvl2pPr>
      <a:lvl3pPr algn="l" rtl="0" eaLnBrk="0" fontAlgn="base" hangingPunct="0">
        <a:spcBef>
          <a:spcPct val="0"/>
        </a:spcBef>
        <a:spcAft>
          <a:spcPct val="0"/>
        </a:spcAft>
        <a:defRPr>
          <a:solidFill>
            <a:srgbClr val="669900"/>
          </a:solidFill>
          <a:latin typeface="Arial Black" charset="0"/>
        </a:defRPr>
      </a:lvl3pPr>
      <a:lvl4pPr algn="l" rtl="0" eaLnBrk="0" fontAlgn="base" hangingPunct="0">
        <a:spcBef>
          <a:spcPct val="0"/>
        </a:spcBef>
        <a:spcAft>
          <a:spcPct val="0"/>
        </a:spcAft>
        <a:defRPr>
          <a:solidFill>
            <a:srgbClr val="669900"/>
          </a:solidFill>
          <a:latin typeface="Arial Black" charset="0"/>
        </a:defRPr>
      </a:lvl4pPr>
      <a:lvl5pPr algn="l" rtl="0" eaLnBrk="0" fontAlgn="base" hangingPunct="0">
        <a:spcBef>
          <a:spcPct val="0"/>
        </a:spcBef>
        <a:spcAft>
          <a:spcPct val="0"/>
        </a:spcAft>
        <a:defRPr>
          <a:solidFill>
            <a:srgbClr val="669900"/>
          </a:solidFill>
          <a:latin typeface="Arial Black" charset="0"/>
        </a:defRPr>
      </a:lvl5pPr>
      <a:lvl6pPr marL="257175" algn="l" rtl="0" fontAlgn="base">
        <a:spcBef>
          <a:spcPct val="0"/>
        </a:spcBef>
        <a:spcAft>
          <a:spcPct val="0"/>
        </a:spcAft>
        <a:defRPr sz="1350">
          <a:solidFill>
            <a:srgbClr val="669900"/>
          </a:solidFill>
          <a:latin typeface="Arial Black" charset="0"/>
        </a:defRPr>
      </a:lvl6pPr>
      <a:lvl7pPr marL="514350" algn="l" rtl="0" fontAlgn="base">
        <a:spcBef>
          <a:spcPct val="0"/>
        </a:spcBef>
        <a:spcAft>
          <a:spcPct val="0"/>
        </a:spcAft>
        <a:defRPr sz="1350">
          <a:solidFill>
            <a:srgbClr val="669900"/>
          </a:solidFill>
          <a:latin typeface="Arial Black" charset="0"/>
        </a:defRPr>
      </a:lvl7pPr>
      <a:lvl8pPr marL="771525" algn="l" rtl="0" fontAlgn="base">
        <a:spcBef>
          <a:spcPct val="0"/>
        </a:spcBef>
        <a:spcAft>
          <a:spcPct val="0"/>
        </a:spcAft>
        <a:defRPr sz="1350">
          <a:solidFill>
            <a:srgbClr val="669900"/>
          </a:solidFill>
          <a:latin typeface="Arial Black" charset="0"/>
        </a:defRPr>
      </a:lvl8pPr>
      <a:lvl9pPr marL="1028700" algn="l" rtl="0" fontAlgn="base">
        <a:spcBef>
          <a:spcPct val="0"/>
        </a:spcBef>
        <a:spcAft>
          <a:spcPct val="0"/>
        </a:spcAft>
        <a:defRPr sz="1350">
          <a:solidFill>
            <a:srgbClr val="669900"/>
          </a:solidFill>
          <a:latin typeface="Arial Black" charset="0"/>
        </a:defRPr>
      </a:lvl9pPr>
    </p:titleStyle>
    <p:bodyStyle>
      <a:lvl1pPr marL="192088" indent="-192088" algn="l" rtl="0" eaLnBrk="0" fontAlgn="base" hangingPunct="0">
        <a:spcBef>
          <a:spcPct val="20000"/>
        </a:spcBef>
        <a:spcAft>
          <a:spcPct val="0"/>
        </a:spcAft>
        <a:defRPr sz="1100" b="1" kern="1200">
          <a:solidFill>
            <a:schemeClr val="tx1"/>
          </a:solidFill>
          <a:latin typeface="+mn-lt"/>
          <a:ea typeface="+mn-ea"/>
          <a:cs typeface="+mn-cs"/>
        </a:defRPr>
      </a:lvl1pPr>
      <a:lvl2pPr marL="417513" indent="-160338" algn="l" rtl="0" eaLnBrk="0" fontAlgn="base" hangingPunct="0">
        <a:spcBef>
          <a:spcPct val="20000"/>
        </a:spcBef>
        <a:spcAft>
          <a:spcPct val="0"/>
        </a:spcAft>
        <a:defRPr sz="1100" kern="1200">
          <a:solidFill>
            <a:schemeClr val="tx1"/>
          </a:solidFill>
          <a:latin typeface="+mn-lt"/>
          <a:ea typeface="+mn-ea"/>
          <a:cs typeface="+mn-cs"/>
        </a:defRPr>
      </a:lvl2pPr>
      <a:lvl3pPr marL="642938" indent="-128588" algn="l" rtl="0" eaLnBrk="0" fontAlgn="base" hangingPunct="0">
        <a:spcBef>
          <a:spcPct val="20000"/>
        </a:spcBef>
        <a:spcAft>
          <a:spcPct val="0"/>
        </a:spcAft>
        <a:defRPr kern="1200">
          <a:solidFill>
            <a:schemeClr val="tx1"/>
          </a:solidFill>
          <a:latin typeface="+mn-lt"/>
          <a:ea typeface="+mn-ea"/>
          <a:cs typeface="+mn-cs"/>
        </a:defRPr>
      </a:lvl3pPr>
      <a:lvl4pPr marL="900113" indent="-128588" algn="l" rtl="0" eaLnBrk="0" fontAlgn="base" hangingPunct="0">
        <a:spcBef>
          <a:spcPct val="20000"/>
        </a:spcBef>
        <a:spcAft>
          <a:spcPct val="0"/>
        </a:spcAft>
        <a:defRPr sz="900" kern="1200">
          <a:solidFill>
            <a:schemeClr val="tx1"/>
          </a:solidFill>
          <a:latin typeface="+mn-lt"/>
          <a:ea typeface="+mn-ea"/>
          <a:cs typeface="+mn-cs"/>
        </a:defRPr>
      </a:lvl4pPr>
      <a:lvl5pPr marL="1157288" indent="-128588" algn="l" rtl="0" eaLnBrk="0" fontAlgn="base" hangingPunct="0">
        <a:spcBef>
          <a:spcPct val="20000"/>
        </a:spcBef>
        <a:spcAft>
          <a:spcPct val="0"/>
        </a:spcAft>
        <a:defRPr sz="6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de-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841FC-7AA3-274E-887F-3F06530528A4}" type="slidenum">
              <a:rPr lang="de-DE" smtClean="0"/>
              <a:pPr/>
              <a:t>‹Nr.›</a:t>
            </a:fld>
            <a:endParaRPr lang="de-DE"/>
          </a:p>
        </p:txBody>
      </p:sp>
      <p:pic>
        <p:nvPicPr>
          <p:cNvPr id="7" name="Grafik 6">
            <a:extLst>
              <a:ext uri="{FF2B5EF4-FFF2-40B4-BE49-F238E27FC236}">
                <a16:creationId xmlns:a16="http://schemas.microsoft.com/office/drawing/2014/main" id="{90A6C2E0-E82E-D46F-8CED-0ACB5B7198C2}"/>
              </a:ext>
            </a:extLst>
          </p:cNvPr>
          <p:cNvPicPr>
            <a:picLocks noChangeAspect="1"/>
          </p:cNvPicPr>
          <p:nvPr userDrawn="1"/>
        </p:nvPicPr>
        <p:blipFill>
          <a:blip r:embed="rId13"/>
          <a:stretch>
            <a:fillRect/>
          </a:stretch>
        </p:blipFill>
        <p:spPr>
          <a:xfrm rot="16200000">
            <a:off x="-1374786" y="1586753"/>
            <a:ext cx="3384378" cy="444136"/>
          </a:xfrm>
          <a:prstGeom prst="rect">
            <a:avLst/>
          </a:prstGeom>
        </p:spPr>
      </p:pic>
    </p:spTree>
    <p:extLst>
      <p:ext uri="{BB962C8B-B14F-4D97-AF65-F5344CB8AC3E}">
        <p14:creationId xmlns:p14="http://schemas.microsoft.com/office/powerpoint/2010/main" val="400216716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1.xml"/><Relationship Id="rId1" Type="http://schemas.openxmlformats.org/officeDocument/2006/relationships/video" Target="https://www.youtube.com/embed/q8IPHOlUbV0?feature=oembe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CH" sz="3600" dirty="0"/>
              <a:t>MODUL 322</a:t>
            </a:r>
            <a:br>
              <a:rPr lang="de-CH" sz="3600" dirty="0"/>
            </a:br>
            <a:r>
              <a:rPr lang="de-CH" sz="3600" dirty="0"/>
              <a:t>Benutzerschnittstellen entwerfen und implementieren</a:t>
            </a:r>
            <a:br>
              <a:rPr lang="de-CH" sz="3600" dirty="0"/>
            </a:br>
            <a:br>
              <a:rPr lang="de-CH" sz="3600" dirty="0"/>
            </a:br>
            <a:r>
              <a:rPr lang="de-CH" sz="3600" dirty="0"/>
              <a:t>Benutzerfreundlichkeit</a:t>
            </a:r>
          </a:p>
        </p:txBody>
      </p:sp>
      <p:sp>
        <p:nvSpPr>
          <p:cNvPr id="6" name="Untertitel 5">
            <a:extLst>
              <a:ext uri="{FF2B5EF4-FFF2-40B4-BE49-F238E27FC236}">
                <a16:creationId xmlns:a16="http://schemas.microsoft.com/office/drawing/2014/main" id="{7D3B3CF1-0D42-184E-86E3-D831590CBC83}"/>
              </a:ext>
            </a:extLst>
          </p:cNvPr>
          <p:cNvSpPr>
            <a:spLocks noGrp="1"/>
          </p:cNvSpPr>
          <p:nvPr>
            <p:ph type="subTitle" idx="1"/>
          </p:nvPr>
        </p:nvSpPr>
        <p:spPr>
          <a:xfrm>
            <a:off x="2099556" y="3825044"/>
            <a:ext cx="8316924" cy="1655762"/>
          </a:xfrm>
        </p:spPr>
        <p:txBody>
          <a:bodyPr/>
          <a:lstStyle/>
          <a:p>
            <a:r>
              <a:rPr lang="de-DE" sz="4400" dirty="0"/>
              <a:t>Benutzerfreundlichkeit von Benutzerschnittstellen testen</a:t>
            </a:r>
          </a:p>
        </p:txBody>
      </p:sp>
      <p:sp>
        <p:nvSpPr>
          <p:cNvPr id="3" name="Textfeld 2">
            <a:extLst>
              <a:ext uri="{FF2B5EF4-FFF2-40B4-BE49-F238E27FC236}">
                <a16:creationId xmlns:a16="http://schemas.microsoft.com/office/drawing/2014/main" id="{B916C4CA-D31E-D087-75D8-CAE0113772E9}"/>
              </a:ext>
            </a:extLst>
          </p:cNvPr>
          <p:cNvSpPr txBox="1"/>
          <p:nvPr/>
        </p:nvSpPr>
        <p:spPr>
          <a:xfrm>
            <a:off x="479376" y="6219118"/>
            <a:ext cx="8229270" cy="400110"/>
          </a:xfrm>
          <a:prstGeom prst="rect">
            <a:avLst/>
          </a:prstGeom>
          <a:noFill/>
        </p:spPr>
        <p:txBody>
          <a:bodyPr wrap="square" rtlCol="0">
            <a:spAutoFit/>
          </a:bodyPr>
          <a:lstStyle/>
          <a:p>
            <a:r>
              <a:rPr lang="de-DE" sz="2000" dirty="0">
                <a:latin typeface="+mn-lt"/>
              </a:rPr>
              <a:t>Quelle: BBB (Berufsschule Baden)</a:t>
            </a:r>
            <a:endParaRPr lang="de-CH" sz="2000" dirty="0">
              <a:latin typeface="+mn-lt"/>
            </a:endParaRPr>
          </a:p>
        </p:txBody>
      </p:sp>
    </p:spTree>
    <p:extLst>
      <p:ext uri="{BB962C8B-B14F-4D97-AF65-F5344CB8AC3E}">
        <p14:creationId xmlns:p14="http://schemas.microsoft.com/office/powerpoint/2010/main" val="2029416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5350D-4135-8427-A1E3-2BF0D65179F5}"/>
              </a:ext>
            </a:extLst>
          </p:cNvPr>
          <p:cNvSpPr>
            <a:spLocks noGrp="1"/>
          </p:cNvSpPr>
          <p:nvPr>
            <p:ph type="title"/>
          </p:nvPr>
        </p:nvSpPr>
        <p:spPr/>
        <p:txBody>
          <a:bodyPr/>
          <a:lstStyle/>
          <a:p>
            <a:r>
              <a:rPr lang="de-CH" dirty="0"/>
              <a:t>System und Tester</a:t>
            </a:r>
          </a:p>
        </p:txBody>
      </p:sp>
      <p:sp>
        <p:nvSpPr>
          <p:cNvPr id="3" name="Inhaltsplatzhalter 2">
            <a:extLst>
              <a:ext uri="{FF2B5EF4-FFF2-40B4-BE49-F238E27FC236}">
                <a16:creationId xmlns:a16="http://schemas.microsoft.com/office/drawing/2014/main" id="{EEE6658E-89EE-4069-DB10-0E52149FB3DE}"/>
              </a:ext>
            </a:extLst>
          </p:cNvPr>
          <p:cNvSpPr>
            <a:spLocks noGrp="1"/>
          </p:cNvSpPr>
          <p:nvPr>
            <p:ph idx="1"/>
          </p:nvPr>
        </p:nvSpPr>
        <p:spPr/>
        <p:txBody>
          <a:bodyPr/>
          <a:lstStyle/>
          <a:p>
            <a:pPr marL="0" indent="0">
              <a:buNone/>
            </a:pPr>
            <a:r>
              <a:rPr lang="de-DE" b="1" dirty="0"/>
              <a:t>Weitere Anforderungen</a:t>
            </a:r>
          </a:p>
          <a:p>
            <a:r>
              <a:rPr lang="de-DE" b="1" dirty="0"/>
              <a:t>Testsystem</a:t>
            </a:r>
          </a:p>
          <a:p>
            <a:pPr lvl="1">
              <a:buFont typeface="Symbol" panose="05050102010706020507" pitchFamily="18" charset="2"/>
              <a:buChar char="-"/>
            </a:pPr>
            <a:r>
              <a:rPr lang="de-DE" dirty="0"/>
              <a:t>Der Prototyp muss die Tests unterstützen</a:t>
            </a:r>
          </a:p>
          <a:p>
            <a:pPr lvl="1">
              <a:buFont typeface="Symbol" panose="05050102010706020507" pitchFamily="18" charset="2"/>
              <a:buChar char="-"/>
            </a:pPr>
            <a:r>
              <a:rPr lang="de-DE" dirty="0"/>
              <a:t>Abbildung von definierten Systemzuständen und Aufgaben</a:t>
            </a:r>
          </a:p>
          <a:p>
            <a:r>
              <a:rPr lang="de-DE" b="1" dirty="0"/>
              <a:t>Test-Benutzer</a:t>
            </a:r>
          </a:p>
          <a:p>
            <a:pPr lvl="1">
              <a:buFont typeface="Symbol" panose="05050102010706020507" pitchFamily="18" charset="2"/>
              <a:buChar char="-"/>
            </a:pPr>
            <a:r>
              <a:rPr lang="de-DE" dirty="0"/>
              <a:t>Vertreter der Persona (Benutzer aus der Fokusgruppe)</a:t>
            </a:r>
          </a:p>
          <a:p>
            <a:pPr lvl="1">
              <a:buFont typeface="Symbol" panose="05050102010706020507" pitchFamily="18" charset="2"/>
              <a:buChar char="-"/>
            </a:pPr>
            <a:r>
              <a:rPr lang="de-DE" dirty="0"/>
              <a:t>Spätere Benutzer</a:t>
            </a:r>
          </a:p>
          <a:p>
            <a:pPr lvl="1">
              <a:buFont typeface="Symbol" panose="05050102010706020507" pitchFamily="18" charset="2"/>
              <a:buChar char="-"/>
            </a:pPr>
            <a:r>
              <a:rPr lang="de-DE" dirty="0"/>
              <a:t>Anzahl: 5-7 Testpersonen</a:t>
            </a:r>
          </a:p>
          <a:p>
            <a:endParaRPr lang="de-CH" dirty="0"/>
          </a:p>
        </p:txBody>
      </p:sp>
      <p:sp>
        <p:nvSpPr>
          <p:cNvPr id="4" name="Foliennummernplatzhalter 3">
            <a:extLst>
              <a:ext uri="{FF2B5EF4-FFF2-40B4-BE49-F238E27FC236}">
                <a16:creationId xmlns:a16="http://schemas.microsoft.com/office/drawing/2014/main" id="{3ABA590F-33E7-15D8-BAD9-6AFCE3441DA8}"/>
              </a:ext>
            </a:extLst>
          </p:cNvPr>
          <p:cNvSpPr>
            <a:spLocks noGrp="1"/>
          </p:cNvSpPr>
          <p:nvPr>
            <p:ph type="sldNum" sz="quarter" idx="12"/>
          </p:nvPr>
        </p:nvSpPr>
        <p:spPr/>
        <p:txBody>
          <a:bodyPr/>
          <a:lstStyle/>
          <a:p>
            <a:fld id="{F0E841FC-7AA3-274E-887F-3F06530528A4}" type="slidenum">
              <a:rPr lang="de-DE" smtClean="0"/>
              <a:pPr/>
              <a:t>10</a:t>
            </a:fld>
            <a:endParaRPr lang="de-DE"/>
          </a:p>
        </p:txBody>
      </p:sp>
    </p:spTree>
    <p:extLst>
      <p:ext uri="{BB962C8B-B14F-4D97-AF65-F5344CB8AC3E}">
        <p14:creationId xmlns:p14="http://schemas.microsoft.com/office/powerpoint/2010/main" val="2675149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45A8C-38FE-C0F4-D105-E7B334FC0DE7}"/>
              </a:ext>
            </a:extLst>
          </p:cNvPr>
          <p:cNvSpPr>
            <a:spLocks noGrp="1"/>
          </p:cNvSpPr>
          <p:nvPr>
            <p:ph type="title"/>
          </p:nvPr>
        </p:nvSpPr>
        <p:spPr/>
        <p:txBody>
          <a:bodyPr/>
          <a:lstStyle/>
          <a:p>
            <a:r>
              <a:rPr lang="de-DE" dirty="0"/>
              <a:t>Spielregeln und Rollen für </a:t>
            </a:r>
            <a:r>
              <a:rPr lang="de-DE" dirty="0" err="1"/>
              <a:t>Testing</a:t>
            </a:r>
            <a:endParaRPr lang="de-CH" dirty="0"/>
          </a:p>
        </p:txBody>
      </p:sp>
      <p:sp>
        <p:nvSpPr>
          <p:cNvPr id="4" name="Foliennummernplatzhalter 3">
            <a:extLst>
              <a:ext uri="{FF2B5EF4-FFF2-40B4-BE49-F238E27FC236}">
                <a16:creationId xmlns:a16="http://schemas.microsoft.com/office/drawing/2014/main" id="{4ED2A025-9A8E-F293-6582-9CC06779FDFD}"/>
              </a:ext>
            </a:extLst>
          </p:cNvPr>
          <p:cNvSpPr>
            <a:spLocks noGrp="1"/>
          </p:cNvSpPr>
          <p:nvPr>
            <p:ph type="sldNum" sz="quarter" idx="12"/>
          </p:nvPr>
        </p:nvSpPr>
        <p:spPr/>
        <p:txBody>
          <a:bodyPr/>
          <a:lstStyle/>
          <a:p>
            <a:fld id="{F0E841FC-7AA3-274E-887F-3F06530528A4}" type="slidenum">
              <a:rPr lang="de-DE" smtClean="0"/>
              <a:pPr/>
              <a:t>11</a:t>
            </a:fld>
            <a:endParaRPr lang="de-DE"/>
          </a:p>
        </p:txBody>
      </p:sp>
      <p:sp>
        <p:nvSpPr>
          <p:cNvPr id="5" name="Inhaltsplatzhalter 2">
            <a:extLst>
              <a:ext uri="{FF2B5EF4-FFF2-40B4-BE49-F238E27FC236}">
                <a16:creationId xmlns:a16="http://schemas.microsoft.com/office/drawing/2014/main" id="{6D12C508-F830-1550-4726-FF57D40A3650}"/>
              </a:ext>
            </a:extLst>
          </p:cNvPr>
          <p:cNvSpPr txBox="1">
            <a:spLocks/>
          </p:cNvSpPr>
          <p:nvPr/>
        </p:nvSpPr>
        <p:spPr>
          <a:xfrm>
            <a:off x="551384" y="1606064"/>
            <a:ext cx="568863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1"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Test-Benutzer</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darf jederzeit abbrechen</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soll laut denken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Kommentieren der Handlung</a:t>
            </a:r>
          </a:p>
          <a:p>
            <a:pPr marL="457200" marR="0" lvl="1" indent="0" algn="l" defTabSz="914400" rtl="0" eaLnBrk="1" fontAlgn="auto" latinLnBrk="0" hangingPunct="1">
              <a:lnSpc>
                <a:spcPct val="100000"/>
              </a:lnSpc>
              <a:spcBef>
                <a:spcPct val="20000"/>
              </a:spcBef>
              <a:spcAft>
                <a:spcPts val="0"/>
              </a:spcAft>
              <a:buClrTx/>
              <a:buSzTx/>
              <a:buFont typeface="Symbol" pitchFamily="18" charset="2"/>
              <a:buNone/>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„Ich klicke nun auf den Filter um die Farbe blau einzustellen“</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Nachbesprechung:</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Kommentieren des Erlebten</a:t>
            </a:r>
          </a:p>
        </p:txBody>
      </p:sp>
      <p:sp>
        <p:nvSpPr>
          <p:cNvPr id="6" name="Inhaltsplatzhalter 2">
            <a:extLst>
              <a:ext uri="{FF2B5EF4-FFF2-40B4-BE49-F238E27FC236}">
                <a16:creationId xmlns:a16="http://schemas.microsoft.com/office/drawing/2014/main" id="{2505F6F5-0658-5448-10C4-4F104CB2DEFD}"/>
              </a:ext>
            </a:extLst>
          </p:cNvPr>
          <p:cNvSpPr txBox="1">
            <a:spLocks/>
          </p:cNvSpPr>
          <p:nvPr/>
        </p:nvSpPr>
        <p:spPr>
          <a:xfrm>
            <a:off x="6405375" y="1606064"/>
            <a:ext cx="576941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de-DE" sz="24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Test-Leiter</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greift nur ein, wenn zwingen nötig ist</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unterstützen  des Test-Benutzers falls dieser nicht weiter kommt</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Beobachten und protokollieren, wo der Test-Benutzer Schwierigkeiten hat</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Nachbesprechung leiten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Verbesserungsmassnahmen</a:t>
            </a: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besprechen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endPar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819357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49EAC-9776-534C-308D-67C28A1AFB8A}"/>
              </a:ext>
            </a:extLst>
          </p:cNvPr>
          <p:cNvSpPr>
            <a:spLocks noGrp="1"/>
          </p:cNvSpPr>
          <p:nvPr>
            <p:ph type="title"/>
          </p:nvPr>
        </p:nvSpPr>
        <p:spPr/>
        <p:txBody>
          <a:bodyPr/>
          <a:lstStyle/>
          <a:p>
            <a:r>
              <a:rPr lang="de-CH" dirty="0"/>
              <a:t>Ablauf eines Usability-Tests</a:t>
            </a:r>
          </a:p>
        </p:txBody>
      </p:sp>
      <p:sp>
        <p:nvSpPr>
          <p:cNvPr id="4" name="Foliennummernplatzhalter 3">
            <a:extLst>
              <a:ext uri="{FF2B5EF4-FFF2-40B4-BE49-F238E27FC236}">
                <a16:creationId xmlns:a16="http://schemas.microsoft.com/office/drawing/2014/main" id="{F9D8BB1A-8C6E-3AD3-0F98-A78422F972F7}"/>
              </a:ext>
            </a:extLst>
          </p:cNvPr>
          <p:cNvSpPr>
            <a:spLocks noGrp="1"/>
          </p:cNvSpPr>
          <p:nvPr>
            <p:ph type="sldNum" sz="quarter" idx="12"/>
          </p:nvPr>
        </p:nvSpPr>
        <p:spPr/>
        <p:txBody>
          <a:bodyPr/>
          <a:lstStyle/>
          <a:p>
            <a:fld id="{F0E841FC-7AA3-274E-887F-3F06530528A4}" type="slidenum">
              <a:rPr lang="de-DE" smtClean="0"/>
              <a:pPr/>
              <a:t>12</a:t>
            </a:fld>
            <a:endParaRPr lang="de-DE"/>
          </a:p>
        </p:txBody>
      </p:sp>
      <p:graphicFrame>
        <p:nvGraphicFramePr>
          <p:cNvPr id="5" name="Inhaltsplatzhalter 5">
            <a:extLst>
              <a:ext uri="{FF2B5EF4-FFF2-40B4-BE49-F238E27FC236}">
                <a16:creationId xmlns:a16="http://schemas.microsoft.com/office/drawing/2014/main" id="{666B243D-9869-54A4-3D6D-53C055FC8A30}"/>
              </a:ext>
            </a:extLst>
          </p:cNvPr>
          <p:cNvGraphicFramePr>
            <a:graphicFrameLocks/>
          </p:cNvGraphicFramePr>
          <p:nvPr>
            <p:extLst>
              <p:ext uri="{D42A27DB-BD31-4B8C-83A1-F6EECF244321}">
                <p14:modId xmlns:p14="http://schemas.microsoft.com/office/powerpoint/2010/main" val="3589465654"/>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04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F5463-959D-C837-25B0-7DAE988E0627}"/>
              </a:ext>
            </a:extLst>
          </p:cNvPr>
          <p:cNvSpPr>
            <a:spLocks noGrp="1"/>
          </p:cNvSpPr>
          <p:nvPr>
            <p:ph type="title"/>
          </p:nvPr>
        </p:nvSpPr>
        <p:spPr/>
        <p:txBody>
          <a:bodyPr/>
          <a:lstStyle/>
          <a:p>
            <a:r>
              <a:rPr lang="de-CH" dirty="0"/>
              <a:t>Vorbereitung</a:t>
            </a:r>
          </a:p>
        </p:txBody>
      </p:sp>
      <p:sp>
        <p:nvSpPr>
          <p:cNvPr id="3" name="Inhaltsplatzhalter 2">
            <a:extLst>
              <a:ext uri="{FF2B5EF4-FFF2-40B4-BE49-F238E27FC236}">
                <a16:creationId xmlns:a16="http://schemas.microsoft.com/office/drawing/2014/main" id="{502F00A8-3FD2-FC94-A1D4-56BAF73D3FCC}"/>
              </a:ext>
            </a:extLst>
          </p:cNvPr>
          <p:cNvSpPr>
            <a:spLocks noGrp="1"/>
          </p:cNvSpPr>
          <p:nvPr>
            <p:ph idx="1"/>
          </p:nvPr>
        </p:nvSpPr>
        <p:spPr/>
        <p:txBody>
          <a:bodyPr>
            <a:normAutofit fontScale="55000" lnSpcReduction="20000"/>
          </a:bodyPr>
          <a:lstStyle/>
          <a:p>
            <a:r>
              <a:rPr lang="de-DE" dirty="0"/>
              <a:t>Testgegenstand festlegen</a:t>
            </a:r>
          </a:p>
          <a:p>
            <a:pPr lvl="1">
              <a:buFont typeface="Symbol" panose="05050102010706020507" pitchFamily="18" charset="2"/>
              <a:buChar char="-"/>
            </a:pPr>
            <a:r>
              <a:rPr lang="de-DE" dirty="0"/>
              <a:t>Prototyp, Benutzerrolle</a:t>
            </a:r>
          </a:p>
          <a:p>
            <a:r>
              <a:rPr lang="de-DE" dirty="0"/>
              <a:t>Ziele des Test definieren</a:t>
            </a:r>
          </a:p>
          <a:p>
            <a:pPr lvl="1">
              <a:buFont typeface="Symbol" panose="05050102010706020507" pitchFamily="18" charset="2"/>
              <a:buChar char="-"/>
            </a:pPr>
            <a:r>
              <a:rPr lang="de-DE" dirty="0"/>
              <a:t>Testkriterien (messbar)?</a:t>
            </a:r>
          </a:p>
          <a:p>
            <a:r>
              <a:rPr lang="de-DE" dirty="0"/>
              <a:t>Teilnehmer bestimmen</a:t>
            </a:r>
          </a:p>
          <a:p>
            <a:pPr lvl="1">
              <a:buFont typeface="Symbol" panose="05050102010706020507" pitchFamily="18" charset="2"/>
              <a:buChar char="-"/>
            </a:pPr>
            <a:r>
              <a:rPr lang="de-DE" dirty="0"/>
              <a:t>Entsprechen idealerweise den Persona</a:t>
            </a:r>
          </a:p>
          <a:p>
            <a:pPr lvl="1">
              <a:buFont typeface="Symbol" panose="05050102010706020507" pitchFamily="18" charset="2"/>
              <a:buChar char="-"/>
            </a:pPr>
            <a:r>
              <a:rPr lang="de-DE" dirty="0"/>
              <a:t>Mehrere Personen pro Persona für statistische Auswertungen</a:t>
            </a:r>
          </a:p>
          <a:p>
            <a:r>
              <a:rPr lang="de-DE" dirty="0"/>
              <a:t>Testumgebung definieren</a:t>
            </a:r>
          </a:p>
          <a:p>
            <a:pPr lvl="1">
              <a:buFont typeface="Symbol" panose="05050102010706020507" pitchFamily="18" charset="2"/>
              <a:buChar char="-"/>
            </a:pPr>
            <a:r>
              <a:rPr lang="de-DE" dirty="0"/>
              <a:t>Wie werden Daten aufgezeichnet?</a:t>
            </a:r>
          </a:p>
          <a:p>
            <a:pPr lvl="2"/>
            <a:r>
              <a:rPr lang="de-DE" dirty="0"/>
              <a:t>Beobachtung und Protokollierung der Benutzer-Aktivitäten</a:t>
            </a:r>
          </a:p>
          <a:p>
            <a:pPr lvl="2"/>
            <a:r>
              <a:rPr lang="de-DE" dirty="0"/>
              <a:t>Eye Tracking Systeme, Mouse Capture, Screen Capture, Tonaufnahme, etc.</a:t>
            </a:r>
          </a:p>
          <a:p>
            <a:r>
              <a:rPr lang="de-DE" dirty="0"/>
              <a:t>Testaufgaben </a:t>
            </a:r>
          </a:p>
          <a:p>
            <a:pPr lvl="1">
              <a:buFont typeface="Symbol" panose="05050102010706020507" pitchFamily="18" charset="2"/>
              <a:buChar char="-"/>
            </a:pPr>
            <a:r>
              <a:rPr lang="de-DE" dirty="0"/>
              <a:t>Orientieren Sie an den Use Cases / Szenarien (vorab selbst testen)</a:t>
            </a:r>
          </a:p>
          <a:p>
            <a:r>
              <a:rPr lang="de-DE" dirty="0"/>
              <a:t>Verantwortlichkeiten bestimmen</a:t>
            </a:r>
          </a:p>
          <a:p>
            <a:pPr lvl="1">
              <a:buFont typeface="Symbol" panose="05050102010706020507" pitchFamily="18" charset="2"/>
              <a:buChar char="-"/>
            </a:pPr>
            <a:r>
              <a:rPr lang="de-DE" dirty="0"/>
              <a:t>Testleiter, Testbeobachter, ...</a:t>
            </a:r>
          </a:p>
          <a:p>
            <a:r>
              <a:rPr lang="de-DE" dirty="0"/>
              <a:t>Testablauf</a:t>
            </a:r>
          </a:p>
          <a:p>
            <a:pPr lvl="1">
              <a:buFont typeface="Symbol" panose="05050102010706020507" pitchFamily="18" charset="2"/>
              <a:buChar char="-"/>
            </a:pPr>
            <a:r>
              <a:rPr lang="de-DE" dirty="0"/>
              <a:t>Wichtigste Schritte bei der Durchführung</a:t>
            </a:r>
          </a:p>
        </p:txBody>
      </p:sp>
      <p:sp>
        <p:nvSpPr>
          <p:cNvPr id="4" name="Foliennummernplatzhalter 3">
            <a:extLst>
              <a:ext uri="{FF2B5EF4-FFF2-40B4-BE49-F238E27FC236}">
                <a16:creationId xmlns:a16="http://schemas.microsoft.com/office/drawing/2014/main" id="{D701B5EB-5B71-552B-AFE7-5EA3577AE6BC}"/>
              </a:ext>
            </a:extLst>
          </p:cNvPr>
          <p:cNvSpPr>
            <a:spLocks noGrp="1"/>
          </p:cNvSpPr>
          <p:nvPr>
            <p:ph type="sldNum" sz="quarter" idx="12"/>
          </p:nvPr>
        </p:nvSpPr>
        <p:spPr/>
        <p:txBody>
          <a:bodyPr/>
          <a:lstStyle/>
          <a:p>
            <a:fld id="{F0E841FC-7AA3-274E-887F-3F06530528A4}" type="slidenum">
              <a:rPr lang="de-DE" smtClean="0"/>
              <a:pPr/>
              <a:t>13</a:t>
            </a:fld>
            <a:endParaRPr lang="de-DE"/>
          </a:p>
        </p:txBody>
      </p:sp>
    </p:spTree>
    <p:extLst>
      <p:ext uri="{BB962C8B-B14F-4D97-AF65-F5344CB8AC3E}">
        <p14:creationId xmlns:p14="http://schemas.microsoft.com/office/powerpoint/2010/main" val="3028609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B12D39-7E4A-3A7D-EC4B-C786ECDD6309}"/>
              </a:ext>
            </a:extLst>
          </p:cNvPr>
          <p:cNvSpPr>
            <a:spLocks noGrp="1"/>
          </p:cNvSpPr>
          <p:nvPr>
            <p:ph type="title"/>
          </p:nvPr>
        </p:nvSpPr>
        <p:spPr/>
        <p:txBody>
          <a:bodyPr/>
          <a:lstStyle/>
          <a:p>
            <a:r>
              <a:rPr lang="de-CH" dirty="0"/>
              <a:t>Durchführung 				</a:t>
            </a:r>
            <a:r>
              <a:rPr lang="de-CH" dirty="0">
                <a:solidFill>
                  <a:srgbClr val="002060"/>
                </a:solidFill>
              </a:rPr>
              <a:t>Dokumentieren</a:t>
            </a:r>
          </a:p>
        </p:txBody>
      </p:sp>
      <p:sp>
        <p:nvSpPr>
          <p:cNvPr id="4" name="Foliennummernplatzhalter 3">
            <a:extLst>
              <a:ext uri="{FF2B5EF4-FFF2-40B4-BE49-F238E27FC236}">
                <a16:creationId xmlns:a16="http://schemas.microsoft.com/office/drawing/2014/main" id="{3290E4AD-88DE-A6E8-AF77-92A3FD15272F}"/>
              </a:ext>
            </a:extLst>
          </p:cNvPr>
          <p:cNvSpPr>
            <a:spLocks noGrp="1"/>
          </p:cNvSpPr>
          <p:nvPr>
            <p:ph type="sldNum" sz="quarter" idx="12"/>
          </p:nvPr>
        </p:nvSpPr>
        <p:spPr/>
        <p:txBody>
          <a:bodyPr/>
          <a:lstStyle/>
          <a:p>
            <a:fld id="{F0E841FC-7AA3-274E-887F-3F06530528A4}" type="slidenum">
              <a:rPr lang="de-DE" smtClean="0"/>
              <a:pPr/>
              <a:t>14</a:t>
            </a:fld>
            <a:endParaRPr lang="de-DE"/>
          </a:p>
        </p:txBody>
      </p:sp>
      <p:pic>
        <p:nvPicPr>
          <p:cNvPr id="5" name="Inhaltsplatzhalter 4" descr="UsabilityTesting_Dashboard_Beispiel.png">
            <a:extLst>
              <a:ext uri="{FF2B5EF4-FFF2-40B4-BE49-F238E27FC236}">
                <a16:creationId xmlns:a16="http://schemas.microsoft.com/office/drawing/2014/main" id="{7A00B187-FE5B-A2EA-4778-8F9D0BC777D0}"/>
              </a:ext>
            </a:extLst>
          </p:cNvPr>
          <p:cNvPicPr>
            <a:picLocks noChangeAspect="1"/>
          </p:cNvPicPr>
          <p:nvPr/>
        </p:nvPicPr>
        <p:blipFill rotWithShape="1">
          <a:blip r:embed="rId3">
            <a:extLst>
              <a:ext uri="{28A0092B-C50C-407E-A947-70E740481C1C}">
                <a14:useLocalDpi xmlns:a14="http://schemas.microsoft.com/office/drawing/2010/main" val="0"/>
              </a:ext>
            </a:extLst>
          </a:blip>
          <a:srcRect t="8579" b="3694"/>
          <a:stretch/>
        </p:blipFill>
        <p:spPr>
          <a:xfrm>
            <a:off x="1986372" y="1461149"/>
            <a:ext cx="8219256" cy="5260326"/>
          </a:xfrm>
          <a:prstGeom prst="rect">
            <a:avLst/>
          </a:prstGeom>
        </p:spPr>
      </p:pic>
    </p:spTree>
    <p:extLst>
      <p:ext uri="{BB962C8B-B14F-4D97-AF65-F5344CB8AC3E}">
        <p14:creationId xmlns:p14="http://schemas.microsoft.com/office/powerpoint/2010/main" val="4527103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ED64E1-CEED-E3A2-A3D5-DCB29EE97366}"/>
              </a:ext>
            </a:extLst>
          </p:cNvPr>
          <p:cNvSpPr>
            <a:spLocks noGrp="1"/>
          </p:cNvSpPr>
          <p:nvPr>
            <p:ph type="title"/>
          </p:nvPr>
        </p:nvSpPr>
        <p:spPr/>
        <p:txBody>
          <a:bodyPr/>
          <a:lstStyle/>
          <a:p>
            <a:r>
              <a:rPr lang="de-CH" dirty="0"/>
              <a:t>Durchführung  				</a:t>
            </a:r>
            <a:r>
              <a:rPr lang="de-CH" dirty="0">
                <a:solidFill>
                  <a:srgbClr val="002060"/>
                </a:solidFill>
              </a:rPr>
              <a:t>Daten sammeln</a:t>
            </a:r>
          </a:p>
        </p:txBody>
      </p:sp>
      <p:sp>
        <p:nvSpPr>
          <p:cNvPr id="3" name="Inhaltsplatzhalter 2">
            <a:extLst>
              <a:ext uri="{FF2B5EF4-FFF2-40B4-BE49-F238E27FC236}">
                <a16:creationId xmlns:a16="http://schemas.microsoft.com/office/drawing/2014/main" id="{812E9ADA-027F-36E1-4253-99FD6F3096A1}"/>
              </a:ext>
            </a:extLst>
          </p:cNvPr>
          <p:cNvSpPr>
            <a:spLocks noGrp="1"/>
          </p:cNvSpPr>
          <p:nvPr>
            <p:ph idx="1"/>
          </p:nvPr>
        </p:nvSpPr>
        <p:spPr/>
        <p:txBody>
          <a:bodyPr>
            <a:normAutofit/>
          </a:bodyPr>
          <a:lstStyle/>
          <a:p>
            <a:r>
              <a:rPr lang="de-DE" b="1" dirty="0" err="1"/>
              <a:t>Thinking</a:t>
            </a:r>
            <a:r>
              <a:rPr lang="de-DE" b="1" dirty="0"/>
              <a:t> out </a:t>
            </a:r>
            <a:r>
              <a:rPr lang="de-DE" b="1" dirty="0" err="1"/>
              <a:t>loud</a:t>
            </a:r>
            <a:r>
              <a:rPr lang="de-DE" b="1" dirty="0"/>
              <a:t> </a:t>
            </a:r>
            <a:r>
              <a:rPr lang="de-DE" dirty="0"/>
              <a:t>(lautes denken)</a:t>
            </a:r>
          </a:p>
          <a:p>
            <a:pPr lvl="1">
              <a:buFont typeface="Symbol" panose="05050102010706020507" pitchFamily="18" charset="2"/>
              <a:buChar char="-"/>
            </a:pPr>
            <a:r>
              <a:rPr lang="de-DE" dirty="0"/>
              <a:t>Proband spricht eigene Gedanken aus bei der Abarbeitung der Aufgabe</a:t>
            </a:r>
          </a:p>
          <a:p>
            <a:pPr lvl="2"/>
            <a:r>
              <a:rPr lang="de-DE" dirty="0"/>
              <a:t>Was er tun will; Was er liest; Fragen, die sich stellen; Verwirrendes; Entscheidungen</a:t>
            </a:r>
          </a:p>
          <a:p>
            <a:endParaRPr lang="de-DE" dirty="0"/>
          </a:p>
          <a:p>
            <a:pPr lvl="1">
              <a:buFont typeface="Symbol" panose="05050102010706020507" pitchFamily="18" charset="2"/>
              <a:buChar char="-"/>
            </a:pPr>
            <a:r>
              <a:rPr lang="de-DE" dirty="0"/>
              <a:t>Test-Moderator animiert nur zu lautem Denken</a:t>
            </a:r>
          </a:p>
          <a:p>
            <a:pPr lvl="2"/>
            <a:r>
              <a:rPr lang="de-DE" dirty="0"/>
              <a:t>Was tun Sie jetzt? Ich kann Sie nicht hören! Was denken Sie?</a:t>
            </a:r>
          </a:p>
          <a:p>
            <a:pPr lvl="2"/>
            <a:r>
              <a:rPr lang="de-DE" dirty="0"/>
              <a:t>Keinesfalls: Warum tun Sie das? Haben Sie jenes nicht gesehen?</a:t>
            </a:r>
          </a:p>
          <a:p>
            <a:endParaRPr lang="de-DE" dirty="0"/>
          </a:p>
          <a:p>
            <a:pPr lvl="1">
              <a:buFont typeface="Symbol" panose="05050102010706020507" pitchFamily="18" charset="2"/>
              <a:buChar char="-"/>
            </a:pPr>
            <a:r>
              <a:rPr lang="de-DE" dirty="0"/>
              <a:t>Methode liefert massenhaft Informationen, auch unerwartete (besonders wertvoll!)</a:t>
            </a:r>
          </a:p>
          <a:p>
            <a:endParaRPr lang="de-CH" dirty="0"/>
          </a:p>
        </p:txBody>
      </p:sp>
      <p:sp>
        <p:nvSpPr>
          <p:cNvPr id="4" name="Foliennummernplatzhalter 3">
            <a:extLst>
              <a:ext uri="{FF2B5EF4-FFF2-40B4-BE49-F238E27FC236}">
                <a16:creationId xmlns:a16="http://schemas.microsoft.com/office/drawing/2014/main" id="{E35257E3-10DE-A31C-4349-11C7CC1064FF}"/>
              </a:ext>
            </a:extLst>
          </p:cNvPr>
          <p:cNvSpPr>
            <a:spLocks noGrp="1"/>
          </p:cNvSpPr>
          <p:nvPr>
            <p:ph type="sldNum" sz="quarter" idx="12"/>
          </p:nvPr>
        </p:nvSpPr>
        <p:spPr/>
        <p:txBody>
          <a:bodyPr/>
          <a:lstStyle/>
          <a:p>
            <a:fld id="{F0E841FC-7AA3-274E-887F-3F06530528A4}" type="slidenum">
              <a:rPr lang="de-DE" smtClean="0"/>
              <a:pPr/>
              <a:t>15</a:t>
            </a:fld>
            <a:endParaRPr lang="de-DE"/>
          </a:p>
        </p:txBody>
      </p:sp>
    </p:spTree>
    <p:extLst>
      <p:ext uri="{BB962C8B-B14F-4D97-AF65-F5344CB8AC3E}">
        <p14:creationId xmlns:p14="http://schemas.microsoft.com/office/powerpoint/2010/main" val="27561174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4CEAE-D859-38A6-C9A8-BC16268D1E7F}"/>
              </a:ext>
            </a:extLst>
          </p:cNvPr>
          <p:cNvSpPr>
            <a:spLocks noGrp="1"/>
          </p:cNvSpPr>
          <p:nvPr>
            <p:ph type="title"/>
          </p:nvPr>
        </p:nvSpPr>
        <p:spPr/>
        <p:txBody>
          <a:bodyPr/>
          <a:lstStyle/>
          <a:p>
            <a:r>
              <a:rPr lang="de-CH" dirty="0"/>
              <a:t>Auswertung</a:t>
            </a:r>
          </a:p>
        </p:txBody>
      </p:sp>
      <p:sp>
        <p:nvSpPr>
          <p:cNvPr id="3" name="Inhaltsplatzhalter 2">
            <a:extLst>
              <a:ext uri="{FF2B5EF4-FFF2-40B4-BE49-F238E27FC236}">
                <a16:creationId xmlns:a16="http://schemas.microsoft.com/office/drawing/2014/main" id="{A70DAC66-AF73-3423-47AA-43C0CBF739BC}"/>
              </a:ext>
            </a:extLst>
          </p:cNvPr>
          <p:cNvSpPr>
            <a:spLocks noGrp="1"/>
          </p:cNvSpPr>
          <p:nvPr>
            <p:ph idx="1"/>
          </p:nvPr>
        </p:nvSpPr>
        <p:spPr/>
        <p:txBody>
          <a:bodyPr>
            <a:normAutofit/>
          </a:bodyPr>
          <a:lstStyle/>
          <a:p>
            <a:r>
              <a:rPr lang="de-DE" b="1" dirty="0"/>
              <a:t>Effizienz</a:t>
            </a:r>
            <a:r>
              <a:rPr lang="de-DE" dirty="0"/>
              <a:t> der Interaktion</a:t>
            </a:r>
          </a:p>
          <a:p>
            <a:pPr lvl="1">
              <a:buFont typeface="Symbol" panose="05050102010706020507" pitchFamily="18" charset="2"/>
              <a:buChar char="-"/>
            </a:pPr>
            <a:r>
              <a:rPr lang="de-DE" dirty="0"/>
              <a:t>Wie lange dauert die Durchführung einer Aufgabe?</a:t>
            </a:r>
          </a:p>
          <a:p>
            <a:pPr lvl="1">
              <a:buFont typeface="Symbol" panose="05050102010706020507" pitchFamily="18" charset="2"/>
              <a:buChar char="-"/>
            </a:pPr>
            <a:r>
              <a:rPr lang="de-DE" dirty="0"/>
              <a:t>Wie viele Aufgaben können in einer vorgegebenen Zeit durchgeführt werden?</a:t>
            </a:r>
          </a:p>
          <a:p>
            <a:pPr lvl="1">
              <a:buFont typeface="Symbol" panose="05050102010706020507" pitchFamily="18" charset="2"/>
              <a:buChar char="-"/>
            </a:pPr>
            <a:r>
              <a:rPr lang="de-DE" dirty="0"/>
              <a:t>Welche Reaktionszeiten zeigen die Testpersonen?</a:t>
            </a:r>
          </a:p>
          <a:p>
            <a:pPr lvl="1">
              <a:buFont typeface="Symbol" panose="05050102010706020507" pitchFamily="18" charset="2"/>
              <a:buChar char="-"/>
            </a:pPr>
            <a:r>
              <a:rPr lang="de-DE" dirty="0"/>
              <a:t>Welche Aktionen treten besonders häufig auf?</a:t>
            </a:r>
          </a:p>
          <a:p>
            <a:pPr lvl="1">
              <a:buFont typeface="Symbol" panose="05050102010706020507" pitchFamily="18" charset="2"/>
              <a:buChar char="-"/>
            </a:pPr>
            <a:r>
              <a:rPr lang="de-DE" dirty="0"/>
              <a:t>Wie häufig treten ineffiziente Interaktionen auf?</a:t>
            </a:r>
          </a:p>
          <a:p>
            <a:pPr lvl="1">
              <a:buFont typeface="Symbol" panose="05050102010706020507" pitchFamily="18" charset="2"/>
              <a:buChar char="-"/>
            </a:pPr>
            <a:r>
              <a:rPr lang="de-DE" dirty="0"/>
              <a:t>Welche Strecke/Fläche wird mit den Augen abgesucht?</a:t>
            </a:r>
          </a:p>
          <a:p>
            <a:pPr lvl="1">
              <a:buFont typeface="Symbol" panose="05050102010706020507" pitchFamily="18" charset="2"/>
              <a:buChar char="-"/>
            </a:pPr>
            <a:r>
              <a:rPr lang="de-DE" dirty="0"/>
              <a:t>Welche Strecke wird mit der Maus zurückgelegt?</a:t>
            </a:r>
          </a:p>
          <a:p>
            <a:pPr lvl="1">
              <a:buFont typeface="Symbol" panose="05050102010706020507" pitchFamily="18" charset="2"/>
              <a:buChar char="-"/>
            </a:pPr>
            <a:r>
              <a:rPr lang="de-DE" dirty="0"/>
              <a:t>Wie viele Klicks werden benötigt, um eine Aufgabe zu lösen?</a:t>
            </a:r>
          </a:p>
          <a:p>
            <a:endParaRPr lang="de-CH" dirty="0"/>
          </a:p>
        </p:txBody>
      </p:sp>
      <p:sp>
        <p:nvSpPr>
          <p:cNvPr id="4" name="Foliennummernplatzhalter 3">
            <a:extLst>
              <a:ext uri="{FF2B5EF4-FFF2-40B4-BE49-F238E27FC236}">
                <a16:creationId xmlns:a16="http://schemas.microsoft.com/office/drawing/2014/main" id="{138D21B7-09DE-3D6F-FA16-A0E20C294D89}"/>
              </a:ext>
            </a:extLst>
          </p:cNvPr>
          <p:cNvSpPr>
            <a:spLocks noGrp="1"/>
          </p:cNvSpPr>
          <p:nvPr>
            <p:ph type="sldNum" sz="quarter" idx="12"/>
          </p:nvPr>
        </p:nvSpPr>
        <p:spPr/>
        <p:txBody>
          <a:bodyPr/>
          <a:lstStyle/>
          <a:p>
            <a:fld id="{F0E841FC-7AA3-274E-887F-3F06530528A4}" type="slidenum">
              <a:rPr lang="de-DE" smtClean="0"/>
              <a:pPr/>
              <a:t>16</a:t>
            </a:fld>
            <a:endParaRPr lang="de-DE"/>
          </a:p>
        </p:txBody>
      </p:sp>
    </p:spTree>
    <p:extLst>
      <p:ext uri="{BB962C8B-B14F-4D97-AF65-F5344CB8AC3E}">
        <p14:creationId xmlns:p14="http://schemas.microsoft.com/office/powerpoint/2010/main" val="1107499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28E18-0C32-880B-8CD1-17A391A20C51}"/>
              </a:ext>
            </a:extLst>
          </p:cNvPr>
          <p:cNvSpPr>
            <a:spLocks noGrp="1"/>
          </p:cNvSpPr>
          <p:nvPr>
            <p:ph type="title"/>
          </p:nvPr>
        </p:nvSpPr>
        <p:spPr/>
        <p:txBody>
          <a:bodyPr/>
          <a:lstStyle/>
          <a:p>
            <a:r>
              <a:rPr lang="de-CH" dirty="0"/>
              <a:t>Auswertung</a:t>
            </a:r>
          </a:p>
        </p:txBody>
      </p:sp>
      <p:sp>
        <p:nvSpPr>
          <p:cNvPr id="3" name="Inhaltsplatzhalter 2">
            <a:extLst>
              <a:ext uri="{FF2B5EF4-FFF2-40B4-BE49-F238E27FC236}">
                <a16:creationId xmlns:a16="http://schemas.microsoft.com/office/drawing/2014/main" id="{3E089A75-B17E-E0DD-7EC8-507E8B889981}"/>
              </a:ext>
            </a:extLst>
          </p:cNvPr>
          <p:cNvSpPr>
            <a:spLocks noGrp="1"/>
          </p:cNvSpPr>
          <p:nvPr>
            <p:ph idx="1"/>
          </p:nvPr>
        </p:nvSpPr>
        <p:spPr/>
        <p:txBody>
          <a:bodyPr>
            <a:normAutofit/>
          </a:bodyPr>
          <a:lstStyle/>
          <a:p>
            <a:r>
              <a:rPr lang="de-DE" dirty="0"/>
              <a:t>Auftreten von Bedienfehlern (</a:t>
            </a:r>
            <a:r>
              <a:rPr lang="de-DE" b="1" dirty="0"/>
              <a:t>Effektivität</a:t>
            </a:r>
            <a:r>
              <a:rPr lang="de-DE" dirty="0"/>
              <a:t>)</a:t>
            </a:r>
          </a:p>
          <a:p>
            <a:pPr lvl="1">
              <a:buFont typeface="Symbol" panose="05050102010706020507" pitchFamily="18" charset="2"/>
              <a:buChar char="-"/>
            </a:pPr>
            <a:r>
              <a:rPr lang="de-DE" dirty="0"/>
              <a:t>Wie viele Aktionen sind erfolgreich bzw. fehlerhaft?</a:t>
            </a:r>
          </a:p>
          <a:p>
            <a:pPr lvl="1">
              <a:buFont typeface="Symbol" panose="05050102010706020507" pitchFamily="18" charset="2"/>
              <a:buChar char="-"/>
            </a:pPr>
            <a:r>
              <a:rPr lang="de-DE" dirty="0"/>
              <a:t>Welche Bedienfehler treten besonders häufig auf?</a:t>
            </a:r>
          </a:p>
          <a:p>
            <a:pPr lvl="1">
              <a:buFont typeface="Symbol" panose="05050102010706020507" pitchFamily="18" charset="2"/>
              <a:buChar char="-"/>
            </a:pPr>
            <a:r>
              <a:rPr lang="de-DE" dirty="0"/>
              <a:t>Wie lange dauert die Korrektur von Bedienfehlern?</a:t>
            </a:r>
          </a:p>
          <a:p>
            <a:pPr lvl="1">
              <a:buFont typeface="Symbol" panose="05050102010706020507" pitchFamily="18" charset="2"/>
              <a:buChar char="-"/>
            </a:pPr>
            <a:r>
              <a:rPr lang="de-DE" dirty="0"/>
              <a:t>Wie viele positive/negative Kommentare werden </a:t>
            </a:r>
            <a:r>
              <a:rPr lang="de-DE" dirty="0" err="1"/>
              <a:t>geäussert</a:t>
            </a:r>
            <a:r>
              <a:rPr lang="de-DE" dirty="0"/>
              <a:t>?</a:t>
            </a:r>
          </a:p>
          <a:p>
            <a:pPr lvl="1">
              <a:buFont typeface="Symbol" panose="05050102010706020507" pitchFamily="18" charset="2"/>
              <a:buChar char="-"/>
            </a:pPr>
            <a:r>
              <a:rPr lang="de-DE" dirty="0"/>
              <a:t>Wie </a:t>
            </a:r>
            <a:r>
              <a:rPr lang="de-DE" dirty="0" err="1"/>
              <a:t>gross</a:t>
            </a:r>
            <a:r>
              <a:rPr lang="de-DE" dirty="0"/>
              <a:t> ist der Anteil der Test-Benutzer, der eine Aufgabe richtig/schnell genug/auf optimalem Weg durchgeführt hat?</a:t>
            </a:r>
          </a:p>
          <a:p>
            <a:pPr lvl="1">
              <a:buFont typeface="Symbol" panose="05050102010706020507" pitchFamily="18" charset="2"/>
              <a:buChar char="-"/>
            </a:pPr>
            <a:r>
              <a:rPr lang="de-DE" dirty="0"/>
              <a:t>Wie viele Kommandos (von den verfügbaren) werden genutzt?</a:t>
            </a:r>
          </a:p>
          <a:p>
            <a:pPr lvl="1">
              <a:buFont typeface="Symbol" panose="05050102010706020507" pitchFamily="18" charset="2"/>
              <a:buChar char="-"/>
            </a:pPr>
            <a:r>
              <a:rPr lang="de-DE" dirty="0"/>
              <a:t>Wie oft und wie lange werden Anleitungen oder andere Hilfsmittel studiert?</a:t>
            </a:r>
          </a:p>
          <a:p>
            <a:endParaRPr lang="de-CH" dirty="0"/>
          </a:p>
        </p:txBody>
      </p:sp>
      <p:sp>
        <p:nvSpPr>
          <p:cNvPr id="4" name="Foliennummernplatzhalter 3">
            <a:extLst>
              <a:ext uri="{FF2B5EF4-FFF2-40B4-BE49-F238E27FC236}">
                <a16:creationId xmlns:a16="http://schemas.microsoft.com/office/drawing/2014/main" id="{0D5CCBCB-4110-BA57-6401-3FAAB05BA29C}"/>
              </a:ext>
            </a:extLst>
          </p:cNvPr>
          <p:cNvSpPr>
            <a:spLocks noGrp="1"/>
          </p:cNvSpPr>
          <p:nvPr>
            <p:ph type="sldNum" sz="quarter" idx="12"/>
          </p:nvPr>
        </p:nvSpPr>
        <p:spPr/>
        <p:txBody>
          <a:bodyPr/>
          <a:lstStyle/>
          <a:p>
            <a:fld id="{F0E841FC-7AA3-274E-887F-3F06530528A4}" type="slidenum">
              <a:rPr lang="de-DE" smtClean="0"/>
              <a:pPr/>
              <a:t>17</a:t>
            </a:fld>
            <a:endParaRPr lang="de-DE"/>
          </a:p>
        </p:txBody>
      </p:sp>
    </p:spTree>
    <p:extLst>
      <p:ext uri="{BB962C8B-B14F-4D97-AF65-F5344CB8AC3E}">
        <p14:creationId xmlns:p14="http://schemas.microsoft.com/office/powerpoint/2010/main" val="3623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3FA4AD-12C2-1F54-C879-F3B966EF86BC}"/>
              </a:ext>
            </a:extLst>
          </p:cNvPr>
          <p:cNvSpPr>
            <a:spLocks noGrp="1"/>
          </p:cNvSpPr>
          <p:nvPr>
            <p:ph type="title"/>
          </p:nvPr>
        </p:nvSpPr>
        <p:spPr/>
        <p:txBody>
          <a:bodyPr/>
          <a:lstStyle/>
          <a:p>
            <a:r>
              <a:rPr lang="de-CH" dirty="0"/>
              <a:t>Auswertung</a:t>
            </a:r>
          </a:p>
        </p:txBody>
      </p:sp>
      <p:sp>
        <p:nvSpPr>
          <p:cNvPr id="3" name="Inhaltsplatzhalter 2">
            <a:extLst>
              <a:ext uri="{FF2B5EF4-FFF2-40B4-BE49-F238E27FC236}">
                <a16:creationId xmlns:a16="http://schemas.microsoft.com/office/drawing/2014/main" id="{AE1E9848-273E-922A-0759-3A8C47EC53F7}"/>
              </a:ext>
            </a:extLst>
          </p:cNvPr>
          <p:cNvSpPr>
            <a:spLocks noGrp="1"/>
          </p:cNvSpPr>
          <p:nvPr>
            <p:ph idx="1"/>
          </p:nvPr>
        </p:nvSpPr>
        <p:spPr/>
        <p:txBody>
          <a:bodyPr/>
          <a:lstStyle/>
          <a:p>
            <a:r>
              <a:rPr lang="de-DE" dirty="0"/>
              <a:t>Subjektive </a:t>
            </a:r>
            <a:r>
              <a:rPr lang="de-DE" b="1" dirty="0"/>
              <a:t>Zufriedenheit</a:t>
            </a:r>
          </a:p>
          <a:p>
            <a:pPr lvl="1">
              <a:buFont typeface="Symbol" panose="05050102010706020507" pitchFamily="18" charset="2"/>
              <a:buChar char="-"/>
            </a:pPr>
            <a:r>
              <a:rPr lang="de-DE" dirty="0"/>
              <a:t>Wie fühlt sich der Benutzer / die Benutzerin mit der Software?</a:t>
            </a:r>
          </a:p>
          <a:p>
            <a:pPr lvl="1">
              <a:buFont typeface="Symbol" panose="05050102010706020507" pitchFamily="18" charset="2"/>
              <a:buChar char="-"/>
            </a:pPr>
            <a:r>
              <a:rPr lang="de-DE" dirty="0"/>
              <a:t>Sollte anhand von Interview oder Fragebogen erfragt werden.</a:t>
            </a:r>
          </a:p>
          <a:p>
            <a:endParaRPr lang="de-CH" dirty="0"/>
          </a:p>
        </p:txBody>
      </p:sp>
      <p:sp>
        <p:nvSpPr>
          <p:cNvPr id="4" name="Foliennummernplatzhalter 3">
            <a:extLst>
              <a:ext uri="{FF2B5EF4-FFF2-40B4-BE49-F238E27FC236}">
                <a16:creationId xmlns:a16="http://schemas.microsoft.com/office/drawing/2014/main" id="{E83AE829-305A-E681-1831-E015981CCBD8}"/>
              </a:ext>
            </a:extLst>
          </p:cNvPr>
          <p:cNvSpPr>
            <a:spLocks noGrp="1"/>
          </p:cNvSpPr>
          <p:nvPr>
            <p:ph type="sldNum" sz="quarter" idx="12"/>
          </p:nvPr>
        </p:nvSpPr>
        <p:spPr/>
        <p:txBody>
          <a:bodyPr/>
          <a:lstStyle/>
          <a:p>
            <a:fld id="{F0E841FC-7AA3-274E-887F-3F06530528A4}" type="slidenum">
              <a:rPr lang="de-DE" smtClean="0"/>
              <a:pPr/>
              <a:t>18</a:t>
            </a:fld>
            <a:endParaRPr lang="de-DE"/>
          </a:p>
        </p:txBody>
      </p:sp>
    </p:spTree>
    <p:extLst>
      <p:ext uri="{BB962C8B-B14F-4D97-AF65-F5344CB8AC3E}">
        <p14:creationId xmlns:p14="http://schemas.microsoft.com/office/powerpoint/2010/main" val="3416382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7E4798-995E-47D5-37A1-99ABC11F1CDA}"/>
              </a:ext>
            </a:extLst>
          </p:cNvPr>
          <p:cNvSpPr>
            <a:spLocks noGrp="1"/>
          </p:cNvSpPr>
          <p:nvPr>
            <p:ph type="title"/>
          </p:nvPr>
        </p:nvSpPr>
        <p:spPr/>
        <p:txBody>
          <a:bodyPr/>
          <a:lstStyle/>
          <a:p>
            <a:r>
              <a:rPr lang="de-CH" dirty="0"/>
              <a:t>Kriterien eines Testberichts</a:t>
            </a:r>
          </a:p>
        </p:txBody>
      </p:sp>
      <p:sp>
        <p:nvSpPr>
          <p:cNvPr id="4" name="Foliennummernplatzhalter 3">
            <a:extLst>
              <a:ext uri="{FF2B5EF4-FFF2-40B4-BE49-F238E27FC236}">
                <a16:creationId xmlns:a16="http://schemas.microsoft.com/office/drawing/2014/main" id="{F260B8EE-2C4D-1A8C-E0DC-754986842734}"/>
              </a:ext>
            </a:extLst>
          </p:cNvPr>
          <p:cNvSpPr>
            <a:spLocks noGrp="1"/>
          </p:cNvSpPr>
          <p:nvPr>
            <p:ph type="sldNum" sz="quarter" idx="12"/>
          </p:nvPr>
        </p:nvSpPr>
        <p:spPr/>
        <p:txBody>
          <a:bodyPr/>
          <a:lstStyle/>
          <a:p>
            <a:fld id="{F0E841FC-7AA3-274E-887F-3F06530528A4}" type="slidenum">
              <a:rPr lang="de-DE" smtClean="0"/>
              <a:pPr/>
              <a:t>19</a:t>
            </a:fld>
            <a:endParaRPr lang="de-DE"/>
          </a:p>
        </p:txBody>
      </p:sp>
      <p:sp>
        <p:nvSpPr>
          <p:cNvPr id="5" name="Inhaltsplatzhalter 2">
            <a:extLst>
              <a:ext uri="{FF2B5EF4-FFF2-40B4-BE49-F238E27FC236}">
                <a16:creationId xmlns:a16="http://schemas.microsoft.com/office/drawing/2014/main" id="{F6DDCBE3-559E-F5C1-FF30-9CCD92B33EFC}"/>
              </a:ext>
            </a:extLst>
          </p:cNvPr>
          <p:cNvSpPr txBox="1">
            <a:spLocks/>
          </p:cNvSpPr>
          <p:nvPr/>
        </p:nvSpPr>
        <p:spPr>
          <a:xfrm>
            <a:off x="6636060" y="1606066"/>
            <a:ext cx="6120680" cy="2615024"/>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Schweregrad für Schwachstelle / </a:t>
            </a:r>
            <a:r>
              <a:rPr kumimoji="0" lang="de-DE" sz="24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Verbesserungsmassnahme</a:t>
            </a:r>
            <a:endParaRPr kumimoji="0" lang="de-DE"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Gravierend</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Schwerwiegend</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Kosmetisch</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Gut</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Anmerkung &amp; Hinweis</a:t>
            </a:r>
          </a:p>
          <a:p>
            <a:pPr marL="457200" marR="0" lvl="1" indent="0" algn="l" defTabSz="914400" rtl="0" eaLnBrk="1" fontAlgn="auto" latinLnBrk="0" hangingPunct="1">
              <a:lnSpc>
                <a:spcPct val="100000"/>
              </a:lnSpc>
              <a:spcBef>
                <a:spcPct val="20000"/>
              </a:spcBef>
              <a:spcAft>
                <a:spcPts val="0"/>
              </a:spcAft>
              <a:buClrTx/>
              <a:buSzTx/>
              <a:buFont typeface="Symbol" pitchFamily="18" charset="2"/>
              <a:buNone/>
              <a:tabLst/>
              <a:defRPr/>
            </a:pPr>
            <a:endParaRPr kumimoji="0" lang="de-DE"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6" name="Inhaltsplatzhalter 2">
            <a:extLst>
              <a:ext uri="{FF2B5EF4-FFF2-40B4-BE49-F238E27FC236}">
                <a16:creationId xmlns:a16="http://schemas.microsoft.com/office/drawing/2014/main" id="{0A257909-B02E-BA6A-5179-F2990D531BF7}"/>
              </a:ext>
            </a:extLst>
          </p:cNvPr>
          <p:cNvSpPr txBox="1">
            <a:spLocks/>
          </p:cNvSpPr>
          <p:nvPr/>
        </p:nvSpPr>
        <p:spPr>
          <a:xfrm>
            <a:off x="515380" y="1606065"/>
            <a:ext cx="597666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Symbol" pitchFamily="18" charset="2"/>
              <a:buChar char="-"/>
              <a:defRPr sz="2200" b="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200" b="0" kern="1200">
                <a:solidFill>
                  <a:schemeClr val="tx1"/>
                </a:solidFill>
                <a:latin typeface="Arial" pitchFamily="34" charset="0"/>
                <a:ea typeface="+mn-ea"/>
                <a:cs typeface="Arial" pitchFamily="34" charset="0"/>
              </a:defRPr>
            </a:lvl3pPr>
            <a:lvl4pPr marL="1714500" indent="-342900" algn="l" defTabSz="914400" rtl="0" eaLnBrk="1" latinLnBrk="0" hangingPunct="1">
              <a:spcBef>
                <a:spcPct val="20000"/>
              </a:spcBef>
              <a:buFont typeface="Courier New" pitchFamily="49" charset="0"/>
              <a:buChar char="o"/>
              <a:defRPr sz="2000" b="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Wingdings" pitchFamily="2" charset="2"/>
              <a:buChar char="Ø"/>
              <a:defRPr sz="2000" b="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6pPr>
            <a:lvl7pPr marL="2743200" indent="0" algn="l" defTabSz="914400" rtl="0" eaLnBrk="1" latinLnBrk="0" hangingPunct="1">
              <a:spcBef>
                <a:spcPct val="20000"/>
              </a:spcBef>
              <a:buFont typeface="Symbol" pitchFamily="18" charset="2"/>
              <a:buNone/>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Symbol" pitchFamily="18" charset="2"/>
              <a:buChar char="-"/>
              <a:defRPr sz="2000" kern="1200">
                <a:solidFill>
                  <a:schemeClr val="tx1"/>
                </a:solidFill>
                <a:latin typeface="+mn-lt"/>
                <a:ea typeface="+mn-ea"/>
                <a:cs typeface="+mn-cs"/>
              </a:defRPr>
            </a:lvl9pPr>
          </a:lstStyle>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Administratives</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Wer</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Wann</a:t>
            </a:r>
          </a:p>
          <a:p>
            <a:pPr marL="742950" marR="0" lvl="1" indent="-285750" algn="l" defTabSz="914400" rtl="0" eaLnBrk="1" fontAlgn="auto" latinLnBrk="0" hangingPunct="1">
              <a:lnSpc>
                <a:spcPct val="100000"/>
              </a:lnSpc>
              <a:spcBef>
                <a:spcPct val="20000"/>
              </a:spcBef>
              <a:spcAft>
                <a:spcPts val="0"/>
              </a:spcAft>
              <a:buClrTx/>
              <a:buSzTx/>
              <a:buFont typeface="Symbol" pitchFamily="18" charset="2"/>
              <a:buChar char="-"/>
              <a:tabLst/>
              <a:defRPr/>
            </a:pPr>
            <a:r>
              <a:rPr kumimoji="0" lang="de-DE" sz="22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Welche Version des Prototypen</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Gute / schlechte Ergebnisse</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Schwachstellen mit Screenshots dokumentieren</a:t>
            </a:r>
          </a:p>
          <a:p>
            <a:pPr marR="0" lvl="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rPr>
              <a:t>Unterscheiden zwischen beobachtetem Problem, Meinung und Vorschlägen</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endParaRPr kumimoji="0" lang="de-DE" sz="2400" b="0" i="0" u="none" strike="noStrike" kern="1200" cap="none" spc="0" normalizeH="0" baseline="0" noProof="0" dirty="0">
              <a:ln>
                <a:noFill/>
              </a:ln>
              <a:solidFill>
                <a:sysClr val="windowText" lastClr="000000"/>
              </a:solidFill>
              <a:effectLst/>
              <a:uLnTx/>
              <a:uFillTx/>
              <a:latin typeface="Arial" pitchFamily="34" charset="0"/>
              <a:ea typeface="+mn-ea"/>
              <a:cs typeface="Arial" pitchFamily="34" charset="0"/>
            </a:endParaRPr>
          </a:p>
        </p:txBody>
      </p:sp>
      <p:grpSp>
        <p:nvGrpSpPr>
          <p:cNvPr id="7" name="Gruppieren 6">
            <a:extLst>
              <a:ext uri="{FF2B5EF4-FFF2-40B4-BE49-F238E27FC236}">
                <a16:creationId xmlns:a16="http://schemas.microsoft.com/office/drawing/2014/main" id="{91A52768-D1E0-2B29-DC0E-76104E152629}"/>
              </a:ext>
            </a:extLst>
          </p:cNvPr>
          <p:cNvGrpSpPr>
            <a:grpSpLocks noChangeAspect="1"/>
          </p:cNvGrpSpPr>
          <p:nvPr/>
        </p:nvGrpSpPr>
        <p:grpSpPr>
          <a:xfrm>
            <a:off x="9784310" y="2659568"/>
            <a:ext cx="453422" cy="453422"/>
            <a:chOff x="8386917" y="4628298"/>
            <a:chExt cx="914400" cy="937267"/>
          </a:xfrm>
        </p:grpSpPr>
        <p:sp>
          <p:nvSpPr>
            <p:cNvPr id="8" name="Ellipse 7">
              <a:extLst>
                <a:ext uri="{FF2B5EF4-FFF2-40B4-BE49-F238E27FC236}">
                  <a16:creationId xmlns:a16="http://schemas.microsoft.com/office/drawing/2014/main" id="{89144416-8E32-1D52-721B-24CD25E69C56}"/>
                </a:ext>
              </a:extLst>
            </p:cNvPr>
            <p:cNvSpPr>
              <a:spLocks noChangeAspect="1"/>
            </p:cNvSpPr>
            <p:nvPr/>
          </p:nvSpPr>
          <p:spPr>
            <a:xfrm>
              <a:off x="8386917" y="4628298"/>
              <a:ext cx="903477" cy="902346"/>
            </a:xfrm>
            <a:prstGeom prst="ellipse">
              <a:avLst/>
            </a:prstGeom>
            <a:solidFill>
              <a:srgbClr val="FFC000"/>
            </a:solidFill>
            <a:ln w="3175"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9" name="Grafik 8" descr="Ausrufezeichen mit einfarbiger Füllung">
              <a:extLst>
                <a:ext uri="{FF2B5EF4-FFF2-40B4-BE49-F238E27FC236}">
                  <a16:creationId xmlns:a16="http://schemas.microsoft.com/office/drawing/2014/main" id="{3DFD306D-13A5-6A33-FA88-98E61247F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6917" y="4651165"/>
              <a:ext cx="914400" cy="914400"/>
            </a:xfrm>
            <a:prstGeom prst="rect">
              <a:avLst/>
            </a:prstGeom>
          </p:spPr>
        </p:pic>
      </p:grpSp>
      <p:grpSp>
        <p:nvGrpSpPr>
          <p:cNvPr id="10" name="Gruppieren 9">
            <a:extLst>
              <a:ext uri="{FF2B5EF4-FFF2-40B4-BE49-F238E27FC236}">
                <a16:creationId xmlns:a16="http://schemas.microsoft.com/office/drawing/2014/main" id="{8B27D4B3-A2E8-E8D7-F046-921BDC0E72D3}"/>
              </a:ext>
            </a:extLst>
          </p:cNvPr>
          <p:cNvGrpSpPr>
            <a:grpSpLocks noChangeAspect="1"/>
          </p:cNvGrpSpPr>
          <p:nvPr/>
        </p:nvGrpSpPr>
        <p:grpSpPr>
          <a:xfrm>
            <a:off x="8161989" y="3426687"/>
            <a:ext cx="455650" cy="442359"/>
            <a:chOff x="9403600" y="4647238"/>
            <a:chExt cx="918893" cy="914400"/>
          </a:xfrm>
        </p:grpSpPr>
        <p:sp>
          <p:nvSpPr>
            <p:cNvPr id="11" name="Ellipse 10">
              <a:extLst>
                <a:ext uri="{FF2B5EF4-FFF2-40B4-BE49-F238E27FC236}">
                  <a16:creationId xmlns:a16="http://schemas.microsoft.com/office/drawing/2014/main" id="{4468E980-491B-3C78-DFF4-7A887AF82D05}"/>
                </a:ext>
              </a:extLst>
            </p:cNvPr>
            <p:cNvSpPr>
              <a:spLocks noChangeAspect="1"/>
            </p:cNvSpPr>
            <p:nvPr/>
          </p:nvSpPr>
          <p:spPr>
            <a:xfrm>
              <a:off x="9419016" y="4647238"/>
              <a:ext cx="903477" cy="902346"/>
            </a:xfrm>
            <a:prstGeom prst="ellipse">
              <a:avLst/>
            </a:prstGeom>
            <a:solidFill>
              <a:srgbClr val="9BBB59"/>
            </a:solidFill>
            <a:ln w="3175"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12" name="Grafik 27" descr="Checkmark">
              <a:extLst>
                <a:ext uri="{FF2B5EF4-FFF2-40B4-BE49-F238E27FC236}">
                  <a16:creationId xmlns:a16="http://schemas.microsoft.com/office/drawing/2014/main" id="{20A4A58A-ADFA-36FA-D3DF-D9DFFE534F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3600" y="4647238"/>
              <a:ext cx="914400" cy="914400"/>
            </a:xfrm>
            <a:prstGeom prst="rect">
              <a:avLst/>
            </a:prstGeom>
          </p:spPr>
        </p:pic>
      </p:grpSp>
      <p:grpSp>
        <p:nvGrpSpPr>
          <p:cNvPr id="13" name="Gruppieren 12">
            <a:extLst>
              <a:ext uri="{FF2B5EF4-FFF2-40B4-BE49-F238E27FC236}">
                <a16:creationId xmlns:a16="http://schemas.microsoft.com/office/drawing/2014/main" id="{8ECF6BCE-64CA-EF74-F919-750CCB13D9A9}"/>
              </a:ext>
            </a:extLst>
          </p:cNvPr>
          <p:cNvGrpSpPr>
            <a:grpSpLocks noChangeAspect="1"/>
          </p:cNvGrpSpPr>
          <p:nvPr/>
        </p:nvGrpSpPr>
        <p:grpSpPr>
          <a:xfrm>
            <a:off x="10438558" y="3751970"/>
            <a:ext cx="492806" cy="480181"/>
            <a:chOff x="9555443" y="5699584"/>
            <a:chExt cx="903477" cy="902346"/>
          </a:xfrm>
        </p:grpSpPr>
        <p:sp>
          <p:nvSpPr>
            <p:cNvPr id="14" name="Ellipse 13">
              <a:extLst>
                <a:ext uri="{FF2B5EF4-FFF2-40B4-BE49-F238E27FC236}">
                  <a16:creationId xmlns:a16="http://schemas.microsoft.com/office/drawing/2014/main" id="{9C90884C-AF16-4F7E-F9CF-2E2AE92DFA4A}"/>
                </a:ext>
              </a:extLst>
            </p:cNvPr>
            <p:cNvSpPr>
              <a:spLocks noChangeAspect="1"/>
            </p:cNvSpPr>
            <p:nvPr/>
          </p:nvSpPr>
          <p:spPr>
            <a:xfrm>
              <a:off x="9555443" y="5699584"/>
              <a:ext cx="903477" cy="902346"/>
            </a:xfrm>
            <a:prstGeom prst="ellipse">
              <a:avLst/>
            </a:prstGeom>
            <a:solidFill>
              <a:srgbClr val="4F81BD"/>
            </a:solidFill>
            <a:ln w="3175"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15" name="Grafik 14" descr="Lichter an mit einfarbiger Füllung">
              <a:extLst>
                <a:ext uri="{FF2B5EF4-FFF2-40B4-BE49-F238E27FC236}">
                  <a16:creationId xmlns:a16="http://schemas.microsoft.com/office/drawing/2014/main" id="{65315FFA-C460-80FC-3CDE-41408D9637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93948" y="5733256"/>
              <a:ext cx="831273" cy="831273"/>
            </a:xfrm>
            <a:prstGeom prst="rect">
              <a:avLst/>
            </a:prstGeom>
          </p:spPr>
        </p:pic>
      </p:grpSp>
      <p:grpSp>
        <p:nvGrpSpPr>
          <p:cNvPr id="16" name="Gruppieren 15">
            <a:extLst>
              <a:ext uri="{FF2B5EF4-FFF2-40B4-BE49-F238E27FC236}">
                <a16:creationId xmlns:a16="http://schemas.microsoft.com/office/drawing/2014/main" id="{48089A64-193E-1169-6A8D-29F72CF2CDEF}"/>
              </a:ext>
            </a:extLst>
          </p:cNvPr>
          <p:cNvGrpSpPr>
            <a:grpSpLocks noChangeAspect="1"/>
          </p:cNvGrpSpPr>
          <p:nvPr/>
        </p:nvGrpSpPr>
        <p:grpSpPr>
          <a:xfrm>
            <a:off x="8996871" y="2282497"/>
            <a:ext cx="500957" cy="486595"/>
            <a:chOff x="7161262" y="5848960"/>
            <a:chExt cx="918420" cy="914400"/>
          </a:xfrm>
        </p:grpSpPr>
        <p:sp>
          <p:nvSpPr>
            <p:cNvPr id="17" name="Ellipse 16">
              <a:extLst>
                <a:ext uri="{FF2B5EF4-FFF2-40B4-BE49-F238E27FC236}">
                  <a16:creationId xmlns:a16="http://schemas.microsoft.com/office/drawing/2014/main" id="{DED1A786-A671-8E16-5C05-BA2411630EA6}"/>
                </a:ext>
              </a:extLst>
            </p:cNvPr>
            <p:cNvSpPr>
              <a:spLocks noChangeAspect="1"/>
            </p:cNvSpPr>
            <p:nvPr/>
          </p:nvSpPr>
          <p:spPr>
            <a:xfrm>
              <a:off x="7176205" y="5849584"/>
              <a:ext cx="903477" cy="902346"/>
            </a:xfrm>
            <a:prstGeom prst="ellipse">
              <a:avLst/>
            </a:prstGeom>
            <a:solidFill>
              <a:srgbClr val="C0504D"/>
            </a:solidFill>
            <a:ln w="3175"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18" name="Grafik 17" descr="Totenkopf mit einfarbiger Füllung">
              <a:extLst>
                <a:ext uri="{FF2B5EF4-FFF2-40B4-BE49-F238E27FC236}">
                  <a16:creationId xmlns:a16="http://schemas.microsoft.com/office/drawing/2014/main" id="{CC2E3923-B8D9-8C48-0130-4D38AD495A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61262" y="5848960"/>
              <a:ext cx="914400" cy="914400"/>
            </a:xfrm>
            <a:prstGeom prst="rect">
              <a:avLst/>
            </a:prstGeom>
          </p:spPr>
        </p:pic>
      </p:grpSp>
      <p:grpSp>
        <p:nvGrpSpPr>
          <p:cNvPr id="19" name="Gruppieren 18">
            <a:extLst>
              <a:ext uri="{FF2B5EF4-FFF2-40B4-BE49-F238E27FC236}">
                <a16:creationId xmlns:a16="http://schemas.microsoft.com/office/drawing/2014/main" id="{92CA601F-93F1-79AD-7301-FC381F30AE42}"/>
              </a:ext>
            </a:extLst>
          </p:cNvPr>
          <p:cNvGrpSpPr/>
          <p:nvPr/>
        </p:nvGrpSpPr>
        <p:grpSpPr>
          <a:xfrm>
            <a:off x="9031058" y="3011703"/>
            <a:ext cx="492806" cy="492806"/>
            <a:chOff x="8988597" y="5432599"/>
            <a:chExt cx="492806" cy="492806"/>
          </a:xfrm>
        </p:grpSpPr>
        <p:sp>
          <p:nvSpPr>
            <p:cNvPr id="20" name="Ellipse 19">
              <a:extLst>
                <a:ext uri="{FF2B5EF4-FFF2-40B4-BE49-F238E27FC236}">
                  <a16:creationId xmlns:a16="http://schemas.microsoft.com/office/drawing/2014/main" id="{3E734339-8543-4C02-0557-A5E7420C6989}"/>
                </a:ext>
              </a:extLst>
            </p:cNvPr>
            <p:cNvSpPr>
              <a:spLocks noChangeAspect="1"/>
            </p:cNvSpPr>
            <p:nvPr/>
          </p:nvSpPr>
          <p:spPr>
            <a:xfrm>
              <a:off x="8988597" y="5445224"/>
              <a:ext cx="492806" cy="480181"/>
            </a:xfrm>
            <a:prstGeom prst="ellipse">
              <a:avLst/>
            </a:prstGeom>
            <a:solidFill>
              <a:srgbClr val="FFFF00"/>
            </a:solidFill>
            <a:ln w="3175" cap="rnd"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prstClr val="white"/>
                </a:solidFill>
                <a:effectLst/>
                <a:uLnTx/>
                <a:uFillTx/>
                <a:latin typeface="Calibri"/>
                <a:ea typeface="+mn-ea"/>
                <a:cs typeface="+mn-cs"/>
              </a:endParaRPr>
            </a:p>
          </p:txBody>
        </p:sp>
        <p:pic>
          <p:nvPicPr>
            <p:cNvPr id="21" name="Grafik 20" descr="Auge mit einfarbiger Füllung">
              <a:extLst>
                <a:ext uri="{FF2B5EF4-FFF2-40B4-BE49-F238E27FC236}">
                  <a16:creationId xmlns:a16="http://schemas.microsoft.com/office/drawing/2014/main" id="{3FB0363E-82BC-0CB9-5D7E-A556F7917C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88597" y="5432599"/>
              <a:ext cx="492806" cy="492806"/>
            </a:xfrm>
            <a:prstGeom prst="rect">
              <a:avLst/>
            </a:prstGeom>
          </p:spPr>
        </p:pic>
      </p:grpSp>
    </p:spTree>
    <p:extLst>
      <p:ext uri="{BB962C8B-B14F-4D97-AF65-F5344CB8AC3E}">
        <p14:creationId xmlns:p14="http://schemas.microsoft.com/office/powerpoint/2010/main" val="3992268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53E8B7-A93E-73A2-9C11-45121681C2B3}"/>
              </a:ext>
            </a:extLst>
          </p:cNvPr>
          <p:cNvSpPr>
            <a:spLocks noGrp="1"/>
          </p:cNvSpPr>
          <p:nvPr>
            <p:ph type="title"/>
          </p:nvPr>
        </p:nvSpPr>
        <p:spPr/>
        <p:txBody>
          <a:bodyPr/>
          <a:lstStyle/>
          <a:p>
            <a:r>
              <a:rPr lang="de-CH" dirty="0"/>
              <a:t>Gebrauchstauglichkeit (Usability)</a:t>
            </a:r>
          </a:p>
        </p:txBody>
      </p:sp>
      <p:sp>
        <p:nvSpPr>
          <p:cNvPr id="4" name="Foliennummernplatzhalter 3">
            <a:extLst>
              <a:ext uri="{FF2B5EF4-FFF2-40B4-BE49-F238E27FC236}">
                <a16:creationId xmlns:a16="http://schemas.microsoft.com/office/drawing/2014/main" id="{9497E506-4C90-7235-BFA2-B90F6AFAC21D}"/>
              </a:ext>
            </a:extLst>
          </p:cNvPr>
          <p:cNvSpPr>
            <a:spLocks noGrp="1"/>
          </p:cNvSpPr>
          <p:nvPr>
            <p:ph type="sldNum" sz="quarter" idx="12"/>
          </p:nvPr>
        </p:nvSpPr>
        <p:spPr/>
        <p:txBody>
          <a:bodyPr/>
          <a:lstStyle/>
          <a:p>
            <a:fld id="{F0E841FC-7AA3-274E-887F-3F06530528A4}" type="slidenum">
              <a:rPr lang="de-DE" smtClean="0"/>
              <a:pPr/>
              <a:t>2</a:t>
            </a:fld>
            <a:endParaRPr lang="de-DE" dirty="0"/>
          </a:p>
        </p:txBody>
      </p:sp>
      <p:sp>
        <p:nvSpPr>
          <p:cNvPr id="5" name="Rechteck: abgerundete Ecken 4">
            <a:extLst>
              <a:ext uri="{FF2B5EF4-FFF2-40B4-BE49-F238E27FC236}">
                <a16:creationId xmlns:a16="http://schemas.microsoft.com/office/drawing/2014/main" id="{377B2968-BE72-3C1F-59BC-F3E6746FF0C9}"/>
              </a:ext>
            </a:extLst>
          </p:cNvPr>
          <p:cNvSpPr/>
          <p:nvPr/>
        </p:nvSpPr>
        <p:spPr>
          <a:xfrm>
            <a:off x="1502210" y="564070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Produkt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hteck: abgerundete Ecken 5">
            <a:extLst>
              <a:ext uri="{FF2B5EF4-FFF2-40B4-BE49-F238E27FC236}">
                <a16:creationId xmlns:a16="http://schemas.microsoft.com/office/drawing/2014/main" id="{3B621277-0D2F-CBAB-DDF4-894E10A24AB3}"/>
              </a:ext>
            </a:extLst>
          </p:cNvPr>
          <p:cNvSpPr/>
          <p:nvPr/>
        </p:nvSpPr>
        <p:spPr>
          <a:xfrm>
            <a:off x="1502210" y="171942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Benutzer</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Rechteck: abgerundete Ecken 6">
            <a:extLst>
              <a:ext uri="{FF2B5EF4-FFF2-40B4-BE49-F238E27FC236}">
                <a16:creationId xmlns:a16="http://schemas.microsoft.com/office/drawing/2014/main" id="{42DB560F-D00C-50F6-23D6-9605F4B89984}"/>
              </a:ext>
            </a:extLst>
          </p:cNvPr>
          <p:cNvSpPr/>
          <p:nvPr/>
        </p:nvSpPr>
        <p:spPr>
          <a:xfrm>
            <a:off x="1518100" y="2575633"/>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Arbeitsaufgabe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Rechteck: abgerundete Ecken 7">
            <a:extLst>
              <a:ext uri="{FF2B5EF4-FFF2-40B4-BE49-F238E27FC236}">
                <a16:creationId xmlns:a16="http://schemas.microsoft.com/office/drawing/2014/main" id="{8B81EDCD-DBD7-CFCD-EDD9-12E7CD440ADA}"/>
              </a:ext>
            </a:extLst>
          </p:cNvPr>
          <p:cNvSpPr/>
          <p:nvPr/>
        </p:nvSpPr>
        <p:spPr>
          <a:xfrm>
            <a:off x="1534516" y="3429000"/>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Arbeitsmittel</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Rechteck: abgerundete Ecken 8">
            <a:extLst>
              <a:ext uri="{FF2B5EF4-FFF2-40B4-BE49-F238E27FC236}">
                <a16:creationId xmlns:a16="http://schemas.microsoft.com/office/drawing/2014/main" id="{A13FF5AB-4C9F-EECC-08D3-70EEE8A2C059}"/>
              </a:ext>
            </a:extLst>
          </p:cNvPr>
          <p:cNvSpPr/>
          <p:nvPr/>
        </p:nvSpPr>
        <p:spPr>
          <a:xfrm>
            <a:off x="1534516" y="4280780"/>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Umgebung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hteck: abgerundete Ecken 9">
            <a:extLst>
              <a:ext uri="{FF2B5EF4-FFF2-40B4-BE49-F238E27FC236}">
                <a16:creationId xmlns:a16="http://schemas.microsoft.com/office/drawing/2014/main" id="{F957A7D6-99CA-A113-35B3-18CE11330044}"/>
              </a:ext>
            </a:extLst>
          </p:cNvPr>
          <p:cNvSpPr/>
          <p:nvPr/>
        </p:nvSpPr>
        <p:spPr>
          <a:xfrm>
            <a:off x="8510510" y="1737278"/>
            <a:ext cx="2528624"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Ziele</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11" name="Gerade Verbindung mit Pfeil 10">
            <a:extLst>
              <a:ext uri="{FF2B5EF4-FFF2-40B4-BE49-F238E27FC236}">
                <a16:creationId xmlns:a16="http://schemas.microsoft.com/office/drawing/2014/main" id="{76C434CB-2A08-0B9B-D87C-AA737CDF070B}"/>
              </a:ext>
            </a:extLst>
          </p:cNvPr>
          <p:cNvCxnSpPr>
            <a:cxnSpLocks/>
            <a:endCxn id="10" idx="1"/>
          </p:cNvCxnSpPr>
          <p:nvPr/>
        </p:nvCxnSpPr>
        <p:spPr>
          <a:xfrm>
            <a:off x="4484192" y="2000088"/>
            <a:ext cx="4026318" cy="0"/>
          </a:xfrm>
          <a:prstGeom prst="straightConnector1">
            <a:avLst/>
          </a:prstGeom>
          <a:noFill/>
          <a:ln w="57150" cap="rnd" cmpd="sng" algn="ctr">
            <a:solidFill>
              <a:sysClr val="windowText" lastClr="000000">
                <a:shade val="95000"/>
                <a:satMod val="105000"/>
              </a:sysClr>
            </a:solidFill>
            <a:prstDash val="solid"/>
            <a:tailEnd type="triangle"/>
          </a:ln>
          <a:effectLst/>
        </p:spPr>
      </p:cxnSp>
      <p:cxnSp>
        <p:nvCxnSpPr>
          <p:cNvPr id="12" name="Gerade Verbindung mit Pfeil 11">
            <a:extLst>
              <a:ext uri="{FF2B5EF4-FFF2-40B4-BE49-F238E27FC236}">
                <a16:creationId xmlns:a16="http://schemas.microsoft.com/office/drawing/2014/main" id="{79CF36BE-9D52-7324-0BEC-B230F3ACB91D}"/>
              </a:ext>
            </a:extLst>
          </p:cNvPr>
          <p:cNvCxnSpPr>
            <a:cxnSpLocks/>
          </p:cNvCxnSpPr>
          <p:nvPr/>
        </p:nvCxnSpPr>
        <p:spPr>
          <a:xfrm>
            <a:off x="4295800" y="4549352"/>
            <a:ext cx="3737496" cy="0"/>
          </a:xfrm>
          <a:prstGeom prst="straightConnector1">
            <a:avLst/>
          </a:prstGeom>
          <a:noFill/>
          <a:ln w="57150" cap="rnd" cmpd="sng" algn="ctr">
            <a:solidFill>
              <a:sysClr val="windowText" lastClr="000000">
                <a:shade val="95000"/>
                <a:satMod val="105000"/>
              </a:sysClr>
            </a:solidFill>
            <a:prstDash val="solid"/>
            <a:tailEnd type="triangle"/>
          </a:ln>
          <a:effectLst/>
        </p:spPr>
      </p:cxnSp>
      <p:cxnSp>
        <p:nvCxnSpPr>
          <p:cNvPr id="13" name="Gerade Verbindung mit Pfeil 12">
            <a:extLst>
              <a:ext uri="{FF2B5EF4-FFF2-40B4-BE49-F238E27FC236}">
                <a16:creationId xmlns:a16="http://schemas.microsoft.com/office/drawing/2014/main" id="{04AE1AF4-9DC4-4216-D7F9-922EA2DBD268}"/>
              </a:ext>
            </a:extLst>
          </p:cNvPr>
          <p:cNvCxnSpPr>
            <a:cxnSpLocks/>
            <a:stCxn id="17" idx="0"/>
            <a:endCxn id="10" idx="2"/>
          </p:cNvCxnSpPr>
          <p:nvPr/>
        </p:nvCxnSpPr>
        <p:spPr>
          <a:xfrm flipV="1">
            <a:off x="9745464" y="2262897"/>
            <a:ext cx="29358" cy="805926"/>
          </a:xfrm>
          <a:prstGeom prst="straightConnector1">
            <a:avLst/>
          </a:prstGeom>
          <a:noFill/>
          <a:ln w="57150" cap="rnd" cmpd="sng" algn="ctr">
            <a:solidFill>
              <a:sysClr val="windowText" lastClr="000000">
                <a:shade val="95000"/>
                <a:satMod val="105000"/>
              </a:sysClr>
            </a:solidFill>
            <a:prstDash val="solid"/>
            <a:headEnd type="triangle" w="med" len="med"/>
            <a:tailEnd type="triangle" w="med" len="med"/>
          </a:ln>
          <a:effectLst/>
        </p:spPr>
      </p:cxnSp>
      <p:sp>
        <p:nvSpPr>
          <p:cNvPr id="14" name="Rechteck: abgerundete Ecken 13">
            <a:extLst>
              <a:ext uri="{FF2B5EF4-FFF2-40B4-BE49-F238E27FC236}">
                <a16:creationId xmlns:a16="http://schemas.microsoft.com/office/drawing/2014/main" id="{F2A63D28-98F3-B690-099A-B7D1BB0F00E3}"/>
              </a:ext>
            </a:extLst>
          </p:cNvPr>
          <p:cNvSpPr/>
          <p:nvPr/>
        </p:nvSpPr>
        <p:spPr>
          <a:xfrm>
            <a:off x="4831688" y="1722914"/>
            <a:ext cx="2528624" cy="578181"/>
          </a:xfrm>
          <a:prstGeom prst="roundRect">
            <a:avLst/>
          </a:prstGeom>
          <a:no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Angestrebtes Ergebnis</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Rechteck: abgerundete Ecken 14">
            <a:extLst>
              <a:ext uri="{FF2B5EF4-FFF2-40B4-BE49-F238E27FC236}">
                <a16:creationId xmlns:a16="http://schemas.microsoft.com/office/drawing/2014/main" id="{FA9BC23A-9B12-44B6-4770-C0763C17CE8E}"/>
              </a:ext>
            </a:extLst>
          </p:cNvPr>
          <p:cNvSpPr/>
          <p:nvPr/>
        </p:nvSpPr>
        <p:spPr>
          <a:xfrm>
            <a:off x="4900236" y="4331902"/>
            <a:ext cx="2528624" cy="635999"/>
          </a:xfrm>
          <a:prstGeom prst="roundRect">
            <a:avLst/>
          </a:prstGeom>
          <a:noFill/>
          <a:ln w="25400"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Ergebnis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Nutzung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feld 15">
            <a:extLst>
              <a:ext uri="{FF2B5EF4-FFF2-40B4-BE49-F238E27FC236}">
                <a16:creationId xmlns:a16="http://schemas.microsoft.com/office/drawing/2014/main" id="{45722481-FCEC-EE54-D6FB-60F7353E0C8D}"/>
              </a:ext>
            </a:extLst>
          </p:cNvPr>
          <p:cNvSpPr txBox="1"/>
          <p:nvPr/>
        </p:nvSpPr>
        <p:spPr>
          <a:xfrm>
            <a:off x="4923528" y="5538134"/>
            <a:ext cx="2752586" cy="738664"/>
          </a:xfrm>
          <a:prstGeom prst="rect">
            <a:avLst/>
          </a:prstGeom>
          <a:noFill/>
        </p:spPr>
        <p:txBody>
          <a:bodyPr wrap="square">
            <a:spAutoFit/>
          </a:bodyPr>
          <a:lstStyle/>
          <a:p>
            <a:pPr eaLnBrk="1" fontAlgn="auto" hangingPunct="1">
              <a:spcBef>
                <a:spcPts val="0"/>
              </a:spcBef>
              <a:spcAft>
                <a:spcPts val="0"/>
              </a:spcAft>
            </a:pPr>
            <a:r>
              <a:rPr lang="de-CH" sz="1400" dirty="0">
                <a:solidFill>
                  <a:srgbClr val="535353"/>
                </a:solidFill>
                <a:latin typeface="Montserrat"/>
                <a:ea typeface="+mn-ea"/>
              </a:rPr>
              <a:t>©  </a:t>
            </a:r>
            <a:r>
              <a:rPr lang="de-DE" sz="1400" dirty="0">
                <a:solidFill>
                  <a:prstClr val="black"/>
                </a:solidFill>
                <a:latin typeface="Arial" panose="020B0604020202020204" pitchFamily="34" charset="0"/>
                <a:ea typeface="+mn-ea"/>
                <a:cs typeface="Arial" panose="020B0604020202020204" pitchFamily="34" charset="0"/>
              </a:rPr>
              <a:t>Gebrauchstauglichkeit nach DIN EN ISO 9241-11 (eigene Darstellung)</a:t>
            </a:r>
            <a:endParaRPr lang="de-CH" sz="1400" dirty="0">
              <a:solidFill>
                <a:prstClr val="black"/>
              </a:solidFill>
              <a:latin typeface="Arial" panose="020B0604020202020204" pitchFamily="34" charset="0"/>
              <a:ea typeface="+mn-ea"/>
              <a:cs typeface="Arial" panose="020B0604020202020204" pitchFamily="34" charset="0"/>
            </a:endParaRPr>
          </a:p>
        </p:txBody>
      </p:sp>
      <p:sp>
        <p:nvSpPr>
          <p:cNvPr id="17" name="Rechteck: abgerundete Ecken 16">
            <a:extLst>
              <a:ext uri="{FF2B5EF4-FFF2-40B4-BE49-F238E27FC236}">
                <a16:creationId xmlns:a16="http://schemas.microsoft.com/office/drawing/2014/main" id="{10224D21-765B-57AA-AE36-02A33CD728C5}"/>
              </a:ext>
            </a:extLst>
          </p:cNvPr>
          <p:cNvSpPr/>
          <p:nvPr/>
        </p:nvSpPr>
        <p:spPr>
          <a:xfrm>
            <a:off x="8010376" y="3068823"/>
            <a:ext cx="3470176" cy="3289557"/>
          </a:xfrm>
          <a:prstGeom prst="roundRect">
            <a:avLst/>
          </a:prstGeom>
          <a:solidFill>
            <a:srgbClr val="9BBB59"/>
          </a:solidFill>
          <a:ln w="25400" cap="rnd" cmpd="sng" algn="ctr">
            <a:solidFill>
              <a:srgbClr val="9BBB59">
                <a:shade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Kriterien der Gebrauchstauglichkeit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18" name="Rechteck: abgerundete Ecken 17">
            <a:extLst>
              <a:ext uri="{FF2B5EF4-FFF2-40B4-BE49-F238E27FC236}">
                <a16:creationId xmlns:a16="http://schemas.microsoft.com/office/drawing/2014/main" id="{8B14FC34-A444-02A3-E41A-8BC56AFC6D53}"/>
              </a:ext>
            </a:extLst>
          </p:cNvPr>
          <p:cNvSpPr/>
          <p:nvPr/>
        </p:nvSpPr>
        <p:spPr>
          <a:xfrm>
            <a:off x="8164108" y="3944922"/>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Effektivität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Rechteck: abgerundete Ecken 18">
            <a:extLst>
              <a:ext uri="{FF2B5EF4-FFF2-40B4-BE49-F238E27FC236}">
                <a16:creationId xmlns:a16="http://schemas.microsoft.com/office/drawing/2014/main" id="{73121340-EB1F-1B4C-DAEB-C53D4A7A9060}"/>
              </a:ext>
            </a:extLst>
          </p:cNvPr>
          <p:cNvSpPr/>
          <p:nvPr/>
        </p:nvSpPr>
        <p:spPr>
          <a:xfrm>
            <a:off x="8164108" y="4664230"/>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Effizienz</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 name="Rechteck: abgerundete Ecken 19">
            <a:extLst>
              <a:ext uri="{FF2B5EF4-FFF2-40B4-BE49-F238E27FC236}">
                <a16:creationId xmlns:a16="http://schemas.microsoft.com/office/drawing/2014/main" id="{B75022E6-1DC9-A486-67E2-CBDA8AFFC855}"/>
              </a:ext>
            </a:extLst>
          </p:cNvPr>
          <p:cNvSpPr/>
          <p:nvPr/>
        </p:nvSpPr>
        <p:spPr>
          <a:xfrm>
            <a:off x="8164108" y="5383538"/>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Zufriedenstellung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393042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5F5E7-4BDC-9B5D-1ABE-5D8BB9A1EAEA}"/>
              </a:ext>
            </a:extLst>
          </p:cNvPr>
          <p:cNvSpPr>
            <a:spLocks noGrp="1"/>
          </p:cNvSpPr>
          <p:nvPr>
            <p:ph type="title"/>
          </p:nvPr>
        </p:nvSpPr>
        <p:spPr/>
        <p:txBody>
          <a:bodyPr/>
          <a:lstStyle/>
          <a:p>
            <a:r>
              <a:rPr lang="de-CH" dirty="0"/>
              <a:t>Zusammenfassung</a:t>
            </a:r>
          </a:p>
        </p:txBody>
      </p:sp>
      <p:sp>
        <p:nvSpPr>
          <p:cNvPr id="4" name="Foliennummernplatzhalter 3">
            <a:extLst>
              <a:ext uri="{FF2B5EF4-FFF2-40B4-BE49-F238E27FC236}">
                <a16:creationId xmlns:a16="http://schemas.microsoft.com/office/drawing/2014/main" id="{451D722E-0E2F-96AC-FC0F-BCC17779EF84}"/>
              </a:ext>
            </a:extLst>
          </p:cNvPr>
          <p:cNvSpPr>
            <a:spLocks noGrp="1"/>
          </p:cNvSpPr>
          <p:nvPr>
            <p:ph type="sldNum" sz="quarter" idx="12"/>
          </p:nvPr>
        </p:nvSpPr>
        <p:spPr/>
        <p:txBody>
          <a:bodyPr/>
          <a:lstStyle/>
          <a:p>
            <a:fld id="{F0E841FC-7AA3-274E-887F-3F06530528A4}" type="slidenum">
              <a:rPr lang="de-DE" smtClean="0"/>
              <a:pPr/>
              <a:t>20</a:t>
            </a:fld>
            <a:endParaRPr lang="de-DE"/>
          </a:p>
        </p:txBody>
      </p:sp>
      <p:pic>
        <p:nvPicPr>
          <p:cNvPr id="5" name="Grafik 4">
            <a:extLst>
              <a:ext uri="{FF2B5EF4-FFF2-40B4-BE49-F238E27FC236}">
                <a16:creationId xmlns:a16="http://schemas.microsoft.com/office/drawing/2014/main" id="{A142D271-2FD6-837D-B478-0A0CA370741F}"/>
              </a:ext>
            </a:extLst>
          </p:cNvPr>
          <p:cNvPicPr>
            <a:picLocks noChangeAspect="1"/>
          </p:cNvPicPr>
          <p:nvPr/>
        </p:nvPicPr>
        <p:blipFill>
          <a:blip r:embed="rId3"/>
          <a:stretch>
            <a:fillRect/>
          </a:stretch>
        </p:blipFill>
        <p:spPr>
          <a:xfrm>
            <a:off x="839416" y="2064393"/>
            <a:ext cx="10513168" cy="1074339"/>
          </a:xfrm>
          <a:prstGeom prst="rect">
            <a:avLst/>
          </a:prstGeom>
        </p:spPr>
      </p:pic>
      <p:sp>
        <p:nvSpPr>
          <p:cNvPr id="6" name="Textfeld 5">
            <a:extLst>
              <a:ext uri="{FF2B5EF4-FFF2-40B4-BE49-F238E27FC236}">
                <a16:creationId xmlns:a16="http://schemas.microsoft.com/office/drawing/2014/main" id="{F304DBBD-4179-1CBD-DE5D-CB85B9360B0E}"/>
              </a:ext>
            </a:extLst>
          </p:cNvPr>
          <p:cNvSpPr txBox="1"/>
          <p:nvPr/>
        </p:nvSpPr>
        <p:spPr>
          <a:xfrm>
            <a:off x="479376" y="3872198"/>
            <a:ext cx="3249551" cy="1348061"/>
          </a:xfrm>
          <a:prstGeom prst="rect">
            <a:avLst/>
          </a:prstGeom>
          <a:noFill/>
        </p:spPr>
        <p:txBody>
          <a:bodyPr wrap="square">
            <a:spAutoFit/>
          </a:bodyPr>
          <a:lstStyle/>
          <a:p>
            <a:pPr eaLnBrk="1" fontAlgn="auto" hangingPunct="1">
              <a:spcBef>
                <a:spcPct val="20000"/>
              </a:spcBef>
              <a:spcAft>
                <a:spcPts val="0"/>
              </a:spcAft>
              <a:buFont typeface="Wingdings" pitchFamily="2" charset="2"/>
              <a:buNone/>
              <a:defRPr/>
            </a:pPr>
            <a:r>
              <a:rPr lang="de-DE" dirty="0">
                <a:solidFill>
                  <a:prstClr val="black"/>
                </a:solidFill>
                <a:latin typeface="Arial" pitchFamily="34" charset="0"/>
                <a:ea typeface="+mn-ea"/>
                <a:cs typeface="Arial" pitchFamily="34" charset="0"/>
              </a:rPr>
              <a:t>Testen von:</a:t>
            </a:r>
          </a:p>
          <a:p>
            <a:pPr marL="342900" indent="-342900" eaLnBrk="1" fontAlgn="auto" hangingPunct="1">
              <a:spcBef>
                <a:spcPct val="20000"/>
              </a:spcBef>
              <a:spcAft>
                <a:spcPts val="0"/>
              </a:spcAft>
              <a:buFont typeface="Arial" panose="020B0604020202020204" pitchFamily="34" charset="0"/>
              <a:buChar char="•"/>
              <a:defRPr/>
            </a:pPr>
            <a:r>
              <a:rPr lang="de-DE" dirty="0">
                <a:solidFill>
                  <a:prstClr val="black"/>
                </a:solidFill>
                <a:latin typeface="Arial" pitchFamily="34" charset="0"/>
                <a:ea typeface="+mn-ea"/>
                <a:cs typeface="Arial" pitchFamily="34" charset="0"/>
              </a:rPr>
              <a:t>Prototypen</a:t>
            </a:r>
          </a:p>
          <a:p>
            <a:pPr eaLnBrk="1" fontAlgn="auto" hangingPunct="1">
              <a:spcBef>
                <a:spcPct val="20000"/>
              </a:spcBef>
              <a:spcAft>
                <a:spcPts val="0"/>
              </a:spcAft>
              <a:buFont typeface="Wingdings" pitchFamily="2" charset="2"/>
              <a:buNone/>
              <a:defRPr/>
            </a:pPr>
            <a:r>
              <a:rPr lang="de-DE" dirty="0">
                <a:solidFill>
                  <a:prstClr val="black"/>
                </a:solidFill>
                <a:latin typeface="Arial" pitchFamily="34" charset="0"/>
                <a:ea typeface="+mn-ea"/>
                <a:cs typeface="Arial" pitchFamily="34" charset="0"/>
              </a:rPr>
              <a:t>durch die Zielgruppe</a:t>
            </a:r>
          </a:p>
        </p:txBody>
      </p:sp>
      <p:sp>
        <p:nvSpPr>
          <p:cNvPr id="7" name="Textfeld 6">
            <a:extLst>
              <a:ext uri="{FF2B5EF4-FFF2-40B4-BE49-F238E27FC236}">
                <a16:creationId xmlns:a16="http://schemas.microsoft.com/office/drawing/2014/main" id="{4F7FE3E4-F4A1-72D5-2D62-CCECAF010F60}"/>
              </a:ext>
            </a:extLst>
          </p:cNvPr>
          <p:cNvSpPr txBox="1"/>
          <p:nvPr/>
        </p:nvSpPr>
        <p:spPr>
          <a:xfrm>
            <a:off x="4007768" y="3451860"/>
            <a:ext cx="7250032" cy="2677656"/>
          </a:xfrm>
          <a:prstGeom prst="rect">
            <a:avLst/>
          </a:prstGeom>
          <a:noFill/>
        </p:spPr>
        <p:txBody>
          <a:bodyPr wrap="square">
            <a:spAutoFit/>
          </a:bodyPr>
          <a:lstStyle/>
          <a:p>
            <a:pPr eaLnBrk="1" fontAlgn="auto" hangingPunct="1">
              <a:spcBef>
                <a:spcPct val="20000"/>
              </a:spcBef>
              <a:spcAft>
                <a:spcPts val="0"/>
              </a:spcAft>
              <a:buFont typeface="Wingdings" pitchFamily="2" charset="2"/>
              <a:buNone/>
              <a:defRPr/>
            </a:pPr>
            <a:endParaRPr lang="de-DE" dirty="0">
              <a:solidFill>
                <a:prstClr val="black"/>
              </a:solidFill>
              <a:latin typeface="Arial" pitchFamily="34" charset="0"/>
              <a:ea typeface="+mn-ea"/>
              <a:cs typeface="Arial" pitchFamily="34" charset="0"/>
            </a:endParaRPr>
          </a:p>
          <a:p>
            <a:pPr eaLnBrk="1" fontAlgn="auto" hangingPunct="1">
              <a:spcBef>
                <a:spcPct val="20000"/>
              </a:spcBef>
              <a:spcAft>
                <a:spcPts val="0"/>
              </a:spcAft>
              <a:buFont typeface="Wingdings" pitchFamily="2" charset="2"/>
              <a:buNone/>
              <a:defRPr/>
            </a:pPr>
            <a:r>
              <a:rPr lang="de-DE" dirty="0">
                <a:solidFill>
                  <a:prstClr val="black"/>
                </a:solidFill>
                <a:latin typeface="Arial" pitchFamily="34" charset="0"/>
                <a:ea typeface="+mn-ea"/>
                <a:cs typeface="Arial" pitchFamily="34" charset="0"/>
              </a:rPr>
              <a:t>Ziel der Tests: Messung von</a:t>
            </a:r>
          </a:p>
          <a:p>
            <a:pPr marL="342900" indent="-342900" eaLnBrk="1" fontAlgn="auto" hangingPunct="1">
              <a:spcBef>
                <a:spcPct val="20000"/>
              </a:spcBef>
              <a:spcAft>
                <a:spcPts val="0"/>
              </a:spcAft>
              <a:buFont typeface="Arial" panose="020B0604020202020204" pitchFamily="34" charset="0"/>
              <a:buChar char="•"/>
              <a:defRPr/>
            </a:pPr>
            <a:r>
              <a:rPr lang="de-DE" dirty="0">
                <a:solidFill>
                  <a:prstClr val="black"/>
                </a:solidFill>
                <a:latin typeface="Arial" pitchFamily="34" charset="0"/>
                <a:ea typeface="+mn-ea"/>
                <a:cs typeface="Arial" pitchFamily="34" charset="0"/>
              </a:rPr>
              <a:t>Effektivität</a:t>
            </a:r>
          </a:p>
          <a:p>
            <a:pPr marL="342900" indent="-342900" eaLnBrk="1" fontAlgn="auto" hangingPunct="1">
              <a:spcBef>
                <a:spcPct val="20000"/>
              </a:spcBef>
              <a:spcAft>
                <a:spcPts val="0"/>
              </a:spcAft>
              <a:buFont typeface="Arial" panose="020B0604020202020204" pitchFamily="34" charset="0"/>
              <a:buChar char="•"/>
              <a:defRPr/>
            </a:pPr>
            <a:r>
              <a:rPr lang="de-DE" dirty="0">
                <a:solidFill>
                  <a:prstClr val="black"/>
                </a:solidFill>
                <a:latin typeface="Arial" pitchFamily="34" charset="0"/>
                <a:ea typeface="+mn-ea"/>
                <a:cs typeface="Arial" pitchFamily="34" charset="0"/>
              </a:rPr>
              <a:t>Effizienz</a:t>
            </a:r>
          </a:p>
          <a:p>
            <a:pPr marL="342900" indent="-342900" eaLnBrk="1" fontAlgn="auto" hangingPunct="1">
              <a:spcBef>
                <a:spcPct val="20000"/>
              </a:spcBef>
              <a:spcAft>
                <a:spcPts val="0"/>
              </a:spcAft>
              <a:buFont typeface="Arial" panose="020B0604020202020204" pitchFamily="34" charset="0"/>
              <a:buChar char="•"/>
              <a:defRPr/>
            </a:pPr>
            <a:r>
              <a:rPr lang="de-DE" dirty="0">
                <a:solidFill>
                  <a:prstClr val="black"/>
                </a:solidFill>
                <a:latin typeface="Arial" pitchFamily="34" charset="0"/>
                <a:ea typeface="+mn-ea"/>
                <a:cs typeface="Arial" pitchFamily="34" charset="0"/>
              </a:rPr>
              <a:t>Zufriedenheit</a:t>
            </a:r>
          </a:p>
          <a:p>
            <a:pPr marL="342900" indent="-342900" eaLnBrk="1" fontAlgn="auto" hangingPunct="1">
              <a:spcBef>
                <a:spcPct val="20000"/>
              </a:spcBef>
              <a:spcAft>
                <a:spcPts val="0"/>
              </a:spcAft>
              <a:buFont typeface="Arial" panose="020B0604020202020204" pitchFamily="34" charset="0"/>
              <a:buChar char="•"/>
              <a:defRPr/>
            </a:pPr>
            <a:r>
              <a:rPr lang="de-DE" dirty="0">
                <a:solidFill>
                  <a:prstClr val="black"/>
                </a:solidFill>
                <a:latin typeface="Arial" pitchFamily="34" charset="0"/>
                <a:ea typeface="+mn-ea"/>
                <a:cs typeface="Arial" pitchFamily="34" charset="0"/>
              </a:rPr>
              <a:t>Erfüllungsgrad der Nutzungsanforderungen</a:t>
            </a:r>
          </a:p>
        </p:txBody>
      </p:sp>
      <p:pic>
        <p:nvPicPr>
          <p:cNvPr id="8" name="Grafik 7" descr="Daumen hoch-Zeichen mit einfarbiger Füllung">
            <a:extLst>
              <a:ext uri="{FF2B5EF4-FFF2-40B4-BE49-F238E27FC236}">
                <a16:creationId xmlns:a16="http://schemas.microsoft.com/office/drawing/2014/main" id="{4717122C-E7DC-F935-2473-01FEEECA88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6200" y="3192627"/>
            <a:ext cx="640080" cy="640080"/>
          </a:xfrm>
          <a:prstGeom prst="rect">
            <a:avLst/>
          </a:prstGeom>
        </p:spPr>
      </p:pic>
      <p:pic>
        <p:nvPicPr>
          <p:cNvPr id="9" name="Grafik 8" descr="Daumen hoch-Zeichen mit einfarbiger Füllung">
            <a:extLst>
              <a:ext uri="{FF2B5EF4-FFF2-40B4-BE49-F238E27FC236}">
                <a16:creationId xmlns:a16="http://schemas.microsoft.com/office/drawing/2014/main" id="{82CAAA33-621C-D7D4-DD1A-A98860CC1C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00456" y="3220968"/>
            <a:ext cx="640080" cy="640080"/>
          </a:xfrm>
          <a:prstGeom prst="rect">
            <a:avLst/>
          </a:prstGeom>
        </p:spPr>
      </p:pic>
      <p:sp>
        <p:nvSpPr>
          <p:cNvPr id="10" name="Textfeld 9">
            <a:extLst>
              <a:ext uri="{FF2B5EF4-FFF2-40B4-BE49-F238E27FC236}">
                <a16:creationId xmlns:a16="http://schemas.microsoft.com/office/drawing/2014/main" id="{CBD23A6B-20DC-95A4-EB7E-CE1326C1CDA1}"/>
              </a:ext>
            </a:extLst>
          </p:cNvPr>
          <p:cNvSpPr txBox="1"/>
          <p:nvPr/>
        </p:nvSpPr>
        <p:spPr>
          <a:xfrm>
            <a:off x="783811" y="1446038"/>
            <a:ext cx="7112389" cy="461665"/>
          </a:xfrm>
          <a:prstGeom prst="rect">
            <a:avLst/>
          </a:prstGeom>
          <a:noFill/>
        </p:spPr>
        <p:txBody>
          <a:bodyPr wrap="square">
            <a:spAutoFit/>
          </a:bodyPr>
          <a:lstStyle/>
          <a:p>
            <a:pPr eaLnBrk="1" fontAlgn="auto" hangingPunct="1">
              <a:spcBef>
                <a:spcPct val="20000"/>
              </a:spcBef>
              <a:spcAft>
                <a:spcPts val="0"/>
              </a:spcAft>
              <a:buFont typeface="Wingdings" pitchFamily="2" charset="2"/>
              <a:buNone/>
              <a:defRPr/>
            </a:pPr>
            <a:r>
              <a:rPr lang="de-DE" b="1" dirty="0">
                <a:solidFill>
                  <a:prstClr val="black"/>
                </a:solidFill>
                <a:latin typeface="Arial" pitchFamily="34" charset="0"/>
                <a:ea typeface="+mn-ea"/>
                <a:cs typeface="Arial" pitchFamily="34" charset="0"/>
              </a:rPr>
              <a:t>Einsatzbereich von Usability Walkthrough</a:t>
            </a:r>
          </a:p>
        </p:txBody>
      </p:sp>
    </p:spTree>
    <p:extLst>
      <p:ext uri="{BB962C8B-B14F-4D97-AF65-F5344CB8AC3E}">
        <p14:creationId xmlns:p14="http://schemas.microsoft.com/office/powerpoint/2010/main" val="859416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E0077A-787E-659F-CEC3-B50D671FA8B3}"/>
              </a:ext>
            </a:extLst>
          </p:cNvPr>
          <p:cNvSpPr>
            <a:spLocks noGrp="1"/>
          </p:cNvSpPr>
          <p:nvPr>
            <p:ph type="title"/>
          </p:nvPr>
        </p:nvSpPr>
        <p:spPr/>
        <p:txBody>
          <a:bodyPr/>
          <a:lstStyle/>
          <a:p>
            <a:r>
              <a:rPr lang="de-CH" dirty="0"/>
              <a:t>Gebrauchstauglichkeit (Usability)</a:t>
            </a:r>
          </a:p>
        </p:txBody>
      </p:sp>
      <p:sp>
        <p:nvSpPr>
          <p:cNvPr id="4" name="Foliennummernplatzhalter 3">
            <a:extLst>
              <a:ext uri="{FF2B5EF4-FFF2-40B4-BE49-F238E27FC236}">
                <a16:creationId xmlns:a16="http://schemas.microsoft.com/office/drawing/2014/main" id="{49D7D23E-5BDB-E3B5-346A-3021EC32AAE2}"/>
              </a:ext>
            </a:extLst>
          </p:cNvPr>
          <p:cNvSpPr>
            <a:spLocks noGrp="1"/>
          </p:cNvSpPr>
          <p:nvPr>
            <p:ph type="sldNum" sz="quarter" idx="12"/>
          </p:nvPr>
        </p:nvSpPr>
        <p:spPr/>
        <p:txBody>
          <a:bodyPr/>
          <a:lstStyle/>
          <a:p>
            <a:fld id="{F0E841FC-7AA3-274E-887F-3F06530528A4}" type="slidenum">
              <a:rPr lang="de-DE" smtClean="0"/>
              <a:pPr/>
              <a:t>3</a:t>
            </a:fld>
            <a:endParaRPr lang="de-DE" dirty="0"/>
          </a:p>
        </p:txBody>
      </p:sp>
      <p:sp>
        <p:nvSpPr>
          <p:cNvPr id="10" name="Textfeld 9">
            <a:extLst>
              <a:ext uri="{FF2B5EF4-FFF2-40B4-BE49-F238E27FC236}">
                <a16:creationId xmlns:a16="http://schemas.microsoft.com/office/drawing/2014/main" id="{56FF0259-A98A-9FF4-708E-9224510335F8}"/>
              </a:ext>
            </a:extLst>
          </p:cNvPr>
          <p:cNvSpPr txBox="1"/>
          <p:nvPr/>
        </p:nvSpPr>
        <p:spPr>
          <a:xfrm>
            <a:off x="4923528" y="5538134"/>
            <a:ext cx="2752586" cy="738664"/>
          </a:xfrm>
          <a:prstGeom prst="rect">
            <a:avLst/>
          </a:prstGeom>
          <a:noFill/>
        </p:spPr>
        <p:txBody>
          <a:bodyPr wrap="square">
            <a:spAutoFit/>
          </a:bodyPr>
          <a:lstStyle/>
          <a:p>
            <a:pPr eaLnBrk="1" fontAlgn="auto" hangingPunct="1">
              <a:spcBef>
                <a:spcPts val="0"/>
              </a:spcBef>
              <a:spcAft>
                <a:spcPts val="0"/>
              </a:spcAft>
            </a:pPr>
            <a:r>
              <a:rPr lang="de-CH" sz="1400" dirty="0">
                <a:solidFill>
                  <a:srgbClr val="535353"/>
                </a:solidFill>
                <a:latin typeface="Montserrat"/>
                <a:ea typeface="+mn-ea"/>
              </a:rPr>
              <a:t>©  </a:t>
            </a:r>
            <a:r>
              <a:rPr lang="de-DE" sz="1400" dirty="0">
                <a:solidFill>
                  <a:prstClr val="black"/>
                </a:solidFill>
                <a:latin typeface="Arial" panose="020B0604020202020204" pitchFamily="34" charset="0"/>
                <a:ea typeface="+mn-ea"/>
                <a:cs typeface="Arial" panose="020B0604020202020204" pitchFamily="34" charset="0"/>
              </a:rPr>
              <a:t>Gebrauchstauglichkeit nach DIN EN ISO 9241-11 (eigene Darstellung)</a:t>
            </a:r>
            <a:endParaRPr lang="de-CH" sz="1400" dirty="0">
              <a:solidFill>
                <a:prstClr val="black"/>
              </a:solidFill>
              <a:latin typeface="Arial" panose="020B0604020202020204" pitchFamily="34" charset="0"/>
              <a:ea typeface="+mn-ea"/>
              <a:cs typeface="Arial" panose="020B0604020202020204" pitchFamily="34" charset="0"/>
            </a:endParaRPr>
          </a:p>
        </p:txBody>
      </p:sp>
      <p:sp>
        <p:nvSpPr>
          <p:cNvPr id="11" name="Rechteck: abgerundete Ecken 10">
            <a:extLst>
              <a:ext uri="{FF2B5EF4-FFF2-40B4-BE49-F238E27FC236}">
                <a16:creationId xmlns:a16="http://schemas.microsoft.com/office/drawing/2014/main" id="{39455C42-C9DF-932C-FE0D-15AE8713EAB1}"/>
              </a:ext>
            </a:extLst>
          </p:cNvPr>
          <p:cNvSpPr/>
          <p:nvPr/>
        </p:nvSpPr>
        <p:spPr>
          <a:xfrm>
            <a:off x="4484192" y="1784221"/>
            <a:ext cx="3470176" cy="3289557"/>
          </a:xfrm>
          <a:prstGeom prst="roundRect">
            <a:avLst/>
          </a:prstGeom>
          <a:solidFill>
            <a:srgbClr val="9BBB59"/>
          </a:solidFill>
          <a:ln w="25400" cap="rnd" cmpd="sng" algn="ctr">
            <a:solidFill>
              <a:srgbClr val="9BBB59">
                <a:shade val="50000"/>
              </a:srgbClr>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rPr>
              <a:t>Kriterien der Gebrauchstauglichkeit</a:t>
            </a:r>
            <a:endParaRPr kumimoji="0" lang="de-CH" sz="1800" b="0" i="0" u="none" strike="noStrike" kern="0" cap="none" spc="0" normalizeH="0" baseline="0" noProof="0" dirty="0">
              <a:ln>
                <a:noFill/>
              </a:ln>
              <a:solidFill>
                <a:prstClr val="black"/>
              </a:solidFill>
              <a:effectLst/>
              <a:uLnTx/>
              <a:uFillTx/>
              <a:latin typeface="Arial Black" panose="020B0A04020102020204" pitchFamily="34" charset="0"/>
              <a:ea typeface="+mn-ea"/>
              <a:cs typeface="+mn-cs"/>
            </a:endParaRPr>
          </a:p>
        </p:txBody>
      </p:sp>
      <p:sp>
        <p:nvSpPr>
          <p:cNvPr id="12" name="Rechteck: abgerundete Ecken 11">
            <a:extLst>
              <a:ext uri="{FF2B5EF4-FFF2-40B4-BE49-F238E27FC236}">
                <a16:creationId xmlns:a16="http://schemas.microsoft.com/office/drawing/2014/main" id="{D9945B4B-F9AB-FC98-DC1E-B29453F76249}"/>
              </a:ext>
            </a:extLst>
          </p:cNvPr>
          <p:cNvSpPr/>
          <p:nvPr/>
        </p:nvSpPr>
        <p:spPr>
          <a:xfrm>
            <a:off x="4637924" y="2660320"/>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Effektivität</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hteck: abgerundete Ecken 12">
            <a:extLst>
              <a:ext uri="{FF2B5EF4-FFF2-40B4-BE49-F238E27FC236}">
                <a16:creationId xmlns:a16="http://schemas.microsoft.com/office/drawing/2014/main" id="{E4A0D6CF-EF71-576D-073C-35FC01AB5CF8}"/>
              </a:ext>
            </a:extLst>
          </p:cNvPr>
          <p:cNvSpPr/>
          <p:nvPr/>
        </p:nvSpPr>
        <p:spPr>
          <a:xfrm>
            <a:off x="4637924" y="3379628"/>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Effizienz</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Rechteck: abgerundete Ecken 13">
            <a:extLst>
              <a:ext uri="{FF2B5EF4-FFF2-40B4-BE49-F238E27FC236}">
                <a16:creationId xmlns:a16="http://schemas.microsoft.com/office/drawing/2014/main" id="{4C68600A-949D-0F0A-929E-3AB14F30380F}"/>
              </a:ext>
            </a:extLst>
          </p:cNvPr>
          <p:cNvSpPr/>
          <p:nvPr/>
        </p:nvSpPr>
        <p:spPr>
          <a:xfrm>
            <a:off x="4637924" y="4098936"/>
            <a:ext cx="3086956" cy="525619"/>
          </a:xfrm>
          <a:prstGeom prst="roundRect">
            <a:avLst/>
          </a:prstGeom>
          <a:solidFill>
            <a:sysClr val="window" lastClr="FFFFFF"/>
          </a:solidFill>
          <a:ln w="25400" cap="rnd"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Zufriedenstellung</a:t>
            </a:r>
            <a:endPar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249654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9375D1-FFC1-E62D-9436-77D11EB3ED0C}"/>
              </a:ext>
            </a:extLst>
          </p:cNvPr>
          <p:cNvSpPr>
            <a:spLocks noGrp="1"/>
          </p:cNvSpPr>
          <p:nvPr>
            <p:ph type="title"/>
          </p:nvPr>
        </p:nvSpPr>
        <p:spPr/>
        <p:txBody>
          <a:bodyPr/>
          <a:lstStyle/>
          <a:p>
            <a:endParaRPr lang="de-CH" dirty="0"/>
          </a:p>
        </p:txBody>
      </p:sp>
      <p:pic>
        <p:nvPicPr>
          <p:cNvPr id="5" name="Onlinemedien 4" title="Usability Test deutsch erklärt">
            <a:hlinkClick r:id="" action="ppaction://media"/>
            <a:extLst>
              <a:ext uri="{FF2B5EF4-FFF2-40B4-BE49-F238E27FC236}">
                <a16:creationId xmlns:a16="http://schemas.microsoft.com/office/drawing/2014/main" id="{7A8BD978-A373-89CF-C050-61FB46A2DF41}"/>
              </a:ext>
            </a:extLst>
          </p:cNvPr>
          <p:cNvPicPr>
            <a:picLocks noGrp="1" noRot="1" noChangeAspect="1"/>
          </p:cNvPicPr>
          <p:nvPr>
            <p:ph idx="1"/>
            <a:videoFile r:link="rId1"/>
          </p:nvPr>
        </p:nvPicPr>
        <p:blipFill>
          <a:blip r:embed="rId3"/>
          <a:stretch>
            <a:fillRect/>
          </a:stretch>
        </p:blipFill>
        <p:spPr>
          <a:xfrm>
            <a:off x="695400" y="144924"/>
            <a:ext cx="10992931" cy="6211426"/>
          </a:xfrm>
          <a:prstGeom prst="rect">
            <a:avLst/>
          </a:prstGeom>
        </p:spPr>
      </p:pic>
      <p:sp>
        <p:nvSpPr>
          <p:cNvPr id="4" name="Foliennummernplatzhalter 3">
            <a:extLst>
              <a:ext uri="{FF2B5EF4-FFF2-40B4-BE49-F238E27FC236}">
                <a16:creationId xmlns:a16="http://schemas.microsoft.com/office/drawing/2014/main" id="{1F2B3546-8D85-04FD-89CD-F30390ED3606}"/>
              </a:ext>
            </a:extLst>
          </p:cNvPr>
          <p:cNvSpPr>
            <a:spLocks noGrp="1"/>
          </p:cNvSpPr>
          <p:nvPr>
            <p:ph type="sldNum" sz="quarter" idx="12"/>
          </p:nvPr>
        </p:nvSpPr>
        <p:spPr/>
        <p:txBody>
          <a:bodyPr/>
          <a:lstStyle/>
          <a:p>
            <a:fld id="{F0E841FC-7AA3-274E-887F-3F06530528A4}" type="slidenum">
              <a:rPr lang="de-DE" smtClean="0"/>
              <a:pPr/>
              <a:t>4</a:t>
            </a:fld>
            <a:endParaRPr lang="de-DE" dirty="0"/>
          </a:p>
        </p:txBody>
      </p:sp>
    </p:spTree>
    <p:extLst>
      <p:ext uri="{BB962C8B-B14F-4D97-AF65-F5344CB8AC3E}">
        <p14:creationId xmlns:p14="http://schemas.microsoft.com/office/powerpoint/2010/main" val="38198435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BCDBF0-C6A3-F77F-171F-30E836405F11}"/>
              </a:ext>
            </a:extLst>
          </p:cNvPr>
          <p:cNvSpPr>
            <a:spLocks noGrp="1"/>
          </p:cNvSpPr>
          <p:nvPr>
            <p:ph type="title"/>
          </p:nvPr>
        </p:nvSpPr>
        <p:spPr/>
        <p:txBody>
          <a:bodyPr/>
          <a:lstStyle/>
          <a:p>
            <a:r>
              <a:rPr lang="de-CH" dirty="0"/>
              <a:t>Wie teste ich Benutzerschnittstellen</a:t>
            </a:r>
          </a:p>
        </p:txBody>
      </p:sp>
      <p:sp>
        <p:nvSpPr>
          <p:cNvPr id="4" name="Foliennummernplatzhalter 3">
            <a:extLst>
              <a:ext uri="{FF2B5EF4-FFF2-40B4-BE49-F238E27FC236}">
                <a16:creationId xmlns:a16="http://schemas.microsoft.com/office/drawing/2014/main" id="{A0AA635C-4969-49F8-57C6-CD17BF9C90A1}"/>
              </a:ext>
            </a:extLst>
          </p:cNvPr>
          <p:cNvSpPr>
            <a:spLocks noGrp="1"/>
          </p:cNvSpPr>
          <p:nvPr>
            <p:ph type="sldNum" sz="quarter" idx="12"/>
          </p:nvPr>
        </p:nvSpPr>
        <p:spPr/>
        <p:txBody>
          <a:bodyPr/>
          <a:lstStyle/>
          <a:p>
            <a:fld id="{F0E841FC-7AA3-274E-887F-3F06530528A4}" type="slidenum">
              <a:rPr lang="de-DE" smtClean="0"/>
              <a:pPr/>
              <a:t>5</a:t>
            </a:fld>
            <a:endParaRPr lang="de-DE" dirty="0"/>
          </a:p>
        </p:txBody>
      </p:sp>
      <p:pic>
        <p:nvPicPr>
          <p:cNvPr id="5" name="Picture 2" descr="Das Bauchgefühl ist mehr als ein guter Ratgeber | Sächsische.de">
            <a:extLst>
              <a:ext uri="{FF2B5EF4-FFF2-40B4-BE49-F238E27FC236}">
                <a16:creationId xmlns:a16="http://schemas.microsoft.com/office/drawing/2014/main" id="{D14A8458-2AC4-4CA8-2DE5-8A01A65815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9" r="28604" b="6020"/>
          <a:stretch/>
        </p:blipFill>
        <p:spPr bwMode="auto">
          <a:xfrm>
            <a:off x="1858753" y="1619672"/>
            <a:ext cx="2652119" cy="3744416"/>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a:extLst>
              <a:ext uri="{FF2B5EF4-FFF2-40B4-BE49-F238E27FC236}">
                <a16:creationId xmlns:a16="http://schemas.microsoft.com/office/drawing/2014/main" id="{BB07545A-7E57-3835-432F-B34B267D5850}"/>
              </a:ext>
            </a:extLst>
          </p:cNvPr>
          <p:cNvSpPr txBox="1"/>
          <p:nvPr/>
        </p:nvSpPr>
        <p:spPr>
          <a:xfrm>
            <a:off x="2498992" y="5256232"/>
            <a:ext cx="1967880" cy="369332"/>
          </a:xfrm>
          <a:prstGeom prst="rect">
            <a:avLst/>
          </a:prstGeom>
          <a:noFill/>
        </p:spPr>
        <p:txBody>
          <a:bodyPr wrap="square">
            <a:spAutoFit/>
          </a:bodyPr>
          <a:lstStyle>
            <a:defPPr>
              <a:defRPr lang="de-DE"/>
            </a:defPPr>
            <a:lvl1pPr>
              <a:defRPr>
                <a:latin typeface="Arial" panose="020B0604020202020204" pitchFamily="34" charset="0"/>
                <a:cs typeface="Arial" panose="020B0604020202020204"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de-CH" sz="1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dpa-infografik</a:t>
            </a:r>
          </a:p>
        </p:txBody>
      </p:sp>
      <p:pic>
        <p:nvPicPr>
          <p:cNvPr id="7" name="Picture 4" descr="Emotional intelligente Menschen sind allen anderen einen Schritt voraus - dank ihrer Erfolgsstrategien.">
            <a:extLst>
              <a:ext uri="{FF2B5EF4-FFF2-40B4-BE49-F238E27FC236}">
                <a16:creationId xmlns:a16="http://schemas.microsoft.com/office/drawing/2014/main" id="{ADCA6389-BE2E-6620-0511-8C3CEC63BE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420" r="19368"/>
          <a:stretch/>
        </p:blipFill>
        <p:spPr bwMode="auto">
          <a:xfrm>
            <a:off x="7315335" y="2017732"/>
            <a:ext cx="3024336" cy="3238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0689D4FD-FEA9-5455-7947-C8B27FAB0BF4}"/>
              </a:ext>
            </a:extLst>
          </p:cNvPr>
          <p:cNvSpPr txBox="1"/>
          <p:nvPr/>
        </p:nvSpPr>
        <p:spPr>
          <a:xfrm>
            <a:off x="7315335" y="5256232"/>
            <a:ext cx="3275249" cy="369332"/>
          </a:xfrm>
          <a:prstGeom prst="rect">
            <a:avLst/>
          </a:prstGeom>
          <a:noFill/>
        </p:spPr>
        <p:txBody>
          <a:bodyPr wrap="square">
            <a:spAutoFit/>
          </a:bodyPr>
          <a:lstStyle/>
          <a:p>
            <a:pPr eaLnBrk="1" fontAlgn="auto" hangingPunct="1">
              <a:spcBef>
                <a:spcPts val="0"/>
              </a:spcBef>
              <a:spcAft>
                <a:spcPts val="0"/>
              </a:spcAft>
            </a:pPr>
            <a:r>
              <a:rPr lang="de-CH" sz="1800" dirty="0">
                <a:solidFill>
                  <a:prstClr val="black"/>
                </a:solidFill>
                <a:latin typeface="Arial" panose="020B0604020202020204" pitchFamily="34" charset="0"/>
                <a:ea typeface="+mn-ea"/>
                <a:cs typeface="Arial" panose="020B0604020202020204" pitchFamily="34" charset="0"/>
              </a:rPr>
              <a:t>© Marie Maerz/photocase.de</a:t>
            </a:r>
          </a:p>
        </p:txBody>
      </p:sp>
      <p:grpSp>
        <p:nvGrpSpPr>
          <p:cNvPr id="9" name="Gruppieren 8">
            <a:extLst>
              <a:ext uri="{FF2B5EF4-FFF2-40B4-BE49-F238E27FC236}">
                <a16:creationId xmlns:a16="http://schemas.microsoft.com/office/drawing/2014/main" id="{B93F243F-9318-6C2F-887A-D57B2CCCF783}"/>
              </a:ext>
            </a:extLst>
          </p:cNvPr>
          <p:cNvGrpSpPr/>
          <p:nvPr/>
        </p:nvGrpSpPr>
        <p:grpSpPr>
          <a:xfrm>
            <a:off x="4799856" y="3429000"/>
            <a:ext cx="2264566" cy="1494834"/>
            <a:chOff x="4799856" y="3429000"/>
            <a:chExt cx="2264566" cy="1494834"/>
          </a:xfrm>
        </p:grpSpPr>
        <p:sp>
          <p:nvSpPr>
            <p:cNvPr id="10" name="Pfeil: nach rechts 9">
              <a:extLst>
                <a:ext uri="{FF2B5EF4-FFF2-40B4-BE49-F238E27FC236}">
                  <a16:creationId xmlns:a16="http://schemas.microsoft.com/office/drawing/2014/main" id="{6B8479C5-719E-7D09-E89D-C7E64125DD36}"/>
                </a:ext>
              </a:extLst>
            </p:cNvPr>
            <p:cNvSpPr/>
            <p:nvPr/>
          </p:nvSpPr>
          <p:spPr>
            <a:xfrm>
              <a:off x="4943872" y="3429000"/>
              <a:ext cx="1872208" cy="574449"/>
            </a:xfrm>
            <a:prstGeom prst="rightArrow">
              <a:avLst/>
            </a:prstGeom>
            <a:solidFill>
              <a:srgbClr val="4F81BD"/>
            </a:solidFill>
            <a:ln w="25400" cap="rnd"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Textfeld 10">
              <a:extLst>
                <a:ext uri="{FF2B5EF4-FFF2-40B4-BE49-F238E27FC236}">
                  <a16:creationId xmlns:a16="http://schemas.microsoft.com/office/drawing/2014/main" id="{5900B802-6F41-2803-16AA-BBFB2839316A}"/>
                </a:ext>
              </a:extLst>
            </p:cNvPr>
            <p:cNvSpPr txBox="1"/>
            <p:nvPr/>
          </p:nvSpPr>
          <p:spPr>
            <a:xfrm>
              <a:off x="4799856" y="4092837"/>
              <a:ext cx="2264566" cy="830997"/>
            </a:xfrm>
            <a:prstGeom prst="rect">
              <a:avLst/>
            </a:prstGeom>
            <a:noFill/>
          </p:spPr>
          <p:txBody>
            <a:bodyPr wrap="square" rtlCol="0">
              <a:spAutoFit/>
            </a:bodyPr>
            <a:lstStyle/>
            <a:p>
              <a:pPr marL="0" marR="0" lvl="0" indent="0" defTabSz="914400" eaLnBrk="1" fontAlgn="auto" latinLnBrk="0" hangingPunct="1">
                <a:lnSpc>
                  <a:spcPct val="100000"/>
                </a:lnSpc>
                <a:spcBef>
                  <a:spcPct val="2000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uLnTx/>
                  <a:uFillTx/>
                  <a:latin typeface="Arial" pitchFamily="34" charset="0"/>
                  <a:ea typeface="+mn-ea"/>
                  <a:cs typeface="Arial" pitchFamily="34" charset="0"/>
                </a:rPr>
                <a:t>Usability</a:t>
              </a:r>
              <a:br>
                <a:rPr kumimoji="0" lang="de-DE" sz="1800" b="1" i="0" u="none" strike="noStrike" kern="0" cap="none" spc="0" normalizeH="0" baseline="0" noProof="0" dirty="0">
                  <a:ln>
                    <a:noFill/>
                  </a:ln>
                  <a:solidFill>
                    <a:prstClr val="black"/>
                  </a:solidFill>
                  <a:effectLst/>
                  <a:uLnTx/>
                  <a:uFillTx/>
                  <a:latin typeface="Arial" pitchFamily="34" charset="0"/>
                  <a:ea typeface="+mn-ea"/>
                  <a:cs typeface="Arial" pitchFamily="34" charset="0"/>
                </a:rPr>
              </a:br>
              <a:r>
                <a:rPr kumimoji="0" lang="de-DE" sz="1800" b="1" i="0" u="none" strike="noStrike" kern="0" cap="none" spc="0" normalizeH="0" baseline="0" noProof="0" dirty="0">
                  <a:ln>
                    <a:noFill/>
                  </a:ln>
                  <a:solidFill>
                    <a:prstClr val="black"/>
                  </a:solidFill>
                  <a:effectLst/>
                  <a:uLnTx/>
                  <a:uFillTx/>
                  <a:latin typeface="Arial" pitchFamily="34" charset="0"/>
                  <a:ea typeface="+mn-ea"/>
                  <a:cs typeface="Arial" pitchFamily="34" charset="0"/>
                </a:rPr>
                <a:t>Walkthrough</a:t>
              </a:r>
              <a:endParaRPr kumimoji="0" lang="de-CH" sz="1800" b="0" i="0" u="none" strike="noStrike" kern="0" cap="none" spc="0" normalizeH="0" baseline="0" noProof="0" dirty="0">
                <a:ln>
                  <a:noFill/>
                </a:ln>
                <a:solidFill>
                  <a:prstClr val="black"/>
                </a:solidFill>
                <a:effectLst/>
                <a:uLnTx/>
                <a:uFillTx/>
                <a:latin typeface="Arial" pitchFamily="34" charset="0"/>
                <a:ea typeface="+mn-ea"/>
                <a:cs typeface="Arial" pitchFamily="34" charset="0"/>
              </a:endParaRPr>
            </a:p>
          </p:txBody>
        </p:sp>
      </p:grpSp>
    </p:spTree>
    <p:extLst>
      <p:ext uri="{BB962C8B-B14F-4D97-AF65-F5344CB8AC3E}">
        <p14:creationId xmlns:p14="http://schemas.microsoft.com/office/powerpoint/2010/main" val="3674732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A71F63-5152-2BBF-E83F-C590101A34E0}"/>
              </a:ext>
            </a:extLst>
          </p:cNvPr>
          <p:cNvSpPr>
            <a:spLocks noGrp="1"/>
          </p:cNvSpPr>
          <p:nvPr>
            <p:ph type="title"/>
          </p:nvPr>
        </p:nvSpPr>
        <p:spPr/>
        <p:txBody>
          <a:bodyPr/>
          <a:lstStyle/>
          <a:p>
            <a:r>
              <a:rPr lang="de-CH" dirty="0"/>
              <a:t>Methodische Gütekriterien</a:t>
            </a:r>
          </a:p>
        </p:txBody>
      </p:sp>
      <p:sp>
        <p:nvSpPr>
          <p:cNvPr id="3" name="Inhaltsplatzhalter 2">
            <a:extLst>
              <a:ext uri="{FF2B5EF4-FFF2-40B4-BE49-F238E27FC236}">
                <a16:creationId xmlns:a16="http://schemas.microsoft.com/office/drawing/2014/main" id="{CCE4FB69-F17F-77CD-0DFE-818F41FA2F87}"/>
              </a:ext>
            </a:extLst>
          </p:cNvPr>
          <p:cNvSpPr>
            <a:spLocks noGrp="1"/>
          </p:cNvSpPr>
          <p:nvPr>
            <p:ph idx="1"/>
          </p:nvPr>
        </p:nvSpPr>
        <p:spPr/>
        <p:txBody>
          <a:bodyPr/>
          <a:lstStyle/>
          <a:p>
            <a:r>
              <a:rPr lang="de-DE" b="1" dirty="0"/>
              <a:t>Objektivität</a:t>
            </a:r>
            <a:br>
              <a:rPr lang="de-DE" dirty="0"/>
            </a:br>
            <a:r>
              <a:rPr lang="de-DE" dirty="0"/>
              <a:t>Tests sollen unabhängig von den Rahmenbedingung und dem Testleiter sein</a:t>
            </a:r>
          </a:p>
          <a:p>
            <a:r>
              <a:rPr lang="de-DE" b="1" dirty="0"/>
              <a:t>Reliabilität</a:t>
            </a:r>
            <a:br>
              <a:rPr lang="de-DE" dirty="0"/>
            </a:br>
            <a:r>
              <a:rPr lang="de-DE" dirty="0"/>
              <a:t>Die Test sollen unter wiederholter Anwendung zu gleichen Bedingungen zum gleichen Resultat führen</a:t>
            </a:r>
          </a:p>
          <a:p>
            <a:r>
              <a:rPr lang="de-DE" b="1" dirty="0"/>
              <a:t>Validität</a:t>
            </a:r>
            <a:br>
              <a:rPr lang="de-DE" dirty="0"/>
            </a:br>
            <a:r>
              <a:rPr lang="de-DE" dirty="0"/>
              <a:t>Das Instrument soll messen, was es vorgibt, in diesem Fall die Usability</a:t>
            </a:r>
          </a:p>
          <a:p>
            <a:endParaRPr lang="de-CH" dirty="0"/>
          </a:p>
        </p:txBody>
      </p:sp>
      <p:sp>
        <p:nvSpPr>
          <p:cNvPr id="4" name="Foliennummernplatzhalter 3">
            <a:extLst>
              <a:ext uri="{FF2B5EF4-FFF2-40B4-BE49-F238E27FC236}">
                <a16:creationId xmlns:a16="http://schemas.microsoft.com/office/drawing/2014/main" id="{3CF0F581-90FF-AB28-EF66-D30DA7BD0EDD}"/>
              </a:ext>
            </a:extLst>
          </p:cNvPr>
          <p:cNvSpPr>
            <a:spLocks noGrp="1"/>
          </p:cNvSpPr>
          <p:nvPr>
            <p:ph type="sldNum" sz="quarter" idx="12"/>
          </p:nvPr>
        </p:nvSpPr>
        <p:spPr/>
        <p:txBody>
          <a:bodyPr/>
          <a:lstStyle/>
          <a:p>
            <a:fld id="{F0E841FC-7AA3-274E-887F-3F06530528A4}" type="slidenum">
              <a:rPr lang="de-DE" smtClean="0"/>
              <a:pPr/>
              <a:t>6</a:t>
            </a:fld>
            <a:endParaRPr lang="de-DE" dirty="0"/>
          </a:p>
        </p:txBody>
      </p:sp>
    </p:spTree>
    <p:extLst>
      <p:ext uri="{BB962C8B-B14F-4D97-AF65-F5344CB8AC3E}">
        <p14:creationId xmlns:p14="http://schemas.microsoft.com/office/powerpoint/2010/main" val="316095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D06B8E-C94D-692E-1984-0A52B5C18785}"/>
              </a:ext>
            </a:extLst>
          </p:cNvPr>
          <p:cNvSpPr>
            <a:spLocks noGrp="1"/>
          </p:cNvSpPr>
          <p:nvPr>
            <p:ph type="title"/>
          </p:nvPr>
        </p:nvSpPr>
        <p:spPr/>
        <p:txBody>
          <a:bodyPr/>
          <a:lstStyle/>
          <a:p>
            <a:r>
              <a:rPr lang="de-CH" dirty="0"/>
              <a:t>Formale Usability-Tests: Evaluation</a:t>
            </a:r>
          </a:p>
        </p:txBody>
      </p:sp>
      <p:sp>
        <p:nvSpPr>
          <p:cNvPr id="3" name="Inhaltsplatzhalter 2">
            <a:extLst>
              <a:ext uri="{FF2B5EF4-FFF2-40B4-BE49-F238E27FC236}">
                <a16:creationId xmlns:a16="http://schemas.microsoft.com/office/drawing/2014/main" id="{EB575395-D144-CAC2-1C5F-AB99E4461D72}"/>
              </a:ext>
            </a:extLst>
          </p:cNvPr>
          <p:cNvSpPr>
            <a:spLocks noGrp="1"/>
          </p:cNvSpPr>
          <p:nvPr>
            <p:ph idx="1"/>
          </p:nvPr>
        </p:nvSpPr>
        <p:spPr/>
        <p:txBody>
          <a:bodyPr/>
          <a:lstStyle/>
          <a:p>
            <a:r>
              <a:rPr lang="de-DE" b="1" dirty="0"/>
              <a:t>Formative Evaluation</a:t>
            </a:r>
            <a:br>
              <a:rPr lang="de-DE" b="1" dirty="0"/>
            </a:br>
            <a:r>
              <a:rPr lang="de-DE" dirty="0"/>
              <a:t>Verbesserung des geprüften Systems</a:t>
            </a:r>
          </a:p>
          <a:p>
            <a:endParaRPr lang="de-DE" dirty="0"/>
          </a:p>
          <a:p>
            <a:endParaRPr lang="de-DE" dirty="0"/>
          </a:p>
          <a:p>
            <a:r>
              <a:rPr lang="de-DE" b="1" dirty="0"/>
              <a:t>Summative Evaluation</a:t>
            </a:r>
            <a:br>
              <a:rPr lang="de-DE" b="1" dirty="0"/>
            </a:br>
            <a:r>
              <a:rPr lang="de-DE" dirty="0"/>
              <a:t>Qualitätskontrolle eines Produktes</a:t>
            </a:r>
          </a:p>
          <a:p>
            <a:endParaRPr lang="de-CH" dirty="0"/>
          </a:p>
        </p:txBody>
      </p:sp>
      <p:sp>
        <p:nvSpPr>
          <p:cNvPr id="4" name="Foliennummernplatzhalter 3">
            <a:extLst>
              <a:ext uri="{FF2B5EF4-FFF2-40B4-BE49-F238E27FC236}">
                <a16:creationId xmlns:a16="http://schemas.microsoft.com/office/drawing/2014/main" id="{1A4DD31C-F12C-3F89-ECBC-2F132DB220C9}"/>
              </a:ext>
            </a:extLst>
          </p:cNvPr>
          <p:cNvSpPr>
            <a:spLocks noGrp="1"/>
          </p:cNvSpPr>
          <p:nvPr>
            <p:ph type="sldNum" sz="quarter" idx="12"/>
          </p:nvPr>
        </p:nvSpPr>
        <p:spPr/>
        <p:txBody>
          <a:bodyPr/>
          <a:lstStyle/>
          <a:p>
            <a:fld id="{F0E841FC-7AA3-274E-887F-3F06530528A4}" type="slidenum">
              <a:rPr lang="de-DE" smtClean="0"/>
              <a:pPr/>
              <a:t>7</a:t>
            </a:fld>
            <a:endParaRPr lang="de-DE"/>
          </a:p>
        </p:txBody>
      </p:sp>
    </p:spTree>
    <p:extLst>
      <p:ext uri="{BB962C8B-B14F-4D97-AF65-F5344CB8AC3E}">
        <p14:creationId xmlns:p14="http://schemas.microsoft.com/office/powerpoint/2010/main" val="356197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15B70-C8FC-2800-E6F8-4349D0631EF4}"/>
              </a:ext>
            </a:extLst>
          </p:cNvPr>
          <p:cNvSpPr>
            <a:spLocks noGrp="1"/>
          </p:cNvSpPr>
          <p:nvPr>
            <p:ph type="title"/>
          </p:nvPr>
        </p:nvSpPr>
        <p:spPr/>
        <p:txBody>
          <a:bodyPr/>
          <a:lstStyle/>
          <a:p>
            <a:r>
              <a:rPr lang="de-CH" dirty="0"/>
              <a:t>Wie Testen?</a:t>
            </a:r>
          </a:p>
        </p:txBody>
      </p:sp>
      <p:sp>
        <p:nvSpPr>
          <p:cNvPr id="3" name="Inhaltsplatzhalter 2">
            <a:extLst>
              <a:ext uri="{FF2B5EF4-FFF2-40B4-BE49-F238E27FC236}">
                <a16:creationId xmlns:a16="http://schemas.microsoft.com/office/drawing/2014/main" id="{8F1FCBB4-77C8-5E48-E5D2-33E7F503CED4}"/>
              </a:ext>
            </a:extLst>
          </p:cNvPr>
          <p:cNvSpPr>
            <a:spLocks noGrp="1"/>
          </p:cNvSpPr>
          <p:nvPr>
            <p:ph idx="1"/>
          </p:nvPr>
        </p:nvSpPr>
        <p:spPr/>
        <p:txBody>
          <a:bodyPr>
            <a:normAutofit fontScale="92500" lnSpcReduction="10000"/>
          </a:bodyPr>
          <a:lstStyle/>
          <a:p>
            <a:r>
              <a:rPr lang="de-DE" dirty="0"/>
              <a:t>Probanden lösen verschiedene Standardaufgaben (Testszenarien) mit der Applikation/Prototyp.</a:t>
            </a:r>
          </a:p>
          <a:p>
            <a:pPr lvl="1">
              <a:buFont typeface="Symbol" panose="05050102010706020507" pitchFamily="18" charset="2"/>
              <a:buChar char="-"/>
            </a:pPr>
            <a:r>
              <a:rPr lang="de-DE" dirty="0"/>
              <a:t>Probanden sollten der Benutzergruppe der Applikation entsprechen</a:t>
            </a:r>
          </a:p>
          <a:p>
            <a:pPr lvl="2">
              <a:buFont typeface="Courier New" panose="02070309020205020404" pitchFamily="49" charset="0"/>
              <a:buChar char="o"/>
            </a:pPr>
            <a:r>
              <a:rPr lang="de-DE" dirty="0"/>
              <a:t>Seltene / häufige / ständige Nutzer</a:t>
            </a:r>
          </a:p>
          <a:p>
            <a:pPr lvl="2">
              <a:buFont typeface="Courier New" panose="02070309020205020404" pitchFamily="49" charset="0"/>
              <a:buChar char="o"/>
            </a:pPr>
            <a:r>
              <a:rPr lang="de-DE" dirty="0"/>
              <a:t>Anfänger / Fortgeschrittene / Profis</a:t>
            </a:r>
          </a:p>
          <a:p>
            <a:pPr lvl="2">
              <a:buFont typeface="Courier New" panose="02070309020205020404" pitchFamily="49" charset="0"/>
              <a:buChar char="o"/>
            </a:pPr>
            <a:r>
              <a:rPr lang="de-DE" dirty="0"/>
              <a:t>…</a:t>
            </a:r>
          </a:p>
          <a:p>
            <a:pPr lvl="1">
              <a:buFont typeface="Symbol" panose="05050102010706020507" pitchFamily="18" charset="2"/>
              <a:buChar char="-"/>
            </a:pPr>
            <a:r>
              <a:rPr lang="de-DE" dirty="0"/>
              <a:t>Die Aufgaben entsprechen den Use-Cases.</a:t>
            </a:r>
          </a:p>
          <a:p>
            <a:r>
              <a:rPr lang="de-DE" dirty="0"/>
              <a:t>…dabei werden Daten gesammelt</a:t>
            </a:r>
          </a:p>
          <a:p>
            <a:pPr lvl="1">
              <a:buFont typeface="Symbol" panose="05050102010706020507" pitchFamily="18" charset="2"/>
              <a:buChar char="-"/>
            </a:pPr>
            <a:r>
              <a:rPr lang="de-DE" dirty="0"/>
              <a:t>Mausbewegungen / Klicks</a:t>
            </a:r>
          </a:p>
          <a:p>
            <a:pPr lvl="1">
              <a:buFont typeface="Symbol" panose="05050102010706020507" pitchFamily="18" charset="2"/>
              <a:buChar char="-"/>
            </a:pPr>
            <a:r>
              <a:rPr lang="de-DE" dirty="0"/>
              <a:t>Augenbewegungen</a:t>
            </a:r>
          </a:p>
          <a:p>
            <a:pPr lvl="1">
              <a:buFont typeface="Symbol" panose="05050102010706020507" pitchFamily="18" charset="2"/>
              <a:buChar char="-"/>
            </a:pPr>
            <a:r>
              <a:rPr lang="de-DE" dirty="0"/>
              <a:t>Gedanken des Benutzers</a:t>
            </a:r>
          </a:p>
          <a:p>
            <a:r>
              <a:rPr lang="de-DE" dirty="0"/>
              <a:t>Auswertungen </a:t>
            </a:r>
            <a:r>
              <a:rPr lang="de-DE" dirty="0" err="1"/>
              <a:t>fliessen</a:t>
            </a:r>
            <a:r>
              <a:rPr lang="de-DE" dirty="0"/>
              <a:t> in den nächsten Prototyp ein.</a:t>
            </a:r>
          </a:p>
          <a:p>
            <a:endParaRPr lang="de-CH" dirty="0"/>
          </a:p>
        </p:txBody>
      </p:sp>
      <p:sp>
        <p:nvSpPr>
          <p:cNvPr id="4" name="Foliennummernplatzhalter 3">
            <a:extLst>
              <a:ext uri="{FF2B5EF4-FFF2-40B4-BE49-F238E27FC236}">
                <a16:creationId xmlns:a16="http://schemas.microsoft.com/office/drawing/2014/main" id="{F4F38A78-0D06-468D-D33D-A957090703AF}"/>
              </a:ext>
            </a:extLst>
          </p:cNvPr>
          <p:cNvSpPr>
            <a:spLocks noGrp="1"/>
          </p:cNvSpPr>
          <p:nvPr>
            <p:ph type="sldNum" sz="quarter" idx="12"/>
          </p:nvPr>
        </p:nvSpPr>
        <p:spPr/>
        <p:txBody>
          <a:bodyPr/>
          <a:lstStyle/>
          <a:p>
            <a:fld id="{F0E841FC-7AA3-274E-887F-3F06530528A4}" type="slidenum">
              <a:rPr lang="de-DE" smtClean="0"/>
              <a:pPr/>
              <a:t>8</a:t>
            </a:fld>
            <a:endParaRPr lang="de-DE"/>
          </a:p>
        </p:txBody>
      </p:sp>
    </p:spTree>
    <p:extLst>
      <p:ext uri="{BB962C8B-B14F-4D97-AF65-F5344CB8AC3E}">
        <p14:creationId xmlns:p14="http://schemas.microsoft.com/office/powerpoint/2010/main" val="2170261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3F16EA-48D5-7554-5410-6AC94BEAC6BF}"/>
              </a:ext>
            </a:extLst>
          </p:cNvPr>
          <p:cNvSpPr>
            <a:spLocks noGrp="1"/>
          </p:cNvSpPr>
          <p:nvPr>
            <p:ph type="title"/>
          </p:nvPr>
        </p:nvSpPr>
        <p:spPr/>
        <p:txBody>
          <a:bodyPr/>
          <a:lstStyle/>
          <a:p>
            <a:r>
              <a:rPr lang="de-CH" dirty="0"/>
              <a:t>Anforderungen: Standardaufgaben</a:t>
            </a:r>
          </a:p>
        </p:txBody>
      </p:sp>
      <p:sp>
        <p:nvSpPr>
          <p:cNvPr id="3" name="Inhaltsplatzhalter 2">
            <a:extLst>
              <a:ext uri="{FF2B5EF4-FFF2-40B4-BE49-F238E27FC236}">
                <a16:creationId xmlns:a16="http://schemas.microsoft.com/office/drawing/2014/main" id="{751E2B41-2146-55F7-2650-ACB18BF71C5C}"/>
              </a:ext>
            </a:extLst>
          </p:cNvPr>
          <p:cNvSpPr>
            <a:spLocks noGrp="1"/>
          </p:cNvSpPr>
          <p:nvPr>
            <p:ph idx="1"/>
          </p:nvPr>
        </p:nvSpPr>
        <p:spPr/>
        <p:txBody>
          <a:bodyPr>
            <a:normAutofit fontScale="92500" lnSpcReduction="10000"/>
          </a:bodyPr>
          <a:lstStyle/>
          <a:p>
            <a:pPr marL="0" indent="0">
              <a:buNone/>
            </a:pPr>
            <a:r>
              <a:rPr lang="de-DE" b="1" dirty="0"/>
              <a:t>Kriterien für gute Standardaufgaben (Testszenarien) </a:t>
            </a:r>
          </a:p>
          <a:p>
            <a:r>
              <a:rPr lang="de-DE" dirty="0"/>
              <a:t>Aufgabenstellung ist ein realistisches Szenario (aus Benutzersicht)</a:t>
            </a:r>
          </a:p>
          <a:p>
            <a:r>
              <a:rPr lang="de-DE" dirty="0"/>
              <a:t>Formuliert ein Ziel der Anwendung aus Benutzersicht, keine technische Anleitung</a:t>
            </a:r>
          </a:p>
          <a:p>
            <a:pPr lvl="1">
              <a:buFont typeface="Symbol" panose="05050102010706020507" pitchFamily="18" charset="2"/>
              <a:buChar char="-"/>
            </a:pPr>
            <a:r>
              <a:rPr lang="de-DE" dirty="0"/>
              <a:t>„Sie suchen nach einem blauen Herrengurt“</a:t>
            </a:r>
          </a:p>
          <a:p>
            <a:pPr lvl="1">
              <a:buFont typeface="Symbol" panose="05050102010706020507" pitchFamily="18" charset="2"/>
              <a:buChar char="-"/>
            </a:pPr>
            <a:r>
              <a:rPr lang="de-DE" dirty="0"/>
              <a:t>„Setzen sie den Filter auf Herrengurt und blau“</a:t>
            </a:r>
          </a:p>
          <a:p>
            <a:r>
              <a:rPr lang="de-DE" dirty="0"/>
              <a:t>Aufgabe soll lösbar, jedoch nicht trivial sein</a:t>
            </a:r>
          </a:p>
          <a:p>
            <a:r>
              <a:rPr lang="de-DE" dirty="0"/>
              <a:t>Vermeiden von Begriffen und Bezeichnung, welche in der Applikation vorkommen</a:t>
            </a:r>
          </a:p>
          <a:p>
            <a:pPr lvl="1">
              <a:buFont typeface="Symbol" panose="05050102010706020507" pitchFamily="18" charset="2"/>
              <a:buChar char="-"/>
            </a:pPr>
            <a:r>
              <a:rPr lang="de-DE" dirty="0"/>
              <a:t>„Überweisen Sie eine Zahlung an …“</a:t>
            </a:r>
          </a:p>
          <a:p>
            <a:pPr lvl="1">
              <a:buFont typeface="Symbol" panose="05050102010706020507" pitchFamily="18" charset="2"/>
              <a:buChar char="-"/>
            </a:pPr>
            <a:r>
              <a:rPr lang="de-DE" dirty="0"/>
              <a:t>„Gehen Sie auf den Menüpunkt Einzahlung“</a:t>
            </a:r>
          </a:p>
          <a:p>
            <a:endParaRPr lang="de-CH" dirty="0"/>
          </a:p>
        </p:txBody>
      </p:sp>
      <p:sp>
        <p:nvSpPr>
          <p:cNvPr id="4" name="Foliennummernplatzhalter 3">
            <a:extLst>
              <a:ext uri="{FF2B5EF4-FFF2-40B4-BE49-F238E27FC236}">
                <a16:creationId xmlns:a16="http://schemas.microsoft.com/office/drawing/2014/main" id="{3FF2F090-D68F-0246-2B87-159BA62FF881}"/>
              </a:ext>
            </a:extLst>
          </p:cNvPr>
          <p:cNvSpPr>
            <a:spLocks noGrp="1"/>
          </p:cNvSpPr>
          <p:nvPr>
            <p:ph type="sldNum" sz="quarter" idx="12"/>
          </p:nvPr>
        </p:nvSpPr>
        <p:spPr/>
        <p:txBody>
          <a:bodyPr/>
          <a:lstStyle/>
          <a:p>
            <a:fld id="{F0E841FC-7AA3-274E-887F-3F06530528A4}" type="slidenum">
              <a:rPr lang="de-DE" smtClean="0"/>
              <a:pPr/>
              <a:t>9</a:t>
            </a:fld>
            <a:endParaRPr lang="de-DE"/>
          </a:p>
        </p:txBody>
      </p:sp>
      <p:pic>
        <p:nvPicPr>
          <p:cNvPr id="9" name="Grafik 8" descr="Daumen hoch-Zeichen mit einfarbiger Füllung">
            <a:extLst>
              <a:ext uri="{FF2B5EF4-FFF2-40B4-BE49-F238E27FC236}">
                <a16:creationId xmlns:a16="http://schemas.microsoft.com/office/drawing/2014/main" id="{FC8708D5-46E2-6521-8F6F-6D1B3AC97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2104" y="3077191"/>
            <a:ext cx="640080" cy="640080"/>
          </a:xfrm>
          <a:prstGeom prst="rect">
            <a:avLst/>
          </a:prstGeom>
        </p:spPr>
      </p:pic>
      <p:pic>
        <p:nvPicPr>
          <p:cNvPr id="10" name="Grafik 9" descr="Daumen runter mit einfarbiger Füllung">
            <a:extLst>
              <a:ext uri="{FF2B5EF4-FFF2-40B4-BE49-F238E27FC236}">
                <a16:creationId xmlns:a16="http://schemas.microsoft.com/office/drawing/2014/main" id="{CEA19B84-6EA5-82DB-9A36-37A4246AAA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32104" y="3653010"/>
            <a:ext cx="640080" cy="640080"/>
          </a:xfrm>
          <a:prstGeom prst="rect">
            <a:avLst/>
          </a:prstGeom>
        </p:spPr>
      </p:pic>
      <p:pic>
        <p:nvPicPr>
          <p:cNvPr id="11" name="Grafik 10" descr="Daumen hoch-Zeichen mit einfarbiger Füllung">
            <a:extLst>
              <a:ext uri="{FF2B5EF4-FFF2-40B4-BE49-F238E27FC236}">
                <a16:creationId xmlns:a16="http://schemas.microsoft.com/office/drawing/2014/main" id="{3D8EF305-59CD-413A-9A90-DE0FF863F1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2064" y="4914780"/>
            <a:ext cx="640080" cy="640080"/>
          </a:xfrm>
          <a:prstGeom prst="rect">
            <a:avLst/>
          </a:prstGeom>
        </p:spPr>
      </p:pic>
      <p:pic>
        <p:nvPicPr>
          <p:cNvPr id="12" name="Grafik 11" descr="Daumen runter mit einfarbiger Füllung">
            <a:extLst>
              <a:ext uri="{FF2B5EF4-FFF2-40B4-BE49-F238E27FC236}">
                <a16:creationId xmlns:a16="http://schemas.microsoft.com/office/drawing/2014/main" id="{3B87ABA0-B230-9D75-6F24-3F91EB702C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12064" y="5554860"/>
            <a:ext cx="640080" cy="640080"/>
          </a:xfrm>
          <a:prstGeom prst="rect">
            <a:avLst/>
          </a:prstGeom>
        </p:spPr>
      </p:pic>
    </p:spTree>
    <p:extLst>
      <p:ext uri="{BB962C8B-B14F-4D97-AF65-F5344CB8AC3E}">
        <p14:creationId xmlns:p14="http://schemas.microsoft.com/office/powerpoint/2010/main" val="924263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Vorlage sfb-Folien 2006">
  <a:themeElements>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orlage sfb-Folien 2006">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Vorlage sfb-Folien 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orlage sfb-Folien 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orlage sfb-Folien 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orlage sfb-Folien 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orlage sfb-Folien 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orlage sfb-Folien 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orlage sfb-Folien 20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orlage sfb-Folien 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orlage sfb-Folien 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orlage sfb-Folien 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orlage sfb-Folien 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orlage sfb-Folien 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Vorlage sfb-Folien 2006">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94B16F39DA9DF43ACEE882C7B8FF300" ma:contentTypeVersion="14" ma:contentTypeDescription="Ein neues Dokument erstellen." ma:contentTypeScope="" ma:versionID="721c1271b7cbbabf621898b0dea47b57">
  <xsd:schema xmlns:xsd="http://www.w3.org/2001/XMLSchema" xmlns:xs="http://www.w3.org/2001/XMLSchema" xmlns:p="http://schemas.microsoft.com/office/2006/metadata/properties" xmlns:ns2="b64ddd59-e04c-48a0-8c80-e56844c3b2e9" xmlns:ns3="97af80f4-69d1-4a4a-b8d9-d38be1ab1edf" targetNamespace="http://schemas.microsoft.com/office/2006/metadata/properties" ma:root="true" ma:fieldsID="4d937b086bb74a99477ec3f8478de609" ns2:_="" ns3:_="">
    <xsd:import namespace="b64ddd59-e04c-48a0-8c80-e56844c3b2e9"/>
    <xsd:import namespace="97af80f4-69d1-4a4a-b8d9-d38be1ab1ed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4ddd59-e04c-48a0-8c80-e56844c3b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ildmarkierungen" ma:readOnly="false" ma:fieldId="{5cf76f15-5ced-4ddc-b409-7134ff3c332f}" ma:taxonomyMulti="true" ma:sspId="a16ba4c5-514f-471a-8004-1e490f97374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af80f4-69d1-4a4a-b8d9-d38be1ab1edf"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6" nillable="true" ma:displayName="Taxonomy Catch All Column" ma:hidden="true" ma:list="{37087147-f073-4cab-ba1c-d53b4eb1832c}" ma:internalName="TaxCatchAll" ma:showField="CatchAllData" ma:web="97af80f4-69d1-4a4a-b8d9-d38be1ab1ed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64ddd59-e04c-48a0-8c80-e56844c3b2e9">
      <Terms xmlns="http://schemas.microsoft.com/office/infopath/2007/PartnerControls"/>
    </lcf76f155ced4ddcb4097134ff3c332f>
    <TaxCatchAll xmlns="97af80f4-69d1-4a4a-b8d9-d38be1ab1ed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763399-168F-4FEC-95A8-62A396333A01}"/>
</file>

<file path=customXml/itemProps2.xml><?xml version="1.0" encoding="utf-8"?>
<ds:datastoreItem xmlns:ds="http://schemas.openxmlformats.org/officeDocument/2006/customXml" ds:itemID="{174465A5-5C92-44BC-897C-3DAB4DB18507}">
  <ds:schemaRefs>
    <ds:schemaRef ds:uri="http://schemas.microsoft.com/office/2006/metadata/properties"/>
    <ds:schemaRef ds:uri="http://schemas.microsoft.com/office/infopath/2007/PartnerControls"/>
    <ds:schemaRef ds:uri="98cc15a3-3e94-4076-998c-63c885c407b0"/>
  </ds:schemaRefs>
</ds:datastoreItem>
</file>

<file path=customXml/itemProps3.xml><?xml version="1.0" encoding="utf-8"?>
<ds:datastoreItem xmlns:ds="http://schemas.openxmlformats.org/officeDocument/2006/customXml" ds:itemID="{ABC5EAD9-4A4F-4FCB-94FD-1012A3DA7B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1596</Words>
  <Application>Microsoft Office PowerPoint</Application>
  <PresentationFormat>Breitbild</PresentationFormat>
  <Paragraphs>268</Paragraphs>
  <Slides>20</Slides>
  <Notes>14</Notes>
  <HiddenSlides>0</HiddenSlides>
  <MMClips>1</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20</vt:i4>
      </vt:variant>
    </vt:vector>
  </HeadingPairs>
  <TitlesOfParts>
    <vt:vector size="31" baseType="lpstr">
      <vt:lpstr>Arial</vt:lpstr>
      <vt:lpstr>Arial Black</vt:lpstr>
      <vt:lpstr>Calibri</vt:lpstr>
      <vt:lpstr>Calibri Light</vt:lpstr>
      <vt:lpstr>Courier New</vt:lpstr>
      <vt:lpstr>Montserrat</vt:lpstr>
      <vt:lpstr>Symbol</vt:lpstr>
      <vt:lpstr>Times New Roman</vt:lpstr>
      <vt:lpstr>Wingdings</vt:lpstr>
      <vt:lpstr>Vorlage sfb-Folien 2006</vt:lpstr>
      <vt:lpstr>1_Vorlage sfb-Folien 2006</vt:lpstr>
      <vt:lpstr>MODUL 322 Benutzerschnittstellen entwerfen und implementieren  Benutzerfreundlichkeit</vt:lpstr>
      <vt:lpstr>Gebrauchstauglichkeit (Usability)</vt:lpstr>
      <vt:lpstr>Gebrauchstauglichkeit (Usability)</vt:lpstr>
      <vt:lpstr>PowerPoint-Präsentation</vt:lpstr>
      <vt:lpstr>Wie teste ich Benutzerschnittstellen</vt:lpstr>
      <vt:lpstr>Methodische Gütekriterien</vt:lpstr>
      <vt:lpstr>Formale Usability-Tests: Evaluation</vt:lpstr>
      <vt:lpstr>Wie Testen?</vt:lpstr>
      <vt:lpstr>Anforderungen: Standardaufgaben</vt:lpstr>
      <vt:lpstr>System und Tester</vt:lpstr>
      <vt:lpstr>Spielregeln und Rollen für Testing</vt:lpstr>
      <vt:lpstr>Ablauf eines Usability-Tests</vt:lpstr>
      <vt:lpstr>Vorbereitung</vt:lpstr>
      <vt:lpstr>Durchführung     Dokumentieren</vt:lpstr>
      <vt:lpstr>Durchführung      Daten sammeln</vt:lpstr>
      <vt:lpstr>Auswertung</vt:lpstr>
      <vt:lpstr>Auswertung</vt:lpstr>
      <vt:lpstr>Auswertung</vt:lpstr>
      <vt:lpstr>Kriterien eines Testberichts</vt:lpstr>
      <vt:lpstr>Zusammenfassung</vt:lpstr>
    </vt:vector>
  </TitlesOfParts>
  <Company>Industrie Technik IPS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Willi Lechner</dc:creator>
  <cp:lastModifiedBy>BBZW;FMZ; Ineichen1 Markus (Lehrperson)</cp:lastModifiedBy>
  <cp:revision>650</cp:revision>
  <cp:lastPrinted>2018-10-15T09:46:05Z</cp:lastPrinted>
  <dcterms:created xsi:type="dcterms:W3CDTF">2008-06-05T09:41:28Z</dcterms:created>
  <dcterms:modified xsi:type="dcterms:W3CDTF">2024-01-26T09:08:01Z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0x010100694B16F39DA9DF43ACEE882C7B8FF300</vt:lpwstr>
  </property>
</Properties>
</file>