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20"/>
  </p:notesMasterIdLst>
  <p:handoutMasterIdLst>
    <p:handoutMasterId r:id="rId21"/>
  </p:handoutMasterIdLst>
  <p:sldIdLst>
    <p:sldId id="256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5323" autoAdjust="0"/>
  </p:normalViewPr>
  <p:slideViewPr>
    <p:cSldViewPr snapToObjects="1">
      <p:cViewPr varScale="1">
        <p:scale>
          <a:sx n="83" d="100"/>
          <a:sy n="83" d="100"/>
        </p:scale>
        <p:origin x="194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5207CC-F127-2342-970A-36A9270D10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6BCF9B-7163-F246-92C2-8994168A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D820D67-13B8-2D46-B7B5-8D0E84E8C2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7C999-FEF2-E749-9CCD-EFAE5F260D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76D645-E89B-FB4D-B0AB-38D264F31F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F70943-76C0-2A4B-B181-CFC3D6F07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5A6CCD-01ED-F340-9FBD-28B7396C3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E6639A-5D96-7D4A-8065-FC35FE3F8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57238"/>
            <a:ext cx="6589713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7C053B6-6CB9-D64F-A5A3-921BB8D8EB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509089C-86DC-3D43-BEB2-CCB149967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F7C444-7E8A-F344-8707-00E0107E3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D81EF2-0047-0D44-AD3B-4678F30673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7238"/>
            <a:ext cx="6589713" cy="370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Barrieren für Menschen mit Mobilitätseinschränkungen sehen wir jeden Tag.</a:t>
            </a:r>
          </a:p>
          <a:p>
            <a:r>
              <a:rPr lang="de-DE" dirty="0"/>
              <a:t>Öffentlich zugängliche Gebäude ohne Aufzug, Züge oder Busse, die nicht abgesenkt werden können und Rollstuhlfahrer nur mit Hilfe einsteigen können. </a:t>
            </a:r>
          </a:p>
          <a:p>
            <a:r>
              <a:rPr lang="de-DE" dirty="0"/>
              <a:t>Die Nutzbarkeit des öffentlichen Raums für eine Personengruppe ist eingeschränkt</a:t>
            </a:r>
          </a:p>
          <a:p>
            <a:r>
              <a:rPr lang="de-DE" dirty="0"/>
              <a:t>Ähnlich verhält es sich mit  der Nutzbarkeit von Webseiten. Webseiten die mit </a:t>
            </a:r>
            <a:r>
              <a:rPr lang="de-DE" dirty="0" err="1"/>
              <a:t>grossen</a:t>
            </a:r>
            <a:r>
              <a:rPr lang="de-DE" dirty="0"/>
              <a:t> Bildern, interaktiven Elementen und Videos attraktiv und strukturiert wirken, kann für viele Nutzer in der Verwendung der Webseite einschränken.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122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Beispiele</a:t>
            </a:r>
          </a:p>
          <a:p>
            <a:r>
              <a:rPr lang="de-CH" dirty="0"/>
              <a:t>https://tu-freiberg.de/barrierefreiheit-im-web/anleitungen/link-texte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2477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bisher gezeigten Ansätze beziehen sich auf Technologie, ein weiteres Hindernis kann Sprache sein.</a:t>
            </a:r>
          </a:p>
          <a:p>
            <a:r>
              <a:rPr lang="de-DE" dirty="0"/>
              <a:t>Dafür gibt es die leichte Sprache.</a:t>
            </a:r>
          </a:p>
          <a:p>
            <a:r>
              <a:rPr lang="de-DE" dirty="0"/>
              <a:t>Zur Zielgruppen gehören: Migranten, Gehörlose, Menschen mit kognitiver Behinderung oder Menschen mit Demenz.</a:t>
            </a:r>
          </a:p>
          <a:p>
            <a:r>
              <a:rPr lang="de-DE" dirty="0"/>
              <a:t>Zum schreiben in leichter Sprache gibt es ein Regelwerk vom Netzwerk Leichter Sprache (https://www.leichte-sprache.org/).</a:t>
            </a:r>
          </a:p>
          <a:p>
            <a:r>
              <a:rPr lang="de-DE" dirty="0"/>
              <a:t>Das Regelwerk umfass folgende Punkte: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https://www.srf.ch/news/schweiz/jeder-zehnte-kann-nicht-richtig-lesen-oder-schreiben</a:t>
            </a:r>
          </a:p>
          <a:p>
            <a:r>
              <a:rPr lang="de-DE" dirty="0"/>
              <a:t>https://www.swissinfo.ch/ger/weiterbildung_die-hotline-fuer-analphabeten/43251772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47885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der Schweiz gibt es das Eidgenössische Büro für die Gleichstellung, welches wichtige Informationen in leichte Sprache übersetzt.</a:t>
            </a:r>
          </a:p>
          <a:p>
            <a:r>
              <a:rPr lang="de-DE" dirty="0"/>
              <a:t>Auf der Folie zu lesen ist der Auftrag des EBGB in leichter Sprache.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https://www.edi.admin.ch/edi/de/home/fachstellen/ebgb/informationen-in-leichter-sprache/das-ebgb.html</a:t>
            </a:r>
          </a:p>
          <a:p>
            <a:r>
              <a:rPr lang="de-DE"/>
              <a:t>https://www.edi.admin.ch/dam/edi/de/dokumente/gleichstellung/infomaterial/Das%20EBGB%20-%20Unser%20Auftrag.pdf.download.pdf/Das_EBGB_Unser_Auftrag_Zusammenfassung_in_leichter_Sprache_ACC_send.pdf</a:t>
            </a: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8546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Webseiten müssen uneingeschränkt Nutzbar sein, unabhängig von physischen, kognitiven oder technischen Voraussetzungen.</a:t>
            </a:r>
          </a:p>
          <a:p>
            <a:r>
              <a:rPr lang="de-DE" dirty="0"/>
              <a:t>Barrierefreie Webseiten sind also Internetseiten, die für jeden Nutzer </a:t>
            </a:r>
            <a:r>
              <a:rPr lang="de-DE" dirty="0" err="1"/>
              <a:t>les</a:t>
            </a:r>
            <a:r>
              <a:rPr lang="de-DE" dirty="0"/>
              <a:t>- und bedienbar sind sowohl unter technischen Gesichtspunkten, als auch unter dem Aspekt der Verständlichkeit der Inhalte.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225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Hauptzielgruppe von barrierefreien Webseiten sind Menschen mit Beeinträchtigung.</a:t>
            </a:r>
          </a:p>
          <a:p>
            <a:r>
              <a:rPr lang="de-DE" dirty="0"/>
              <a:t>Aber auch unerfahrene Webnutzer, Senioren, nicht native Speaker und sogar Suchmaschinen kommen mit barrierefreien Webseiten besser zurecht.</a:t>
            </a:r>
          </a:p>
          <a:p>
            <a:r>
              <a:rPr lang="de-DE" dirty="0"/>
              <a:t>Aber zurück zum Wort „Beeinträchtigung“. Welche gibt es und worauf muss mach achten.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3959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Quelle: </a:t>
            </a:r>
          </a:p>
          <a:p>
            <a:r>
              <a:rPr lang="de-CH" dirty="0"/>
              <a:t>https://de.wikipedia.org/wiki/World_Wide_Web_Consortium</a:t>
            </a:r>
          </a:p>
          <a:p>
            <a:r>
              <a:rPr lang="de-CH" dirty="0"/>
              <a:t>https://de.wikipedia.org/wiki/Web_Accessibility_Initiative</a:t>
            </a:r>
          </a:p>
          <a:p>
            <a:r>
              <a:rPr lang="de-CH" dirty="0"/>
              <a:t>https://einfach-barrierefrei.usility.ch/verstehen/standards/ech0059.html</a:t>
            </a:r>
          </a:p>
          <a:p>
            <a:r>
              <a:rPr lang="de-CH" dirty="0"/>
              <a:t>https://www.ech.ch/de/standards/60476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543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WCAG Standard ist in 4 Prinzipien und 13 Richtlinien aufgeteilt.</a:t>
            </a:r>
          </a:p>
          <a:p>
            <a:r>
              <a:rPr lang="de-DE" dirty="0"/>
              <a:t>Bitte lesen Sie diese selbst kurz durch.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https://de.wikipedia.org/wiki/Web_Content_Accessibility_Guidelines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272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Prinzip „Robustheit“ besagt, dass </a:t>
            </a:r>
            <a:r>
              <a:rPr lang="de-DE" dirty="0" err="1"/>
              <a:t>assistive</a:t>
            </a:r>
            <a:r>
              <a:rPr lang="de-DE" dirty="0"/>
              <a:t> Technologien oder Benutzeragenten mit der Webseite klar kommen muss.</a:t>
            </a:r>
          </a:p>
          <a:p>
            <a:r>
              <a:rPr lang="de-DE" dirty="0"/>
              <a:t>Was sind Benutzeragenten und wer nutzt diese?</a:t>
            </a:r>
          </a:p>
          <a:p>
            <a:endParaRPr lang="de-DE" dirty="0"/>
          </a:p>
          <a:p>
            <a:r>
              <a:rPr lang="de-DE" dirty="0"/>
              <a:t>Screenreader: </a:t>
            </a:r>
          </a:p>
          <a:p>
            <a:r>
              <a:rPr lang="de-DE" dirty="0"/>
              <a:t>Software, welche die Inhalte des Bildschirm als Sprache oder Braille-Zeile ausgibt.</a:t>
            </a:r>
          </a:p>
          <a:p>
            <a:r>
              <a:rPr lang="de-DE" dirty="0"/>
              <a:t>Sehbehinderte verwenden diese Tools um komplexe Interaktionen auszuführen: Menüs / Anwendungen bedienen</a:t>
            </a:r>
          </a:p>
          <a:p>
            <a:r>
              <a:rPr lang="de-DE" dirty="0"/>
              <a:t>Bildschirmlupe:</a:t>
            </a:r>
          </a:p>
          <a:p>
            <a:r>
              <a:rPr lang="de-DE" dirty="0"/>
              <a:t>Verändern von Schrift, </a:t>
            </a:r>
            <a:r>
              <a:rPr lang="de-DE" dirty="0" err="1"/>
              <a:t>Grösse</a:t>
            </a:r>
            <a:r>
              <a:rPr lang="de-DE" dirty="0"/>
              <a:t>, Zeilenabstand und Farben um die Lesbarkeit von Texten zu verbessern.</a:t>
            </a:r>
          </a:p>
          <a:p>
            <a:r>
              <a:rPr lang="de-DE" dirty="0"/>
              <a:t>Vorlesesoftware:</a:t>
            </a:r>
          </a:p>
          <a:p>
            <a:r>
              <a:rPr lang="de-DE" dirty="0"/>
              <a:t>Vorlesen von Texten.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998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Hauptzielgruppe von barrierefreien Webseiten sind Menschen mit Beeinträchtigung.</a:t>
            </a:r>
          </a:p>
          <a:p>
            <a:r>
              <a:rPr lang="de-DE" dirty="0"/>
              <a:t>Aber auch unerfahrene Webnutzer, Senioren und sogar Suchmaschinen kommen mit barrierefreien Webseiten besser zurecht.</a:t>
            </a:r>
          </a:p>
          <a:p>
            <a:r>
              <a:rPr lang="de-DE" dirty="0"/>
              <a:t>Aber zurück zum Wort „Beeinträchtigung“. </a:t>
            </a:r>
          </a:p>
          <a:p>
            <a:r>
              <a:rPr lang="de-DE" dirty="0"/>
              <a:t>Spracherkennungssoftware:</a:t>
            </a:r>
          </a:p>
          <a:p>
            <a:r>
              <a:rPr lang="de-DE" dirty="0"/>
              <a:t>Eignet sich für Menschen mit motorischen Einschränkungen.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814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eine barrierefreie Anwendung zu erstellen, ist wohl professionelle Hilfe notwendig, denn um dies wirklich sauber zu machen braucht es umfassende Kenntnissein HTML, CSS, </a:t>
            </a:r>
            <a:r>
              <a:rPr lang="de-DE" dirty="0" err="1"/>
              <a:t>Accessibility</a:t>
            </a:r>
            <a:r>
              <a:rPr lang="de-DE" dirty="0"/>
              <a:t> APIs und man muss die Funktionsweise von </a:t>
            </a:r>
            <a:r>
              <a:rPr lang="de-DE" dirty="0" err="1"/>
              <a:t>assistiven</a:t>
            </a:r>
            <a:r>
              <a:rPr lang="de-DE" dirty="0"/>
              <a:t> Technologien verstehen. </a:t>
            </a:r>
          </a:p>
          <a:p>
            <a:r>
              <a:rPr lang="de-DE" dirty="0"/>
              <a:t>Und es braucht Wissen und Erfahrung, wie Menschen mit Beeinträchtigung die </a:t>
            </a:r>
            <a:r>
              <a:rPr lang="de-DE" dirty="0" err="1"/>
              <a:t>assistiven</a:t>
            </a:r>
            <a:r>
              <a:rPr lang="de-DE" dirty="0"/>
              <a:t> Technologien nutzen.</a:t>
            </a:r>
          </a:p>
          <a:p>
            <a:r>
              <a:rPr lang="de-DE" dirty="0"/>
              <a:t>Dennoch können Sie mit folgenden ein paar Tests herausfinden, inwieweit eine Webseite barrierefrei ist.</a:t>
            </a:r>
          </a:p>
          <a:p>
            <a:endParaRPr lang="de-DE" dirty="0"/>
          </a:p>
          <a:p>
            <a:r>
              <a:rPr lang="de-DE" dirty="0"/>
              <a:t>Beispiele</a:t>
            </a:r>
          </a:p>
          <a:p>
            <a:r>
              <a:rPr lang="de-DE" dirty="0"/>
              <a:t>https://tu-freiberg.de/barrierefreiheit-im-web/anleitungen/link-texte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758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Beispiele</a:t>
            </a:r>
          </a:p>
          <a:p>
            <a:r>
              <a:rPr lang="de-CH" dirty="0"/>
              <a:t>https://tu-freiberg.de/barrierefreiheit-im-web/anleitungen/link-texte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584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753EECA-ADE8-5641-801D-67B6A47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0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53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397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6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500" y="476672"/>
            <a:ext cx="6604513" cy="101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499" y="1844824"/>
            <a:ext cx="9768207" cy="38052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100"/>
            </a:lvl4pPr>
            <a:lvl5pPr>
              <a:defRPr sz="9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7F1AD59-1613-3D4D-8BF3-8EA66DC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4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8" y="1709743"/>
            <a:ext cx="9860451" cy="2852737"/>
          </a:xfrm>
        </p:spPr>
        <p:txBody>
          <a:bodyPr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4589468"/>
            <a:ext cx="9860451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1F701B7-DB45-C34B-A14D-FDB3CB60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47462" y="1844675"/>
            <a:ext cx="4825093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0123" y="1844675"/>
            <a:ext cx="5330092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7C0B1A6-E4F3-A343-9752-C8A3522B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6" y="365129"/>
            <a:ext cx="9868268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2" y="1681163"/>
            <a:ext cx="489655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7488" y="2505075"/>
            <a:ext cx="489654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8049" y="1681163"/>
            <a:ext cx="482770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8049" y="2505075"/>
            <a:ext cx="482770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2F6F261-C0CC-4180-ADB5-D0B20B6F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9" y="476672"/>
            <a:ext cx="6700524" cy="1016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B2A278-176F-49E7-A219-94289615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645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8645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3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153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153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8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>
            <a:extLst>
              <a:ext uri="{FF2B5EF4-FFF2-40B4-BE49-F238E27FC236}">
                <a16:creationId xmlns:a16="http://schemas.microsoft.com/office/drawing/2014/main" id="{72F254F1-9F31-D24B-83E2-2F71497D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8001" y="360000"/>
            <a:ext cx="694055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8B3B5DBD-418E-F14C-9133-5BDEEDB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7462" y="1844824"/>
            <a:ext cx="10104244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D90622-56C1-5E46-823D-75761C73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3A6D2-F85C-DE41-AEA6-1FB94E2D32D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6C2E0-E82E-D46F-8CED-0ACB5B7198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-freiberg.de/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://www.tu-freiberg.d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validator.w3.org/" TargetMode="External"/><Relationship Id="rId3" Type="http://schemas.openxmlformats.org/officeDocument/2006/relationships/hyperlink" Target="https://webaim.org/resources/contrastchecker/" TargetMode="External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sz="3600" dirty="0"/>
              <a:t>MODUL 322</a:t>
            </a:r>
            <a:br>
              <a:rPr lang="de-CH" sz="3600" dirty="0"/>
            </a:br>
            <a:r>
              <a:rPr lang="de-CH" sz="3600" dirty="0"/>
              <a:t>Benutzerschnittstellen entwerfen und implementieren</a:t>
            </a: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Barrierefreiheit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3B3CF1-0D42-184E-86E3-D831590C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556" y="3825044"/>
            <a:ext cx="8316924" cy="1655762"/>
          </a:xfrm>
        </p:spPr>
        <p:txBody>
          <a:bodyPr/>
          <a:lstStyle/>
          <a:p>
            <a:r>
              <a:rPr lang="de-DE" sz="4400" dirty="0"/>
              <a:t>Anforderungen an barrierefreie Benutzerschnittstellen</a:t>
            </a:r>
          </a:p>
          <a:p>
            <a:endParaRPr lang="de-CH" sz="4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22883-26E0-1947-9386-A33E41D331D7}"/>
              </a:ext>
            </a:extLst>
          </p:cNvPr>
          <p:cNvSpPr txBox="1"/>
          <p:nvPr/>
        </p:nvSpPr>
        <p:spPr>
          <a:xfrm>
            <a:off x="479376" y="6219118"/>
            <a:ext cx="822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n-lt"/>
              </a:rPr>
              <a:t>Quelle: BBB (Berufsschule Baden)</a:t>
            </a: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4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A407F-E2BA-393D-02EF-C6A2063F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Barrierefreiheit testen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C53793-A713-8E5D-09C6-B8CB7126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60CA390-B4F9-6ABB-1E21-DC5AA2C17481}"/>
              </a:ext>
            </a:extLst>
          </p:cNvPr>
          <p:cNvSpPr txBox="1">
            <a:spLocks/>
          </p:cNvSpPr>
          <p:nvPr/>
        </p:nvSpPr>
        <p:spPr>
          <a:xfrm>
            <a:off x="1276944" y="3429000"/>
            <a:ext cx="9427568" cy="14491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Aussagekräftige Linktexte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Links sollen aussagekräftig und leicht verständlich sein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Nutze von Screenreadern können leichter entscheiden, ob sie dem Link folgen möchten</a:t>
            </a:r>
            <a:b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Nutzer mit kognitiven Einschränkungen verstehen den Inhalt hinter dem Link besser</a:t>
            </a:r>
            <a:endParaRPr kumimoji="0" lang="de-DE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CH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Grafik 5" descr="Crashtest-Dummy Silhouette">
            <a:extLst>
              <a:ext uri="{FF2B5EF4-FFF2-40B4-BE49-F238E27FC236}">
                <a16:creationId xmlns:a16="http://schemas.microsoft.com/office/drawing/2014/main" id="{ED960A46-BE6D-D0E4-3EB2-B3B1944D1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120" y="1885570"/>
            <a:ext cx="448976" cy="381400"/>
          </a:xfrm>
          <a:prstGeom prst="rect">
            <a:avLst/>
          </a:prstGeom>
        </p:spPr>
      </p:pic>
      <p:pic>
        <p:nvPicPr>
          <p:cNvPr id="7" name="Grafik 6" descr="Post-it-Notizen Silhouette">
            <a:extLst>
              <a:ext uri="{FF2B5EF4-FFF2-40B4-BE49-F238E27FC236}">
                <a16:creationId xmlns:a16="http://schemas.microsoft.com/office/drawing/2014/main" id="{E4A9A6F0-F576-C034-AAB2-BEAF8E1F4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723" y="2282041"/>
            <a:ext cx="505373" cy="42930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B0AFE79-BF11-B0C1-6FBE-EBFA344128DB}"/>
              </a:ext>
            </a:extLst>
          </p:cNvPr>
          <p:cNvSpPr txBox="1"/>
          <p:nvPr/>
        </p:nvSpPr>
        <p:spPr>
          <a:xfrm>
            <a:off x="1273704" y="1353927"/>
            <a:ext cx="10087182" cy="1357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Eindeutige URL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Die URL in der Browserleiste soll den Titel der Webseite und den Inhalt der Seite beschreiben.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URLs sind wichtig für die Navigation von blinden und kognitiv eingeschränkten Benutzer.</a:t>
            </a:r>
          </a:p>
        </p:txBody>
      </p:sp>
      <p:pic>
        <p:nvPicPr>
          <p:cNvPr id="9" name="Grafik 8" descr="Crashtest-Dummy Silhouette">
            <a:extLst>
              <a:ext uri="{FF2B5EF4-FFF2-40B4-BE49-F238E27FC236}">
                <a16:creationId xmlns:a16="http://schemas.microsoft.com/office/drawing/2014/main" id="{52AA5F27-7ABE-CA4D-2EAC-051FBCB69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896" y="4052412"/>
            <a:ext cx="448976" cy="381400"/>
          </a:xfrm>
          <a:prstGeom prst="rect">
            <a:avLst/>
          </a:prstGeom>
        </p:spPr>
      </p:pic>
      <p:pic>
        <p:nvPicPr>
          <p:cNvPr id="10" name="Grafik 9" descr="Post-it-Notizen Silhouette">
            <a:extLst>
              <a:ext uri="{FF2B5EF4-FFF2-40B4-BE49-F238E27FC236}">
                <a16:creationId xmlns:a16="http://schemas.microsoft.com/office/drawing/2014/main" id="{819A1847-BD99-ADC3-67DE-BADE64A1C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499" y="4448883"/>
            <a:ext cx="505373" cy="42930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7FE85B9-3402-752D-54FF-D4145914B7BC}"/>
              </a:ext>
            </a:extLst>
          </p:cNvPr>
          <p:cNvSpPr txBox="1"/>
          <p:nvPr/>
        </p:nvSpPr>
        <p:spPr>
          <a:xfrm>
            <a:off x="1305096" y="48691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3939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Schlecht: nur das Wort "hier" verlinkt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Die Rede vom 21.11.2011 finden sie </a:t>
            </a:r>
            <a:r>
              <a:rPr lang="de-DE" sz="1800" u="sng" dirty="0">
                <a:solidFill>
                  <a:srgbClr val="0064A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7"/>
              </a:rPr>
              <a:t>hier</a:t>
            </a:r>
            <a:r>
              <a:rPr lang="de-DE" sz="18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3939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Gut: aussagekräftige Beschreibungs-Text verlinkt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u="sng" dirty="0">
                <a:solidFill>
                  <a:srgbClr val="0064A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8"/>
              </a:rPr>
              <a:t>Rede vom 21.11.2011</a:t>
            </a:r>
            <a:endParaRPr lang="de-DE" sz="18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D817C-1BA3-9697-7577-7A045EB9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Barrierefreiheit testen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5F5BC-FDE8-E1A2-68C0-374E4BD1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FE6937F-A495-DA70-B2F9-143880D20D5E}"/>
              </a:ext>
            </a:extLst>
          </p:cNvPr>
          <p:cNvSpPr txBox="1">
            <a:spLocks/>
          </p:cNvSpPr>
          <p:nvPr/>
        </p:nvSpPr>
        <p:spPr>
          <a:xfrm>
            <a:off x="1276944" y="2780928"/>
            <a:ext cx="9427568" cy="1748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Kontrast von Text und Hintergrund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Prüfen ob der Schriftkontrast stark genug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Menschen mit einer Seheinschränkung haben Mühe Text zu lesen, der sich zu wenig vom Hintergrund abhebt. Der Kontrast sollte also möglichst gut sein. Die Seite „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3"/>
              </a:rPr>
              <a:t>WebAim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 bietet eine Möglichkeit, um den Farb- und Helligkeitskontrast von Webseiten auf Barrierefreiheit zu prüfen und gibt das Resultat als Einstufung in den WCAG-Standard aus.</a:t>
            </a:r>
            <a:endParaRPr kumimoji="0" lang="de-DE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CH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4" name="Grafik 13" descr="Crashtest-Dummy Silhouette">
            <a:extLst>
              <a:ext uri="{FF2B5EF4-FFF2-40B4-BE49-F238E27FC236}">
                <a16:creationId xmlns:a16="http://schemas.microsoft.com/office/drawing/2014/main" id="{007DE6BF-5BC5-48A8-6E62-ACFA4E5CF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120" y="1885570"/>
            <a:ext cx="448976" cy="381400"/>
          </a:xfrm>
          <a:prstGeom prst="rect">
            <a:avLst/>
          </a:prstGeom>
        </p:spPr>
      </p:pic>
      <p:pic>
        <p:nvPicPr>
          <p:cNvPr id="15" name="Grafik 14" descr="Post-it-Notizen Silhouette">
            <a:extLst>
              <a:ext uri="{FF2B5EF4-FFF2-40B4-BE49-F238E27FC236}">
                <a16:creationId xmlns:a16="http://schemas.microsoft.com/office/drawing/2014/main" id="{12DE81B4-E035-8B98-EEEC-4D5EB6AB7D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723" y="2282041"/>
            <a:ext cx="505373" cy="42930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05991BF-5BA7-681A-47F0-8E4B30ED4163}"/>
              </a:ext>
            </a:extLst>
          </p:cNvPr>
          <p:cNvSpPr txBox="1"/>
          <p:nvPr/>
        </p:nvSpPr>
        <p:spPr>
          <a:xfrm>
            <a:off x="1273704" y="1353927"/>
            <a:ext cx="10087182" cy="1357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Valides HTML </a:t>
            </a:r>
            <a:r>
              <a:rPr lang="de-DE" sz="2000" b="1" dirty="0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gemäss</a:t>
            </a:r>
            <a:r>
              <a:rPr lang="de-DE" sz="20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W3C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Prüfen der Webseite mittels des 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8"/>
              </a:rPr>
              <a:t>W3C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8"/>
              </a:rPr>
              <a:t>Validator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8"/>
              </a:rPr>
              <a:t> 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 Fehler und Warnungen kontrollieren.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Fehlerfreies HTML sind für Screenreader einfacher zu verarbeiten.</a:t>
            </a:r>
          </a:p>
        </p:txBody>
      </p:sp>
      <p:pic>
        <p:nvPicPr>
          <p:cNvPr id="17" name="Grafik 16" descr="Crashtest-Dummy Silhouette">
            <a:extLst>
              <a:ext uri="{FF2B5EF4-FFF2-40B4-BE49-F238E27FC236}">
                <a16:creationId xmlns:a16="http://schemas.microsoft.com/office/drawing/2014/main" id="{4C8C9130-BF38-CEA5-41E6-A7A9E665C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896" y="3212976"/>
            <a:ext cx="448976" cy="381400"/>
          </a:xfrm>
          <a:prstGeom prst="rect">
            <a:avLst/>
          </a:prstGeom>
        </p:spPr>
      </p:pic>
      <p:pic>
        <p:nvPicPr>
          <p:cNvPr id="18" name="Grafik 17" descr="Post-it-Notizen Silhouette">
            <a:extLst>
              <a:ext uri="{FF2B5EF4-FFF2-40B4-BE49-F238E27FC236}">
                <a16:creationId xmlns:a16="http://schemas.microsoft.com/office/drawing/2014/main" id="{58E7F73F-91E9-9431-E32A-9381C5FC5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499" y="3609447"/>
            <a:ext cx="505373" cy="429309"/>
          </a:xfrm>
          <a:prstGeom prst="rect">
            <a:avLst/>
          </a:prstGeom>
        </p:spPr>
      </p:pic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42588E94-89C6-863F-DE6B-A71A31422103}"/>
              </a:ext>
            </a:extLst>
          </p:cNvPr>
          <p:cNvSpPr txBox="1">
            <a:spLocks/>
          </p:cNvSpPr>
          <p:nvPr/>
        </p:nvSpPr>
        <p:spPr>
          <a:xfrm>
            <a:off x="1319872" y="4599304"/>
            <a:ext cx="9427568" cy="1638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Navigation ohne Maus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Prüfen ob mittels Tabulatortaste Links und Formularelemente benutzbar sind.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Blinde oder auch motorisch eingeschränkte Personen nutzen oft die Tastatur, daher soll die Bedienung geräteunabhängig sein.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CH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" name="Grafik 19" descr="Crashtest-Dummy Silhouette">
            <a:extLst>
              <a:ext uri="{FF2B5EF4-FFF2-40B4-BE49-F238E27FC236}">
                <a16:creationId xmlns:a16="http://schemas.microsoft.com/office/drawing/2014/main" id="{59CB054F-CDB4-CBCD-0A0C-FA766752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824" y="5031352"/>
            <a:ext cx="448976" cy="381400"/>
          </a:xfrm>
          <a:prstGeom prst="rect">
            <a:avLst/>
          </a:prstGeom>
        </p:spPr>
      </p:pic>
      <p:pic>
        <p:nvPicPr>
          <p:cNvPr id="21" name="Grafik 20" descr="Post-it-Notizen Silhouette">
            <a:extLst>
              <a:ext uri="{FF2B5EF4-FFF2-40B4-BE49-F238E27FC236}">
                <a16:creationId xmlns:a16="http://schemas.microsoft.com/office/drawing/2014/main" id="{261A026A-92C4-512A-DD81-DB71377319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427" y="5427823"/>
            <a:ext cx="505373" cy="4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689D1-1A1D-6ED2-4823-F722E3B8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Barrierefreiheit testen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183392-61BC-349A-EEFA-8D8B48F2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B41790C-FDFE-1791-BD74-736B521CA01F}"/>
              </a:ext>
            </a:extLst>
          </p:cNvPr>
          <p:cNvSpPr txBox="1">
            <a:spLocks/>
          </p:cNvSpPr>
          <p:nvPr/>
        </p:nvSpPr>
        <p:spPr>
          <a:xfrm>
            <a:off x="1273704" y="1484783"/>
            <a:ext cx="9427568" cy="3888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Alternativtexte für Bilder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Prüfen ob es Alternativtexte für Bilder, Grafiken oder Symbole 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Dekorative Bilder: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Mit leerem alt-Attribut (alt=" ") kennzeichnen. Das Bild ist nur Dekor und wird von Screenreadern ignoriert.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Teilbilder: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Bilder welcher einer Gruppe zugehören und einen Informationsgehalt haben, sollen einen Alternativtext haben, der auch auf die Gruppenzugehörigkeit hinweist.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Schriftgrafiken: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Der alt-Text wiederholt den Text der Grafik.</a:t>
            </a:r>
            <a:endParaRPr kumimoji="0" lang="de-CH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Symbole, Zeichen und Logos: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Der Alternativtext soll den Inhalt und die Bedeutung beschreiben.</a:t>
            </a:r>
            <a:endParaRPr kumimoji="0" lang="de-CH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Inhalte sollen auch blinden Menschen zugänglich sein.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Grafik 5" descr="Crashtest-Dummy Silhouette">
            <a:extLst>
              <a:ext uri="{FF2B5EF4-FFF2-40B4-BE49-F238E27FC236}">
                <a16:creationId xmlns:a16="http://schemas.microsoft.com/office/drawing/2014/main" id="{C67EE3A7-90DD-63D4-8BC2-20C2A60E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56" y="2060848"/>
            <a:ext cx="448976" cy="381400"/>
          </a:xfrm>
          <a:prstGeom prst="rect">
            <a:avLst/>
          </a:prstGeom>
        </p:spPr>
      </p:pic>
      <p:pic>
        <p:nvPicPr>
          <p:cNvPr id="7" name="Grafik 6" descr="Post-it-Notizen Silhouette">
            <a:extLst>
              <a:ext uri="{FF2B5EF4-FFF2-40B4-BE49-F238E27FC236}">
                <a16:creationId xmlns:a16="http://schemas.microsoft.com/office/drawing/2014/main" id="{87E18A46-16A9-2C09-1C06-AE4D4C9A2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331" y="4581128"/>
            <a:ext cx="505373" cy="4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0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66843-5431-275E-7639-0DB61E68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Leichte Sprache / Einfache Sprache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2272-51D0-10C6-A06B-D27E722F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5" name="Inhaltsplatzhalter 6" descr="Straßenlicht mit einfarbiger Füllung">
            <a:extLst>
              <a:ext uri="{FF2B5EF4-FFF2-40B4-BE49-F238E27FC236}">
                <a16:creationId xmlns:a16="http://schemas.microsoft.com/office/drawing/2014/main" id="{6910AF86-DE96-1ADF-8931-15A728F51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416" y="1556792"/>
            <a:ext cx="914400" cy="914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0D52B10-E7E6-B017-DCF4-6CF1B7DB64F2}"/>
              </a:ext>
            </a:extLst>
          </p:cNvPr>
          <p:cNvSpPr txBox="1"/>
          <p:nvPr/>
        </p:nvSpPr>
        <p:spPr>
          <a:xfrm>
            <a:off x="1720072" y="1475383"/>
            <a:ext cx="7760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Fast 800'000 Erwachsene in der Schweiz, also rund 14% der arbeitenden Bevölkerung, sind von einer Leseschwäche betroffen.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Swissinfo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2017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F0CE92-3CA2-743F-9F3D-57725086B528}"/>
              </a:ext>
            </a:extLst>
          </p:cNvPr>
          <p:cNvSpPr txBox="1"/>
          <p:nvPr/>
        </p:nvSpPr>
        <p:spPr>
          <a:xfrm>
            <a:off x="839416" y="2780928"/>
            <a:ext cx="100091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Leichte Sprache: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Zielgruppe: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Migranten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Gehörlose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Menschen mit kognitiver Behinderung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Menschen mit Demenz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Regelwerk gepflegt von „Netzwerk Leichte Sprache“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Sprachregeln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Rechtschreiberegeln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Empfehlung zu Typografie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Empfehlung zu Mediengebrauch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endParaRPr lang="de-DE" b="1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2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D04ED-CFF6-08AD-D6F4-EC1736DB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Eidgenössische Büro für die Gleichstellung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280020-74EE-FBE0-5A55-41418DD7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A69F7A-4211-081C-85A9-9F306C3334C1}"/>
              </a:ext>
            </a:extLst>
          </p:cNvPr>
          <p:cNvSpPr txBox="1"/>
          <p:nvPr/>
        </p:nvSpPr>
        <p:spPr>
          <a:xfrm>
            <a:off x="980952" y="1468270"/>
            <a:ext cx="700648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 EBGB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Unser Auftrag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 sind das Eidgenössische Büro für die Gleichstellung von Menschen mit Behinderungen.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Die Abkürzung für unser Büro ist: EBGB.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diesem Text erklären wir, was unser Auftrag 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 Auftrag ist eine Aufgabe.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Etwas, das man machen muss.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de-DE" sz="18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E4268E-96DE-FEAD-A809-0109D3BDC871}"/>
              </a:ext>
            </a:extLst>
          </p:cNvPr>
          <p:cNvSpPr txBox="1"/>
          <p:nvPr/>
        </p:nvSpPr>
        <p:spPr>
          <a:xfrm>
            <a:off x="6096000" y="342900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Was macht das EBGB?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 EBGB hat verschiedene Aufgaben.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 sind vor allem 4 Dinge: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 informieren.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 koordinieren. </a:t>
            </a:r>
            <a:b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Koordinieren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bedeutet organisieren.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 setzen um.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 berichten.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Alle diese 4 Dinge machen wir zum Thema Gleichstellung für Menschen mit Behinderungen.</a:t>
            </a:r>
            <a:endParaRPr lang="de-CH" sz="18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9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E8B7-A93E-73A2-9C11-45121681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97E506-4C90-7235-BFA2-B90F6AFA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FC42129-4EAF-4308-1AEF-3D972CD9482A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Was ist Barrierefreiheit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Nutzertypen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Richtlinien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Tools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Barrierefreiheit testen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Einfache Texte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035DB-08E1-0B46-40E6-2BFE5468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Barrierefreiheit / </a:t>
            </a:r>
            <a:r>
              <a:rPr lang="de-CH" dirty="0" err="1"/>
              <a:t>Accessibility</a:t>
            </a:r>
            <a:r>
              <a:rPr lang="de-CH" dirty="0"/>
              <a:t> im Web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49A162-7177-1B7D-0DFD-D98031C0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2B93CAF-07A9-D07B-C642-8B6D19E64F6C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Uneingeschränkte Zugänglichkeit von Webseiten unabhängig von: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physischen Voraussetzungen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kognitiven Voraussetzungen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technischen Voraussetzungen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Internetseiten sind für jeden Nutzer lesbar und bedienbar unter technischen Gesichtspunkten, wie auch unter den Gesichtspunkten der Verständlichkeit der Inhalte.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3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EFF96-BF99-5865-3BC1-3CCEA78A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Nutzertypen mit Beeinträchtigungen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534B98-F583-516F-7E87-316103FA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Grafik 4" descr="Brille mit einfarbiger Füllung">
            <a:extLst>
              <a:ext uri="{FF2B5EF4-FFF2-40B4-BE49-F238E27FC236}">
                <a16:creationId xmlns:a16="http://schemas.microsoft.com/office/drawing/2014/main" id="{06EFACCA-904B-16C1-25F7-08814803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913" y="3356026"/>
            <a:ext cx="1145978" cy="11459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EE9D93-AE11-9888-213B-1C4F2B61C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825" y="1721787"/>
            <a:ext cx="1145978" cy="114597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AC202AA-95A2-4829-83F4-69474B866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6131" y="5350434"/>
            <a:ext cx="1038268" cy="10382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D2003A0-0D38-FAFA-9505-2CD0902F5AAF}"/>
              </a:ext>
            </a:extLst>
          </p:cNvPr>
          <p:cNvSpPr txBox="1"/>
          <p:nvPr/>
        </p:nvSpPr>
        <p:spPr>
          <a:xfrm>
            <a:off x="2351584" y="2917381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Sehbehinderte Nutzer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Einschränkung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Sehvermögen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Lösung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Anpassung der der visuellen Darstellung auf dem Bildschirm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3331F77-005F-F5F7-2FEC-0D52F8385EE4}"/>
              </a:ext>
            </a:extLst>
          </p:cNvPr>
          <p:cNvSpPr txBox="1"/>
          <p:nvPr/>
        </p:nvSpPr>
        <p:spPr>
          <a:xfrm>
            <a:off x="2351584" y="1351902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Blinde Nutzer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Einschränkung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Blind, Benutzer ohne Maus und Monitor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Lösung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Auditive oder taktile Ausgabe der Inhalte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BA4FA15-B3F6-E707-FD26-4E1BE5DD73E4}"/>
              </a:ext>
            </a:extLst>
          </p:cNvPr>
          <p:cNvSpPr txBox="1"/>
          <p:nvPr/>
        </p:nvSpPr>
        <p:spPr>
          <a:xfrm>
            <a:off x="2344688" y="4759859"/>
            <a:ext cx="80648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Gehörlose Nutzer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Einschränkung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Schriftsprache nie oder unzureichend gelernt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Lösung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Wiedergabe der Texte in Gebärdensprache, Videos mit Untertitel, leichtverständliche Texte</a:t>
            </a:r>
          </a:p>
        </p:txBody>
      </p:sp>
    </p:spTree>
    <p:extLst>
      <p:ext uri="{BB962C8B-B14F-4D97-AF65-F5344CB8AC3E}">
        <p14:creationId xmlns:p14="http://schemas.microsoft.com/office/powerpoint/2010/main" val="142185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6A1B7-F638-6A1C-2CC3-8FD94283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Nutzertypen mit Beeinträchtigungen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AEDBC6-8825-A963-ACC4-C1B4EC2A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50AA32-ACC3-1F0B-A3C4-6607258F1311}"/>
              </a:ext>
            </a:extLst>
          </p:cNvPr>
          <p:cNvSpPr txBox="1"/>
          <p:nvPr/>
        </p:nvSpPr>
        <p:spPr>
          <a:xfrm>
            <a:off x="2304368" y="2932852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Kognitiv eingeschränkte Nutzer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Einschränkung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Aufnehmen und Verarbeiten von Informationen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Lösung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Einfache Inhalte, leicht verständliche Texte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24EF528-9622-8FCD-BC20-59DF2A678F9D}"/>
              </a:ext>
            </a:extLst>
          </p:cNvPr>
          <p:cNvSpPr txBox="1"/>
          <p:nvPr/>
        </p:nvSpPr>
        <p:spPr>
          <a:xfrm>
            <a:off x="2304368" y="1367373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Motorisch eingeschränkte Nutzer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Einschränkung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Arme und Finger nicht frei bewegen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Lösung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Sprachsteuerung, Bildschirmtastatur, spezielle Maus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2EA698-0740-49B2-E9DC-D97B8E965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351" y="1644642"/>
            <a:ext cx="1076677" cy="107667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E668E4B-485D-1198-93D2-2C2A68988A10}"/>
              </a:ext>
            </a:extLst>
          </p:cNvPr>
          <p:cNvGrpSpPr>
            <a:grpSpLocks noChangeAspect="1"/>
          </p:cNvGrpSpPr>
          <p:nvPr/>
        </p:nvGrpSpPr>
        <p:grpSpPr>
          <a:xfrm>
            <a:off x="830029" y="3453081"/>
            <a:ext cx="1076677" cy="1020031"/>
            <a:chOff x="502902" y="5459896"/>
            <a:chExt cx="870376" cy="82458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FB37754E-F94A-1464-9C6B-BC20CA510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694" y="5459896"/>
              <a:ext cx="824584" cy="824584"/>
            </a:xfrm>
            <a:prstGeom prst="rect">
              <a:avLst/>
            </a:prstGeom>
          </p:spPr>
        </p:pic>
        <p:pic>
          <p:nvPicPr>
            <p:cNvPr id="10" name="Grafik 9" descr="Ausrufezeichen mit einfarbiger Füllung">
              <a:extLst>
                <a:ext uri="{FF2B5EF4-FFF2-40B4-BE49-F238E27FC236}">
                  <a16:creationId xmlns:a16="http://schemas.microsoft.com/office/drawing/2014/main" id="{0FC16D4F-6732-0115-4D32-E0EA2A411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2902" y="5621364"/>
              <a:ext cx="529298" cy="529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9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2050-9E9A-5AB2-5A0C-BEB6CE1C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Offizielle Richtlinien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175D6B-69A0-D273-C53C-69C1251E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437495D-756F-ADC5-4576-43EDD01BFD8B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W3C </a:t>
            </a: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orld</a:t>
            </a: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ide </a:t>
            </a: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eb </a:t>
            </a: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onsortium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Gremium zur Standardisierung der Techniken im World Wide Web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WAI </a:t>
            </a: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eb </a:t>
            </a: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ccessibility</a:t>
            </a: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nitiative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Arbeitsgruppen und Interessengruppen innerhalb der W3C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Verfasser von Standards  für Barrierefreie Webseiten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WCAG 2.x </a:t>
            </a: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eb </a:t>
            </a: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ontent </a:t>
            </a: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ccessibility </a:t>
            </a: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uidelines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„Richtlinien für barrierefreie Webinhalte“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internationaler Standard zur barrierefreien Gestaltung von Internetangeboten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eCH-0059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Standardisierung der Barrierefreiheit für das Gemeinwesen in der Schweiz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stützt sich auf den WCAG 2.1 Standard und nutzt ergänzend Instrumente zur Förderung von E-Accessibility, welche von der E-Accessibility-Richtlinie der EU inspiriert sind.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0C0A0-245F-F866-D6C2-F8EABF8D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Übersicht der 4 Prinzipien und 13 Richtlinien der WCAG 2.1</a:t>
            </a:r>
            <a:endParaRPr lang="de-CH" sz="3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66832-33BA-EC65-5BE8-3D8966A4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5" name="Inhaltsplatzhalter 8">
            <a:extLst>
              <a:ext uri="{FF2B5EF4-FFF2-40B4-BE49-F238E27FC236}">
                <a16:creationId xmlns:a16="http://schemas.microsoft.com/office/drawing/2014/main" id="{43089B51-0FE2-F190-8980-6F67446A4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568625"/>
              </p:ext>
            </p:extLst>
          </p:nvPr>
        </p:nvGraphicFramePr>
        <p:xfrm>
          <a:off x="335360" y="1480762"/>
          <a:ext cx="11737303" cy="5228517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393977437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76607605"/>
                    </a:ext>
                  </a:extLst>
                </a:gridCol>
                <a:gridCol w="7272807">
                  <a:extLst>
                    <a:ext uri="{9D8B030D-6E8A-4147-A177-3AD203B41FA5}">
                      <a16:colId xmlns:a16="http://schemas.microsoft.com/office/drawing/2014/main" val="3401463396"/>
                    </a:ext>
                  </a:extLst>
                </a:gridCol>
              </a:tblGrid>
              <a:tr h="674076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Wahrnehmbarkeit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Textalternativen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Textalternativen für alle Nicht-Text-Inhalte zur Verfügung, </a:t>
                      </a:r>
                    </a:p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Können dadurch in die vom Benutzer benötigte Formen geändert werden:</a:t>
                      </a:r>
                    </a:p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Großschrift, Braille, Symbole oder einfachere Sprache.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8432"/>
                  </a:ext>
                </a:extLst>
              </a:tr>
              <a:tr h="24874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Zeit-basierte Medien</a:t>
                      </a:r>
                      <a:endParaRPr lang="de-CH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Alternativen für zeit-basierte Medien:</a:t>
                      </a:r>
                    </a:p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Audio- und Video-Inhalte als Text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55233"/>
                  </a:ext>
                </a:extLst>
              </a:tr>
              <a:tr h="490236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Anpassbar</a:t>
                      </a:r>
                      <a:endParaRPr lang="de-CH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Inhalte sollen auf verschiedene Arten dargestellt werden können (einfacheres Layout), ohne dass Informationen oder Struktur verloren gehen.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342667"/>
                  </a:ext>
                </a:extLst>
              </a:tr>
              <a:tr h="404534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Unterscheidbar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Benutzern leichter machen, Inhalt zu sehen und zu hören einschließlich der Trennung von Vorder- und Hintergrund.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594383"/>
                  </a:ext>
                </a:extLst>
              </a:tr>
              <a:tr h="306398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Bedienbarkeit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Tastatur zugänglich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Alle Funktionalitäten sollen per Tastatur zugänglich sind.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2886"/>
                  </a:ext>
                </a:extLst>
              </a:tr>
              <a:tr h="30639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Ausreichend Zeit</a:t>
                      </a:r>
                      <a:endParaRPr lang="de-CH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 Benutzern ausreichend Zeit geben, Inhalte zu lesen und zu benutzen.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188790"/>
                  </a:ext>
                </a:extLst>
              </a:tr>
              <a:tr h="30639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Anfälle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Inhalte nicht auf Arten gestalten, von denen bekannt ist, dass sie zu Anfällen führen.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6097"/>
                  </a:ext>
                </a:extLst>
              </a:tr>
              <a:tr h="404534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Navigierbar</a:t>
                      </a:r>
                      <a:endParaRPr lang="de-CH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 zur Verfügung stellen, um Benutzer dabei zu unterstützen zu navigieren, Inhalte zu finden und zu bestimmen, wo sie sich befinden.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036663"/>
                  </a:ext>
                </a:extLst>
              </a:tr>
              <a:tr h="404534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Eingabe Modalitäten</a:t>
                      </a:r>
                      <a:endParaRPr lang="de-CH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 Benutzern die Bedienung über verschiedene Eingaben über die Tastatur hinaus erleichtern.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99776"/>
                  </a:ext>
                </a:extLst>
              </a:tr>
              <a:tr h="248745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Verständlichkeit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Lesbar</a:t>
                      </a:r>
                      <a:endParaRPr lang="de-CH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lesbar und verständlich machen.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96400"/>
                  </a:ext>
                </a:extLst>
              </a:tr>
              <a:tr h="30639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Vorhersehbar</a:t>
                      </a:r>
                      <a:endParaRPr lang="de-CH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Dafür sorgen, dass Webseiten vorhersehbar aussehen und funktionieren.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13775"/>
                  </a:ext>
                </a:extLst>
              </a:tr>
              <a:tr h="30639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Hilfestellung bei der Eingabe</a:t>
                      </a:r>
                      <a:endParaRPr lang="de-CH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 Benutzern dabei unterstützen, Fehler zu vermeiden und zu korrigieren.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1142"/>
                  </a:ext>
                </a:extLst>
              </a:tr>
              <a:tr h="4045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Robustheit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Kompatibel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Maximieren der Kompatibilität mit aktuellen und zukünftigen Benutzeragenten, einschließlich assistierender Techniken.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19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9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D5A78-1C39-F71A-E3A5-73E67C25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Beeinträchtigungen und Assistenz-Technologien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E6A011-5B4D-9005-AAC0-9F672B7B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Grafik 4" descr="Brille mit einfarbiger Füllung">
            <a:extLst>
              <a:ext uri="{FF2B5EF4-FFF2-40B4-BE49-F238E27FC236}">
                <a16:creationId xmlns:a16="http://schemas.microsoft.com/office/drawing/2014/main" id="{E3ACCF3B-0159-2A85-15F3-87A3FFF66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889" y="3341352"/>
            <a:ext cx="1145978" cy="11459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13D99A-B3A0-B663-0D1A-E4002D0EC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801" y="1707113"/>
            <a:ext cx="1145978" cy="114597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FF251C-8215-BE35-9D7B-DCB23D7379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0107" y="5335760"/>
            <a:ext cx="1038268" cy="10382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5273C5-D485-DEF8-6492-B172662EB395}"/>
              </a:ext>
            </a:extLst>
          </p:cNvPr>
          <p:cNvSpPr txBox="1"/>
          <p:nvPr/>
        </p:nvSpPr>
        <p:spPr>
          <a:xfrm>
            <a:off x="2135560" y="2902707"/>
            <a:ext cx="80648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Sehbehinderte Nutzer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Einschränkung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Sehvermögen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Tools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Bildschirmlupe (vergrössern von Inhalten) oder Kontraste, Farben und Helligkeiten anpassen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B252D79-1A90-A4CB-0C21-A17274887617}"/>
              </a:ext>
            </a:extLst>
          </p:cNvPr>
          <p:cNvSpPr txBox="1"/>
          <p:nvPr/>
        </p:nvSpPr>
        <p:spPr>
          <a:xfrm>
            <a:off x="2135560" y="1337228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Blinde Nutzer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Einschränkung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Blind, Benutzer ohne Maus und Monitor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Tools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Screenreader und Braillezeilen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3C5B78-CE92-1DC6-EAB3-B4D2C775D105}"/>
              </a:ext>
            </a:extLst>
          </p:cNvPr>
          <p:cNvSpPr txBox="1"/>
          <p:nvPr/>
        </p:nvSpPr>
        <p:spPr>
          <a:xfrm>
            <a:off x="2128664" y="4745185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Gehörlose Nutzer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Einschränkung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Schriftsprache nie oder unzureichend gelernt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Tools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Texte zu Gebärdensprache</a:t>
            </a:r>
          </a:p>
        </p:txBody>
      </p:sp>
    </p:spTree>
    <p:extLst>
      <p:ext uri="{BB962C8B-B14F-4D97-AF65-F5344CB8AC3E}">
        <p14:creationId xmlns:p14="http://schemas.microsoft.com/office/powerpoint/2010/main" val="36090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58E33-AC35-2B17-1411-C8F36A63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Nutzertypen mit Beeinträchtigungen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62DBBA-A69E-7D49-E00B-471A8425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5C0AFD3-4FA5-9863-3224-EF678D19157B}"/>
              </a:ext>
            </a:extLst>
          </p:cNvPr>
          <p:cNvSpPr txBox="1"/>
          <p:nvPr/>
        </p:nvSpPr>
        <p:spPr>
          <a:xfrm>
            <a:off x="2318637" y="2917381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Kognitiv eingeschränkte Nutzer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Einschränkung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Aufnehmen und Verarbeiten von Informationen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Tools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82BCA3C-BEF6-2488-D1D7-284299BA7970}"/>
              </a:ext>
            </a:extLst>
          </p:cNvPr>
          <p:cNvSpPr txBox="1"/>
          <p:nvPr/>
        </p:nvSpPr>
        <p:spPr>
          <a:xfrm>
            <a:off x="2318637" y="1351902"/>
            <a:ext cx="9289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Motorisch eingeschränkte Nutzer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Einschränkung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Arme und Finger nicht frei bewegen</a:t>
            </a:r>
            <a:endParaRPr lang="de-CH" sz="18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Tools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de-CH" sz="1800" dirty="0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SpeechControl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de-CH" sz="1800" dirty="0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Kopfmaus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de-CH" sz="1800" dirty="0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Mundmaus</a:t>
            </a: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Joystickmaus, Navigieren mit Tabulator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428260-2B96-76E6-B256-759D64904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620" y="1629171"/>
            <a:ext cx="1076677" cy="107667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D0B552-9266-83C0-F503-7D9BB3845446}"/>
              </a:ext>
            </a:extLst>
          </p:cNvPr>
          <p:cNvGrpSpPr>
            <a:grpSpLocks noChangeAspect="1"/>
          </p:cNvGrpSpPr>
          <p:nvPr/>
        </p:nvGrpSpPr>
        <p:grpSpPr>
          <a:xfrm>
            <a:off x="844298" y="3437610"/>
            <a:ext cx="1076677" cy="1020031"/>
            <a:chOff x="502902" y="5459896"/>
            <a:chExt cx="870376" cy="82458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D669DED-2116-7A01-E606-CD7D935E2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94" y="5459896"/>
              <a:ext cx="824584" cy="824584"/>
            </a:xfrm>
            <a:prstGeom prst="rect">
              <a:avLst/>
            </a:prstGeom>
          </p:spPr>
        </p:pic>
        <p:pic>
          <p:nvPicPr>
            <p:cNvPr id="10" name="Grafik 9" descr="Ausrufezeichen mit einfarbiger Füllung">
              <a:extLst>
                <a:ext uri="{FF2B5EF4-FFF2-40B4-BE49-F238E27FC236}">
                  <a16:creationId xmlns:a16="http://schemas.microsoft.com/office/drawing/2014/main" id="{DAF04BF3-4984-C66C-99EC-064E5B67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2902" y="5621364"/>
              <a:ext cx="529298" cy="529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4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Vorlage sfb-Folien 2006">
  <a:themeElements>
    <a:clrScheme name="Vorlage sfb-Folien 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 sfb-Folien 200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orlage sfb-Folien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lage sfb-Folien 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4" ma:contentTypeDescription="Ein neues Dokument erstellen." ma:contentTypeScope="" ma:versionID="721c1271b7cbbabf621898b0dea47b57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4d937b086bb74a99477ec3f8478de609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465A5-5C92-44BC-897C-3DAB4DB18507}">
  <ds:schemaRefs>
    <ds:schemaRef ds:uri="http://schemas.microsoft.com/office/2006/metadata/properties"/>
    <ds:schemaRef ds:uri="http://schemas.microsoft.com/office/infopath/2007/PartnerControls"/>
    <ds:schemaRef ds:uri="98cc15a3-3e94-4076-998c-63c885c407b0"/>
    <ds:schemaRef ds:uri="b64ddd59-e04c-48a0-8c80-e56844c3b2e9"/>
    <ds:schemaRef ds:uri="97af80f4-69d1-4a4a-b8d9-d38be1ab1edf"/>
  </ds:schemaRefs>
</ds:datastoreItem>
</file>

<file path=customXml/itemProps2.xml><?xml version="1.0" encoding="utf-8"?>
<ds:datastoreItem xmlns:ds="http://schemas.openxmlformats.org/officeDocument/2006/customXml" ds:itemID="{D59867ED-1F7A-468E-B676-EAAA25EB12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4ddd59-e04c-48a0-8c80-e56844c3b2e9"/>
    <ds:schemaRef ds:uri="97af80f4-69d1-4a4a-b8d9-d38be1ab1e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C5EAD9-4A4F-4FCB-94FD-1012A3DA7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1802</Words>
  <Application>Microsoft Office PowerPoint</Application>
  <PresentationFormat>Breitbild</PresentationFormat>
  <Paragraphs>240</Paragraphs>
  <Slides>14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Vorlage sfb-Folien 2006</vt:lpstr>
      <vt:lpstr>1_Vorlage sfb-Folien 2006</vt:lpstr>
      <vt:lpstr>MODUL 322 Benutzerschnittstellen entwerfen und implementieren  Barrierefreiheit</vt:lpstr>
      <vt:lpstr>Inhalt</vt:lpstr>
      <vt:lpstr>Barrierefreiheit / Accessibility im Web</vt:lpstr>
      <vt:lpstr>Nutzertypen mit Beeinträchtigungen</vt:lpstr>
      <vt:lpstr>Nutzertypen mit Beeinträchtigungen</vt:lpstr>
      <vt:lpstr>Offizielle Richtlinien</vt:lpstr>
      <vt:lpstr>Übersicht der 4 Prinzipien und 13 Richtlinien der WCAG 2.1</vt:lpstr>
      <vt:lpstr>Beeinträchtigungen und Assistenz-Technologien</vt:lpstr>
      <vt:lpstr>Nutzertypen mit Beeinträchtigungen</vt:lpstr>
      <vt:lpstr>Barrierefreiheit testen</vt:lpstr>
      <vt:lpstr>Barrierefreiheit testen</vt:lpstr>
      <vt:lpstr>Barrierefreiheit testen</vt:lpstr>
      <vt:lpstr>Leichte Sprache / Einfache Sprache</vt:lpstr>
      <vt:lpstr>Eidgenössische Büro für die Gleichstellung</vt:lpstr>
    </vt:vector>
  </TitlesOfParts>
  <Company>Industrie Technik IPS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Lechner</dc:creator>
  <cp:lastModifiedBy>BBZW;FMZ; Ineichen1 Markus (Lehrperson)</cp:lastModifiedBy>
  <cp:revision>651</cp:revision>
  <cp:lastPrinted>2018-10-15T09:46:05Z</cp:lastPrinted>
  <dcterms:created xsi:type="dcterms:W3CDTF">2008-06-05T09:41:28Z</dcterms:created>
  <dcterms:modified xsi:type="dcterms:W3CDTF">2024-01-27T08:55:34Z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  <property fmtid="{D5CDD505-2E9C-101B-9397-08002B2CF9AE}" pid="3" name="MediaServiceImageTags">
    <vt:lpwstr/>
  </property>
</Properties>
</file>