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12"/>
  </p:notesMasterIdLst>
  <p:handoutMasterIdLst>
    <p:handoutMasterId r:id="rId13"/>
  </p:handoutMasterIdLst>
  <p:sldIdLst>
    <p:sldId id="256" r:id="rId6"/>
    <p:sldId id="289" r:id="rId7"/>
    <p:sldId id="290" r:id="rId8"/>
    <p:sldId id="291" r:id="rId9"/>
    <p:sldId id="292" r:id="rId10"/>
    <p:sldId id="293" r:id="rId11"/>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2" autoAdjust="0"/>
    <p:restoredTop sz="75323" autoAdjust="0"/>
  </p:normalViewPr>
  <p:slideViewPr>
    <p:cSldViewPr snapToObjects="1">
      <p:cViewPr varScale="1">
        <p:scale>
          <a:sx n="100" d="100"/>
          <a:sy n="100" d="100"/>
        </p:scale>
        <p:origin x="126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a:p>
        </p:txBody>
      </p:sp>
    </p:spTree>
    <p:extLst>
      <p:ext uri="{BB962C8B-B14F-4D97-AF65-F5344CB8AC3E}">
        <p14:creationId xmlns:p14="http://schemas.microsoft.com/office/powerpoint/2010/main" val="282122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2</a:t>
            </a:fld>
            <a:endParaRPr lang="de-DE" altLang="de-DE"/>
          </a:p>
        </p:txBody>
      </p:sp>
    </p:spTree>
    <p:extLst>
      <p:ext uri="{BB962C8B-B14F-4D97-AF65-F5344CB8AC3E}">
        <p14:creationId xmlns:p14="http://schemas.microsoft.com/office/powerpoint/2010/main" val="185456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CH" sz="3600" dirty="0"/>
              <a:t>MODUL 323</a:t>
            </a:r>
            <a:br>
              <a:rPr lang="de-CH" sz="3600" dirty="0"/>
            </a:br>
            <a:r>
              <a:rPr lang="de-CH" sz="3600" dirty="0"/>
              <a:t>Funktional Programmieren</a:t>
            </a:r>
            <a:br>
              <a:rPr lang="de-CH" sz="3600" dirty="0"/>
            </a:br>
            <a:br>
              <a:rPr lang="de-CH" sz="3600" dirty="0"/>
            </a:br>
            <a:r>
              <a:rPr lang="de-CH" sz="3600" dirty="0"/>
              <a:t>Zusammengesetzte Daten</a:t>
            </a:r>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Records</a:t>
            </a:r>
            <a:endParaRPr lang="de-CH" sz="4400" dirty="0"/>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3E8B7-A93E-73A2-9C11-45121681C2B3}"/>
              </a:ext>
            </a:extLst>
          </p:cNvPr>
          <p:cNvSpPr>
            <a:spLocks noGrp="1"/>
          </p:cNvSpPr>
          <p:nvPr>
            <p:ph type="title"/>
          </p:nvPr>
        </p:nvSpPr>
        <p:spPr/>
        <p:txBody>
          <a:bodyPr/>
          <a:lstStyle/>
          <a:p>
            <a:r>
              <a:rPr lang="de-DE" dirty="0"/>
              <a:t>Wie würden </a:t>
            </a:r>
            <a:r>
              <a:rPr lang="de-DE"/>
              <a:t>Sie Koordinaten </a:t>
            </a:r>
            <a:r>
              <a:rPr lang="de-DE" dirty="0"/>
              <a:t>in der Programmierung umsetzen?</a:t>
            </a:r>
            <a:endParaRPr lang="de-CH" dirty="0"/>
          </a:p>
        </p:txBody>
      </p:sp>
      <p:sp>
        <p:nvSpPr>
          <p:cNvPr id="4" name="Foliennummernplatzhalter 3">
            <a:extLst>
              <a:ext uri="{FF2B5EF4-FFF2-40B4-BE49-F238E27FC236}">
                <a16:creationId xmlns:a16="http://schemas.microsoft.com/office/drawing/2014/main" id="{9497E506-4C90-7235-BFA2-B90F6AFAC21D}"/>
              </a:ext>
            </a:extLst>
          </p:cNvPr>
          <p:cNvSpPr>
            <a:spLocks noGrp="1"/>
          </p:cNvSpPr>
          <p:nvPr>
            <p:ph type="sldNum" sz="quarter" idx="12"/>
          </p:nvPr>
        </p:nvSpPr>
        <p:spPr/>
        <p:txBody>
          <a:bodyPr/>
          <a:lstStyle/>
          <a:p>
            <a:fld id="{F0E841FC-7AA3-274E-887F-3F06530528A4}" type="slidenum">
              <a:rPr lang="de-DE" smtClean="0"/>
              <a:pPr/>
              <a:t>2</a:t>
            </a:fld>
            <a:endParaRPr lang="de-DE"/>
          </a:p>
        </p:txBody>
      </p:sp>
      <p:sp>
        <p:nvSpPr>
          <p:cNvPr id="5" name="AutoShape 2" descr="Das zweidimensionale kartesische Koordinatensystem - lernen mit Serlo!">
            <a:extLst>
              <a:ext uri="{FF2B5EF4-FFF2-40B4-BE49-F238E27FC236}">
                <a16:creationId xmlns:a16="http://schemas.microsoft.com/office/drawing/2014/main" id="{4501A21D-2676-5EBE-4AEE-544D681DCB71}"/>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de-CH" sz="2400" dirty="0">
                <a:effectLst/>
                <a:latin typeface="Calibri" panose="020F0502020204030204" pitchFamily="34" charset="0"/>
                <a:ea typeface="Calibri" panose="020F0502020204030204" pitchFamily="34" charset="0"/>
                <a:cs typeface="Times New Roman" panose="02020603050405020304" pitchFamily="18" charset="0"/>
              </a:rPr>
              <a:t>Sie definieren in einer Darstellung Punkte in einem kartesischen Koordinatensystem. Eine kartesische Koordinate besteht aus einer X- und Y-Koordinate.</a:t>
            </a:r>
          </a:p>
          <a:p>
            <a:endParaRPr lang="de-CH" dirty="0"/>
          </a:p>
        </p:txBody>
      </p:sp>
      <p:pic>
        <p:nvPicPr>
          <p:cNvPr id="7" name="Grafik 6">
            <a:extLst>
              <a:ext uri="{FF2B5EF4-FFF2-40B4-BE49-F238E27FC236}">
                <a16:creationId xmlns:a16="http://schemas.microsoft.com/office/drawing/2014/main" id="{9EA6D5A2-0B7E-CB3F-E3C7-3B7468133E90}"/>
              </a:ext>
            </a:extLst>
          </p:cNvPr>
          <p:cNvPicPr>
            <a:picLocks noChangeAspect="1"/>
          </p:cNvPicPr>
          <p:nvPr/>
        </p:nvPicPr>
        <p:blipFill>
          <a:blip r:embed="rId3"/>
          <a:stretch>
            <a:fillRect/>
          </a:stretch>
        </p:blipFill>
        <p:spPr>
          <a:xfrm>
            <a:off x="6076950" y="2636912"/>
            <a:ext cx="3630595" cy="3967089"/>
          </a:xfrm>
          <a:prstGeom prst="rect">
            <a:avLst/>
          </a:prstGeom>
        </p:spPr>
      </p:pic>
    </p:spTree>
    <p:extLst>
      <p:ext uri="{BB962C8B-B14F-4D97-AF65-F5344CB8AC3E}">
        <p14:creationId xmlns:p14="http://schemas.microsoft.com/office/powerpoint/2010/main" val="2393042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CE03B-A813-666E-E95F-7FB2B7616569}"/>
              </a:ext>
            </a:extLst>
          </p:cNvPr>
          <p:cNvSpPr>
            <a:spLocks noGrp="1"/>
          </p:cNvSpPr>
          <p:nvPr>
            <p:ph type="title"/>
          </p:nvPr>
        </p:nvSpPr>
        <p:spPr/>
        <p:txBody>
          <a:bodyPr/>
          <a:lstStyle/>
          <a:p>
            <a:r>
              <a:rPr lang="de-DE" dirty="0"/>
              <a:t>Mögliche Antworten:</a:t>
            </a:r>
            <a:endParaRPr lang="de-CH" dirty="0"/>
          </a:p>
        </p:txBody>
      </p:sp>
      <p:sp>
        <p:nvSpPr>
          <p:cNvPr id="3" name="Inhaltsplatzhalter 2">
            <a:extLst>
              <a:ext uri="{FF2B5EF4-FFF2-40B4-BE49-F238E27FC236}">
                <a16:creationId xmlns:a16="http://schemas.microsoft.com/office/drawing/2014/main" id="{70E93395-2D70-5C2F-B3D7-CC205C900D9D}"/>
              </a:ext>
            </a:extLst>
          </p:cNvPr>
          <p:cNvSpPr>
            <a:spLocks noGrp="1"/>
          </p:cNvSpPr>
          <p:nvPr>
            <p:ph idx="1"/>
          </p:nvPr>
        </p:nvSpPr>
        <p:spPr/>
        <p:txBody>
          <a:bodyPr>
            <a:normAutofit fontScale="85000" lnSpcReduction="10000"/>
          </a:bodyPr>
          <a:lstStyle/>
          <a:p>
            <a:r>
              <a:rPr lang="de-DE" sz="3200" dirty="0"/>
              <a:t>Möglicherweise denken Sie an Tupel. Tupel sind in Python wie Listen, nur sind diese </a:t>
            </a:r>
            <a:r>
              <a:rPr lang="de-DE" sz="3200" dirty="0" err="1"/>
              <a:t>immutable</a:t>
            </a:r>
            <a:r>
              <a:rPr lang="de-DE" sz="3200" dirty="0"/>
              <a:t> (also unveränderliche Listen).</a:t>
            </a:r>
          </a:p>
          <a:p>
            <a:r>
              <a:rPr lang="de-DE" sz="3200" dirty="0"/>
              <a:t>Tupel sind im Wesentlichen nichts anderes als ein spezieller </a:t>
            </a:r>
            <a:r>
              <a:rPr lang="de-DE" sz="3200" dirty="0" err="1"/>
              <a:t>Record</a:t>
            </a:r>
            <a:r>
              <a:rPr lang="de-DE" sz="3200" dirty="0"/>
              <a:t>-Typ. Nur sind die Komponenten der Records nicht geordnet, sondern werden anstelle von Positionen über den Namen identifiziert. In Python gibt es «</a:t>
            </a:r>
            <a:r>
              <a:rPr lang="de-DE" sz="3200" dirty="0" err="1"/>
              <a:t>namedtupel</a:t>
            </a:r>
            <a:r>
              <a:rPr lang="de-DE" sz="3200" dirty="0"/>
              <a:t>» zur Erzeugung benannter Tupel.</a:t>
            </a:r>
          </a:p>
          <a:p>
            <a:r>
              <a:rPr lang="de-DE" sz="3200" dirty="0"/>
              <a:t>Eine etwas sauberere Lösung ist:</a:t>
            </a:r>
            <a:br>
              <a:rPr lang="de-CH" sz="3200" dirty="0"/>
            </a:br>
            <a:r>
              <a:rPr lang="de-CH" sz="3200" dirty="0" err="1"/>
              <a:t>from</a:t>
            </a:r>
            <a:r>
              <a:rPr lang="de-CH" sz="3200" dirty="0"/>
              <a:t> </a:t>
            </a:r>
            <a:r>
              <a:rPr lang="de-CH" sz="3200" dirty="0" err="1"/>
              <a:t>dataclasses</a:t>
            </a:r>
            <a:r>
              <a:rPr lang="de-CH" sz="3200" dirty="0"/>
              <a:t> </a:t>
            </a:r>
            <a:r>
              <a:rPr lang="de-CH" sz="3200" dirty="0" err="1"/>
              <a:t>import</a:t>
            </a:r>
            <a:r>
              <a:rPr lang="de-CH" sz="3200" dirty="0"/>
              <a:t> </a:t>
            </a:r>
            <a:r>
              <a:rPr lang="de-CH" sz="3200" dirty="0" err="1"/>
              <a:t>dataclass</a:t>
            </a:r>
            <a:r>
              <a:rPr lang="de-CH" sz="3200" dirty="0"/>
              <a:t>, </a:t>
            </a:r>
            <a:r>
              <a:rPr lang="de-CH" sz="3200" dirty="0" err="1"/>
              <a:t>replace</a:t>
            </a:r>
            <a:br>
              <a:rPr lang="de-CH" sz="3200" dirty="0"/>
            </a:br>
            <a:r>
              <a:rPr lang="de-CH" sz="3200" dirty="0"/>
              <a:t>@dataclass(frozen=True)</a:t>
            </a:r>
            <a:br>
              <a:rPr lang="de-CH" sz="3200" dirty="0"/>
            </a:br>
            <a:r>
              <a:rPr lang="de-CH" sz="3200" dirty="0" err="1"/>
              <a:t>class</a:t>
            </a:r>
            <a:r>
              <a:rPr lang="de-CH" sz="3200" dirty="0"/>
              <a:t> T:</a:t>
            </a:r>
            <a:br>
              <a:rPr lang="de-DE" sz="3200" dirty="0"/>
            </a:br>
            <a:r>
              <a:rPr lang="de-DE" sz="3200" dirty="0"/>
              <a:t>	n: </a:t>
            </a:r>
            <a:r>
              <a:rPr lang="de-DE" sz="3200" dirty="0" err="1"/>
              <a:t>int</a:t>
            </a:r>
            <a:br>
              <a:rPr lang="de-DE" sz="3200" dirty="0"/>
            </a:br>
            <a:r>
              <a:rPr lang="de-DE" sz="3200" dirty="0"/>
              <a:t>	s: </a:t>
            </a:r>
            <a:r>
              <a:rPr lang="de-DE" sz="3200" dirty="0" err="1"/>
              <a:t>str</a:t>
            </a:r>
            <a:endParaRPr lang="de-CH" sz="3200" dirty="0"/>
          </a:p>
        </p:txBody>
      </p:sp>
      <p:sp>
        <p:nvSpPr>
          <p:cNvPr id="4" name="Foliennummernplatzhalter 3">
            <a:extLst>
              <a:ext uri="{FF2B5EF4-FFF2-40B4-BE49-F238E27FC236}">
                <a16:creationId xmlns:a16="http://schemas.microsoft.com/office/drawing/2014/main" id="{EBE8175A-862E-3F68-EC9B-7E941A6EA69C}"/>
              </a:ext>
            </a:extLst>
          </p:cNvPr>
          <p:cNvSpPr>
            <a:spLocks noGrp="1"/>
          </p:cNvSpPr>
          <p:nvPr>
            <p:ph type="sldNum" sz="quarter" idx="12"/>
          </p:nvPr>
        </p:nvSpPr>
        <p:spPr/>
        <p:txBody>
          <a:bodyPr/>
          <a:lstStyle/>
          <a:p>
            <a:fld id="{F0E841FC-7AA3-274E-887F-3F06530528A4}" type="slidenum">
              <a:rPr lang="de-DE" smtClean="0"/>
              <a:pPr/>
              <a:t>3</a:t>
            </a:fld>
            <a:endParaRPr lang="de-DE"/>
          </a:p>
        </p:txBody>
      </p:sp>
    </p:spTree>
    <p:extLst>
      <p:ext uri="{BB962C8B-B14F-4D97-AF65-F5344CB8AC3E}">
        <p14:creationId xmlns:p14="http://schemas.microsoft.com/office/powerpoint/2010/main" val="16942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900F4-5FC2-9167-2728-E8C3C04D50D3}"/>
              </a:ext>
            </a:extLst>
          </p:cNvPr>
          <p:cNvSpPr>
            <a:spLocks noGrp="1"/>
          </p:cNvSpPr>
          <p:nvPr>
            <p:ph type="title"/>
          </p:nvPr>
        </p:nvSpPr>
        <p:spPr/>
        <p:txBody>
          <a:bodyPr/>
          <a:lstStyle/>
          <a:p>
            <a:r>
              <a:rPr lang="de-DE" dirty="0"/>
              <a:t>Hierarchie / Vererbung </a:t>
            </a:r>
            <a:r>
              <a:rPr lang="de-DE" dirty="0">
                <a:sym typeface="Wingdings" panose="05000000000000000000" pitchFamily="2" charset="2"/>
              </a:rPr>
              <a:t> Referenztyp</a:t>
            </a:r>
            <a:endParaRPr lang="de-CH" dirty="0"/>
          </a:p>
        </p:txBody>
      </p:sp>
      <p:sp>
        <p:nvSpPr>
          <p:cNvPr id="3" name="Inhaltsplatzhalter 2">
            <a:extLst>
              <a:ext uri="{FF2B5EF4-FFF2-40B4-BE49-F238E27FC236}">
                <a16:creationId xmlns:a16="http://schemas.microsoft.com/office/drawing/2014/main" id="{EC0D1D0F-C4F2-736A-9A49-49154392B99D}"/>
              </a:ext>
            </a:extLst>
          </p:cNvPr>
          <p:cNvSpPr>
            <a:spLocks noGrp="1"/>
          </p:cNvSpPr>
          <p:nvPr>
            <p:ph idx="1"/>
          </p:nvPr>
        </p:nvSpPr>
        <p:spPr/>
        <p:txBody>
          <a:bodyPr>
            <a:normAutofit/>
          </a:bodyPr>
          <a:lstStyle/>
          <a:p>
            <a:r>
              <a:rPr lang="de-DE" sz="3200" dirty="0"/>
              <a:t> Wenn Sie eine Struktur benötigen, bei der ein Element auf ein anderes verweist, wie zum Beispiel bei der Vererbung oder bei komplexeren Datentypen, brauchen Sie etwas, das man einen "Referenztyp" nennt. Das bedeutet, ein Datentyp zeigt auf einen anderen, um Informationen miteinander zu verbinden</a:t>
            </a:r>
            <a:endParaRPr lang="de-CH" sz="3200" dirty="0"/>
          </a:p>
        </p:txBody>
      </p:sp>
      <p:sp>
        <p:nvSpPr>
          <p:cNvPr id="4" name="Foliennummernplatzhalter 3">
            <a:extLst>
              <a:ext uri="{FF2B5EF4-FFF2-40B4-BE49-F238E27FC236}">
                <a16:creationId xmlns:a16="http://schemas.microsoft.com/office/drawing/2014/main" id="{06010F9E-9697-5961-E7FA-06401552CC5E}"/>
              </a:ext>
            </a:extLst>
          </p:cNvPr>
          <p:cNvSpPr>
            <a:spLocks noGrp="1"/>
          </p:cNvSpPr>
          <p:nvPr>
            <p:ph type="sldNum" sz="quarter" idx="12"/>
          </p:nvPr>
        </p:nvSpPr>
        <p:spPr/>
        <p:txBody>
          <a:bodyPr/>
          <a:lstStyle/>
          <a:p>
            <a:fld id="{F0E841FC-7AA3-274E-887F-3F06530528A4}" type="slidenum">
              <a:rPr lang="de-DE" smtClean="0"/>
              <a:pPr/>
              <a:t>4</a:t>
            </a:fld>
            <a:endParaRPr lang="de-DE"/>
          </a:p>
        </p:txBody>
      </p:sp>
    </p:spTree>
    <p:extLst>
      <p:ext uri="{BB962C8B-B14F-4D97-AF65-F5344CB8AC3E}">
        <p14:creationId xmlns:p14="http://schemas.microsoft.com/office/powerpoint/2010/main" val="3738423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05FDC-A229-C2D9-B746-AE16A2190AF9}"/>
              </a:ext>
            </a:extLst>
          </p:cNvPr>
          <p:cNvSpPr>
            <a:spLocks noGrp="1"/>
          </p:cNvSpPr>
          <p:nvPr>
            <p:ph type="title"/>
          </p:nvPr>
        </p:nvSpPr>
        <p:spPr/>
        <p:txBody>
          <a:bodyPr/>
          <a:lstStyle/>
          <a:p>
            <a:r>
              <a:rPr lang="de-DE" dirty="0"/>
              <a:t>Referenztypen</a:t>
            </a:r>
            <a:endParaRPr lang="de-CH" dirty="0"/>
          </a:p>
        </p:txBody>
      </p:sp>
      <p:sp>
        <p:nvSpPr>
          <p:cNvPr id="3" name="Inhaltsplatzhalter 2">
            <a:extLst>
              <a:ext uri="{FF2B5EF4-FFF2-40B4-BE49-F238E27FC236}">
                <a16:creationId xmlns:a16="http://schemas.microsoft.com/office/drawing/2014/main" id="{2CF2182C-924B-603B-00D7-882287001ABF}"/>
              </a:ext>
            </a:extLst>
          </p:cNvPr>
          <p:cNvSpPr>
            <a:spLocks noGrp="1"/>
          </p:cNvSpPr>
          <p:nvPr>
            <p:ph idx="1"/>
          </p:nvPr>
        </p:nvSpPr>
        <p:spPr/>
        <p:txBody>
          <a:bodyPr>
            <a:normAutofit fontScale="92500" lnSpcReduction="20000"/>
          </a:bodyPr>
          <a:lstStyle/>
          <a:p>
            <a:r>
              <a:rPr lang="de-DE" sz="3200" dirty="0"/>
              <a:t>In der imperativen Programmierung sind Klassen wie "Referenztypen", die auf Objekte verweisen.</a:t>
            </a:r>
          </a:p>
          <a:p>
            <a:r>
              <a:rPr lang="de-DE" sz="3200" dirty="0"/>
              <a:t>Records sind spezielle Datentypen, die unveränderlich (</a:t>
            </a:r>
            <a:r>
              <a:rPr lang="de-DE" sz="3200" dirty="0" err="1"/>
              <a:t>immutable</a:t>
            </a:r>
            <a:r>
              <a:rPr lang="de-DE" sz="3200" dirty="0"/>
              <a:t>) sind und ebenfalls Referenztypen sind.</a:t>
            </a:r>
          </a:p>
          <a:p>
            <a:endParaRPr lang="de-DE" sz="3200" dirty="0"/>
          </a:p>
          <a:p>
            <a:pPr marL="0" indent="0">
              <a:buNone/>
            </a:pPr>
            <a:r>
              <a:rPr lang="de-DE" sz="3200" dirty="0"/>
              <a:t>Der Unterschied ist, dass </a:t>
            </a:r>
            <a:r>
              <a:rPr lang="de-DE" sz="3200" dirty="0">
                <a:solidFill>
                  <a:srgbClr val="FF0000"/>
                </a:solidFill>
              </a:rPr>
              <a:t>Records wie Werte behandelt werden, also "wertorientiert" sind</a:t>
            </a:r>
            <a:r>
              <a:rPr lang="de-DE" sz="3200" dirty="0"/>
              <a:t>, auch wenn sie technisch gesehen Referenztypen bleiben. In der funktionalen Programmierung sind Records also ähnlich wie Klassen in der imperativen Programmierung, nur dass sie sich mehr wie einfache Werte verhalten.</a:t>
            </a:r>
          </a:p>
          <a:p>
            <a:pPr marL="0" indent="0">
              <a:buNone/>
            </a:pPr>
            <a:endParaRPr lang="de-CH" dirty="0"/>
          </a:p>
        </p:txBody>
      </p:sp>
      <p:sp>
        <p:nvSpPr>
          <p:cNvPr id="4" name="Foliennummernplatzhalter 3">
            <a:extLst>
              <a:ext uri="{FF2B5EF4-FFF2-40B4-BE49-F238E27FC236}">
                <a16:creationId xmlns:a16="http://schemas.microsoft.com/office/drawing/2014/main" id="{F2E1D32B-AD24-7501-FCAE-D925C9640E94}"/>
              </a:ext>
            </a:extLst>
          </p:cNvPr>
          <p:cNvSpPr>
            <a:spLocks noGrp="1"/>
          </p:cNvSpPr>
          <p:nvPr>
            <p:ph type="sldNum" sz="quarter" idx="12"/>
          </p:nvPr>
        </p:nvSpPr>
        <p:spPr/>
        <p:txBody>
          <a:bodyPr/>
          <a:lstStyle/>
          <a:p>
            <a:fld id="{F0E841FC-7AA3-274E-887F-3F06530528A4}" type="slidenum">
              <a:rPr lang="de-DE" smtClean="0"/>
              <a:pPr/>
              <a:t>5</a:t>
            </a:fld>
            <a:endParaRPr lang="de-DE"/>
          </a:p>
        </p:txBody>
      </p:sp>
    </p:spTree>
    <p:extLst>
      <p:ext uri="{BB962C8B-B14F-4D97-AF65-F5344CB8AC3E}">
        <p14:creationId xmlns:p14="http://schemas.microsoft.com/office/powerpoint/2010/main" val="995653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70595-2565-856E-62E9-85290F471EF0}"/>
              </a:ext>
            </a:extLst>
          </p:cNvPr>
          <p:cNvSpPr>
            <a:spLocks noGrp="1"/>
          </p:cNvSpPr>
          <p:nvPr>
            <p:ph type="title"/>
          </p:nvPr>
        </p:nvSpPr>
        <p:spPr/>
        <p:txBody>
          <a:bodyPr/>
          <a:lstStyle/>
          <a:p>
            <a:r>
              <a:rPr lang="de-DE" dirty="0"/>
              <a:t>Leistungsziel</a:t>
            </a:r>
            <a:endParaRPr lang="de-CH" dirty="0"/>
          </a:p>
        </p:txBody>
      </p:sp>
      <p:sp>
        <p:nvSpPr>
          <p:cNvPr id="3" name="Inhaltsplatzhalter 2">
            <a:extLst>
              <a:ext uri="{FF2B5EF4-FFF2-40B4-BE49-F238E27FC236}">
                <a16:creationId xmlns:a16="http://schemas.microsoft.com/office/drawing/2014/main" id="{1D24F3B7-2D1A-F697-A984-32F09E3BE44D}"/>
              </a:ext>
            </a:extLst>
          </p:cNvPr>
          <p:cNvSpPr>
            <a:spLocks noGrp="1"/>
          </p:cNvSpPr>
          <p:nvPr>
            <p:ph idx="1"/>
          </p:nvPr>
        </p:nvSpPr>
        <p:spPr/>
        <p:txBody>
          <a:bodyPr/>
          <a:lstStyle/>
          <a:p>
            <a:pPr marL="0" indent="0">
              <a:buNone/>
            </a:pPr>
            <a:r>
              <a:rPr lang="de-CH" sz="3200" kern="100" dirty="0">
                <a:effectLst/>
                <a:latin typeface="Calibri" panose="020F0502020204030204" pitchFamily="34" charset="0"/>
                <a:ea typeface="Calibri" panose="020F0502020204030204" pitchFamily="34" charset="0"/>
                <a:cs typeface="Times New Roman" panose="02020603050405020304" pitchFamily="18" charset="0"/>
              </a:rPr>
              <a:t>Sie können Programme mit Zusammengesetzten Daten entwickeln. </a:t>
            </a:r>
          </a:p>
          <a:p>
            <a:r>
              <a:rPr lang="de-CH" sz="3200" kern="100" dirty="0">
                <a:effectLst/>
                <a:latin typeface="Calibri" panose="020F0502020204030204" pitchFamily="34" charset="0"/>
                <a:ea typeface="Calibri" panose="020F0502020204030204" pitchFamily="34" charset="0"/>
                <a:cs typeface="Times New Roman" panose="02020603050405020304" pitchFamily="18" charset="0"/>
              </a:rPr>
              <a:t>Sie kennen die </a:t>
            </a:r>
            <a:r>
              <a:rPr lang="de-CH" sz="3200" kern="100" dirty="0" err="1">
                <a:effectLst/>
                <a:latin typeface="Calibri" panose="020F0502020204030204" pitchFamily="34" charset="0"/>
                <a:ea typeface="Calibri" panose="020F0502020204030204" pitchFamily="34" charset="0"/>
                <a:cs typeface="Times New Roman" panose="02020603050405020304" pitchFamily="18" charset="0"/>
              </a:rPr>
              <a:t>Record</a:t>
            </a:r>
            <a:r>
              <a:rPr lang="de-CH" sz="3200" kern="100" dirty="0">
                <a:effectLst/>
                <a:latin typeface="Calibri" panose="020F0502020204030204" pitchFamily="34" charset="0"/>
                <a:ea typeface="Calibri" panose="020F0502020204030204" pitchFamily="34" charset="0"/>
                <a:cs typeface="Times New Roman" panose="02020603050405020304" pitchFamily="18" charset="0"/>
              </a:rPr>
              <a:t>-Signatur </a:t>
            </a:r>
          </a:p>
          <a:p>
            <a:r>
              <a:rPr lang="de-DE" sz="3200" kern="100" dirty="0">
                <a:effectLst/>
                <a:latin typeface="Calibri" panose="020F0502020204030204" pitchFamily="34" charset="0"/>
                <a:ea typeface="Calibri" panose="020F0502020204030204" pitchFamily="34" charset="0"/>
                <a:cs typeface="Times New Roman" panose="02020603050405020304" pitchFamily="18" charset="0"/>
              </a:rPr>
              <a:t>Die kennen den Konstruktor des </a:t>
            </a:r>
            <a:r>
              <a:rPr lang="de-DE" sz="3200" kern="100" dirty="0" err="1">
                <a:effectLst/>
                <a:latin typeface="Calibri" panose="020F0502020204030204" pitchFamily="34" charset="0"/>
                <a:ea typeface="Calibri" panose="020F0502020204030204" pitchFamily="34" charset="0"/>
                <a:cs typeface="Times New Roman" panose="02020603050405020304" pitchFamily="18" charset="0"/>
              </a:rPr>
              <a:t>Record</a:t>
            </a:r>
            <a:r>
              <a:rPr lang="de-DE" sz="3200" kern="100" dirty="0">
                <a:effectLst/>
                <a:latin typeface="Calibri" panose="020F0502020204030204" pitchFamily="34" charset="0"/>
                <a:ea typeface="Calibri" panose="020F0502020204030204" pitchFamily="34" charset="0"/>
                <a:cs typeface="Times New Roman" panose="02020603050405020304" pitchFamily="18" charset="0"/>
              </a:rPr>
              <a:t>-Typs</a:t>
            </a:r>
          </a:p>
          <a:p>
            <a:r>
              <a:rPr lang="de-DE" sz="3200" kern="100" dirty="0">
                <a:effectLst/>
                <a:latin typeface="Calibri" panose="020F0502020204030204" pitchFamily="34" charset="0"/>
                <a:ea typeface="Calibri" panose="020F0502020204030204" pitchFamily="34" charset="0"/>
                <a:cs typeface="Times New Roman" panose="02020603050405020304" pitchFamily="18" charset="0"/>
              </a:rPr>
              <a:t>Sie kennen Selektoren und deren Signatur des </a:t>
            </a:r>
            <a:r>
              <a:rPr lang="de-DE" sz="3200" kern="100" dirty="0" err="1">
                <a:effectLst/>
                <a:latin typeface="Calibri" panose="020F0502020204030204" pitchFamily="34" charset="0"/>
                <a:ea typeface="Calibri" panose="020F0502020204030204" pitchFamily="34" charset="0"/>
                <a:cs typeface="Times New Roman" panose="02020603050405020304" pitchFamily="18" charset="0"/>
              </a:rPr>
              <a:t>Record</a:t>
            </a:r>
            <a:r>
              <a:rPr lang="de-DE" sz="3200" kern="100" dirty="0">
                <a:effectLst/>
                <a:latin typeface="Calibri" panose="020F0502020204030204" pitchFamily="34" charset="0"/>
                <a:ea typeface="Calibri" panose="020F0502020204030204" pitchFamily="34" charset="0"/>
                <a:cs typeface="Times New Roman" panose="02020603050405020304" pitchFamily="18" charset="0"/>
              </a:rPr>
              <a:t>-Typs</a:t>
            </a:r>
            <a:endParaRPr lang="de-CH"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CH" dirty="0"/>
          </a:p>
        </p:txBody>
      </p:sp>
      <p:sp>
        <p:nvSpPr>
          <p:cNvPr id="4" name="Foliennummernplatzhalter 3">
            <a:extLst>
              <a:ext uri="{FF2B5EF4-FFF2-40B4-BE49-F238E27FC236}">
                <a16:creationId xmlns:a16="http://schemas.microsoft.com/office/drawing/2014/main" id="{54265E63-9793-B56E-118F-C804E8875504}"/>
              </a:ext>
            </a:extLst>
          </p:cNvPr>
          <p:cNvSpPr>
            <a:spLocks noGrp="1"/>
          </p:cNvSpPr>
          <p:nvPr>
            <p:ph type="sldNum" sz="quarter" idx="12"/>
          </p:nvPr>
        </p:nvSpPr>
        <p:spPr/>
        <p:txBody>
          <a:bodyPr/>
          <a:lstStyle/>
          <a:p>
            <a:fld id="{F0E841FC-7AA3-274E-887F-3F06530528A4}" type="slidenum">
              <a:rPr lang="de-DE" smtClean="0"/>
              <a:pPr/>
              <a:t>6</a:t>
            </a:fld>
            <a:endParaRPr lang="de-DE"/>
          </a:p>
        </p:txBody>
      </p:sp>
    </p:spTree>
    <p:extLst>
      <p:ext uri="{BB962C8B-B14F-4D97-AF65-F5344CB8AC3E}">
        <p14:creationId xmlns:p14="http://schemas.microsoft.com/office/powerpoint/2010/main" val="1660125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customXml/itemProps2.xml><?xml version="1.0" encoding="utf-8"?>
<ds:datastoreItem xmlns:ds="http://schemas.openxmlformats.org/officeDocument/2006/customXml" ds:itemID="{ABC5EAD9-4A4F-4FCB-94FD-1012A3DA7B4D}">
  <ds:schemaRefs>
    <ds:schemaRef ds:uri="http://schemas.microsoft.com/sharepoint/v3/contenttype/forms"/>
  </ds:schemaRefs>
</ds:datastoreItem>
</file>

<file path=customXml/itemProps3.xml><?xml version="1.0" encoding="utf-8"?>
<ds:datastoreItem xmlns:ds="http://schemas.openxmlformats.org/officeDocument/2006/customXml" ds:itemID="{514124F4-B9D2-4533-9552-09A53758178E}"/>
</file>

<file path=docProps/app.xml><?xml version="1.0" encoding="utf-8"?>
<Properties xmlns="http://schemas.openxmlformats.org/officeDocument/2006/extended-properties" xmlns:vt="http://schemas.openxmlformats.org/officeDocument/2006/docPropsVTypes">
  <Template/>
  <TotalTime>0</TotalTime>
  <Words>317</Words>
  <Application>Microsoft Office PowerPoint</Application>
  <PresentationFormat>Breitbild</PresentationFormat>
  <Paragraphs>27</Paragraphs>
  <Slides>6</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6</vt:i4>
      </vt:variant>
    </vt:vector>
  </HeadingPairs>
  <TitlesOfParts>
    <vt:vector size="14" baseType="lpstr">
      <vt:lpstr>Arial</vt:lpstr>
      <vt:lpstr>Arial Black</vt:lpstr>
      <vt:lpstr>Calibri</vt:lpstr>
      <vt:lpstr>Calibri Light</vt:lpstr>
      <vt:lpstr>Times New Roman</vt:lpstr>
      <vt:lpstr>Wingdings</vt:lpstr>
      <vt:lpstr>Vorlage sfb-Folien 2006</vt:lpstr>
      <vt:lpstr>1_Vorlage sfb-Folien 2006</vt:lpstr>
      <vt:lpstr>MODUL 323 Funktional Programmieren  Zusammengesetzte Daten</vt:lpstr>
      <vt:lpstr>Wie würden Sie Koordinaten in der Programmierung umsetzen?</vt:lpstr>
      <vt:lpstr>Mögliche Antworten:</vt:lpstr>
      <vt:lpstr>Hierarchie / Vererbung  Referenztyp</vt:lpstr>
      <vt:lpstr>Referenztypen</vt:lpstr>
      <vt:lpstr>Leistungsziel</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656</cp:revision>
  <cp:lastPrinted>2018-10-15T09:46:05Z</cp:lastPrinted>
  <dcterms:created xsi:type="dcterms:W3CDTF">2008-06-05T09:41:28Z</dcterms:created>
  <dcterms:modified xsi:type="dcterms:W3CDTF">2024-09-27T08:32:21Z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