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matic SC"/>
      <p:regular r:id="rId19"/>
      <p:bold r:id="rId20"/>
    </p:embeddedFont>
    <p:embeddedFont>
      <p:font typeface="Source Code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6.xml"/><Relationship Id="rId22" Type="http://schemas.openxmlformats.org/officeDocument/2006/relationships/font" Target="fonts/SourceCodePro-bold.fntdata"/><Relationship Id="rId10" Type="http://schemas.openxmlformats.org/officeDocument/2006/relationships/slide" Target="slides/slide5.xml"/><Relationship Id="rId21" Type="http://schemas.openxmlformats.org/officeDocument/2006/relationships/font" Target="fonts/SourceCodePro-regular.fntdata"/><Relationship Id="rId13" Type="http://schemas.openxmlformats.org/officeDocument/2006/relationships/slide" Target="slides/slide8.xml"/><Relationship Id="rId24" Type="http://schemas.openxmlformats.org/officeDocument/2006/relationships/font" Target="fonts/SourceCodePro-boldItalic.fntdata"/><Relationship Id="rId12" Type="http://schemas.openxmlformats.org/officeDocument/2006/relationships/slide" Target="slides/slide7.xml"/><Relationship Id="rId23" Type="http://schemas.openxmlformats.org/officeDocument/2006/relationships/font" Target="fonts/SourceCode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maticS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b5d79858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b5d79858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b5eb64fe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b5eb64fe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8da98de1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8da98de1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8da98de1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8da98de1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8da98de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8da98de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8da98de1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8da98de1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444f932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444f932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444f932a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444f932a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b5d79858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b5d79858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444f932a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444f932a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b5d79858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b5d79858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b5d79858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b5d79858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ssn.unam.mx/" TargetMode="External"/><Relationship Id="rId4" Type="http://schemas.openxmlformats.org/officeDocument/2006/relationships/hyperlink" Target="https://www.thujamassages.nl/mapa-dos-sismos.html" TargetMode="External"/><Relationship Id="rId5" Type="http://schemas.openxmlformats.org/officeDocument/2006/relationships/hyperlink" Target="https://www.unam.mx/medidas-de-emergencia/sism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B26B"/>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0" y="68450"/>
            <a:ext cx="9144000" cy="12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SISMOS EN </a:t>
            </a:r>
            <a:r>
              <a:rPr lang="es-419"/>
              <a:t>MÉXICO</a:t>
            </a:r>
            <a:endParaRPr/>
          </a:p>
        </p:txBody>
      </p:sp>
      <p:sp>
        <p:nvSpPr>
          <p:cNvPr id="57" name="Google Shape;57;p13"/>
          <p:cNvSpPr txBox="1"/>
          <p:nvPr>
            <p:ph idx="1" type="subTitle"/>
          </p:nvPr>
        </p:nvSpPr>
        <p:spPr>
          <a:xfrm>
            <a:off x="0" y="3848400"/>
            <a:ext cx="9144000" cy="129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419" sz="2000">
                <a:solidFill>
                  <a:srgbClr val="000000"/>
                </a:solidFill>
              </a:rPr>
              <a:t>ZATARAIN RENTERIA JUAN JESUS</a:t>
            </a:r>
            <a:endParaRPr b="1" sz="2000">
              <a:solidFill>
                <a:srgbClr val="000000"/>
              </a:solidFill>
            </a:endParaRPr>
          </a:p>
          <a:p>
            <a:pPr indent="0" lvl="0" marL="0" rtl="0" algn="l">
              <a:lnSpc>
                <a:spcPct val="115000"/>
              </a:lnSpc>
              <a:spcBef>
                <a:spcPts val="0"/>
              </a:spcBef>
              <a:spcAft>
                <a:spcPts val="0"/>
              </a:spcAft>
              <a:buClr>
                <a:schemeClr val="dk1"/>
              </a:buClr>
              <a:buSzPts val="1100"/>
              <a:buFont typeface="Arial"/>
              <a:buNone/>
            </a:pPr>
            <a:r>
              <a:rPr b="1" lang="es-419" sz="2000">
                <a:solidFill>
                  <a:srgbClr val="000000"/>
                </a:solidFill>
              </a:rPr>
              <a:t>BECERRA PEREYRA RAMON</a:t>
            </a:r>
            <a:endParaRPr b="1" sz="2000">
              <a:solidFill>
                <a:srgbClr val="000000"/>
              </a:solidFill>
            </a:endParaRPr>
          </a:p>
          <a:p>
            <a:pPr indent="0" lvl="0" marL="0" rtl="0" algn="l">
              <a:lnSpc>
                <a:spcPct val="115000"/>
              </a:lnSpc>
              <a:spcBef>
                <a:spcPts val="0"/>
              </a:spcBef>
              <a:spcAft>
                <a:spcPts val="0"/>
              </a:spcAft>
              <a:buClr>
                <a:schemeClr val="dk1"/>
              </a:buClr>
              <a:buSzPts val="1100"/>
              <a:buFont typeface="Arial"/>
              <a:buNone/>
            </a:pPr>
            <a:r>
              <a:rPr b="1" lang="es-419" sz="2000">
                <a:solidFill>
                  <a:srgbClr val="000000"/>
                </a:solidFill>
              </a:rPr>
              <a:t>JUAREZ GARCIA NOE EMMANUEL</a:t>
            </a:r>
            <a:endParaRPr b="1" sz="2000">
              <a:solidFill>
                <a:srgbClr val="000000"/>
              </a:solidFill>
            </a:endParaRPr>
          </a:p>
          <a:p>
            <a:pPr indent="0" lvl="0" marL="0" rtl="0" algn="l">
              <a:lnSpc>
                <a:spcPct val="115000"/>
              </a:lnSpc>
              <a:spcBef>
                <a:spcPts val="0"/>
              </a:spcBef>
              <a:spcAft>
                <a:spcPts val="0"/>
              </a:spcAft>
              <a:buClr>
                <a:schemeClr val="dk1"/>
              </a:buClr>
              <a:buSzPts val="1100"/>
              <a:buFont typeface="Arial"/>
              <a:buNone/>
            </a:pPr>
            <a:r>
              <a:rPr b="1" lang="es-419" sz="2000">
                <a:solidFill>
                  <a:srgbClr val="000000"/>
                </a:solidFill>
              </a:rPr>
              <a:t>SIMULACIÓN MATEMÁTICA</a:t>
            </a:r>
            <a:endParaRPr b="1" sz="2000">
              <a:solidFill>
                <a:srgbClr val="000000"/>
              </a:solidFill>
            </a:endParaRPr>
          </a:p>
          <a:p>
            <a:pPr indent="0" lvl="0" marL="0" rtl="0" algn="l">
              <a:lnSpc>
                <a:spcPct val="115000"/>
              </a:lnSpc>
              <a:spcBef>
                <a:spcPts val="0"/>
              </a:spcBef>
              <a:spcAft>
                <a:spcPts val="0"/>
              </a:spcAft>
              <a:buClr>
                <a:schemeClr val="dk1"/>
              </a:buClr>
              <a:buSzPts val="1100"/>
              <a:buFont typeface="Arial"/>
              <a:buNone/>
            </a:pPr>
            <a:r>
              <a:rPr b="1" lang="es-419" sz="2000">
                <a:solidFill>
                  <a:srgbClr val="000000"/>
                </a:solidFill>
              </a:rPr>
              <a:t>CRISTIAN CAMILO ZAPATA ZULUAGA</a:t>
            </a:r>
            <a:endParaRPr b="1" sz="2000">
              <a:solidFill>
                <a:srgbClr val="000000"/>
              </a:solidFill>
            </a:endParaRPr>
          </a:p>
          <a:p>
            <a:pPr indent="0" lvl="0" marL="0" rtl="0" algn="ctr">
              <a:spcBef>
                <a:spcPts val="0"/>
              </a:spcBef>
              <a:spcAft>
                <a:spcPts val="0"/>
              </a:spcAft>
              <a:buNone/>
            </a:pPr>
            <a:r>
              <a:t/>
            </a:r>
            <a:endParaRPr/>
          </a:p>
        </p:txBody>
      </p:sp>
      <p:pic>
        <p:nvPicPr>
          <p:cNvPr id="58" name="Google Shape;58;p13"/>
          <p:cNvPicPr preferRelativeResize="0"/>
          <p:nvPr/>
        </p:nvPicPr>
        <p:blipFill>
          <a:blip r:embed="rId3">
            <a:alphaModFix/>
          </a:blip>
          <a:stretch>
            <a:fillRect/>
          </a:stretch>
        </p:blipFill>
        <p:spPr>
          <a:xfrm>
            <a:off x="4794325" y="1363550"/>
            <a:ext cx="4349675" cy="3779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0" y="0"/>
            <a:ext cx="91440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Gráfica</a:t>
            </a:r>
            <a:r>
              <a:rPr lang="es-419"/>
              <a:t> simulando 100 escenarios  </a:t>
            </a:r>
            <a:endParaRPr/>
          </a:p>
        </p:txBody>
      </p:sp>
      <p:sp>
        <p:nvSpPr>
          <p:cNvPr id="115" name="Google Shape;115;p22"/>
          <p:cNvSpPr txBox="1"/>
          <p:nvPr>
            <p:ph idx="1" type="body"/>
          </p:nvPr>
        </p:nvSpPr>
        <p:spPr>
          <a:xfrm>
            <a:off x="0" y="4211000"/>
            <a:ext cx="9144000" cy="93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solidFill>
                  <a:srgbClr val="000000"/>
                </a:solidFill>
                <a:highlight>
                  <a:srgbClr val="FFFFFF"/>
                </a:highlight>
                <a:latin typeface="Arial"/>
                <a:ea typeface="Arial"/>
                <a:cs typeface="Arial"/>
                <a:sym typeface="Arial"/>
              </a:rPr>
              <a:t>Es una </a:t>
            </a:r>
            <a:r>
              <a:rPr lang="es-419">
                <a:solidFill>
                  <a:srgbClr val="000000"/>
                </a:solidFill>
                <a:highlight>
                  <a:srgbClr val="FFFFFF"/>
                </a:highlight>
                <a:latin typeface="Arial"/>
                <a:ea typeface="Arial"/>
                <a:cs typeface="Arial"/>
                <a:sym typeface="Arial"/>
              </a:rPr>
              <a:t>simulación</a:t>
            </a:r>
            <a:r>
              <a:rPr lang="es-419">
                <a:solidFill>
                  <a:srgbClr val="000000"/>
                </a:solidFill>
                <a:highlight>
                  <a:srgbClr val="FFFFFF"/>
                </a:highlight>
                <a:latin typeface="Arial"/>
                <a:ea typeface="Arial"/>
                <a:cs typeface="Arial"/>
                <a:sym typeface="Arial"/>
              </a:rPr>
              <a:t> con diferentes escenarios del 2019 en la cual nos damos cuenta que en la </a:t>
            </a:r>
            <a:r>
              <a:rPr lang="es-419">
                <a:solidFill>
                  <a:srgbClr val="000000"/>
                </a:solidFill>
                <a:highlight>
                  <a:srgbClr val="FFFFFF"/>
                </a:highlight>
                <a:latin typeface="Arial"/>
                <a:ea typeface="Arial"/>
                <a:cs typeface="Arial"/>
                <a:sym typeface="Arial"/>
              </a:rPr>
              <a:t>época</a:t>
            </a:r>
            <a:r>
              <a:rPr lang="es-419">
                <a:solidFill>
                  <a:srgbClr val="000000"/>
                </a:solidFill>
                <a:highlight>
                  <a:srgbClr val="FFFFFF"/>
                </a:highlight>
                <a:latin typeface="Arial"/>
                <a:ea typeface="Arial"/>
                <a:cs typeface="Arial"/>
                <a:sym typeface="Arial"/>
              </a:rPr>
              <a:t> del segundo sexenio del año puede que </a:t>
            </a:r>
            <a:r>
              <a:rPr lang="es-419">
                <a:solidFill>
                  <a:srgbClr val="000000"/>
                </a:solidFill>
                <a:highlight>
                  <a:srgbClr val="FFFFFF"/>
                </a:highlight>
                <a:latin typeface="Arial"/>
                <a:ea typeface="Arial"/>
                <a:cs typeface="Arial"/>
                <a:sym typeface="Arial"/>
              </a:rPr>
              <a:t>más</a:t>
            </a:r>
            <a:r>
              <a:rPr lang="es-419">
                <a:solidFill>
                  <a:srgbClr val="000000"/>
                </a:solidFill>
                <a:highlight>
                  <a:srgbClr val="FFFFFF"/>
                </a:highlight>
                <a:latin typeface="Arial"/>
                <a:ea typeface="Arial"/>
                <a:cs typeface="Arial"/>
                <a:sym typeface="Arial"/>
              </a:rPr>
              <a:t> sismos ocurren</a:t>
            </a:r>
            <a:endParaRPr/>
          </a:p>
        </p:txBody>
      </p:sp>
      <p:pic>
        <p:nvPicPr>
          <p:cNvPr id="116" name="Google Shape;116;p22"/>
          <p:cNvPicPr preferRelativeResize="0"/>
          <p:nvPr/>
        </p:nvPicPr>
        <p:blipFill rotWithShape="1">
          <a:blip r:embed="rId3">
            <a:alphaModFix/>
          </a:blip>
          <a:srcRect b="7885" l="19826" r="40224" t="37734"/>
          <a:stretch/>
        </p:blipFill>
        <p:spPr>
          <a:xfrm>
            <a:off x="0" y="801000"/>
            <a:ext cx="9144001" cy="3410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0" y="0"/>
            <a:ext cx="91440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3400"/>
              <a:t>Gráficas comparativas simulación (2019) vs historial de un año (2018)</a:t>
            </a:r>
            <a:endParaRPr sz="3400"/>
          </a:p>
        </p:txBody>
      </p:sp>
      <p:pic>
        <p:nvPicPr>
          <p:cNvPr id="122" name="Google Shape;122;p23"/>
          <p:cNvPicPr preferRelativeResize="0"/>
          <p:nvPr/>
        </p:nvPicPr>
        <p:blipFill rotWithShape="1">
          <a:blip r:embed="rId3">
            <a:alphaModFix/>
          </a:blip>
          <a:srcRect b="14084" l="19385" r="35967" t="22700"/>
          <a:stretch/>
        </p:blipFill>
        <p:spPr>
          <a:xfrm>
            <a:off x="0" y="801000"/>
            <a:ext cx="4686900" cy="4342500"/>
          </a:xfrm>
          <a:prstGeom prst="rect">
            <a:avLst/>
          </a:prstGeom>
          <a:noFill/>
          <a:ln>
            <a:noFill/>
          </a:ln>
        </p:spPr>
      </p:pic>
      <p:pic>
        <p:nvPicPr>
          <p:cNvPr id="123" name="Google Shape;123;p23"/>
          <p:cNvPicPr preferRelativeResize="0"/>
          <p:nvPr/>
        </p:nvPicPr>
        <p:blipFill rotWithShape="1">
          <a:blip r:embed="rId4">
            <a:alphaModFix/>
          </a:blip>
          <a:srcRect b="15326" l="20312" r="33387" t="20653"/>
          <a:stretch/>
        </p:blipFill>
        <p:spPr>
          <a:xfrm>
            <a:off x="4686900" y="841275"/>
            <a:ext cx="4457101" cy="4261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64325" y="0"/>
            <a:ext cx="91440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conclusiones</a:t>
            </a:r>
            <a:endParaRPr/>
          </a:p>
        </p:txBody>
      </p:sp>
      <p:sp>
        <p:nvSpPr>
          <p:cNvPr id="129" name="Google Shape;129;p24"/>
          <p:cNvSpPr txBox="1"/>
          <p:nvPr>
            <p:ph idx="1" type="body"/>
          </p:nvPr>
        </p:nvSpPr>
        <p:spPr>
          <a:xfrm>
            <a:off x="0" y="895000"/>
            <a:ext cx="9144000" cy="42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400"/>
              <a:t>E</a:t>
            </a:r>
            <a:r>
              <a:rPr lang="es-419"/>
              <a:t>s importante recalcar que los sismos dependen de muchos factores pues se debe de tomar en </a:t>
            </a:r>
            <a:r>
              <a:rPr lang="es-419"/>
              <a:t>cuenta</a:t>
            </a:r>
            <a:r>
              <a:rPr lang="es-419"/>
              <a:t> no solo el movimiento de las placas </a:t>
            </a:r>
            <a:r>
              <a:rPr lang="es-419"/>
              <a:t>tectónicas</a:t>
            </a:r>
            <a:r>
              <a:rPr lang="es-419"/>
              <a:t>, si que en su varianza de magnitud entran </a:t>
            </a:r>
            <a:r>
              <a:rPr lang="es-419"/>
              <a:t>rasgos</a:t>
            </a:r>
            <a:r>
              <a:rPr lang="es-419"/>
              <a:t> como </a:t>
            </a:r>
            <a:r>
              <a:rPr lang="es-419"/>
              <a:t>población</a:t>
            </a:r>
            <a:r>
              <a:rPr lang="es-419"/>
              <a:t> por km^2 y a su </a:t>
            </a:r>
            <a:r>
              <a:rPr lang="es-419"/>
              <a:t>vez</a:t>
            </a:r>
            <a:r>
              <a:rPr lang="es-419"/>
              <a:t> vibraciones externas como la es de maquinaria, </a:t>
            </a:r>
            <a:r>
              <a:rPr lang="es-419"/>
              <a:t>fábricas</a:t>
            </a:r>
            <a:r>
              <a:rPr lang="es-419"/>
              <a:t>, </a:t>
            </a:r>
            <a:r>
              <a:rPr lang="es-419"/>
              <a:t>automóviles</a:t>
            </a:r>
            <a:r>
              <a:rPr lang="es-419"/>
              <a:t>, etc.</a:t>
            </a:r>
            <a:endParaRPr/>
          </a:p>
          <a:p>
            <a:pPr indent="0" lvl="0" marL="0" rtl="0" algn="l">
              <a:spcBef>
                <a:spcPts val="1600"/>
              </a:spcBef>
              <a:spcAft>
                <a:spcPts val="0"/>
              </a:spcAft>
              <a:buNone/>
            </a:pPr>
            <a:r>
              <a:rPr lang="es-419">
                <a:highlight>
                  <a:srgbClr val="FFFFFF"/>
                </a:highlight>
              </a:rPr>
              <a:t>Con esto logramos definir una estimación en relación a los datos históricos, y con ellos poder tomar precauciones, es por ello que dia a dia se generan nuevos metodos de construccion para evitar daños con los posibles sismos, y evitar la pérdida de vidas humanas y daños terceros.</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referencias</a:t>
            </a:r>
            <a:endParaRPr/>
          </a:p>
        </p:txBody>
      </p:sp>
      <p:sp>
        <p:nvSpPr>
          <p:cNvPr id="135" name="Google Shape;135;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333333"/>
                </a:solidFill>
                <a:highlight>
                  <a:srgbClr val="FEF1D2"/>
                </a:highlight>
                <a:latin typeface="Times New Roman"/>
                <a:ea typeface="Times New Roman"/>
                <a:cs typeface="Times New Roman"/>
                <a:sym typeface="Times New Roman"/>
              </a:rPr>
              <a:t>Nacional, S. S. (2019). Servicio Sismológico Nacional. Retrieved November 15, 2019, from </a:t>
            </a:r>
            <a:r>
              <a:rPr lang="es-419" u="sng">
                <a:solidFill>
                  <a:schemeClr val="hlink"/>
                </a:solidFill>
                <a:highlight>
                  <a:srgbClr val="FEF1D2"/>
                </a:highlight>
                <a:latin typeface="Times New Roman"/>
                <a:ea typeface="Times New Roman"/>
                <a:cs typeface="Times New Roman"/>
                <a:sym typeface="Times New Roman"/>
                <a:hlinkClick r:id="rId3"/>
              </a:rPr>
              <a:t>http://www.ssn.unam.mx/</a:t>
            </a:r>
            <a:endParaRPr>
              <a:solidFill>
                <a:srgbClr val="333333"/>
              </a:solidFill>
              <a:highlight>
                <a:srgbClr val="FEF1D2"/>
              </a:highlight>
              <a:latin typeface="Times New Roman"/>
              <a:ea typeface="Times New Roman"/>
              <a:cs typeface="Times New Roman"/>
              <a:sym typeface="Times New Roman"/>
            </a:endParaRPr>
          </a:p>
          <a:p>
            <a:pPr indent="0" lvl="0" marL="0" rtl="0" algn="l">
              <a:spcBef>
                <a:spcPts val="1600"/>
              </a:spcBef>
              <a:spcAft>
                <a:spcPts val="0"/>
              </a:spcAft>
              <a:buNone/>
            </a:pPr>
            <a:r>
              <a:rPr lang="es-419">
                <a:solidFill>
                  <a:srgbClr val="333333"/>
                </a:solidFill>
                <a:highlight>
                  <a:srgbClr val="FEF1D2"/>
                </a:highlight>
                <a:latin typeface="Times New Roman"/>
                <a:ea typeface="Times New Roman"/>
                <a:cs typeface="Times New Roman"/>
                <a:sym typeface="Times New Roman"/>
              </a:rPr>
              <a:t>Admin. (2018, April 6). Mapa Dos Sismos. Retrieved November 15, 2019, from </a:t>
            </a:r>
            <a:r>
              <a:rPr lang="es-419" u="sng">
                <a:solidFill>
                  <a:schemeClr val="hlink"/>
                </a:solidFill>
                <a:highlight>
                  <a:srgbClr val="FEF1D2"/>
                </a:highlight>
                <a:latin typeface="Times New Roman"/>
                <a:ea typeface="Times New Roman"/>
                <a:cs typeface="Times New Roman"/>
                <a:sym typeface="Times New Roman"/>
                <a:hlinkClick r:id="rId4"/>
              </a:rPr>
              <a:t>https://www.thujamassages.nl/mapa-dos-sismos.html</a:t>
            </a:r>
            <a:r>
              <a:rPr lang="es-419">
                <a:solidFill>
                  <a:srgbClr val="333333"/>
                </a:solidFill>
                <a:highlight>
                  <a:srgbClr val="FEF1D2"/>
                </a:highlight>
                <a:latin typeface="Times New Roman"/>
                <a:ea typeface="Times New Roman"/>
                <a:cs typeface="Times New Roman"/>
                <a:sym typeface="Times New Roman"/>
              </a:rPr>
              <a:t>.</a:t>
            </a:r>
            <a:endParaRPr>
              <a:solidFill>
                <a:srgbClr val="333333"/>
              </a:solidFill>
              <a:highlight>
                <a:srgbClr val="FEF1D2"/>
              </a:highlight>
              <a:latin typeface="Times New Roman"/>
              <a:ea typeface="Times New Roman"/>
              <a:cs typeface="Times New Roman"/>
              <a:sym typeface="Times New Roman"/>
            </a:endParaRPr>
          </a:p>
          <a:p>
            <a:pPr indent="0" lvl="0" marL="0" rtl="0" algn="l">
              <a:spcBef>
                <a:spcPts val="1600"/>
              </a:spcBef>
              <a:spcAft>
                <a:spcPts val="0"/>
              </a:spcAft>
              <a:buNone/>
            </a:pPr>
            <a:r>
              <a:rPr lang="es-419">
                <a:solidFill>
                  <a:srgbClr val="333333"/>
                </a:solidFill>
                <a:highlight>
                  <a:srgbClr val="FEF1D2"/>
                </a:highlight>
                <a:latin typeface="Times New Roman"/>
                <a:ea typeface="Times New Roman"/>
                <a:cs typeface="Times New Roman"/>
                <a:sym typeface="Times New Roman"/>
              </a:rPr>
              <a:t>Sismos. (n.d.). Retrieved November 15, 2019, from </a:t>
            </a:r>
            <a:r>
              <a:rPr lang="es-419" u="sng">
                <a:solidFill>
                  <a:schemeClr val="hlink"/>
                </a:solidFill>
                <a:highlight>
                  <a:srgbClr val="FEF1D2"/>
                </a:highlight>
                <a:latin typeface="Times New Roman"/>
                <a:ea typeface="Times New Roman"/>
                <a:cs typeface="Times New Roman"/>
                <a:sym typeface="Times New Roman"/>
                <a:hlinkClick r:id="rId5"/>
              </a:rPr>
              <a:t>https://www.unam.mx/medidas-de-emergencia/sismos</a:t>
            </a:r>
            <a:r>
              <a:rPr lang="es-419">
                <a:solidFill>
                  <a:srgbClr val="333333"/>
                </a:solidFill>
                <a:highlight>
                  <a:srgbClr val="FEF1D2"/>
                </a:highlight>
                <a:latin typeface="Times New Roman"/>
                <a:ea typeface="Times New Roman"/>
                <a:cs typeface="Times New Roman"/>
                <a:sym typeface="Times New Roman"/>
              </a:rPr>
              <a:t>.</a:t>
            </a:r>
            <a:endParaRPr>
              <a:solidFill>
                <a:srgbClr val="333333"/>
              </a:solidFill>
              <a:highlight>
                <a:srgbClr val="FEF1D2"/>
              </a:highlight>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333333"/>
              </a:solidFill>
              <a:highlight>
                <a:srgbClr val="FEF1D2"/>
              </a:highlight>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333333"/>
              </a:solidFill>
              <a:highlight>
                <a:srgbClr val="FEF1D2"/>
              </a:highlight>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333333"/>
              </a:solidFill>
              <a:highlight>
                <a:srgbClr val="FEF1D2"/>
              </a:highlight>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333333"/>
              </a:solidFill>
              <a:highlight>
                <a:srgbClr val="FEF1D2"/>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333333"/>
              </a:solidFill>
              <a:highlight>
                <a:srgbClr val="FEF1D2"/>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0" y="0"/>
            <a:ext cx="91440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definición</a:t>
            </a:r>
            <a:r>
              <a:rPr lang="es-419"/>
              <a:t> </a:t>
            </a:r>
            <a:endParaRPr/>
          </a:p>
        </p:txBody>
      </p:sp>
      <p:sp>
        <p:nvSpPr>
          <p:cNvPr id="64" name="Google Shape;64;p14"/>
          <p:cNvSpPr txBox="1"/>
          <p:nvPr>
            <p:ph idx="1" type="body"/>
          </p:nvPr>
        </p:nvSpPr>
        <p:spPr>
          <a:xfrm>
            <a:off x="0" y="801000"/>
            <a:ext cx="8520600" cy="157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2000">
                <a:solidFill>
                  <a:srgbClr val="000000"/>
                </a:solidFill>
                <a:highlight>
                  <a:srgbClr val="FFFFFF"/>
                </a:highlight>
                <a:latin typeface="Arial"/>
                <a:ea typeface="Arial"/>
                <a:cs typeface="Arial"/>
                <a:sym typeface="Arial"/>
              </a:rPr>
              <a:t>Se produce un sismo cuando los esfuerzos que afectan a cierto volumen de roca, sobrepasan la resistencia de ésta, provocando un ruptura violenta y la liberación repentina de la energía acumulada. Esta energía se propaga en forma de ondas sísmicas en todas direcciones.</a:t>
            </a:r>
            <a:endParaRPr sz="2000">
              <a:solidFill>
                <a:srgbClr val="000000"/>
              </a:solidFill>
            </a:endParaRPr>
          </a:p>
        </p:txBody>
      </p:sp>
      <p:pic>
        <p:nvPicPr>
          <p:cNvPr id="65" name="Google Shape;65;p14"/>
          <p:cNvPicPr preferRelativeResize="0"/>
          <p:nvPr/>
        </p:nvPicPr>
        <p:blipFill>
          <a:blip r:embed="rId3">
            <a:alphaModFix/>
          </a:blip>
          <a:stretch>
            <a:fillRect/>
          </a:stretch>
        </p:blipFill>
        <p:spPr>
          <a:xfrm>
            <a:off x="3180750" y="2376900"/>
            <a:ext cx="3438499" cy="2766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OBJETIVO GENERAL</a:t>
            </a:r>
            <a:endParaRPr/>
          </a:p>
        </p:txBody>
      </p:sp>
      <p:sp>
        <p:nvSpPr>
          <p:cNvPr id="76" name="Google Shape;76;p16"/>
          <p:cNvSpPr txBox="1"/>
          <p:nvPr>
            <p:ph idx="1" type="body"/>
          </p:nvPr>
        </p:nvSpPr>
        <p:spPr>
          <a:xfrm>
            <a:off x="0" y="1228675"/>
            <a:ext cx="9144000" cy="3914700"/>
          </a:xfrm>
          <a:prstGeom prst="rect">
            <a:avLst/>
          </a:prstGeom>
        </p:spPr>
        <p:txBody>
          <a:bodyPr anchorCtr="0" anchor="t" bIns="91425" lIns="91425" spcFirstLastPara="1" rIns="91425" wrap="square" tIns="91425">
            <a:noAutofit/>
          </a:bodyPr>
          <a:lstStyle/>
          <a:p>
            <a:pPr indent="-355600" lvl="0" marL="457200" rtl="0" algn="l">
              <a:spcBef>
                <a:spcPts val="1100"/>
              </a:spcBef>
              <a:spcAft>
                <a:spcPts val="0"/>
              </a:spcAft>
              <a:buClr>
                <a:srgbClr val="000000"/>
              </a:buClr>
              <a:buSzPts val="2000"/>
              <a:buFont typeface="Arial"/>
              <a:buChar char="●"/>
            </a:pPr>
            <a:r>
              <a:rPr lang="es-419" sz="2000">
                <a:solidFill>
                  <a:srgbClr val="000000"/>
                </a:solidFill>
                <a:highlight>
                  <a:srgbClr val="FFFFFF"/>
                </a:highlight>
                <a:latin typeface="Arial"/>
                <a:ea typeface="Arial"/>
                <a:cs typeface="Arial"/>
                <a:sym typeface="Arial"/>
              </a:rPr>
              <a:t>Es muy importante estar notificado sobre los movimientos </a:t>
            </a:r>
            <a:r>
              <a:rPr lang="es-419" sz="2000">
                <a:solidFill>
                  <a:srgbClr val="000000"/>
                </a:solidFill>
                <a:highlight>
                  <a:srgbClr val="FFFFFF"/>
                </a:highlight>
                <a:latin typeface="Arial"/>
                <a:ea typeface="Arial"/>
                <a:cs typeface="Arial"/>
                <a:sym typeface="Arial"/>
              </a:rPr>
              <a:t>sísmicos</a:t>
            </a:r>
            <a:r>
              <a:rPr lang="es-419" sz="2000">
                <a:solidFill>
                  <a:srgbClr val="000000"/>
                </a:solidFill>
                <a:highlight>
                  <a:srgbClr val="FFFFFF"/>
                </a:highlight>
                <a:latin typeface="Arial"/>
                <a:ea typeface="Arial"/>
                <a:cs typeface="Arial"/>
                <a:sym typeface="Arial"/>
              </a:rPr>
              <a:t> en nuestro </a:t>
            </a:r>
            <a:r>
              <a:rPr lang="es-419" sz="2000">
                <a:solidFill>
                  <a:srgbClr val="000000"/>
                </a:solidFill>
                <a:highlight>
                  <a:srgbClr val="FFFFFF"/>
                </a:highlight>
                <a:latin typeface="Arial"/>
                <a:ea typeface="Arial"/>
                <a:cs typeface="Arial"/>
                <a:sym typeface="Arial"/>
              </a:rPr>
              <a:t>país</a:t>
            </a:r>
            <a:r>
              <a:rPr lang="es-419" sz="2000">
                <a:solidFill>
                  <a:srgbClr val="000000"/>
                </a:solidFill>
                <a:highlight>
                  <a:srgbClr val="FFFFFF"/>
                </a:highlight>
                <a:latin typeface="Arial"/>
                <a:ea typeface="Arial"/>
                <a:cs typeface="Arial"/>
                <a:sym typeface="Arial"/>
              </a:rPr>
              <a:t>, ya que existen en </a:t>
            </a:r>
            <a:r>
              <a:rPr lang="es-419" sz="2000">
                <a:solidFill>
                  <a:srgbClr val="000000"/>
                </a:solidFill>
                <a:highlight>
                  <a:srgbClr val="FFFFFF"/>
                </a:highlight>
                <a:latin typeface="Arial"/>
                <a:ea typeface="Arial"/>
                <a:cs typeface="Arial"/>
                <a:sym typeface="Arial"/>
              </a:rPr>
              <a:t>México</a:t>
            </a:r>
            <a:r>
              <a:rPr lang="es-419" sz="2000">
                <a:solidFill>
                  <a:srgbClr val="000000"/>
                </a:solidFill>
                <a:highlight>
                  <a:srgbClr val="FFFFFF"/>
                </a:highlight>
                <a:latin typeface="Arial"/>
                <a:ea typeface="Arial"/>
                <a:cs typeface="Arial"/>
                <a:sym typeface="Arial"/>
              </a:rPr>
              <a:t> </a:t>
            </a:r>
            <a:r>
              <a:rPr lang="es-419" sz="2000">
                <a:solidFill>
                  <a:srgbClr val="000000"/>
                </a:solidFill>
                <a:highlight>
                  <a:srgbClr val="FFFFFF"/>
                </a:highlight>
                <a:latin typeface="Arial"/>
                <a:ea typeface="Arial"/>
                <a:cs typeface="Arial"/>
                <a:sym typeface="Arial"/>
              </a:rPr>
              <a:t>muchísimas</a:t>
            </a:r>
            <a:r>
              <a:rPr lang="es-419" sz="2000">
                <a:solidFill>
                  <a:srgbClr val="000000"/>
                </a:solidFill>
                <a:highlight>
                  <a:srgbClr val="FFFFFF"/>
                </a:highlight>
                <a:latin typeface="Arial"/>
                <a:ea typeface="Arial"/>
                <a:cs typeface="Arial"/>
                <a:sym typeface="Arial"/>
              </a:rPr>
              <a:t> construcciones que no </a:t>
            </a:r>
            <a:r>
              <a:rPr lang="es-419" sz="2000">
                <a:solidFill>
                  <a:srgbClr val="000000"/>
                </a:solidFill>
                <a:highlight>
                  <a:srgbClr val="FFFFFF"/>
                </a:highlight>
                <a:latin typeface="Arial"/>
                <a:ea typeface="Arial"/>
                <a:cs typeface="Arial"/>
                <a:sym typeface="Arial"/>
              </a:rPr>
              <a:t>están</a:t>
            </a:r>
            <a:r>
              <a:rPr lang="es-419" sz="2000">
                <a:solidFill>
                  <a:srgbClr val="000000"/>
                </a:solidFill>
                <a:highlight>
                  <a:srgbClr val="FFFFFF"/>
                </a:highlight>
                <a:latin typeface="Arial"/>
                <a:ea typeface="Arial"/>
                <a:cs typeface="Arial"/>
                <a:sym typeface="Arial"/>
              </a:rPr>
              <a:t> preparadas o diseñadas con fines de resistencia para sismos, y </a:t>
            </a:r>
            <a:r>
              <a:rPr lang="es-419" sz="2000">
                <a:solidFill>
                  <a:srgbClr val="000000"/>
                </a:solidFill>
                <a:highlight>
                  <a:srgbClr val="FFFFFF"/>
                </a:highlight>
                <a:latin typeface="Arial"/>
                <a:ea typeface="Arial"/>
                <a:cs typeface="Arial"/>
                <a:sym typeface="Arial"/>
              </a:rPr>
              <a:t>cómo</a:t>
            </a:r>
            <a:r>
              <a:rPr lang="es-419" sz="2000">
                <a:solidFill>
                  <a:srgbClr val="000000"/>
                </a:solidFill>
                <a:highlight>
                  <a:srgbClr val="FFFFFF"/>
                </a:highlight>
                <a:latin typeface="Arial"/>
                <a:ea typeface="Arial"/>
                <a:cs typeface="Arial"/>
                <a:sym typeface="Arial"/>
              </a:rPr>
              <a:t> se han presentado en los </a:t>
            </a:r>
            <a:r>
              <a:rPr lang="es-419" sz="2000">
                <a:solidFill>
                  <a:srgbClr val="000000"/>
                </a:solidFill>
                <a:highlight>
                  <a:srgbClr val="FFFFFF"/>
                </a:highlight>
                <a:latin typeface="Arial"/>
                <a:ea typeface="Arial"/>
                <a:cs typeface="Arial"/>
                <a:sym typeface="Arial"/>
              </a:rPr>
              <a:t>últimos</a:t>
            </a:r>
            <a:r>
              <a:rPr lang="es-419" sz="2000">
                <a:solidFill>
                  <a:srgbClr val="000000"/>
                </a:solidFill>
                <a:highlight>
                  <a:srgbClr val="FFFFFF"/>
                </a:highlight>
                <a:latin typeface="Arial"/>
                <a:ea typeface="Arial"/>
                <a:cs typeface="Arial"/>
                <a:sym typeface="Arial"/>
              </a:rPr>
              <a:t> años es importante recalcar sus causas principales y </a:t>
            </a:r>
            <a:r>
              <a:rPr lang="es-419" sz="2000">
                <a:solidFill>
                  <a:srgbClr val="000000"/>
                </a:solidFill>
                <a:highlight>
                  <a:srgbClr val="FFFFFF"/>
                </a:highlight>
                <a:latin typeface="Arial"/>
                <a:ea typeface="Arial"/>
                <a:cs typeface="Arial"/>
                <a:sym typeface="Arial"/>
              </a:rPr>
              <a:t>así</a:t>
            </a:r>
            <a:r>
              <a:rPr lang="es-419" sz="2000">
                <a:solidFill>
                  <a:srgbClr val="000000"/>
                </a:solidFill>
                <a:highlight>
                  <a:srgbClr val="FFFFFF"/>
                </a:highlight>
                <a:latin typeface="Arial"/>
                <a:ea typeface="Arial"/>
                <a:cs typeface="Arial"/>
                <a:sym typeface="Arial"/>
              </a:rPr>
              <a:t> mismo su intensidad y </a:t>
            </a:r>
            <a:r>
              <a:rPr lang="es-419" sz="2000">
                <a:solidFill>
                  <a:srgbClr val="000000"/>
                </a:solidFill>
                <a:highlight>
                  <a:srgbClr val="FFFFFF"/>
                </a:highlight>
                <a:latin typeface="Arial"/>
                <a:ea typeface="Arial"/>
                <a:cs typeface="Arial"/>
                <a:sym typeface="Arial"/>
              </a:rPr>
              <a:t>afectación</a:t>
            </a:r>
            <a:r>
              <a:rPr lang="es-419" sz="2000">
                <a:solidFill>
                  <a:srgbClr val="000000"/>
                </a:solidFill>
                <a:highlight>
                  <a:srgbClr val="FFFFFF"/>
                </a:highlight>
                <a:latin typeface="Arial"/>
                <a:ea typeface="Arial"/>
                <a:cs typeface="Arial"/>
                <a:sym typeface="Arial"/>
              </a:rPr>
              <a:t>. Esto con el fin de tener una </a:t>
            </a:r>
            <a:r>
              <a:rPr lang="es-419" sz="2000">
                <a:solidFill>
                  <a:srgbClr val="000000"/>
                </a:solidFill>
                <a:highlight>
                  <a:srgbClr val="FFFFFF"/>
                </a:highlight>
                <a:latin typeface="Arial"/>
                <a:ea typeface="Arial"/>
                <a:cs typeface="Arial"/>
                <a:sym typeface="Arial"/>
              </a:rPr>
              <a:t>reacción</a:t>
            </a:r>
            <a:r>
              <a:rPr lang="es-419" sz="2000">
                <a:solidFill>
                  <a:srgbClr val="000000"/>
                </a:solidFill>
                <a:highlight>
                  <a:srgbClr val="FFFFFF"/>
                </a:highlight>
                <a:latin typeface="Arial"/>
                <a:ea typeface="Arial"/>
                <a:cs typeface="Arial"/>
                <a:sym typeface="Arial"/>
              </a:rPr>
              <a:t> oportuna que </a:t>
            </a:r>
            <a:r>
              <a:rPr lang="es-419" sz="2000">
                <a:solidFill>
                  <a:srgbClr val="000000"/>
                </a:solidFill>
                <a:highlight>
                  <a:srgbClr val="FFFFFF"/>
                </a:highlight>
                <a:latin typeface="Arial"/>
                <a:ea typeface="Arial"/>
                <a:cs typeface="Arial"/>
                <a:sym typeface="Arial"/>
              </a:rPr>
              <a:t>podrá</a:t>
            </a:r>
            <a:r>
              <a:rPr lang="es-419" sz="2000">
                <a:solidFill>
                  <a:srgbClr val="000000"/>
                </a:solidFill>
                <a:highlight>
                  <a:srgbClr val="FFFFFF"/>
                </a:highlight>
                <a:latin typeface="Arial"/>
                <a:ea typeface="Arial"/>
                <a:cs typeface="Arial"/>
                <a:sym typeface="Arial"/>
              </a:rPr>
              <a:t> evitar muchas muertes. </a:t>
            </a:r>
            <a:endParaRPr sz="200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5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OBJETIVO </a:t>
            </a:r>
            <a:r>
              <a:rPr lang="es-419"/>
              <a:t>ESPECÍFICO</a:t>
            </a:r>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55600" lvl="0" marL="457200" rtl="0" algn="l">
              <a:spcBef>
                <a:spcPts val="1100"/>
              </a:spcBef>
              <a:spcAft>
                <a:spcPts val="0"/>
              </a:spcAft>
              <a:buClr>
                <a:srgbClr val="000000"/>
              </a:buClr>
              <a:buSzPts val="2000"/>
              <a:buFont typeface="Arial"/>
              <a:buChar char="●"/>
            </a:pPr>
            <a:r>
              <a:rPr lang="es-419" sz="2000">
                <a:solidFill>
                  <a:srgbClr val="000000"/>
                </a:solidFill>
                <a:highlight>
                  <a:srgbClr val="FFFFFF"/>
                </a:highlight>
                <a:latin typeface="Arial"/>
                <a:ea typeface="Arial"/>
                <a:cs typeface="Arial"/>
                <a:sym typeface="Arial"/>
              </a:rPr>
              <a:t>Establecer por medio de Montecarlo una predicción aleatoria para corroborar en relación a los datos históricos, nuestra predicción a 1 año.</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Librerías</a:t>
            </a:r>
            <a:r>
              <a:rPr lang="es-419"/>
              <a:t> </a:t>
            </a:r>
            <a:endParaRPr/>
          </a:p>
        </p:txBody>
      </p:sp>
      <p:sp>
        <p:nvSpPr>
          <p:cNvPr id="88" name="Google Shape;88;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 name="Google Shape;89;p18"/>
          <p:cNvPicPr preferRelativeResize="0"/>
          <p:nvPr/>
        </p:nvPicPr>
        <p:blipFill rotWithShape="1">
          <a:blip r:embed="rId3">
            <a:alphaModFix/>
          </a:blip>
          <a:srcRect b="51094" l="15132" r="56540" t="31189"/>
          <a:stretch/>
        </p:blipFill>
        <p:spPr>
          <a:xfrm>
            <a:off x="-32225" y="1228675"/>
            <a:ext cx="9176225" cy="3914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MODELO QUE REPRESENTA EL PROBLEMA</a:t>
            </a:r>
            <a:endParaRPr/>
          </a:p>
        </p:txBody>
      </p:sp>
      <p:sp>
        <p:nvSpPr>
          <p:cNvPr id="95" name="Google Shape;95;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s-419">
                <a:solidFill>
                  <a:srgbClr val="404040"/>
                </a:solidFill>
                <a:highlight>
                  <a:srgbClr val="FCFCFC"/>
                </a:highlight>
                <a:latin typeface="Arial"/>
                <a:ea typeface="Arial"/>
                <a:cs typeface="Arial"/>
                <a:sym typeface="Arial"/>
              </a:rPr>
              <a:t>En términos genéricos, puede decirse que la simulación es un experimento teórico en el que se reproduce el comportamiento de un sistema complejo, que consiste en una forma de “realizar” un experimento en el cual la realidad es sustituida por un modelo matemático.</a:t>
            </a:r>
            <a:endParaRPr>
              <a:solidFill>
                <a:srgbClr val="404040"/>
              </a:solidFill>
              <a:highlight>
                <a:srgbClr val="FCFCFC"/>
              </a:highlight>
              <a:latin typeface="Arial"/>
              <a:ea typeface="Arial"/>
              <a:cs typeface="Arial"/>
              <a:sym typeface="Arial"/>
            </a:endParaRPr>
          </a:p>
          <a:p>
            <a:pPr indent="0" lvl="0" marL="0" rtl="0" algn="l">
              <a:spcBef>
                <a:spcPts val="1200"/>
              </a:spcBef>
              <a:spcAft>
                <a:spcPts val="0"/>
              </a:spcAft>
              <a:buNone/>
            </a:pPr>
            <a:r>
              <a:rPr lang="es-419">
                <a:solidFill>
                  <a:srgbClr val="404040"/>
                </a:solidFill>
                <a:highlight>
                  <a:srgbClr val="FCFCFC"/>
                </a:highlight>
                <a:latin typeface="Arial"/>
                <a:ea typeface="Arial"/>
                <a:cs typeface="Arial"/>
                <a:sym typeface="Arial"/>
              </a:rPr>
              <a:t>A modo de ejemplo, se pueden simular condiciones extremas de una serie de sismos registrados en una zona específica, sin que estos mismos hayan sido reales; o bien interpretar de manera simulada magnitudes representativas con la finalidad de interpretar en ciertas fechas los sismos posiblemente registrados.</a:t>
            </a:r>
            <a:endParaRPr>
              <a:solidFill>
                <a:srgbClr val="404040"/>
              </a:solidFill>
              <a:highlight>
                <a:srgbClr val="FCFCFC"/>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0" y="0"/>
            <a:ext cx="91440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3600"/>
              <a:t>Gráficas</a:t>
            </a:r>
            <a:r>
              <a:rPr lang="es-419" sz="3600"/>
              <a:t> por magnitudes</a:t>
            </a:r>
            <a:endParaRPr sz="3600"/>
          </a:p>
        </p:txBody>
      </p:sp>
      <p:sp>
        <p:nvSpPr>
          <p:cNvPr id="101" name="Google Shape;101;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2" name="Google Shape;102;p20"/>
          <p:cNvPicPr preferRelativeResize="0"/>
          <p:nvPr/>
        </p:nvPicPr>
        <p:blipFill rotWithShape="1">
          <a:blip r:embed="rId3">
            <a:alphaModFix/>
          </a:blip>
          <a:srcRect b="5721" l="15127" r="39636" t="26883"/>
          <a:stretch/>
        </p:blipFill>
        <p:spPr>
          <a:xfrm>
            <a:off x="0" y="598500"/>
            <a:ext cx="4136275" cy="4544999"/>
          </a:xfrm>
          <a:prstGeom prst="rect">
            <a:avLst/>
          </a:prstGeom>
          <a:noFill/>
          <a:ln>
            <a:noFill/>
          </a:ln>
        </p:spPr>
      </p:pic>
      <p:pic>
        <p:nvPicPr>
          <p:cNvPr id="103" name="Google Shape;103;p20"/>
          <p:cNvPicPr preferRelativeResize="0"/>
          <p:nvPr/>
        </p:nvPicPr>
        <p:blipFill rotWithShape="1">
          <a:blip r:embed="rId4">
            <a:alphaModFix/>
          </a:blip>
          <a:srcRect b="5277" l="12132" r="36977" t="26713"/>
          <a:stretch/>
        </p:blipFill>
        <p:spPr>
          <a:xfrm>
            <a:off x="4136275" y="598500"/>
            <a:ext cx="5007725" cy="4545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21"/>
          <p:cNvPicPr preferRelativeResize="0"/>
          <p:nvPr/>
        </p:nvPicPr>
        <p:blipFill rotWithShape="1">
          <a:blip r:embed="rId3">
            <a:alphaModFix/>
          </a:blip>
          <a:srcRect b="42107" l="15395" r="48692" t="40204"/>
          <a:stretch/>
        </p:blipFill>
        <p:spPr>
          <a:xfrm>
            <a:off x="0" y="1228675"/>
            <a:ext cx="9144001" cy="3914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