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a902f3e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902f3e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a902f3e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902f3e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a781589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a781589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a781589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a781589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781589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781589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a8d4a9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8d4a9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902f3e1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902f3e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a781589c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a781589c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a781589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a781589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a902f3e1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a902f3e1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ocw.usal.es/ensenanzas-tecnicas/resistencia-de-materiales-ingeniero-tecnico-en-obras-publicas/contenidos/Tema10-Pande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0"/>
            <a:ext cx="91440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PANDEO DE COLUMNA</a:t>
            </a:r>
            <a:endParaRPr/>
          </a:p>
        </p:txBody>
      </p:sp>
      <p:sp>
        <p:nvSpPr>
          <p:cNvPr id="57" name="Google Shape;57;p13"/>
          <p:cNvSpPr txBox="1"/>
          <p:nvPr>
            <p:ph idx="1" type="subTitle"/>
          </p:nvPr>
        </p:nvSpPr>
        <p:spPr>
          <a:xfrm>
            <a:off x="0" y="1974000"/>
            <a:ext cx="9144000" cy="3169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2200">
                <a:solidFill>
                  <a:schemeClr val="accent2"/>
                </a:solidFill>
                <a:latin typeface="Source Code Pro"/>
                <a:ea typeface="Source Code Pro"/>
                <a:cs typeface="Source Code Pro"/>
                <a:sym typeface="Source Code Pro"/>
              </a:rPr>
              <a:t>ZATARAIN RENTERIA JUAN JESUS</a:t>
            </a:r>
            <a:endParaRPr b="1" sz="2200">
              <a:solidFill>
                <a:schemeClr val="accent2"/>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b="1" lang="es-419" sz="2200">
                <a:solidFill>
                  <a:schemeClr val="accent2"/>
                </a:solidFill>
                <a:latin typeface="Source Code Pro"/>
                <a:ea typeface="Source Code Pro"/>
                <a:cs typeface="Source Code Pro"/>
                <a:sym typeface="Source Code Pro"/>
              </a:rPr>
              <a:t>BECERRA PEREYRA RAMON</a:t>
            </a:r>
            <a:endParaRPr b="1" sz="2200">
              <a:solidFill>
                <a:schemeClr val="accen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s-419" sz="2200">
                <a:solidFill>
                  <a:schemeClr val="accent2"/>
                </a:solidFill>
                <a:latin typeface="Source Code Pro"/>
                <a:ea typeface="Source Code Pro"/>
                <a:cs typeface="Source Code Pro"/>
                <a:sym typeface="Source Code Pro"/>
              </a:rPr>
              <a:t>JUAREZ GARCIA NOE EMMANUEL</a:t>
            </a:r>
            <a:endParaRPr b="1" sz="2200">
              <a:solidFill>
                <a:schemeClr val="accent2"/>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b="1" sz="2200">
              <a:solidFill>
                <a:schemeClr val="accent2"/>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b="1" lang="es-419" sz="2200">
                <a:solidFill>
                  <a:schemeClr val="accent2"/>
                </a:solidFill>
                <a:latin typeface="Source Code Pro"/>
                <a:ea typeface="Source Code Pro"/>
                <a:cs typeface="Source Code Pro"/>
                <a:sym typeface="Source Code Pro"/>
              </a:rPr>
              <a:t>SIMULACIÓN MATEMÁTICA</a:t>
            </a:r>
            <a:endParaRPr b="1" sz="2200">
              <a:solidFill>
                <a:schemeClr val="accent2"/>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b="1" lang="es-419" sz="2200">
                <a:solidFill>
                  <a:schemeClr val="accent2"/>
                </a:solidFill>
                <a:latin typeface="Source Code Pro"/>
                <a:ea typeface="Source Code Pro"/>
                <a:cs typeface="Source Code Pro"/>
                <a:sym typeface="Source Code Pro"/>
              </a:rPr>
              <a:t>CRISTIAN CAMILO ZAPATA ZULUAGA</a:t>
            </a:r>
            <a:endParaRPr b="1" sz="2200">
              <a:solidFill>
                <a:schemeClr val="accent2"/>
              </a:solidFill>
              <a:latin typeface="Source Code Pro"/>
              <a:ea typeface="Source Code Pro"/>
              <a:cs typeface="Source Code Pro"/>
              <a:sym typeface="Source Code Pro"/>
            </a:endParaRPr>
          </a:p>
          <a:p>
            <a:pPr indent="0" lvl="0" marL="0" rtl="0" algn="ctr">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5385225" y="1611550"/>
            <a:ext cx="3758774" cy="3531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0"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r>
              <a:rPr lang="es-419"/>
              <a:t> </a:t>
            </a:r>
            <a:endParaRPr/>
          </a:p>
        </p:txBody>
      </p:sp>
      <p:sp>
        <p:nvSpPr>
          <p:cNvPr id="131" name="Google Shape;131;p22"/>
          <p:cNvSpPr txBox="1"/>
          <p:nvPr>
            <p:ph idx="1" type="body"/>
          </p:nvPr>
        </p:nvSpPr>
        <p:spPr>
          <a:xfrm>
            <a:off x="0" y="1228675"/>
            <a:ext cx="88323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a:t>
            </a:r>
            <a:r>
              <a:rPr lang="es-419"/>
              <a:t>e cumplio parcialmente con los objetivos planteados, donde se pudieron observar ciertos pandeos  al aplicar cargas uniformemente distribuidas sobre la columna.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Referencias</a:t>
            </a:r>
            <a:endParaRPr/>
          </a:p>
        </p:txBody>
      </p:sp>
      <p:sp>
        <p:nvSpPr>
          <p:cNvPr id="137" name="Google Shape;137;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Arial"/>
                <a:ea typeface="Arial"/>
                <a:cs typeface="Arial"/>
                <a:sym typeface="Arial"/>
              </a:rPr>
              <a:t>ZILL, D. E. N. N. I. S. (2014). Ecuaciones diferenciales con aplicaciones de modelado (7ma ed.). CENGAGE LEARNING EDITORES. Pág. 244</a:t>
            </a:r>
            <a:endParaRPr>
              <a:latin typeface="Arial"/>
              <a:ea typeface="Arial"/>
              <a:cs typeface="Arial"/>
              <a:sym typeface="Arial"/>
            </a:endParaRPr>
          </a:p>
          <a:p>
            <a:pPr indent="0" lvl="0" marL="0" rtl="0" algn="l">
              <a:spcBef>
                <a:spcPts val="1600"/>
              </a:spcBef>
              <a:spcAft>
                <a:spcPts val="0"/>
              </a:spcAft>
              <a:buNone/>
            </a:pPr>
            <a:r>
              <a:rPr lang="es-419">
                <a:latin typeface="Arial"/>
                <a:ea typeface="Arial"/>
                <a:cs typeface="Arial"/>
                <a:sym typeface="Arial"/>
              </a:rPr>
              <a:t>N.A. (n.d.). TEMA 10: PANDEO. Revisado Diciembre 3, 2019, de </a:t>
            </a:r>
            <a:r>
              <a:rPr lang="es-419" u="sng">
                <a:solidFill>
                  <a:schemeClr val="hlink"/>
                </a:solidFill>
                <a:latin typeface="Arial"/>
                <a:ea typeface="Arial"/>
                <a:cs typeface="Arial"/>
                <a:sym typeface="Arial"/>
                <a:hlinkClick r:id="rId3"/>
              </a:rPr>
              <a:t>http://ocw.usal.es/ensenanzas-tecnicas/resistencia-de-materiales-ingeniero-tecnico-en-obras-publicas/contenidos/Tema10-Pandeo.pdf</a:t>
            </a:r>
            <a:r>
              <a:rPr lang="es-419">
                <a:latin typeface="Arial"/>
                <a:ea typeface="Arial"/>
                <a:cs typeface="Arial"/>
                <a:sym typeface="Arial"/>
              </a:rPr>
              <a:t>.</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0" y="0"/>
            <a:ext cx="9144000" cy="8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Tabla de contenido</a:t>
            </a:r>
            <a:endParaRPr/>
          </a:p>
        </p:txBody>
      </p:sp>
      <p:sp>
        <p:nvSpPr>
          <p:cNvPr id="64" name="Google Shape;64;p14"/>
          <p:cNvSpPr txBox="1"/>
          <p:nvPr>
            <p:ph idx="1" type="body"/>
          </p:nvPr>
        </p:nvSpPr>
        <p:spPr>
          <a:xfrm>
            <a:off x="0" y="920750"/>
            <a:ext cx="9144000" cy="42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Objetivo general</a:t>
            </a:r>
            <a:endParaRPr/>
          </a:p>
          <a:p>
            <a:pPr indent="0" lvl="0" marL="0" rtl="0" algn="l">
              <a:spcBef>
                <a:spcPts val="1600"/>
              </a:spcBef>
              <a:spcAft>
                <a:spcPts val="0"/>
              </a:spcAft>
              <a:buNone/>
            </a:pPr>
            <a:r>
              <a:rPr lang="es-419"/>
              <a:t>Objetivo </a:t>
            </a:r>
            <a:r>
              <a:rPr lang="es-419"/>
              <a:t>específico</a:t>
            </a:r>
            <a:endParaRPr/>
          </a:p>
          <a:p>
            <a:pPr indent="0" lvl="0" marL="0" rtl="0" algn="l">
              <a:spcBef>
                <a:spcPts val="1600"/>
              </a:spcBef>
              <a:spcAft>
                <a:spcPts val="0"/>
              </a:spcAft>
              <a:buNone/>
            </a:pPr>
            <a:r>
              <a:rPr lang="es-419"/>
              <a:t>Carga crítica de Euler</a:t>
            </a:r>
            <a:endParaRPr/>
          </a:p>
          <a:p>
            <a:pPr indent="0" lvl="0" marL="0" rtl="0" algn="l">
              <a:spcBef>
                <a:spcPts val="1600"/>
              </a:spcBef>
              <a:spcAft>
                <a:spcPts val="0"/>
              </a:spcAft>
              <a:buNone/>
            </a:pPr>
            <a:r>
              <a:rPr lang="es-419"/>
              <a:t>Momento de Inercia</a:t>
            </a:r>
            <a:endParaRPr/>
          </a:p>
          <a:p>
            <a:pPr indent="0" lvl="0" marL="0" rtl="0" algn="l">
              <a:spcBef>
                <a:spcPts val="1600"/>
              </a:spcBef>
              <a:spcAft>
                <a:spcPts val="0"/>
              </a:spcAft>
              <a:buNone/>
            </a:pPr>
            <a:r>
              <a:rPr lang="es-419"/>
              <a:t>Modelo que representa el problema</a:t>
            </a:r>
            <a:endParaRPr/>
          </a:p>
          <a:p>
            <a:pPr indent="0" lvl="0" marL="0" rtl="0" algn="l">
              <a:spcBef>
                <a:spcPts val="1600"/>
              </a:spcBef>
              <a:spcAft>
                <a:spcPts val="0"/>
              </a:spcAft>
              <a:buNone/>
            </a:pPr>
            <a:r>
              <a:rPr lang="es-419"/>
              <a:t>Solución </a:t>
            </a:r>
            <a:endParaRPr/>
          </a:p>
          <a:p>
            <a:pPr indent="0" lvl="0" marL="0" rtl="0" algn="l">
              <a:spcBef>
                <a:spcPts val="1600"/>
              </a:spcBef>
              <a:spcAft>
                <a:spcPts val="0"/>
              </a:spcAft>
              <a:buNone/>
            </a:pPr>
            <a:r>
              <a:rPr lang="es-419"/>
              <a:t>Conclusiones</a:t>
            </a:r>
            <a:endParaRPr/>
          </a:p>
          <a:p>
            <a:pPr indent="0" lvl="0" marL="0" rtl="0" algn="l">
              <a:spcBef>
                <a:spcPts val="1600"/>
              </a:spcBef>
              <a:spcAft>
                <a:spcPts val="0"/>
              </a:spcAft>
              <a:buNone/>
            </a:pPr>
            <a:r>
              <a:rPr lang="es-419"/>
              <a:t>Referencias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0" y="604325"/>
            <a:ext cx="9144000" cy="102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s-419"/>
              <a:t>Determinar el  valor específico del pandeo de una columna homogénea, que sufre al ser sometida a una fuerza axial de compresión, usando ecuaciones diferenciales. </a:t>
            </a:r>
            <a:endParaRPr/>
          </a:p>
        </p:txBody>
      </p:sp>
      <p:sp>
        <p:nvSpPr>
          <p:cNvPr id="70" name="Google Shape;70;p15"/>
          <p:cNvSpPr txBox="1"/>
          <p:nvPr>
            <p:ph type="title"/>
          </p:nvPr>
        </p:nvSpPr>
        <p:spPr>
          <a:xfrm>
            <a:off x="-39600" y="0"/>
            <a:ext cx="90648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600"/>
              <a:t>OBJETIVO GENERAL</a:t>
            </a:r>
            <a:endParaRPr sz="3600"/>
          </a:p>
        </p:txBody>
      </p:sp>
      <p:sp>
        <p:nvSpPr>
          <p:cNvPr id="71" name="Google Shape;71;p15"/>
          <p:cNvSpPr txBox="1"/>
          <p:nvPr>
            <p:ph type="title"/>
          </p:nvPr>
        </p:nvSpPr>
        <p:spPr>
          <a:xfrm>
            <a:off x="0" y="1745950"/>
            <a:ext cx="91440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600"/>
              <a:t>OBJETIVO ESPECÍFICO</a:t>
            </a:r>
            <a:endParaRPr sz="3600"/>
          </a:p>
        </p:txBody>
      </p:sp>
      <p:sp>
        <p:nvSpPr>
          <p:cNvPr id="72" name="Google Shape;72;p15"/>
          <p:cNvSpPr txBox="1"/>
          <p:nvPr>
            <p:ph idx="1" type="body"/>
          </p:nvPr>
        </p:nvSpPr>
        <p:spPr>
          <a:xfrm>
            <a:off x="-39600" y="2346550"/>
            <a:ext cx="9144000" cy="27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Desarrollar un modelo donde se muestre la deformación de la columna, aplicando ecuaciones diferenciales, en este caso, la carga </a:t>
            </a:r>
            <a:r>
              <a:rPr lang="es-419"/>
              <a:t>crítica</a:t>
            </a:r>
            <a:r>
              <a:rPr lang="es-419"/>
              <a:t> de Euler. </a:t>
            </a:r>
            <a:endParaRPr/>
          </a:p>
          <a:p>
            <a:pPr indent="0" lvl="0" marL="0" rtl="0" algn="l">
              <a:spcBef>
                <a:spcPts val="1600"/>
              </a:spcBef>
              <a:spcAft>
                <a:spcPts val="0"/>
              </a:spcAft>
              <a:buClr>
                <a:schemeClr val="dk1"/>
              </a:buClr>
              <a:buSzPts val="1100"/>
              <a:buFont typeface="Arial"/>
              <a:buNone/>
            </a:pPr>
            <a:r>
              <a:rPr lang="es-419"/>
              <a:t>Demostrar las deformaciones que sufre una columna al ser sometida a diferentes cargas uniformes, mediante </a:t>
            </a:r>
            <a:r>
              <a:rPr lang="es-419"/>
              <a:t>gráficas</a:t>
            </a:r>
            <a:r>
              <a:rPr lang="es-419"/>
              <a:t>. </a:t>
            </a:r>
            <a:endParaRPr/>
          </a:p>
          <a:p>
            <a:pPr indent="0" lvl="0" marL="0" rtl="0" algn="l">
              <a:spcBef>
                <a:spcPts val="1600"/>
              </a:spcBef>
              <a:spcAft>
                <a:spcPts val="0"/>
              </a:spcAft>
              <a:buClr>
                <a:schemeClr val="dk1"/>
              </a:buClr>
              <a:buSzPts val="1100"/>
              <a:buFont typeface="Arial"/>
              <a:buNone/>
            </a:pPr>
            <a:r>
              <a:rPr lang="es-419"/>
              <a:t>Observar los comportamientos que presenta la columna e identificar el momento de equilibrio adecuado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9376"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lang="es-419"/>
              <a:t>Qué</a:t>
            </a:r>
            <a:r>
              <a:rPr lang="es-419"/>
              <a:t> son las columnas?</a:t>
            </a:r>
            <a:endParaRPr/>
          </a:p>
        </p:txBody>
      </p:sp>
      <p:sp>
        <p:nvSpPr>
          <p:cNvPr id="78" name="Google Shape;78;p16"/>
          <p:cNvSpPr txBox="1"/>
          <p:nvPr>
            <p:ph idx="1" type="body"/>
          </p:nvPr>
        </p:nvSpPr>
        <p:spPr>
          <a:xfrm>
            <a:off x="9375" y="801000"/>
            <a:ext cx="9144000" cy="43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Las columnas son elementos estructurales que sirven para transmitir las cargas de la estructura al cimiento. </a:t>
            </a:r>
            <a:endParaRPr/>
          </a:p>
          <a:p>
            <a:pPr indent="0" lvl="0" marL="0" rtl="0" algn="l">
              <a:spcBef>
                <a:spcPts val="1600"/>
              </a:spcBef>
              <a:spcAft>
                <a:spcPts val="0"/>
              </a:spcAft>
              <a:buNone/>
            </a:pPr>
            <a:r>
              <a:rPr lang="es-419"/>
              <a:t>Una columna tiende a pandearse siempre en la </a:t>
            </a:r>
            <a:r>
              <a:rPr lang="es-419"/>
              <a:t>dirección en la cual es más flexible.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5976125" y="2444175"/>
            <a:ext cx="3177250" cy="2699325"/>
          </a:xfrm>
          <a:prstGeom prst="rect">
            <a:avLst/>
          </a:prstGeom>
          <a:noFill/>
          <a:ln>
            <a:noFill/>
          </a:ln>
        </p:spPr>
      </p:pic>
      <p:pic>
        <p:nvPicPr>
          <p:cNvPr id="80" name="Google Shape;80;p16"/>
          <p:cNvPicPr preferRelativeResize="0"/>
          <p:nvPr/>
        </p:nvPicPr>
        <p:blipFill>
          <a:blip r:embed="rId4">
            <a:alphaModFix/>
          </a:blip>
          <a:stretch>
            <a:fillRect/>
          </a:stretch>
        </p:blipFill>
        <p:spPr>
          <a:xfrm>
            <a:off x="9375" y="2712750"/>
            <a:ext cx="6074200" cy="243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91440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Carga </a:t>
            </a:r>
            <a:r>
              <a:rPr lang="es-419"/>
              <a:t>crítica</a:t>
            </a:r>
            <a:r>
              <a:rPr lang="es-419"/>
              <a:t> de Euler</a:t>
            </a:r>
            <a:endParaRPr/>
          </a:p>
        </p:txBody>
      </p:sp>
      <p:sp>
        <p:nvSpPr>
          <p:cNvPr id="86" name="Google Shape;86;p17"/>
          <p:cNvSpPr txBox="1"/>
          <p:nvPr>
            <p:ph idx="1" type="body"/>
          </p:nvPr>
        </p:nvSpPr>
        <p:spPr>
          <a:xfrm>
            <a:off x="0" y="769975"/>
            <a:ext cx="9064800" cy="437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Para determinar las cargas </a:t>
            </a:r>
            <a:r>
              <a:rPr lang="es-419"/>
              <a:t>críticas</a:t>
            </a:r>
            <a:r>
              <a:rPr lang="es-419"/>
              <a:t> y el pandeo, se debe usar la </a:t>
            </a:r>
            <a:r>
              <a:rPr lang="es-419"/>
              <a:t>flexión</a:t>
            </a:r>
            <a:r>
              <a:rPr lang="es-419"/>
              <a:t> de la columna Si se tiene una pieza sometida a una fuerza N de </a:t>
            </a:r>
            <a:r>
              <a:rPr lang="es-419"/>
              <a:t>compresión y se encuentra en equilibrio, posición 1, su equilibrio podrá ser Estable, Inestable o indiferente.  </a:t>
            </a:r>
            <a:endParaRPr/>
          </a:p>
        </p:txBody>
      </p:sp>
      <p:pic>
        <p:nvPicPr>
          <p:cNvPr id="87" name="Google Shape;87;p17"/>
          <p:cNvPicPr preferRelativeResize="0"/>
          <p:nvPr/>
        </p:nvPicPr>
        <p:blipFill rotWithShape="1">
          <a:blip r:embed="rId3">
            <a:alphaModFix/>
          </a:blip>
          <a:srcRect b="20414" l="27140" r="31749" t="32286"/>
          <a:stretch/>
        </p:blipFill>
        <p:spPr>
          <a:xfrm>
            <a:off x="0" y="2171350"/>
            <a:ext cx="9144001" cy="297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Momento de inercia</a:t>
            </a:r>
            <a:endParaRPr/>
          </a:p>
        </p:txBody>
      </p:sp>
      <p:sp>
        <p:nvSpPr>
          <p:cNvPr id="93" name="Google Shape;93;p18"/>
          <p:cNvSpPr txBox="1"/>
          <p:nvPr>
            <p:ph idx="1" type="body"/>
          </p:nvPr>
        </p:nvSpPr>
        <p:spPr>
          <a:xfrm>
            <a:off x="0" y="801000"/>
            <a:ext cx="9144000" cy="43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Cuando se va a elegir I en el momento de inercia, se debe elegir el menor I, dado a que por </a:t>
            </a:r>
            <a:r>
              <a:rPr lang="es-419"/>
              <a:t>ahí</a:t>
            </a:r>
            <a:r>
              <a:rPr lang="es-419"/>
              <a:t> se </a:t>
            </a:r>
            <a:r>
              <a:rPr lang="es-419"/>
              <a:t>pandea</a:t>
            </a:r>
            <a:r>
              <a:rPr lang="es-419"/>
              <a:t> la columna, por lo que a la hora de diseñar para </a:t>
            </a:r>
            <a:r>
              <a:rPr lang="es-419"/>
              <a:t>algún</a:t>
            </a:r>
            <a:r>
              <a:rPr lang="es-419"/>
              <a:t> edificio, siempre se </a:t>
            </a:r>
            <a:r>
              <a:rPr lang="es-419"/>
              <a:t>buscará</a:t>
            </a:r>
            <a:r>
              <a:rPr lang="es-419"/>
              <a:t> un equilibrio manteniendo los momentos de inercia en todas direcciones.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8"/>
          <p:cNvPicPr preferRelativeResize="0"/>
          <p:nvPr/>
        </p:nvPicPr>
        <p:blipFill rotWithShape="1">
          <a:blip r:embed="rId3">
            <a:alphaModFix/>
          </a:blip>
          <a:srcRect b="10985" l="0" r="0" t="10993"/>
          <a:stretch/>
        </p:blipFill>
        <p:spPr>
          <a:xfrm>
            <a:off x="2777488" y="2797150"/>
            <a:ext cx="2409825" cy="2175575"/>
          </a:xfrm>
          <a:prstGeom prst="rect">
            <a:avLst/>
          </a:prstGeom>
          <a:noFill/>
          <a:ln>
            <a:noFill/>
          </a:ln>
        </p:spPr>
      </p:pic>
      <p:pic>
        <p:nvPicPr>
          <p:cNvPr id="95" name="Google Shape;95;p18"/>
          <p:cNvPicPr preferRelativeResize="0"/>
          <p:nvPr/>
        </p:nvPicPr>
        <p:blipFill rotWithShape="1">
          <a:blip r:embed="rId4">
            <a:alphaModFix/>
          </a:blip>
          <a:srcRect b="30269" l="26855" r="46849" t="42531"/>
          <a:stretch/>
        </p:blipFill>
        <p:spPr>
          <a:xfrm>
            <a:off x="5403101" y="2967925"/>
            <a:ext cx="3740890" cy="2175575"/>
          </a:xfrm>
          <a:prstGeom prst="rect">
            <a:avLst/>
          </a:prstGeom>
          <a:noFill/>
          <a:ln>
            <a:noFill/>
          </a:ln>
        </p:spPr>
      </p:pic>
      <p:pic>
        <p:nvPicPr>
          <p:cNvPr id="96" name="Google Shape;96;p18"/>
          <p:cNvPicPr preferRelativeResize="0"/>
          <p:nvPr/>
        </p:nvPicPr>
        <p:blipFill>
          <a:blip r:embed="rId5">
            <a:alphaModFix/>
          </a:blip>
          <a:stretch>
            <a:fillRect/>
          </a:stretch>
        </p:blipFill>
        <p:spPr>
          <a:xfrm>
            <a:off x="494650" y="2571750"/>
            <a:ext cx="2067050" cy="244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9144000" cy="6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Modelo que representa el problema. </a:t>
            </a:r>
            <a:endParaRPr/>
          </a:p>
        </p:txBody>
      </p:sp>
      <p:sp>
        <p:nvSpPr>
          <p:cNvPr id="102" name="Google Shape;102;p19"/>
          <p:cNvSpPr txBox="1"/>
          <p:nvPr>
            <p:ph idx="1" type="body"/>
          </p:nvPr>
        </p:nvSpPr>
        <p:spPr>
          <a:xfrm>
            <a:off x="0" y="773025"/>
            <a:ext cx="9144000" cy="43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Columna doblemente articulada.</a:t>
            </a:r>
            <a:endParaRPr/>
          </a:p>
          <a:p>
            <a:pPr indent="0" lvl="0" marL="0" rtl="0" algn="l">
              <a:lnSpc>
                <a:spcPct val="100000"/>
              </a:lnSpc>
              <a:spcBef>
                <a:spcPts val="1600"/>
              </a:spcBef>
              <a:spcAft>
                <a:spcPts val="0"/>
              </a:spcAft>
              <a:buNone/>
            </a:pPr>
            <a:r>
              <a:rPr lang="es-419" sz="1400"/>
              <a:t>L es la longitud de la columna</a:t>
            </a:r>
            <a:endParaRPr sz="1400"/>
          </a:p>
          <a:p>
            <a:pPr indent="0" lvl="0" marL="0" rtl="0" algn="l">
              <a:lnSpc>
                <a:spcPct val="100000"/>
              </a:lnSpc>
              <a:spcBef>
                <a:spcPts val="1600"/>
              </a:spcBef>
              <a:spcAft>
                <a:spcPts val="0"/>
              </a:spcAft>
              <a:buNone/>
            </a:pPr>
            <a:r>
              <a:rPr lang="es-419" sz="1400"/>
              <a:t>P es la carga axial constante</a:t>
            </a:r>
            <a:endParaRPr sz="1400"/>
          </a:p>
          <a:p>
            <a:pPr indent="0" lvl="0" marL="0" rtl="0" algn="l">
              <a:lnSpc>
                <a:spcPct val="100000"/>
              </a:lnSpc>
              <a:spcBef>
                <a:spcPts val="1600"/>
              </a:spcBef>
              <a:spcAft>
                <a:spcPts val="0"/>
              </a:spcAft>
              <a:buNone/>
            </a:pPr>
            <a:r>
              <a:rPr lang="es-419" sz="1400"/>
              <a:t>E es el </a:t>
            </a:r>
            <a:r>
              <a:rPr lang="es-419" sz="1400"/>
              <a:t>módulo</a:t>
            </a:r>
            <a:r>
              <a:rPr lang="es-419" sz="1400"/>
              <a:t> de elasticidad o </a:t>
            </a:r>
            <a:r>
              <a:rPr lang="es-419" sz="1400"/>
              <a:t>módulo</a:t>
            </a:r>
            <a:r>
              <a:rPr lang="es-419" sz="1400"/>
              <a:t> de young</a:t>
            </a:r>
            <a:endParaRPr sz="1400"/>
          </a:p>
          <a:p>
            <a:pPr indent="0" lvl="0" marL="0" rtl="0" algn="l">
              <a:lnSpc>
                <a:spcPct val="100000"/>
              </a:lnSpc>
              <a:spcBef>
                <a:spcPts val="1600"/>
              </a:spcBef>
              <a:spcAft>
                <a:spcPts val="0"/>
              </a:spcAft>
              <a:buNone/>
            </a:pPr>
            <a:r>
              <a:rPr lang="es-419" sz="1400"/>
              <a:t>I es el momento de Inercia</a:t>
            </a:r>
            <a:endParaRPr sz="1400"/>
          </a:p>
          <a:p>
            <a:pPr indent="0" lvl="0" marL="0" rtl="0" algn="l">
              <a:lnSpc>
                <a:spcPct val="100000"/>
              </a:lnSpc>
              <a:spcBef>
                <a:spcPts val="1600"/>
              </a:spcBef>
              <a:spcAft>
                <a:spcPts val="0"/>
              </a:spcAft>
              <a:buNone/>
            </a:pPr>
            <a:r>
              <a:rPr lang="es-419" sz="1400"/>
              <a:t>y es la </a:t>
            </a:r>
            <a:r>
              <a:rPr lang="es-419" sz="1400"/>
              <a:t>deformación</a:t>
            </a:r>
            <a:r>
              <a:rPr lang="es-419" sz="1400"/>
              <a:t> que sufre la columna</a:t>
            </a:r>
            <a:endParaRPr sz="1400"/>
          </a:p>
          <a:p>
            <a:pPr indent="0" lvl="0" marL="0" rtl="0" algn="l">
              <a:spcBef>
                <a:spcPts val="1600"/>
              </a:spcBef>
              <a:spcAft>
                <a:spcPts val="0"/>
              </a:spcAft>
              <a:buNone/>
            </a:pPr>
            <a:r>
              <a:rPr lang="es-419"/>
              <a:t>Condiciones de frontera: </a:t>
            </a:r>
            <a:endParaRPr/>
          </a:p>
          <a:p>
            <a:pPr indent="0" lvl="0" marL="0" rtl="0" algn="l">
              <a:spcBef>
                <a:spcPts val="160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7376213" y="3680688"/>
            <a:ext cx="1447800" cy="742950"/>
          </a:xfrm>
          <a:prstGeom prst="rect">
            <a:avLst/>
          </a:prstGeom>
          <a:noFill/>
          <a:ln>
            <a:noFill/>
          </a:ln>
        </p:spPr>
      </p:pic>
      <p:pic>
        <p:nvPicPr>
          <p:cNvPr id="104" name="Google Shape;104;p19"/>
          <p:cNvPicPr preferRelativeResize="0"/>
          <p:nvPr/>
        </p:nvPicPr>
        <p:blipFill rotWithShape="1">
          <a:blip r:embed="rId4">
            <a:alphaModFix/>
          </a:blip>
          <a:srcRect b="15290" l="0" r="0" t="0"/>
          <a:stretch/>
        </p:blipFill>
        <p:spPr>
          <a:xfrm>
            <a:off x="7552438" y="2684475"/>
            <a:ext cx="1095375" cy="774575"/>
          </a:xfrm>
          <a:prstGeom prst="rect">
            <a:avLst/>
          </a:prstGeom>
          <a:noFill/>
          <a:ln>
            <a:noFill/>
          </a:ln>
        </p:spPr>
      </p:pic>
      <p:pic>
        <p:nvPicPr>
          <p:cNvPr id="105" name="Google Shape;105;p19"/>
          <p:cNvPicPr preferRelativeResize="0"/>
          <p:nvPr/>
        </p:nvPicPr>
        <p:blipFill>
          <a:blip r:embed="rId5">
            <a:alphaModFix/>
          </a:blip>
          <a:stretch>
            <a:fillRect/>
          </a:stretch>
        </p:blipFill>
        <p:spPr>
          <a:xfrm>
            <a:off x="7145620" y="676208"/>
            <a:ext cx="1909010" cy="914400"/>
          </a:xfrm>
          <a:prstGeom prst="rect">
            <a:avLst/>
          </a:prstGeom>
          <a:noFill/>
          <a:ln>
            <a:noFill/>
          </a:ln>
        </p:spPr>
      </p:pic>
      <p:pic>
        <p:nvPicPr>
          <p:cNvPr id="106" name="Google Shape;106;p19"/>
          <p:cNvPicPr preferRelativeResize="0"/>
          <p:nvPr/>
        </p:nvPicPr>
        <p:blipFill rotWithShape="1">
          <a:blip r:embed="rId6">
            <a:alphaModFix/>
          </a:blip>
          <a:srcRect b="0" l="13808" r="7913" t="0"/>
          <a:stretch/>
        </p:blipFill>
        <p:spPr>
          <a:xfrm>
            <a:off x="7474688" y="1590600"/>
            <a:ext cx="1447800" cy="872233"/>
          </a:xfrm>
          <a:prstGeom prst="rect">
            <a:avLst/>
          </a:prstGeom>
          <a:noFill/>
          <a:ln>
            <a:noFill/>
          </a:ln>
        </p:spPr>
      </p:pic>
      <p:pic>
        <p:nvPicPr>
          <p:cNvPr id="107" name="Google Shape;107;p19"/>
          <p:cNvPicPr preferRelativeResize="0"/>
          <p:nvPr/>
        </p:nvPicPr>
        <p:blipFill>
          <a:blip r:embed="rId7">
            <a:alphaModFix/>
          </a:blip>
          <a:stretch>
            <a:fillRect/>
          </a:stretch>
        </p:blipFill>
        <p:spPr>
          <a:xfrm>
            <a:off x="2847975" y="3877000"/>
            <a:ext cx="1724025" cy="914400"/>
          </a:xfrm>
          <a:prstGeom prst="rect">
            <a:avLst/>
          </a:prstGeom>
          <a:noFill/>
          <a:ln>
            <a:noFill/>
          </a:ln>
        </p:spPr>
      </p:pic>
      <p:pic>
        <p:nvPicPr>
          <p:cNvPr id="108" name="Google Shape;108;p19"/>
          <p:cNvPicPr preferRelativeResize="0"/>
          <p:nvPr/>
        </p:nvPicPr>
        <p:blipFill rotWithShape="1">
          <a:blip r:embed="rId8">
            <a:alphaModFix/>
          </a:blip>
          <a:srcRect b="0" l="12015" r="8042" t="0"/>
          <a:stretch/>
        </p:blipFill>
        <p:spPr>
          <a:xfrm>
            <a:off x="4739400" y="3680700"/>
            <a:ext cx="1909025" cy="109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Solución</a:t>
            </a:r>
            <a:r>
              <a:rPr lang="es-419"/>
              <a:t> del problema</a:t>
            </a:r>
            <a:endParaRPr/>
          </a:p>
        </p:txBody>
      </p:sp>
      <p:sp>
        <p:nvSpPr>
          <p:cNvPr id="114" name="Google Shape;114;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De inicio importamos las </a:t>
            </a:r>
            <a:r>
              <a:rPr lang="es-419"/>
              <a:t>librerías Sympy, Numpy, Matplotlib, y ODEINT de la librería scipy, esta para la solución de distintos cálculos numéricos. Definimos los datos requeridos para el cálculo de una columna axial,L,P,I,E. Definimos los puntos iniciales de la deflexión, Y(0). En donde aplicando una carga a nuestra columna graficamos las distintas deformaciones. Obteniendo así en nuestra columna un Pandeo de Equilibrio Estable.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209263" y="155463"/>
            <a:ext cx="3019425" cy="2562225"/>
          </a:xfrm>
          <a:prstGeom prst="rect">
            <a:avLst/>
          </a:prstGeom>
          <a:noFill/>
          <a:ln>
            <a:noFill/>
          </a:ln>
        </p:spPr>
      </p:pic>
      <p:pic>
        <p:nvPicPr>
          <p:cNvPr id="122" name="Google Shape;122;p21"/>
          <p:cNvPicPr preferRelativeResize="0"/>
          <p:nvPr/>
        </p:nvPicPr>
        <p:blipFill>
          <a:blip r:embed="rId4">
            <a:alphaModFix/>
          </a:blip>
          <a:stretch>
            <a:fillRect/>
          </a:stretch>
        </p:blipFill>
        <p:spPr>
          <a:xfrm>
            <a:off x="3076288" y="109488"/>
            <a:ext cx="2790825" cy="2533650"/>
          </a:xfrm>
          <a:prstGeom prst="rect">
            <a:avLst/>
          </a:prstGeom>
          <a:noFill/>
          <a:ln>
            <a:noFill/>
          </a:ln>
        </p:spPr>
      </p:pic>
      <p:pic>
        <p:nvPicPr>
          <p:cNvPr id="123" name="Google Shape;123;p21"/>
          <p:cNvPicPr preferRelativeResize="0"/>
          <p:nvPr/>
        </p:nvPicPr>
        <p:blipFill>
          <a:blip r:embed="rId5">
            <a:alphaModFix/>
          </a:blip>
          <a:stretch>
            <a:fillRect/>
          </a:stretch>
        </p:blipFill>
        <p:spPr>
          <a:xfrm>
            <a:off x="6019525" y="203100"/>
            <a:ext cx="2647950" cy="2514600"/>
          </a:xfrm>
          <a:prstGeom prst="rect">
            <a:avLst/>
          </a:prstGeom>
          <a:noFill/>
          <a:ln>
            <a:noFill/>
          </a:ln>
        </p:spPr>
      </p:pic>
      <p:pic>
        <p:nvPicPr>
          <p:cNvPr id="124" name="Google Shape;124;p21"/>
          <p:cNvPicPr preferRelativeResize="0"/>
          <p:nvPr/>
        </p:nvPicPr>
        <p:blipFill>
          <a:blip r:embed="rId6">
            <a:alphaModFix/>
          </a:blip>
          <a:stretch>
            <a:fillRect/>
          </a:stretch>
        </p:blipFill>
        <p:spPr>
          <a:xfrm>
            <a:off x="1442749" y="2571750"/>
            <a:ext cx="2615089" cy="2533650"/>
          </a:xfrm>
          <a:prstGeom prst="rect">
            <a:avLst/>
          </a:prstGeom>
          <a:noFill/>
          <a:ln>
            <a:noFill/>
          </a:ln>
        </p:spPr>
      </p:pic>
      <p:pic>
        <p:nvPicPr>
          <p:cNvPr id="125" name="Google Shape;125;p21"/>
          <p:cNvPicPr preferRelativeResize="0"/>
          <p:nvPr/>
        </p:nvPicPr>
        <p:blipFill>
          <a:blip r:embed="rId7">
            <a:alphaModFix/>
          </a:blip>
          <a:stretch>
            <a:fillRect/>
          </a:stretch>
        </p:blipFill>
        <p:spPr>
          <a:xfrm>
            <a:off x="5116275" y="2717700"/>
            <a:ext cx="2416973" cy="242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