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Titillium Web"/>
      <p:regular r:id="rId23"/>
      <p:bold r:id="rId24"/>
      <p:italic r:id="rId25"/>
      <p:boldItalic r:id="rId26"/>
    </p:embeddedFont>
    <p:embeddedFont>
      <p:font typeface="Titillium Web Extra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AFFA98-84C2-4800-BE6A-C6D89443FECC}">
  <a:tblStyle styleId="{4DAFFA98-84C2-4800-BE6A-C6D89443FE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8" Type="http://schemas.openxmlformats.org/officeDocument/2006/relationships/font" Target="fonts/TitilliumWebExtraLight-bold.fntdata"/><Relationship Id="rId27" Type="http://schemas.openxmlformats.org/officeDocument/2006/relationships/font" Target="fonts/TitilliumWebExtr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Extra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TitilliumWebExtra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5a8c2d2471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5a8c2d247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88e38d7e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588e38d7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589e58e05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589e58e0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89e58e05e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589e58e0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5a8c2d2471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5a8c2d247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5a8c2d2471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5a8c2d247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a8c2d247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a8c2d24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a8c2d2471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a8c2d247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FUNCION DE RESPUESTA LOGISTICA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a8c2d2471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a8c2d247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5a8c2d2471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5a8c2d247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a8c2d2471_1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a8c2d247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5887a38553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5887a385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a8c2d2471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a8c2d247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LOGISTICA Y NAIVE BAYES</a:t>
            </a:r>
            <a:endParaRPr/>
          </a:p>
        </p:txBody>
      </p:sp>
      <p:sp>
        <p:nvSpPr>
          <p:cNvPr id="780" name="Google Shape;780;p15"/>
          <p:cNvSpPr txBox="1"/>
          <p:nvPr>
            <p:ph type="ctrTitle"/>
          </p:nvPr>
        </p:nvSpPr>
        <p:spPr>
          <a:xfrm>
            <a:off x="6856800" y="3125269"/>
            <a:ext cx="1744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GAVE, KEVIN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YANAR, BERK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24"/>
          <p:cNvSpPr txBox="1"/>
          <p:nvPr>
            <p:ph idx="4294967295" type="title"/>
          </p:nvPr>
        </p:nvSpPr>
        <p:spPr>
          <a:xfrm>
            <a:off x="450750" y="4065725"/>
            <a:ext cx="2526600" cy="63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4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NAIVE BAYES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5" name="Google Shape;855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861" name="Google Shape;861;p2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Modelo de clasificación </a:t>
            </a:r>
            <a:r>
              <a:rPr lang="en"/>
              <a:t>probabilística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Algoritmo de aprendizaje supervizado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Se basa en el teorema de bayes con el supuesto “naive”: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3" name="Google Shape;8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337" y="2842100"/>
            <a:ext cx="5143326" cy="15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6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“Se dice que es &lt;&lt;Naive&gt;&gt;, es decir, ingenuo porque asume que las variables predictoras son independientes entre sí</a:t>
            </a:r>
            <a:r>
              <a:rPr lang="en">
                <a:solidFill>
                  <a:schemeClr val="lt1"/>
                </a:solidFill>
              </a:rPr>
              <a:t>”</a:t>
            </a:r>
            <a:endParaRPr/>
          </a:p>
        </p:txBody>
      </p:sp>
      <p:sp>
        <p:nvSpPr>
          <p:cNvPr id="869" name="Google Shape;869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0" name="Google Shape;8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175" y="2882875"/>
            <a:ext cx="2336825" cy="23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2882875"/>
            <a:ext cx="2336825" cy="23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77" name="Google Shape;877;p27"/>
          <p:cNvGraphicFramePr/>
          <p:nvPr/>
        </p:nvGraphicFramePr>
        <p:xfrm>
          <a:off x="2" y="1482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{4DAFFA98-84C2-4800-BE6A-C6D89443FECC}</a:tableStyleId>
              </a:tblPr>
              <a:tblGrid>
                <a:gridCol w="1769550"/>
                <a:gridCol w="4365325"/>
                <a:gridCol w="2548950"/>
              </a:tblGrid>
              <a:tr h="1055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Gaussian Naive Bayes</a:t>
                      </a:r>
                      <a:endParaRPr b="1"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Implementa el algoritmo Gaussian Naive Bayes para clasificación.</a:t>
                      </a:r>
                      <a:endParaRPr b="1" sz="12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Multinomial Naive Bayes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Implementa el algoritmo Naive Bayes para datos distribuidos multinomialmente. 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138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Complement Naive Bayes</a:t>
                      </a:r>
                      <a:endParaRPr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Bernoulli Naive Bayes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Implementa el algoritmo Naive Bayes para los datos que se distribuyen de acuerdo con las distribuciones multivariadas de Bernoulli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78" name="Google Shape;8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613" y="246600"/>
            <a:ext cx="3590911" cy="9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950" y="1311904"/>
            <a:ext cx="1733425" cy="8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9026" y="4057456"/>
            <a:ext cx="3590900" cy="508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9013" y="2368200"/>
            <a:ext cx="21050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4047" y="2739095"/>
            <a:ext cx="1686550" cy="5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8" name="Google Shape;888;p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9CB9C"/>
                </a:solidFill>
                <a:latin typeface="Arial"/>
                <a:ea typeface="Arial"/>
                <a:cs typeface="Arial"/>
                <a:sym typeface="Arial"/>
              </a:rPr>
              <a:t>Gaussian Naive Bayes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889" name="Google Shape;889;p2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 el algoritmo Gaussian Naive Bayes para clasificación. Se asume que la probabilidad de las características es gaussiana:</a:t>
            </a:r>
            <a:endParaRPr/>
          </a:p>
        </p:txBody>
      </p:sp>
      <p:pic>
        <p:nvPicPr>
          <p:cNvPr id="890" name="Google Shape;8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512" y="2019862"/>
            <a:ext cx="3590911" cy="9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31" y="3067406"/>
            <a:ext cx="7116900" cy="17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9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EJEMPLOS:</a:t>
            </a:r>
            <a:endParaRPr/>
          </a:p>
        </p:txBody>
      </p:sp>
      <p:sp>
        <p:nvSpPr>
          <p:cNvPr id="897" name="Google Shape;897;p29"/>
          <p:cNvSpPr txBox="1"/>
          <p:nvPr>
            <p:ph idx="1" type="body"/>
          </p:nvPr>
        </p:nvSpPr>
        <p:spPr>
          <a:xfrm>
            <a:off x="452727" y="1709614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Detección de spam.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Análisis de sentimientos.</a:t>
            </a:r>
            <a:endParaRPr/>
          </a:p>
        </p:txBody>
      </p:sp>
      <p:sp>
        <p:nvSpPr>
          <p:cNvPr id="898" name="Google Shape;898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9" name="Google Shape;899;p29"/>
          <p:cNvPicPr preferRelativeResize="0"/>
          <p:nvPr/>
        </p:nvPicPr>
        <p:blipFill rotWithShape="1">
          <a:blip r:embed="rId3">
            <a:alphaModFix/>
          </a:blip>
          <a:srcRect b="1652" l="33084" r="23188" t="10435"/>
          <a:stretch/>
        </p:blipFill>
        <p:spPr>
          <a:xfrm>
            <a:off x="5546725" y="544875"/>
            <a:ext cx="3039851" cy="40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0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Codigo:</a:t>
            </a:r>
            <a:endParaRPr/>
          </a:p>
        </p:txBody>
      </p:sp>
      <p:sp>
        <p:nvSpPr>
          <p:cNvPr id="905" name="Google Shape;905;p30"/>
          <p:cNvSpPr txBox="1"/>
          <p:nvPr>
            <p:ph idx="1" type="body"/>
          </p:nvPr>
        </p:nvSpPr>
        <p:spPr>
          <a:xfrm>
            <a:off x="452727" y="1709614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Detección de spam en los comentarios de los 5 videos de Youtube del año 2013 (Shakira, PSY, LMFAO,Katy Perry, Eminem</a:t>
            </a:r>
            <a:endParaRPr/>
          </a:p>
        </p:txBody>
      </p:sp>
      <p:sp>
        <p:nvSpPr>
          <p:cNvPr id="906" name="Google Shape;906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7" name="Google Shape;907;p30"/>
          <p:cNvGrpSpPr/>
          <p:nvPr/>
        </p:nvGrpSpPr>
        <p:grpSpPr>
          <a:xfrm>
            <a:off x="5018149" y="-129287"/>
            <a:ext cx="4191001" cy="5340491"/>
            <a:chOff x="5018149" y="-129287"/>
            <a:chExt cx="4191001" cy="5340491"/>
          </a:xfrm>
        </p:grpSpPr>
        <p:pic>
          <p:nvPicPr>
            <p:cNvPr id="908" name="Google Shape;90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27674" y="-129287"/>
              <a:ext cx="2085975" cy="210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" name="Google Shape;90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29424" y="-129287"/>
              <a:ext cx="2114550" cy="210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0" name="Google Shape;910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8149" y="3087288"/>
              <a:ext cx="2105025" cy="211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1" name="Google Shape;911;p30"/>
            <p:cNvPicPr preferRelativeResize="0"/>
            <p:nvPr/>
          </p:nvPicPr>
          <p:blipFill/>
          <p:spPr>
            <a:xfrm>
              <a:off x="7123175" y="3087303"/>
              <a:ext cx="2085975" cy="2123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2" name="Google Shape;912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57038" y="1854225"/>
              <a:ext cx="2047875" cy="2019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8" name="Google Shape;918;p31"/>
          <p:cNvSpPr txBox="1"/>
          <p:nvPr>
            <p:ph type="title"/>
          </p:nvPr>
        </p:nvSpPr>
        <p:spPr>
          <a:xfrm>
            <a:off x="452724" y="2143039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GRACIAS</a:t>
            </a:r>
            <a:r>
              <a:rPr lang="en" sz="6000"/>
              <a:t>!</a:t>
            </a:r>
            <a:endParaRPr sz="6000"/>
          </a:p>
        </p:txBody>
      </p:sp>
      <p:pic>
        <p:nvPicPr>
          <p:cNvPr id="919" name="Google Shape;919;p31"/>
          <p:cNvPicPr preferRelativeResize="0"/>
          <p:nvPr/>
        </p:nvPicPr>
        <p:blipFill rotWithShape="1">
          <a:blip r:embed="rId3">
            <a:alphaModFix/>
          </a:blip>
          <a:srcRect b="6947" l="29032" r="24357" t="-74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86" name="Google Shape;786;p1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787" name="Google Shape;787;p16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  <p:pic>
        <p:nvPicPr>
          <p:cNvPr id="788" name="Google Shape;7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17"/>
          <p:cNvSpPr txBox="1"/>
          <p:nvPr>
            <p:ph idx="4294967295" type="title"/>
          </p:nvPr>
        </p:nvSpPr>
        <p:spPr>
          <a:xfrm>
            <a:off x="450750" y="3637400"/>
            <a:ext cx="2137800" cy="106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4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REGRESIÓN LOGISTICA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5" name="Google Shape;795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8"/>
          <p:cNvSpPr/>
          <p:nvPr/>
        </p:nvSpPr>
        <p:spPr>
          <a:xfrm>
            <a:off x="933150" y="2649350"/>
            <a:ext cx="7054200" cy="235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LOGISTICA</a:t>
            </a:r>
            <a:endParaRPr/>
          </a:p>
        </p:txBody>
      </p:sp>
      <p:sp>
        <p:nvSpPr>
          <p:cNvPr id="802" name="Google Shape;802;p18"/>
          <p:cNvSpPr txBox="1"/>
          <p:nvPr>
            <p:ph idx="1" type="body"/>
          </p:nvPr>
        </p:nvSpPr>
        <p:spPr>
          <a:xfrm>
            <a:off x="739675" y="1152526"/>
            <a:ext cx="7686000" cy="13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Es un tipo de regresión.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Modelo de clasificación que predice probabilidad.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Ajusta los datos a una función logit.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4" name="Google Shape;804;p18"/>
          <p:cNvPicPr preferRelativeResize="0"/>
          <p:nvPr/>
        </p:nvPicPr>
        <p:blipFill rotWithShape="1">
          <a:blip r:embed="rId3">
            <a:alphaModFix/>
          </a:blip>
          <a:srcRect b="11252" l="0" r="0" t="10926"/>
          <a:stretch/>
        </p:blipFill>
        <p:spPr>
          <a:xfrm>
            <a:off x="1186825" y="2720575"/>
            <a:ext cx="2848150" cy="221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18"/>
          <p:cNvSpPr txBox="1"/>
          <p:nvPr/>
        </p:nvSpPr>
        <p:spPr>
          <a:xfrm>
            <a:off x="4355475" y="3313800"/>
            <a:ext cx="3415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Variable dependiente sigue la distribución de Bernoulli.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No R cuadrado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1" name="Google Shape;811;p19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“La regresión </a:t>
            </a:r>
            <a:r>
              <a:rPr lang="en"/>
              <a:t>logística</a:t>
            </a:r>
            <a:r>
              <a:rPr lang="en"/>
              <a:t> es una extensión de la regresión lineal donde la variable dependiente es </a:t>
            </a:r>
            <a:r>
              <a:rPr lang="en"/>
              <a:t>categórica</a:t>
            </a:r>
            <a:r>
              <a:rPr lang="en">
                <a:solidFill>
                  <a:schemeClr val="lt1"/>
                </a:solidFill>
              </a:rPr>
              <a:t>”</a:t>
            </a:r>
            <a:endParaRPr/>
          </a:p>
        </p:txBody>
      </p:sp>
      <p:cxnSp>
        <p:nvCxnSpPr>
          <p:cNvPr id="812" name="Google Shape;812;p19"/>
          <p:cNvCxnSpPr/>
          <p:nvPr/>
        </p:nvCxnSpPr>
        <p:spPr>
          <a:xfrm flipH="1" rot="10800000">
            <a:off x="443400" y="1463100"/>
            <a:ext cx="8269200" cy="345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0"/>
          <p:cNvSpPr/>
          <p:nvPr/>
        </p:nvSpPr>
        <p:spPr>
          <a:xfrm>
            <a:off x="5131175" y="4171325"/>
            <a:ext cx="3360000" cy="6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0"/>
          <p:cNvSpPr/>
          <p:nvPr/>
        </p:nvSpPr>
        <p:spPr>
          <a:xfrm>
            <a:off x="565350" y="4179100"/>
            <a:ext cx="4012800" cy="6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0" name="Google Shape;8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175"/>
            <a:ext cx="8839199" cy="378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25" y="4263378"/>
            <a:ext cx="36861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625" y="4271166"/>
            <a:ext cx="30765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 LINEAL VS LOGISTICA</a:t>
            </a:r>
            <a:endParaRPr/>
          </a:p>
        </p:txBody>
      </p:sp>
      <p:graphicFrame>
        <p:nvGraphicFramePr>
          <p:cNvPr id="828" name="Google Shape;828;p21"/>
          <p:cNvGraphicFramePr/>
          <p:nvPr/>
        </p:nvGraphicFramePr>
        <p:xfrm>
          <a:off x="832052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{4DAFFA98-84C2-4800-BE6A-C6D89443FECC}</a:tableStyleId>
              </a:tblPr>
              <a:tblGrid>
                <a:gridCol w="1801900"/>
                <a:gridCol w="1801900"/>
                <a:gridCol w="1801900"/>
                <a:gridCol w="1801900"/>
              </a:tblGrid>
              <a:tr h="539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Variables predictoras</a:t>
                      </a:r>
                      <a:endParaRPr b="1"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Variable respuesta</a:t>
                      </a:r>
                      <a:endParaRPr b="1"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Relacion entre var.</a:t>
                      </a:r>
                      <a:endParaRPr b="1"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Regresión lineal</a:t>
                      </a:r>
                      <a:endParaRPr b="1"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Numericas, categoricas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Númerica continua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lineal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Regresión logistica</a:t>
                      </a:r>
                      <a:endParaRPr b="1"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Numericas, categoricas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Categóricas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Lineal (con alguna variación)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9" name="Google Shape;829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30" name="Google Shape;830;p21"/>
          <p:cNvCxnSpPr/>
          <p:nvPr/>
        </p:nvCxnSpPr>
        <p:spPr>
          <a:xfrm flipH="1" rot="10800000">
            <a:off x="1346725" y="107125"/>
            <a:ext cx="765000" cy="5985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21"/>
          <p:cNvCxnSpPr/>
          <p:nvPr/>
        </p:nvCxnSpPr>
        <p:spPr>
          <a:xfrm flipH="1" rot="10800000">
            <a:off x="3382500" y="151375"/>
            <a:ext cx="798000" cy="510000"/>
          </a:xfrm>
          <a:prstGeom prst="curvedConnector3">
            <a:avLst>
              <a:gd fmla="val 54173" name="adj1"/>
            </a:avLst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2"/>
          <p:cNvSpPr txBox="1"/>
          <p:nvPr>
            <p:ph type="title"/>
          </p:nvPr>
        </p:nvSpPr>
        <p:spPr>
          <a:xfrm>
            <a:off x="354725" y="620925"/>
            <a:ext cx="4500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lineal a logistica</a:t>
            </a:r>
            <a:r>
              <a:rPr lang="en"/>
              <a:t>:</a:t>
            </a:r>
            <a:endParaRPr/>
          </a:p>
        </p:txBody>
      </p:sp>
      <p:sp>
        <p:nvSpPr>
          <p:cNvPr id="837" name="Google Shape;837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22"/>
          <p:cNvSpPr txBox="1"/>
          <p:nvPr>
            <p:ph type="title"/>
          </p:nvPr>
        </p:nvSpPr>
        <p:spPr>
          <a:xfrm>
            <a:off x="5416049" y="620925"/>
            <a:ext cx="1232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LOGIT:</a:t>
            </a:r>
            <a:endParaRPr/>
          </a:p>
        </p:txBody>
      </p:sp>
      <p:pic>
        <p:nvPicPr>
          <p:cNvPr id="839" name="Google Shape;8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500" y="1619625"/>
            <a:ext cx="33242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78325"/>
            <a:ext cx="4702925" cy="33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EJEMPLOS:</a:t>
            </a:r>
            <a:endParaRPr/>
          </a:p>
        </p:txBody>
      </p:sp>
      <p:sp>
        <p:nvSpPr>
          <p:cNvPr id="846" name="Google Shape;846;p23"/>
          <p:cNvSpPr txBox="1"/>
          <p:nvPr>
            <p:ph idx="1" type="body"/>
          </p:nvPr>
        </p:nvSpPr>
        <p:spPr>
          <a:xfrm>
            <a:off x="452727" y="1709614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Clasificar fuga de clientes (Si fuga, No fuga).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Predecir si un préstamo a una persona puede ser aprobado o no. (Aprobado , No aprobado)</a:t>
            </a:r>
            <a:endParaRPr/>
          </a:p>
        </p:txBody>
      </p:sp>
      <p:sp>
        <p:nvSpPr>
          <p:cNvPr id="847" name="Google Shape;847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8" name="Google Shape;848;p23"/>
          <p:cNvPicPr preferRelativeResize="0"/>
          <p:nvPr/>
        </p:nvPicPr>
        <p:blipFill rotWithShape="1">
          <a:blip r:embed="rId3">
            <a:alphaModFix/>
          </a:blip>
          <a:srcRect b="1652" l="33084" r="23188" t="10435"/>
          <a:stretch/>
        </p:blipFill>
        <p:spPr>
          <a:xfrm>
            <a:off x="5546725" y="544875"/>
            <a:ext cx="3039851" cy="40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