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70" r:id="rId12"/>
    <p:sldId id="271" r:id="rId13"/>
    <p:sldId id="272" r:id="rId14"/>
    <p:sldId id="273" r:id="rId15"/>
    <p:sldId id="266" r:id="rId16"/>
    <p:sldId id="267" r:id="rId17"/>
    <p:sldId id="268" r:id="rId18"/>
    <p:sldId id="274" r:id="rId1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0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31DEDD3-0F13-694A-8B03-B37B0B76D784}" type="datetimeFigureOut">
              <a:rPr lang="es-ES" smtClean="0"/>
              <a:t>28/11/17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CAECE4A-58D8-FC45-AF16-5D9AC0F14418}" type="slidenum">
              <a:rPr lang="es-ES" smtClean="0"/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449" y="272904"/>
            <a:ext cx="4454370" cy="503986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Sistema difuso lingüístico de evaluación de usabilidad y accesibilidad en </a:t>
            </a:r>
            <a:r>
              <a:rPr lang="es-ES" dirty="0" smtClean="0">
                <a:solidFill>
                  <a:srgbClr val="000000"/>
                </a:solidFill>
              </a:rPr>
              <a:t>LMS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4" name="Imagen 3" descr="logoug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54" y="2582483"/>
            <a:ext cx="2431381" cy="1156763"/>
          </a:xfrm>
          <a:prstGeom prst="rect">
            <a:avLst/>
          </a:prstGeom>
        </p:spPr>
      </p:pic>
      <p:pic>
        <p:nvPicPr>
          <p:cNvPr id="5" name="Imagen 4" descr="logo_ud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36" y="3915670"/>
            <a:ext cx="1427448" cy="19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sucede cuando es un conjunto de opiniones?</a:t>
            </a:r>
            <a:endParaRPr lang="es-ES" dirty="0"/>
          </a:p>
        </p:txBody>
      </p:sp>
      <p:pic>
        <p:nvPicPr>
          <p:cNvPr id="4" name="Imagen 3" descr="t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1" y="3254409"/>
            <a:ext cx="6007321" cy="2483592"/>
          </a:xfrm>
          <a:prstGeom prst="rect">
            <a:avLst/>
          </a:prstGeom>
        </p:spPr>
      </p:pic>
      <p:sp>
        <p:nvSpPr>
          <p:cNvPr id="7" name="Triángulo isósceles 6"/>
          <p:cNvSpPr/>
          <p:nvPr/>
        </p:nvSpPr>
        <p:spPr>
          <a:xfrm>
            <a:off x="1824908" y="3548076"/>
            <a:ext cx="2592651" cy="137788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Triángulo isósceles 7"/>
          <p:cNvSpPr/>
          <p:nvPr/>
        </p:nvSpPr>
        <p:spPr>
          <a:xfrm>
            <a:off x="3799005" y="3548076"/>
            <a:ext cx="1074113" cy="137788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Title 12"/>
          <p:cNvSpPr txBox="1">
            <a:spLocks/>
          </p:cNvSpPr>
          <p:nvPr/>
        </p:nvSpPr>
        <p:spPr>
          <a:xfrm>
            <a:off x="1043490" y="4561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Lógica Difusa</a:t>
            </a:r>
            <a:br>
              <a:rPr lang="es-ES_tradnl" sz="2400" dirty="0" smtClean="0">
                <a:solidFill>
                  <a:srgbClr val="A6B727"/>
                </a:solidFill>
                <a:latin typeface="Euphemia"/>
              </a:rPr>
            </a:br>
            <a:r>
              <a:rPr lang="es-ES_tradnl" sz="2400" dirty="0" err="1" smtClean="0">
                <a:solidFill>
                  <a:srgbClr val="A6B727"/>
                </a:solidFill>
                <a:latin typeface="Euphemia"/>
              </a:rPr>
              <a:t>Hesitant</a:t>
            </a: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 </a:t>
            </a:r>
            <a:r>
              <a:rPr lang="es-ES_tradnl" sz="2400" dirty="0" err="1" smtClean="0">
                <a:solidFill>
                  <a:srgbClr val="A6B727"/>
                </a:solidFill>
                <a:latin typeface="Euphemia"/>
              </a:rPr>
              <a:t>Fuzzy</a:t>
            </a: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 Sets</a:t>
            </a:r>
            <a:endParaRPr lang="es-ES_tradnl" sz="2400" dirty="0">
              <a:solidFill>
                <a:srgbClr val="A6B727"/>
              </a:solidFill>
              <a:latin typeface="Euphemia"/>
            </a:endParaRPr>
          </a:p>
        </p:txBody>
      </p:sp>
      <p:sp>
        <p:nvSpPr>
          <p:cNvPr id="11" name="Triángulo isósceles 10"/>
          <p:cNvSpPr/>
          <p:nvPr/>
        </p:nvSpPr>
        <p:spPr>
          <a:xfrm>
            <a:off x="4161708" y="3624276"/>
            <a:ext cx="2592651" cy="1301682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974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1043490" y="4561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Lógica Difusa</a:t>
            </a:r>
            <a:br>
              <a:rPr lang="es-ES_tradnl" sz="2400" dirty="0" smtClean="0">
                <a:solidFill>
                  <a:srgbClr val="A6B727"/>
                </a:solidFill>
                <a:latin typeface="Euphemia"/>
              </a:rPr>
            </a:br>
            <a:r>
              <a:rPr lang="es-ES_tradnl" sz="2400" dirty="0" err="1" smtClean="0">
                <a:solidFill>
                  <a:srgbClr val="A6B727"/>
                </a:solidFill>
                <a:latin typeface="Euphemia"/>
              </a:rPr>
              <a:t>Hesitant</a:t>
            </a: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 </a:t>
            </a:r>
            <a:r>
              <a:rPr lang="es-ES_tradnl" sz="2400" dirty="0" err="1" smtClean="0">
                <a:solidFill>
                  <a:srgbClr val="A6B727"/>
                </a:solidFill>
                <a:latin typeface="Euphemia"/>
              </a:rPr>
              <a:t>Fuzzy</a:t>
            </a: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 Sets</a:t>
            </a:r>
            <a:endParaRPr lang="es-ES_tradnl" sz="2400" dirty="0">
              <a:solidFill>
                <a:srgbClr val="A6B727"/>
              </a:solidFill>
              <a:latin typeface="Euphemia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Intuitionistic</a:t>
            </a:r>
            <a:r>
              <a:rPr lang="es-ES_tradnl" dirty="0"/>
              <a:t> </a:t>
            </a:r>
            <a:r>
              <a:rPr lang="es-ES" dirty="0" err="1" smtClean="0"/>
              <a:t>Fuzzy</a:t>
            </a:r>
            <a:r>
              <a:rPr lang="es-ES" dirty="0"/>
              <a:t> </a:t>
            </a:r>
            <a:r>
              <a:rPr lang="es-ES" dirty="0" smtClean="0"/>
              <a:t>Set</a:t>
            </a:r>
          </a:p>
          <a:p>
            <a:pPr lvl="1"/>
            <a:r>
              <a:rPr lang="es-ES" i="1" dirty="0"/>
              <a:t>S</a:t>
            </a:r>
            <a:r>
              <a:rPr lang="es-ES" dirty="0"/>
              <a:t> = {Frio, Fresco, Templado, Ideal, Caluroso}</a:t>
            </a:r>
          </a:p>
          <a:p>
            <a:pPr lvl="1"/>
            <a:r>
              <a:rPr lang="es-ES" i="1" dirty="0"/>
              <a:t>s</a:t>
            </a:r>
            <a:r>
              <a:rPr lang="es-ES" dirty="0"/>
              <a:t> = [Fresco]</a:t>
            </a:r>
          </a:p>
          <a:p>
            <a:pPr marL="68580" indent="0">
              <a:buNone/>
            </a:pPr>
            <a:endParaRPr lang="es-ES" dirty="0"/>
          </a:p>
          <a:p>
            <a:r>
              <a:rPr lang="es-ES" dirty="0" err="1" smtClean="0"/>
              <a:t>Hesitant</a:t>
            </a:r>
            <a:r>
              <a:rPr lang="es-ES" dirty="0" smtClean="0"/>
              <a:t> </a:t>
            </a:r>
            <a:r>
              <a:rPr lang="es-ES" dirty="0" err="1" smtClean="0"/>
              <a:t>Fuzzy</a:t>
            </a:r>
            <a:r>
              <a:rPr lang="es-ES" dirty="0" smtClean="0"/>
              <a:t> Set</a:t>
            </a:r>
          </a:p>
          <a:p>
            <a:pPr marL="617220" lvl="2"/>
            <a:r>
              <a:rPr lang="es-ES" i="1" dirty="0"/>
              <a:t>S</a:t>
            </a:r>
            <a:r>
              <a:rPr lang="es-ES" dirty="0"/>
              <a:t> = {Frio, Fresco</a:t>
            </a:r>
            <a:r>
              <a:rPr lang="es-ES" dirty="0" smtClean="0"/>
              <a:t>, Ideal, Templado, </a:t>
            </a:r>
            <a:r>
              <a:rPr lang="es-ES" dirty="0"/>
              <a:t>Caluroso}</a:t>
            </a:r>
          </a:p>
          <a:p>
            <a:pPr marL="617220" lvl="2"/>
            <a:r>
              <a:rPr lang="es-ES" i="1" dirty="0"/>
              <a:t>s</a:t>
            </a:r>
            <a:r>
              <a:rPr lang="es-ES" dirty="0"/>
              <a:t> = </a:t>
            </a:r>
            <a:r>
              <a:rPr lang="es-ES" dirty="0" smtClean="0"/>
              <a:t>{Frio , Fresco, Ideal}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415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Investigación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BE888A04-3350-4B1D-ABCD-7EDB8E06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Fase 1: </a:t>
            </a:r>
            <a:r>
              <a:rPr lang="es-MX" dirty="0"/>
              <a:t>Validación del instrumento de </a:t>
            </a:r>
            <a:r>
              <a:rPr lang="es-MX" dirty="0" smtClean="0"/>
              <a:t>evaluación. (Proceso)</a:t>
            </a:r>
            <a:endParaRPr lang="es-MX" dirty="0"/>
          </a:p>
          <a:p>
            <a:r>
              <a:rPr lang="es-MX" b="1" dirty="0">
                <a:solidFill>
                  <a:srgbClr val="0070C0"/>
                </a:solidFill>
              </a:rPr>
              <a:t>Fase 2: </a:t>
            </a:r>
            <a:r>
              <a:rPr lang="es-MX" dirty="0"/>
              <a:t>Aplicación del instrumento.</a:t>
            </a:r>
          </a:p>
          <a:p>
            <a:r>
              <a:rPr lang="es-MX" b="1" dirty="0">
                <a:solidFill>
                  <a:srgbClr val="0070C0"/>
                </a:solidFill>
              </a:rPr>
              <a:t>Fase 3</a:t>
            </a:r>
            <a:r>
              <a:rPr lang="es-MX" dirty="0"/>
              <a:t>: Desarrollo del modelo lingüístico.</a:t>
            </a:r>
          </a:p>
          <a:p>
            <a:r>
              <a:rPr lang="es-MX" b="1" dirty="0">
                <a:solidFill>
                  <a:srgbClr val="0070C0"/>
                </a:solidFill>
              </a:rPr>
              <a:t>Fase 4: </a:t>
            </a:r>
            <a:r>
              <a:rPr lang="es-MX" dirty="0"/>
              <a:t>Desarrollo de la herramienta dinámica.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533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s-ES" dirty="0" smtClean="0"/>
              <a:t>Validación del instrumento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1762282"/>
            <a:ext cx="6777317" cy="4070347"/>
          </a:xfrm>
        </p:spPr>
        <p:txBody>
          <a:bodyPr>
            <a:normAutofit/>
          </a:bodyPr>
          <a:lstStyle/>
          <a:p>
            <a:r>
              <a:rPr lang="es-ES" sz="1700" dirty="0" err="1"/>
              <a:t>Nielsen</a:t>
            </a:r>
            <a:r>
              <a:rPr lang="es-ES" sz="1700" dirty="0"/>
              <a:t>, J. (1996). </a:t>
            </a:r>
            <a:r>
              <a:rPr lang="es-ES" sz="1700" dirty="0" err="1"/>
              <a:t>Usability</a:t>
            </a:r>
            <a:r>
              <a:rPr lang="es-ES" sz="1700" dirty="0"/>
              <a:t> </a:t>
            </a:r>
            <a:r>
              <a:rPr lang="es-ES" sz="1700" dirty="0" err="1"/>
              <a:t>metrics</a:t>
            </a:r>
            <a:r>
              <a:rPr lang="es-ES" sz="1700" dirty="0"/>
              <a:t>: Tracking interface </a:t>
            </a:r>
            <a:r>
              <a:rPr lang="es-ES" sz="1700" dirty="0" err="1"/>
              <a:t>improvements</a:t>
            </a:r>
            <a:r>
              <a:rPr lang="es-ES" sz="1700" dirty="0"/>
              <a:t>. IEEE Software, 13(6), 12-13. </a:t>
            </a:r>
            <a:r>
              <a:rPr lang="es-ES" sz="1700" dirty="0" err="1"/>
              <a:t>doi:http</a:t>
            </a:r>
            <a:r>
              <a:rPr lang="es-ES" sz="1700" dirty="0"/>
              <a:t>://</a:t>
            </a:r>
            <a:r>
              <a:rPr lang="es-ES" sz="1700" dirty="0" err="1"/>
              <a:t>dx.doi.org</a:t>
            </a:r>
            <a:r>
              <a:rPr lang="es-ES" sz="1700" dirty="0"/>
              <a:t>/10.1109/MS.</a:t>
            </a:r>
            <a:r>
              <a:rPr lang="es-ES" sz="1700" dirty="0" smtClean="0"/>
              <a:t>1996.10031</a:t>
            </a:r>
          </a:p>
          <a:p>
            <a:r>
              <a:rPr lang="es-ES_tradnl" sz="1700" dirty="0" err="1"/>
              <a:t>Shneiderman</a:t>
            </a:r>
            <a:r>
              <a:rPr lang="es-ES_tradnl" sz="1700" dirty="0"/>
              <a:t>, B., &amp; </a:t>
            </a:r>
            <a:r>
              <a:rPr lang="es-ES_tradnl" sz="1700" dirty="0" err="1"/>
              <a:t>Plaisant</a:t>
            </a:r>
            <a:r>
              <a:rPr lang="es-ES_tradnl" sz="1700" dirty="0"/>
              <a:t>, C. (2005). Diseño de interfaces de Usuario, estrategias para una interacción persona-computadora efectiva. 4 ed. Pearson Educación SA</a:t>
            </a:r>
            <a:r>
              <a:rPr lang="es-ES_tradnl" sz="1700" dirty="0" smtClean="0"/>
              <a:t>.</a:t>
            </a:r>
          </a:p>
          <a:p>
            <a:r>
              <a:rPr lang="es-ES_tradnl" sz="1700" dirty="0"/>
              <a:t>CAST (2011). Universal </a:t>
            </a:r>
            <a:r>
              <a:rPr lang="es-ES_tradnl" sz="1700" dirty="0" err="1"/>
              <a:t>Design</a:t>
            </a:r>
            <a:r>
              <a:rPr lang="es-ES_tradnl" sz="1700" dirty="0"/>
              <a:t> </a:t>
            </a:r>
            <a:r>
              <a:rPr lang="es-ES_tradnl" sz="1700" dirty="0" err="1"/>
              <a:t>for</a:t>
            </a:r>
            <a:r>
              <a:rPr lang="es-ES_tradnl" sz="1700" dirty="0"/>
              <a:t> </a:t>
            </a:r>
            <a:r>
              <a:rPr lang="es-ES_tradnl" sz="1700" dirty="0" err="1"/>
              <a:t>Learning</a:t>
            </a:r>
            <a:r>
              <a:rPr lang="es-ES_tradnl" sz="1700" dirty="0"/>
              <a:t> </a:t>
            </a:r>
            <a:r>
              <a:rPr lang="es-ES_tradnl" sz="1700" dirty="0" err="1"/>
              <a:t>Guidelines</a:t>
            </a:r>
            <a:r>
              <a:rPr lang="es-ES_tradnl" sz="1700" dirty="0"/>
              <a:t> </a:t>
            </a:r>
            <a:r>
              <a:rPr lang="es-ES_tradnl" sz="1700" dirty="0" err="1"/>
              <a:t>version</a:t>
            </a:r>
            <a:r>
              <a:rPr lang="es-ES_tradnl" sz="1700" dirty="0"/>
              <a:t> 2.0. Wakefield, MA: </a:t>
            </a:r>
            <a:r>
              <a:rPr lang="es-ES_tradnl" sz="1700" dirty="0" err="1"/>
              <a:t>Author</a:t>
            </a:r>
            <a:r>
              <a:rPr lang="es-ES_tradnl" sz="1700" dirty="0"/>
              <a:t>. Traducción al español versión 2.0. (2013) - </a:t>
            </a:r>
            <a:r>
              <a:rPr lang="es-ES_tradnl" sz="1700" dirty="0" err="1"/>
              <a:t>www.udlcenter.org</a:t>
            </a:r>
            <a:r>
              <a:rPr lang="es-ES_tradnl" sz="1700" dirty="0"/>
              <a:t>: http://</a:t>
            </a:r>
            <a:r>
              <a:rPr lang="es-ES_tradnl" sz="1700" dirty="0" err="1"/>
              <a:t>www.udlcenter.org</a:t>
            </a:r>
            <a:r>
              <a:rPr lang="es-ES_tradnl" sz="1700" dirty="0"/>
              <a:t>/</a:t>
            </a:r>
            <a:r>
              <a:rPr lang="es-ES_tradnl" sz="1700" dirty="0" err="1"/>
              <a:t>implementation</a:t>
            </a:r>
            <a:r>
              <a:rPr lang="es-ES_tradnl" sz="1700" dirty="0"/>
              <a:t>/</a:t>
            </a:r>
            <a:r>
              <a:rPr lang="es-ES_tradnl" sz="1700" dirty="0" err="1"/>
              <a:t>examples</a:t>
            </a:r>
            <a:r>
              <a:rPr lang="es-ES_tradnl" sz="1700" dirty="0"/>
              <a:t>/examples1_1 </a:t>
            </a:r>
            <a:endParaRPr lang="es-ES_tradnl" sz="1700" dirty="0" smtClean="0"/>
          </a:p>
          <a:p>
            <a:r>
              <a:rPr lang="es-ES_tradnl" sz="1700" dirty="0" err="1" smtClean="0"/>
              <a:t>World</a:t>
            </a:r>
            <a:r>
              <a:rPr lang="es-ES_tradnl" sz="1700" dirty="0" smtClean="0"/>
              <a:t> </a:t>
            </a:r>
            <a:r>
              <a:rPr lang="es-ES_tradnl" sz="1700" dirty="0"/>
              <a:t>Wide Web (W3C): </a:t>
            </a:r>
            <a:r>
              <a:rPr lang="es-ES_tradnl" sz="1700" dirty="0" err="1"/>
              <a:t>https</a:t>
            </a:r>
            <a:r>
              <a:rPr lang="es-ES_tradnl" sz="1700" dirty="0"/>
              <a:t>://www.w3c.es/</a:t>
            </a:r>
            <a:endParaRPr lang="es-ES" sz="1700" dirty="0"/>
          </a:p>
          <a:p>
            <a:endParaRPr lang="es-ES_tradnl" dirty="0" smtClean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721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363461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Metodología</a:t>
            </a:r>
            <a:br>
              <a:rPr lang="es-ES" dirty="0" smtClean="0"/>
            </a:br>
            <a:r>
              <a:rPr lang="es-ES" dirty="0" err="1" smtClean="0"/>
              <a:t>Fuzzy</a:t>
            </a:r>
            <a:r>
              <a:rPr lang="es-ES" dirty="0" smtClean="0"/>
              <a:t> Delphi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9112" y="2323652"/>
            <a:ext cx="3919700" cy="3508977"/>
          </a:xfrm>
        </p:spPr>
        <p:txBody>
          <a:bodyPr/>
          <a:lstStyle/>
          <a:p>
            <a:r>
              <a:rPr lang="es-ES" dirty="0" smtClean="0"/>
              <a:t>Al menos 2 iteraciones.</a:t>
            </a:r>
          </a:p>
          <a:p>
            <a:r>
              <a:rPr lang="es-ES" dirty="0" smtClean="0"/>
              <a:t>9 expertos.</a:t>
            </a:r>
          </a:p>
          <a:p>
            <a:endParaRPr lang="es-ES" dirty="0"/>
          </a:p>
        </p:txBody>
      </p:sp>
      <p:pic>
        <p:nvPicPr>
          <p:cNvPr id="4" name="Imagen 3" descr="delph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00" y="1013461"/>
            <a:ext cx="3133589" cy="53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8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 noGrp="1"/>
          </p:cNvSpPr>
          <p:nvPr>
            <p:ph type="title"/>
          </p:nvPr>
        </p:nvSpPr>
        <p:spPr>
          <a:xfrm>
            <a:off x="1043492" y="32359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s-ES_tradnl" sz="2400" dirty="0" smtClean="0">
                <a:solidFill>
                  <a:srgbClr val="A6B727"/>
                </a:solidFill>
                <a:latin typeface="Euphemia"/>
              </a:rPr>
              <a:t>Ejemplo de ítem</a:t>
            </a:r>
            <a:endParaRPr lang="es-ES_tradnl" sz="2400" dirty="0">
              <a:solidFill>
                <a:srgbClr val="A6B727"/>
              </a:solidFill>
              <a:latin typeface="Euphem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70" y="1512548"/>
            <a:ext cx="7408946" cy="20865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60" y="3806405"/>
            <a:ext cx="7408946" cy="208652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967555" y="2950688"/>
            <a:ext cx="414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886697" y="5228193"/>
            <a:ext cx="414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90140" y="5228193"/>
            <a:ext cx="414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✔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043492" y="6019250"/>
            <a:ext cx="554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*La selección de los ítem debe ser consecutivos</a:t>
            </a:r>
            <a:endParaRPr lang="es-ES" b="1" dirty="0"/>
          </a:p>
        </p:txBody>
      </p:sp>
      <p:pic>
        <p:nvPicPr>
          <p:cNvPr id="13" name="Imagen 12" descr="admiració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80" y="6019250"/>
            <a:ext cx="433813" cy="4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205091"/>
            <a:ext cx="7024744" cy="557192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dirty="0" err="1">
                <a:solidFill>
                  <a:srgbClr val="A6B727"/>
                </a:solidFill>
                <a:latin typeface="Euphemia"/>
              </a:rPr>
              <a:t>Hesitant</a:t>
            </a:r>
            <a:r>
              <a:rPr lang="es-ES_tradnl" dirty="0">
                <a:solidFill>
                  <a:srgbClr val="A6B727"/>
                </a:solidFill>
                <a:latin typeface="Euphemia"/>
              </a:rPr>
              <a:t> </a:t>
            </a:r>
            <a:r>
              <a:rPr lang="es-ES_tradnl" dirty="0" err="1">
                <a:solidFill>
                  <a:srgbClr val="A6B727"/>
                </a:solidFill>
                <a:latin typeface="Euphemia"/>
              </a:rPr>
              <a:t>Fuzzy</a:t>
            </a:r>
            <a:r>
              <a:rPr lang="es-ES_tradnl" dirty="0">
                <a:solidFill>
                  <a:srgbClr val="A6B727"/>
                </a:solidFill>
                <a:latin typeface="Euphemia"/>
              </a:rPr>
              <a:t> Sets</a:t>
            </a:r>
            <a:br>
              <a:rPr lang="es-ES_tradnl" dirty="0">
                <a:solidFill>
                  <a:srgbClr val="A6B727"/>
                </a:solidFill>
                <a:latin typeface="Euphemia"/>
              </a:rPr>
            </a:b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07939"/>
              </p:ext>
            </p:extLst>
          </p:nvPr>
        </p:nvGraphicFramePr>
        <p:xfrm>
          <a:off x="1321295" y="1545750"/>
          <a:ext cx="6870204" cy="302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54"/>
                <a:gridCol w="1292414"/>
                <a:gridCol w="1145034"/>
                <a:gridCol w="284215"/>
                <a:gridCol w="1728488"/>
                <a:gridCol w="1422399"/>
              </a:tblGrid>
              <a:tr h="675601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Criterios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E2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TA-BA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{TA,BA}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{TA}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TA-PA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{PA}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{TA,PA,BA}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BD-PD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PD-M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{PA, M}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{PD,M}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BD-PD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M-BA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{BD,PD}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{M,PA,BA}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PD-TD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M-BA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{PD,BD,TD}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{M,PA,BA}</a:t>
                      </a:r>
                      <a:endParaRPr lang="es-ES" dirty="0"/>
                    </a:p>
                  </a:txBody>
                  <a:tcPr/>
                </a:tc>
              </a:tr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BD-TD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M-TA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{BD,TD}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{M,BA,TA}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857500" y="5212834"/>
            <a:ext cx="362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 = {TA , BA , PA , M, PD, BD ,TD}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476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2" y="87864"/>
            <a:ext cx="7024744" cy="1143000"/>
          </a:xfrm>
        </p:spPr>
        <p:txBody>
          <a:bodyPr>
            <a:normAutofit/>
          </a:bodyPr>
          <a:lstStyle/>
          <a:p>
            <a:r>
              <a:rPr lang="es-ES" sz="3000" dirty="0" smtClean="0"/>
              <a:t>Además!!!</a:t>
            </a:r>
            <a:endParaRPr lang="es-ES" sz="3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1281664"/>
            <a:ext cx="6777317" cy="3508977"/>
          </a:xfrm>
        </p:spPr>
        <p:txBody>
          <a:bodyPr>
            <a:normAutofit/>
          </a:bodyPr>
          <a:lstStyle/>
          <a:p>
            <a:r>
              <a:rPr lang="es-ES" sz="1900" dirty="0" smtClean="0"/>
              <a:t>Cada experto puede tener un peso (</a:t>
            </a:r>
            <a:r>
              <a:rPr lang="es-ES" sz="1900" i="1" dirty="0" smtClean="0"/>
              <a:t>W</a:t>
            </a:r>
            <a:r>
              <a:rPr lang="es-ES" sz="1900" smtClean="0"/>
              <a:t>) </a:t>
            </a:r>
            <a:r>
              <a:rPr lang="es-ES" sz="1900" smtClean="0"/>
              <a:t>dependiendo </a:t>
            </a:r>
            <a:r>
              <a:rPr lang="es-ES" sz="1900" dirty="0" smtClean="0"/>
              <a:t>de diversos criterios:</a:t>
            </a:r>
          </a:p>
          <a:p>
            <a:pPr lvl="1"/>
            <a:r>
              <a:rPr lang="es-ES" sz="1900" dirty="0" smtClean="0"/>
              <a:t>Experiencia docente</a:t>
            </a:r>
          </a:p>
          <a:p>
            <a:pPr lvl="1"/>
            <a:r>
              <a:rPr lang="es-ES" sz="1900" dirty="0" smtClean="0"/>
              <a:t>Experiencia en metodologías educativas como b-</a:t>
            </a:r>
            <a:r>
              <a:rPr lang="es-ES" sz="1900" dirty="0" err="1" smtClean="0"/>
              <a:t>learning</a:t>
            </a:r>
            <a:r>
              <a:rPr lang="es-ES" sz="1900" dirty="0" smtClean="0"/>
              <a:t>, m-</a:t>
            </a:r>
            <a:r>
              <a:rPr lang="es-ES" sz="1900" dirty="0" err="1" smtClean="0"/>
              <a:t>learning</a:t>
            </a:r>
            <a:r>
              <a:rPr lang="es-ES" sz="1900" dirty="0" smtClean="0"/>
              <a:t>, e-</a:t>
            </a:r>
            <a:r>
              <a:rPr lang="es-ES" sz="1900" dirty="0" err="1" smtClean="0"/>
              <a:t>learning</a:t>
            </a:r>
            <a:endParaRPr lang="es-ES" sz="1900" dirty="0" smtClean="0"/>
          </a:p>
          <a:p>
            <a:pPr lvl="1"/>
            <a:r>
              <a:rPr lang="es-ES" sz="1900" dirty="0" smtClean="0"/>
              <a:t>Experiencia en el uso de LMS en cuestión.</a:t>
            </a:r>
            <a:endParaRPr lang="es-ES" sz="19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96065" y="3228542"/>
            <a:ext cx="7024744" cy="1864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5500" dirty="0"/>
              <a:t>Operadores de agregación: </a:t>
            </a:r>
          </a:p>
          <a:p>
            <a:pPr>
              <a:lnSpc>
                <a:spcPct val="120000"/>
              </a:lnSpc>
            </a:pPr>
            <a:endParaRPr lang="es-E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ggregation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esitant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Weighted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verage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esitant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W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eighted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eometric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verage</a:t>
            </a:r>
            <a:endParaRPr lang="es-ES" sz="35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esitante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A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verage</a:t>
            </a:r>
            <a:endParaRPr lang="es-ES" sz="3500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ES" sz="35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H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esitante</a:t>
            </a:r>
            <a:r>
              <a:rPr lang="es-ES" sz="35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500" dirty="0" err="1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Geometric</a:t>
            </a:r>
            <a:endParaRPr lang="es-ES" sz="35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96065" y="4790641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600" dirty="0"/>
              <a:t>Fase de explotación</a:t>
            </a:r>
          </a:p>
          <a:p>
            <a:r>
              <a:rPr lang="es-ES" sz="1900" dirty="0" smtClean="0">
                <a:solidFill>
                  <a:schemeClr val="tx1"/>
                </a:solidFill>
              </a:rPr>
              <a:t>Elegir alternativa acorde a la </a:t>
            </a:r>
            <a:r>
              <a:rPr lang="es-ES" sz="1900" dirty="0" smtClean="0">
                <a:solidFill>
                  <a:schemeClr val="tx1"/>
                </a:solidFill>
              </a:rPr>
              <a:t>problem</a:t>
            </a:r>
            <a:r>
              <a:rPr lang="es-ES" sz="1900" dirty="0" smtClean="0">
                <a:solidFill>
                  <a:schemeClr val="tx1"/>
                </a:solidFill>
              </a:rPr>
              <a:t>á</a:t>
            </a:r>
            <a:r>
              <a:rPr lang="es-ES" sz="1900" dirty="0" smtClean="0">
                <a:solidFill>
                  <a:schemeClr val="tx1"/>
                </a:solidFill>
              </a:rPr>
              <a:t>tica</a:t>
            </a:r>
            <a:endParaRPr lang="es-E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4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37873" y="1947871"/>
            <a:ext cx="6265229" cy="3508977"/>
          </a:xfrm>
        </p:spPr>
        <p:txBody>
          <a:bodyPr/>
          <a:lstStyle/>
          <a:p>
            <a:r>
              <a:rPr lang="es-ES" dirty="0" smtClean="0"/>
              <a:t>Doctorandos</a:t>
            </a:r>
          </a:p>
          <a:p>
            <a:pPr lvl="1"/>
            <a:r>
              <a:rPr lang="es-ES" dirty="0" smtClean="0"/>
              <a:t>Liliana Beatriz Herrera (Colombia, UA)</a:t>
            </a:r>
          </a:p>
          <a:p>
            <a:pPr lvl="1"/>
            <a:r>
              <a:rPr lang="es-ES" dirty="0" err="1" smtClean="0"/>
              <a:t>Noe</a:t>
            </a:r>
            <a:r>
              <a:rPr lang="es-ES" dirty="0" smtClean="0"/>
              <a:t> Zermeño Mejía (México, UDG)</a:t>
            </a:r>
          </a:p>
          <a:p>
            <a:r>
              <a:rPr lang="es-ES" dirty="0" smtClean="0"/>
              <a:t>Asesores</a:t>
            </a:r>
          </a:p>
          <a:p>
            <a:pPr marL="617220" lvl="2"/>
            <a:r>
              <a:rPr lang="es-ES" dirty="0"/>
              <a:t>Emilio </a:t>
            </a:r>
            <a:r>
              <a:rPr lang="es-ES" dirty="0" smtClean="0"/>
              <a:t>Crisol (UGR)</a:t>
            </a:r>
          </a:p>
          <a:p>
            <a:pPr lvl="1"/>
            <a:r>
              <a:rPr lang="es-ES" dirty="0" smtClean="0"/>
              <a:t>Rosana Montes Soldado(UGR)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96065" y="456164"/>
            <a:ext cx="7024744" cy="1143000"/>
          </a:xfrm>
        </p:spPr>
        <p:txBody>
          <a:bodyPr/>
          <a:lstStyle/>
          <a:p>
            <a:r>
              <a:rPr lang="es-ES" dirty="0" smtClean="0"/>
              <a:t>Gracias</a:t>
            </a:r>
            <a:r>
              <a:rPr lang="mr-IN" dirty="0" smtClean="0"/>
              <a:t>…</a:t>
            </a:r>
            <a:r>
              <a:rPr lang="es-ES_tradnl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57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s-ES" dirty="0" smtClean="0"/>
              <a:t>LMS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8975" y="1896039"/>
            <a:ext cx="6777317" cy="350897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Sistema </a:t>
            </a:r>
            <a:r>
              <a:rPr lang="es-ES" sz="2400" dirty="0"/>
              <a:t>de Gestión de Aprendizaje es una aplicación instalada en un </a:t>
            </a:r>
            <a:r>
              <a:rPr lang="es-ES" sz="2400" dirty="0" smtClean="0"/>
              <a:t>servidor.</a:t>
            </a:r>
          </a:p>
          <a:p>
            <a:r>
              <a:rPr lang="es-ES" sz="2400" dirty="0" smtClean="0"/>
              <a:t>Administra,</a:t>
            </a:r>
          </a:p>
          <a:p>
            <a:r>
              <a:rPr lang="es-ES" sz="2400" dirty="0"/>
              <a:t>D</a:t>
            </a:r>
            <a:r>
              <a:rPr lang="es-ES" sz="2400" dirty="0" smtClean="0"/>
              <a:t>istribuye ,</a:t>
            </a:r>
          </a:p>
          <a:p>
            <a:r>
              <a:rPr lang="es-ES" sz="2400" dirty="0" smtClean="0"/>
              <a:t>Controla. </a:t>
            </a:r>
          </a:p>
        </p:txBody>
      </p:sp>
      <p:pic>
        <p:nvPicPr>
          <p:cNvPr id="4" name="Imagen 3" descr="logo-chami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75" y="4984696"/>
            <a:ext cx="2438908" cy="526366"/>
          </a:xfrm>
          <a:prstGeom prst="rect">
            <a:avLst/>
          </a:prstGeom>
        </p:spPr>
      </p:pic>
      <p:pic>
        <p:nvPicPr>
          <p:cNvPr id="5" name="Imagen 4" descr="logo_canvas_sa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28" y="4313136"/>
            <a:ext cx="2588527" cy="556533"/>
          </a:xfrm>
          <a:prstGeom prst="rect">
            <a:avLst/>
          </a:prstGeom>
        </p:spPr>
      </p:pic>
      <p:pic>
        <p:nvPicPr>
          <p:cNvPr id="6" name="Imagen 5" descr="Logo_mood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1" y="4313136"/>
            <a:ext cx="1934927" cy="477282"/>
          </a:xfrm>
          <a:prstGeom prst="rect">
            <a:avLst/>
          </a:prstGeom>
        </p:spPr>
      </p:pic>
      <p:pic>
        <p:nvPicPr>
          <p:cNvPr id="7" name="Imagen 6" descr="logo_wordpress-lm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883" y="4639844"/>
            <a:ext cx="1919111" cy="412609"/>
          </a:xfrm>
          <a:prstGeom prst="rect">
            <a:avLst/>
          </a:prstGeom>
        </p:spPr>
      </p:pic>
      <p:pic>
        <p:nvPicPr>
          <p:cNvPr id="8" name="Imagen 7" descr="logo_e-doceo_saa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28" y="5089086"/>
            <a:ext cx="2668995" cy="5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34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7717" y="7874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Atributos de la usabilidad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0400"/>
            <a:ext cx="4544646" cy="1682262"/>
          </a:xfrm>
        </p:spPr>
        <p:txBody>
          <a:bodyPr>
            <a:normAutofit/>
          </a:bodyPr>
          <a:lstStyle/>
          <a:p>
            <a:pPr algn="just"/>
            <a:r>
              <a:rPr lang="es-ES" sz="2200" b="1" dirty="0" err="1" smtClean="0"/>
              <a:t>Learnability</a:t>
            </a:r>
            <a:r>
              <a:rPr lang="es-ES" sz="2200" b="1" dirty="0" smtClean="0"/>
              <a:t> </a:t>
            </a:r>
            <a:r>
              <a:rPr lang="mr-IN" sz="2200" b="1" dirty="0" smtClean="0"/>
              <a:t>–</a:t>
            </a:r>
            <a:r>
              <a:rPr lang="es-ES" sz="2200" b="1" dirty="0" smtClean="0"/>
              <a:t> </a:t>
            </a:r>
            <a:r>
              <a:rPr lang="es-ES" sz="2200" dirty="0" smtClean="0"/>
              <a:t>F</a:t>
            </a:r>
            <a:r>
              <a:rPr lang="es-ES" sz="2200" dirty="0"/>
              <a:t>a</a:t>
            </a:r>
            <a:r>
              <a:rPr lang="es-ES" sz="2200" dirty="0" smtClean="0"/>
              <a:t>cilidad para aprender y que el usuario pueda comenzar a trabajar pronto</a:t>
            </a:r>
          </a:p>
        </p:txBody>
      </p:sp>
      <p:pic>
        <p:nvPicPr>
          <p:cNvPr id="4" name="Imagen 3" descr="lear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98" y="2224210"/>
            <a:ext cx="2929303" cy="219697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790461" y="4146901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200" b="1" dirty="0" err="1" smtClean="0"/>
              <a:t>Effiency</a:t>
            </a:r>
            <a:r>
              <a:rPr lang="es-ES" sz="2200" b="1" dirty="0" smtClean="0"/>
              <a:t> </a:t>
            </a:r>
            <a:r>
              <a:rPr lang="mr-IN" sz="2200" b="1" dirty="0" smtClean="0"/>
              <a:t>–</a:t>
            </a:r>
            <a:r>
              <a:rPr lang="es-ES" sz="2200" b="1" dirty="0" smtClean="0"/>
              <a:t> </a:t>
            </a:r>
            <a:r>
              <a:rPr lang="es-ES" sz="2200" dirty="0" smtClean="0"/>
              <a:t>en sistema debe ser eficiente, una vez que el usuario ha aprendido sea tan productivo como sea posible</a:t>
            </a:r>
          </a:p>
        </p:txBody>
      </p:sp>
      <p:pic>
        <p:nvPicPr>
          <p:cNvPr id="6" name="Imagen 5" descr="effici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9" y="3787951"/>
            <a:ext cx="2325076" cy="23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89415" cy="1467338"/>
          </a:xfrm>
        </p:spPr>
        <p:txBody>
          <a:bodyPr>
            <a:normAutofit/>
          </a:bodyPr>
          <a:lstStyle/>
          <a:p>
            <a:pPr algn="just"/>
            <a:r>
              <a:rPr lang="es-ES" sz="2200" b="1" dirty="0" err="1" smtClean="0"/>
              <a:t>Memorability</a:t>
            </a:r>
            <a:r>
              <a:rPr lang="es-ES" sz="2200" b="1" dirty="0" smtClean="0"/>
              <a:t> </a:t>
            </a:r>
            <a:r>
              <a:rPr lang="mr-IN" sz="2200" b="1" dirty="0" smtClean="0"/>
              <a:t>–</a:t>
            </a:r>
            <a:r>
              <a:rPr lang="es-ES" sz="2200" b="1" dirty="0" smtClean="0"/>
              <a:t> </a:t>
            </a:r>
            <a:r>
              <a:rPr lang="es-ES" sz="2200" dirty="0" smtClean="0"/>
              <a:t>El sistema debe ser fácil de usar y recordar.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114800" y="3389129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2200" b="1" dirty="0" smtClean="0"/>
              <a:t>Error </a:t>
            </a:r>
            <a:r>
              <a:rPr lang="mr-IN" sz="2200" b="1" dirty="0" smtClean="0"/>
              <a:t>–</a:t>
            </a:r>
            <a:r>
              <a:rPr lang="es-ES" sz="2200" b="1" dirty="0" smtClean="0"/>
              <a:t> </a:t>
            </a:r>
            <a:r>
              <a:rPr lang="es-ES" sz="2200" dirty="0" smtClean="0"/>
              <a:t>manejo de información en alertas, errores y soluciones.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7200" y="5143884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200" b="1" dirty="0" err="1" smtClean="0"/>
              <a:t>Satisfaction</a:t>
            </a:r>
            <a:r>
              <a:rPr lang="es-ES" sz="2200" b="1" dirty="0" smtClean="0"/>
              <a:t> </a:t>
            </a:r>
            <a:r>
              <a:rPr lang="mr-IN" sz="2200" b="1" dirty="0" smtClean="0"/>
              <a:t>–</a:t>
            </a:r>
            <a:r>
              <a:rPr lang="es-ES" sz="2200" b="1" dirty="0" smtClean="0"/>
              <a:t> </a:t>
            </a:r>
            <a:r>
              <a:rPr lang="es-ES" sz="2200" dirty="0" smtClean="0"/>
              <a:t>el usuario se siente placentero al usar el sistema.</a:t>
            </a:r>
          </a:p>
        </p:txBody>
      </p:sp>
      <p:pic>
        <p:nvPicPr>
          <p:cNvPr id="6" name="Imagen 5" descr="memorabil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6" y="1279605"/>
            <a:ext cx="1873739" cy="1873739"/>
          </a:xfrm>
          <a:prstGeom prst="rect">
            <a:avLst/>
          </a:prstGeom>
        </p:spPr>
      </p:pic>
      <p:pic>
        <p:nvPicPr>
          <p:cNvPr id="7" name="Imagen 6" descr="al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1" y="2636893"/>
            <a:ext cx="1973383" cy="1973383"/>
          </a:xfrm>
          <a:prstGeom prst="rect">
            <a:avLst/>
          </a:prstGeom>
        </p:spPr>
      </p:pic>
      <p:pic>
        <p:nvPicPr>
          <p:cNvPr id="8" name="Imagen 7" descr="hom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231" y="4610276"/>
            <a:ext cx="2481384" cy="186103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337717" y="718756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mtClean="0"/>
              <a:t>Atributos de la usabilidad</a:t>
            </a:r>
            <a:br>
              <a:rPr lang="es-ES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6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082" y="274753"/>
            <a:ext cx="7024744" cy="1143000"/>
          </a:xfrm>
        </p:spPr>
        <p:txBody>
          <a:bodyPr/>
          <a:lstStyle/>
          <a:p>
            <a:r>
              <a:rPr lang="es-ES" dirty="0" smtClean="0"/>
              <a:t>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492" y="1598006"/>
            <a:ext cx="6777317" cy="3508977"/>
          </a:xfrm>
        </p:spPr>
        <p:txBody>
          <a:bodyPr/>
          <a:lstStyle/>
          <a:p>
            <a:pPr algn="just"/>
            <a:r>
              <a:rPr lang="es-ES" sz="2200" i="1" dirty="0" smtClean="0"/>
              <a:t>“La </a:t>
            </a:r>
            <a:r>
              <a:rPr lang="es-ES" sz="2200" i="1" dirty="0"/>
              <a:t>accesibilidad Web significa que personas con algún tipo de discapacidad van a poder hacer uso de la Web. En concreto, al hablar de accesibilidad Web se está haciendo referencia a un diseño Web que va a permitir que estas personas puedan percibir, entender, navegar e interactuar con la </a:t>
            </a:r>
            <a:r>
              <a:rPr lang="es-ES" sz="2200" i="1" dirty="0" smtClean="0"/>
              <a:t>Web”.</a:t>
            </a:r>
          </a:p>
          <a:p>
            <a:pPr algn="just"/>
            <a:endParaRPr lang="es-ES" sz="2200" i="1" dirty="0"/>
          </a:p>
          <a:p>
            <a:pPr algn="just"/>
            <a:endParaRPr lang="es-ES" sz="2200" i="1" dirty="0" smtClean="0"/>
          </a:p>
          <a:p>
            <a:pPr algn="just"/>
            <a:endParaRPr lang="es-ES" sz="2200" i="1" dirty="0"/>
          </a:p>
          <a:p>
            <a:pPr algn="just"/>
            <a:endParaRPr lang="es-ES" sz="2200" i="1" dirty="0"/>
          </a:p>
          <a:p>
            <a:endParaRPr lang="es-ES" dirty="0"/>
          </a:p>
        </p:txBody>
      </p:sp>
      <p:pic>
        <p:nvPicPr>
          <p:cNvPr id="4" name="Imagen 3" descr="W3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631" y="4590682"/>
            <a:ext cx="2000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59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326" y="326584"/>
            <a:ext cx="7024744" cy="1143000"/>
          </a:xfrm>
        </p:spPr>
        <p:txBody>
          <a:bodyPr/>
          <a:lstStyle/>
          <a:p>
            <a:r>
              <a:rPr lang="es-ES" dirty="0" smtClean="0"/>
              <a:t>Utilidades de accesibilidad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7868" y="1972732"/>
            <a:ext cx="6214533" cy="326228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" sz="1400" b="1" dirty="0" smtClean="0"/>
              <a:t>508 </a:t>
            </a:r>
            <a:r>
              <a:rPr lang="es-ES" sz="1400" b="1" dirty="0" err="1" smtClean="0"/>
              <a:t>Checker</a:t>
            </a:r>
            <a:r>
              <a:rPr lang="es-ES" sz="1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s-ES" sz="1000" dirty="0" smtClean="0"/>
              <a:t>(http</a:t>
            </a:r>
            <a:r>
              <a:rPr lang="es-ES" sz="1000" dirty="0" smtClean="0">
                <a:sym typeface="Wingdings"/>
              </a:rPr>
              <a:t>://www.508checker.com)</a:t>
            </a:r>
            <a:endParaRPr lang="es-ES" sz="1000" dirty="0" smtClean="0"/>
          </a:p>
          <a:p>
            <a:pPr>
              <a:lnSpc>
                <a:spcPct val="150000"/>
              </a:lnSpc>
            </a:pPr>
            <a:r>
              <a:rPr lang="es-ES" sz="1400" b="1" dirty="0" smtClean="0"/>
              <a:t>A</a:t>
            </a:r>
            <a:r>
              <a:rPr lang="es-ES" sz="1400" b="1" dirty="0"/>
              <a:t>-</a:t>
            </a:r>
            <a:r>
              <a:rPr lang="es-ES" sz="1400" b="1" dirty="0" err="1"/>
              <a:t>Tester</a:t>
            </a:r>
            <a:r>
              <a:rPr lang="es-ES" sz="1400" b="1" dirty="0"/>
              <a:t> </a:t>
            </a:r>
            <a:endParaRPr lang="es-ES" sz="1400" b="1" dirty="0" smtClean="0"/>
          </a:p>
          <a:p>
            <a:pPr lvl="1">
              <a:lnSpc>
                <a:spcPct val="150000"/>
              </a:lnSpc>
            </a:pPr>
            <a:r>
              <a:rPr lang="es-ES" sz="1200" dirty="0" smtClean="0"/>
              <a:t>(http://</a:t>
            </a:r>
            <a:r>
              <a:rPr lang="es-ES" sz="1200" dirty="0" err="1" smtClean="0"/>
              <a:t>www.evaluera.co.uk</a:t>
            </a:r>
            <a:r>
              <a:rPr lang="es-ES" sz="1200" dirty="0" smtClean="0"/>
              <a:t>)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400" b="1" dirty="0"/>
              <a:t>A11yTools </a:t>
            </a:r>
            <a:r>
              <a:rPr lang="es-ES" sz="1400" b="1" dirty="0" err="1"/>
              <a:t>Extension</a:t>
            </a:r>
            <a:r>
              <a:rPr lang="es-ES" sz="1400" b="1" dirty="0"/>
              <a:t> </a:t>
            </a:r>
            <a:r>
              <a:rPr lang="es-ES" sz="1400" b="1" dirty="0" err="1"/>
              <a:t>for</a:t>
            </a:r>
            <a:r>
              <a:rPr lang="es-ES" sz="1400" b="1" dirty="0"/>
              <a:t> Safari </a:t>
            </a:r>
            <a:r>
              <a:rPr lang="es-ES" sz="1400" b="1" dirty="0" err="1"/>
              <a:t>macOS</a:t>
            </a:r>
            <a:r>
              <a:rPr lang="es-ES" sz="1400" b="1" dirty="0"/>
              <a:t> </a:t>
            </a:r>
            <a:endParaRPr lang="es-ES" sz="1400" b="1" dirty="0" smtClean="0"/>
          </a:p>
          <a:p>
            <a:pPr lvl="1">
              <a:lnSpc>
                <a:spcPct val="150000"/>
              </a:lnSpc>
            </a:pPr>
            <a:r>
              <a:rPr lang="es-ES" sz="1200" dirty="0" smtClean="0">
                <a:solidFill>
                  <a:srgbClr val="000000"/>
                </a:solidFill>
              </a:rPr>
              <a:t>(http://</a:t>
            </a:r>
            <a:r>
              <a:rPr lang="es-ES" sz="1200" dirty="0" err="1" smtClean="0">
                <a:solidFill>
                  <a:srgbClr val="000000"/>
                </a:solidFill>
              </a:rPr>
              <a:t>pauljadam.com</a:t>
            </a:r>
            <a:r>
              <a:rPr lang="es-ES" sz="1200" dirty="0" smtClean="0">
                <a:solidFill>
                  <a:srgbClr val="000000"/>
                </a:solidFill>
              </a:rPr>
              <a:t>/</a:t>
            </a:r>
            <a:r>
              <a:rPr lang="es-ES" sz="1200" dirty="0" err="1" smtClean="0">
                <a:solidFill>
                  <a:srgbClr val="000000"/>
                </a:solidFill>
              </a:rPr>
              <a:t>extension.html</a:t>
            </a:r>
            <a:r>
              <a:rPr lang="es-ES" sz="1200" dirty="0" smtClean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ES" sz="1400" b="1" dirty="0" err="1" smtClean="0"/>
              <a:t>Accessibility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Bookmarklets</a:t>
            </a:r>
            <a:r>
              <a:rPr lang="es-ES" sz="14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s-ES_tradnl" sz="1000" dirty="0">
                <a:solidFill>
                  <a:srgbClr val="000000"/>
                </a:solidFill>
              </a:rPr>
              <a:t>( http:// </a:t>
            </a:r>
            <a:r>
              <a:rPr lang="es-ES_tradnl" sz="1000" dirty="0" err="1">
                <a:solidFill>
                  <a:srgbClr val="000000"/>
                </a:solidFill>
              </a:rPr>
              <a:t>accessubility-bookmarklets.org</a:t>
            </a:r>
            <a:r>
              <a:rPr lang="es-ES_tradnl" sz="1000" dirty="0">
                <a:solidFill>
                  <a:srgbClr val="000000"/>
                </a:solidFill>
              </a:rPr>
              <a:t>)</a:t>
            </a:r>
            <a:endParaRPr lang="es-ES" sz="10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400" b="1" dirty="0"/>
              <a:t>Web </a:t>
            </a:r>
            <a:r>
              <a:rPr lang="es-ES" sz="1400" b="1" dirty="0" err="1"/>
              <a:t>Accessibility</a:t>
            </a:r>
            <a:r>
              <a:rPr lang="es-ES" sz="1400" b="1" dirty="0"/>
              <a:t> </a:t>
            </a:r>
            <a:r>
              <a:rPr lang="es-ES" sz="1400" b="1" dirty="0" err="1" smtClean="0"/>
              <a:t>Checker</a:t>
            </a:r>
            <a:r>
              <a:rPr lang="es-ES" sz="1400" b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s-ES_tradnl" sz="1200" dirty="0" smtClean="0">
                <a:solidFill>
                  <a:srgbClr val="000000"/>
                </a:solidFill>
              </a:rPr>
              <a:t> </a:t>
            </a:r>
            <a:r>
              <a:rPr lang="es-ES" sz="1000" dirty="0" err="1">
                <a:solidFill>
                  <a:srgbClr val="000000"/>
                </a:solidFill>
              </a:rPr>
              <a:t>https</a:t>
            </a:r>
            <a:r>
              <a:rPr lang="es-ES" sz="1000" dirty="0">
                <a:solidFill>
                  <a:srgbClr val="000000"/>
                </a:solidFill>
              </a:rPr>
              <a:t>:</a:t>
            </a:r>
            <a:r>
              <a:rPr lang="es-ES" sz="1000" dirty="0" smtClean="0">
                <a:solidFill>
                  <a:srgbClr val="000000"/>
                </a:solidFill>
              </a:rPr>
              <a:t>//</a:t>
            </a:r>
            <a:r>
              <a:rPr lang="es-ES" sz="1000" dirty="0" err="1" smtClean="0">
                <a:solidFill>
                  <a:srgbClr val="000000"/>
                </a:solidFill>
              </a:rPr>
              <a:t>visualstudiogallery.msdn.microsoft.com</a:t>
            </a:r>
            <a:r>
              <a:rPr lang="es-ES" sz="1000" dirty="0">
                <a:solidFill>
                  <a:srgbClr val="000000"/>
                </a:solidFill>
              </a:rPr>
              <a:t>/3aabefab-1681-4fea-8f95-6a62e2f0f1ec</a:t>
            </a:r>
            <a:r>
              <a:rPr lang="es-ES_tradnl" sz="1200" dirty="0">
                <a:solidFill>
                  <a:srgbClr val="000000"/>
                </a:solidFill>
              </a:rPr>
              <a:t>)</a:t>
            </a:r>
            <a:endParaRPr lang="es-ES" sz="1200" dirty="0">
              <a:solidFill>
                <a:srgbClr val="000000"/>
              </a:solidFill>
            </a:endParaRPr>
          </a:p>
          <a:p>
            <a:endParaRPr lang="es-ES" sz="2200" dirty="0"/>
          </a:p>
          <a:p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43547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532533" y="4097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167138" y="588532"/>
            <a:ext cx="653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Inspección de accesibilidad</a:t>
            </a:r>
            <a:endParaRPr lang="es-E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5" y="1155244"/>
            <a:ext cx="7576693" cy="266735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93" y="3874430"/>
            <a:ext cx="7848827" cy="23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2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3880" y="726772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Interacción Persona -Ordenador (HCI)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3880" y="1869772"/>
            <a:ext cx="6777317" cy="3508977"/>
          </a:xfrm>
        </p:spPr>
        <p:txBody>
          <a:bodyPr/>
          <a:lstStyle/>
          <a:p>
            <a:r>
              <a:rPr lang="es-ES" sz="2200" dirty="0" smtClean="0"/>
              <a:t>Estudia el intercambio de información entre los humanos y computadores con la finalidad de que sea eficiente, minimizar errores y mejorando la satisfacción.</a:t>
            </a:r>
          </a:p>
          <a:p>
            <a:pPr lvl="1"/>
            <a:r>
              <a:rPr lang="es-ES" sz="2000" dirty="0" smtClean="0"/>
              <a:t>Estandarización de usabilidad</a:t>
            </a:r>
          </a:p>
          <a:p>
            <a:pPr lvl="1"/>
            <a:r>
              <a:rPr lang="es-ES" sz="2000" dirty="0" smtClean="0"/>
              <a:t>Desarrollo de interfaces de usuario</a:t>
            </a:r>
            <a:endParaRPr lang="es-ES" sz="2000" dirty="0"/>
          </a:p>
        </p:txBody>
      </p:sp>
      <p:pic>
        <p:nvPicPr>
          <p:cNvPr id="4" name="Imagen 3" descr="hc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15" y="4270470"/>
            <a:ext cx="2508309" cy="17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07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es-ES_tradnl" sz="2400" b="0" i="0" dirty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Lógica </a:t>
            </a:r>
            <a:r>
              <a:rPr lang="es-ES_tradnl" sz="2400" b="0" i="0" dirty="0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Difusa</a:t>
            </a:r>
            <a:br>
              <a:rPr lang="es-ES_tradnl" sz="2400" b="0" i="0" dirty="0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</a:br>
            <a:r>
              <a:rPr lang="es-ES_tradnl" sz="2400" b="0" i="0" dirty="0" err="1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Intuitionistic</a:t>
            </a:r>
            <a:r>
              <a:rPr lang="es-ES_tradnl" sz="2400" b="0" i="0" dirty="0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 </a:t>
            </a:r>
            <a:r>
              <a:rPr lang="es-ES_tradnl" sz="2400" b="0" i="0" dirty="0" err="1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Fuzzy</a:t>
            </a:r>
            <a:r>
              <a:rPr lang="es-ES_tradnl" sz="2400" b="0" i="0" dirty="0" smtClean="0">
                <a:solidFill>
                  <a:srgbClr val="A6B727"/>
                </a:solidFill>
                <a:latin typeface="Euphemia"/>
                <a:ea typeface="+mj-ea"/>
                <a:cs typeface="+mj-cs"/>
              </a:rPr>
              <a:t> Sets</a:t>
            </a:r>
            <a:endParaRPr lang="es-ES_tradnl" sz="2400" b="0" i="0" dirty="0">
              <a:solidFill>
                <a:srgbClr val="A6B727"/>
              </a:solidFill>
              <a:latin typeface="Euphemia"/>
              <a:ea typeface="+mj-ea"/>
              <a:cs typeface="+mj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43490" y="1928947"/>
            <a:ext cx="6777317" cy="2515775"/>
          </a:xfrm>
        </p:spPr>
        <p:txBody>
          <a:bodyPr>
            <a:normAutofit/>
          </a:bodyPr>
          <a:lstStyle/>
          <a:p>
            <a:pPr>
              <a:buClr>
                <a:srgbClr val="404040"/>
              </a:buClr>
              <a:buFont typeface="Wingdings"/>
              <a:buChar char="§"/>
            </a:pPr>
            <a:r>
              <a:rPr lang="es-MX" sz="2200" dirty="0"/>
              <a:t>La lógica difusa es una lógica multivaluada que permite representar matemáticamente la incertidumbre, o la vaguedad. </a:t>
            </a:r>
          </a:p>
        </p:txBody>
      </p:sp>
      <p:pic>
        <p:nvPicPr>
          <p:cNvPr id="4" name="Imagen 3" descr="tm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1" y="3254409"/>
            <a:ext cx="6007321" cy="24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263</TotalTime>
  <Words>774</Words>
  <Application>Microsoft Macintosh PowerPoint</Application>
  <PresentationFormat>Presentación en pantalla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Austin</vt:lpstr>
      <vt:lpstr>Sistema difuso lingüístico de evaluación de usabilidad y accesibilidad en LMS</vt:lpstr>
      <vt:lpstr>LMS</vt:lpstr>
      <vt:lpstr>Atributos de la usabilidad </vt:lpstr>
      <vt:lpstr>Presentación de PowerPoint</vt:lpstr>
      <vt:lpstr>Accesibilidad</vt:lpstr>
      <vt:lpstr>Utilidades de accesibilidad</vt:lpstr>
      <vt:lpstr>Presentación de PowerPoint</vt:lpstr>
      <vt:lpstr>Interacción Persona -Ordenador (HCI)</vt:lpstr>
      <vt:lpstr>Lógica Difusa Intuitionistic Fuzzy Sets</vt:lpstr>
      <vt:lpstr>Presentación de PowerPoint</vt:lpstr>
      <vt:lpstr>Presentación de PowerPoint</vt:lpstr>
      <vt:lpstr>Investigación</vt:lpstr>
      <vt:lpstr>Validación del instrumento</vt:lpstr>
      <vt:lpstr>Metodología Fuzzy Delphi</vt:lpstr>
      <vt:lpstr>Ejemplo de ítem</vt:lpstr>
      <vt:lpstr>Hesitant Fuzzy Sets </vt:lpstr>
      <vt:lpstr>Además!!!</vt:lpstr>
      <vt:lpstr>Gracias….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 .</dc:creator>
  <cp:lastModifiedBy>. .</cp:lastModifiedBy>
  <cp:revision>34</cp:revision>
  <dcterms:created xsi:type="dcterms:W3CDTF">2017-11-28T08:33:04Z</dcterms:created>
  <dcterms:modified xsi:type="dcterms:W3CDTF">2017-11-28T13:35:18Z</dcterms:modified>
</cp:coreProperties>
</file>