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42"/>
  </p:notesMasterIdLst>
  <p:sldIdLst>
    <p:sldId id="256" r:id="rId2"/>
    <p:sldId id="257" r:id="rId3"/>
    <p:sldId id="279" r:id="rId4"/>
    <p:sldId id="280" r:id="rId5"/>
    <p:sldId id="281" r:id="rId6"/>
    <p:sldId id="282" r:id="rId7"/>
    <p:sldId id="283" r:id="rId8"/>
    <p:sldId id="284" r:id="rId9"/>
    <p:sldId id="285" r:id="rId10"/>
    <p:sldId id="286" r:id="rId11"/>
    <p:sldId id="287" r:id="rId12"/>
    <p:sldId id="288" r:id="rId13"/>
    <p:sldId id="258" r:id="rId14"/>
    <p:sldId id="289" r:id="rId15"/>
    <p:sldId id="290" r:id="rId16"/>
    <p:sldId id="291" r:id="rId17"/>
    <p:sldId id="270" r:id="rId18"/>
    <p:sldId id="260" r:id="rId19"/>
    <p:sldId id="292" r:id="rId20"/>
    <p:sldId id="293" r:id="rId21"/>
    <p:sldId id="266" r:id="rId22"/>
    <p:sldId id="294" r:id="rId23"/>
    <p:sldId id="295" r:id="rId24"/>
    <p:sldId id="296" r:id="rId25"/>
    <p:sldId id="267" r:id="rId26"/>
    <p:sldId id="297" r:id="rId27"/>
    <p:sldId id="299" r:id="rId28"/>
    <p:sldId id="300" r:id="rId29"/>
    <p:sldId id="301" r:id="rId30"/>
    <p:sldId id="271" r:id="rId31"/>
    <p:sldId id="273" r:id="rId32"/>
    <p:sldId id="274" r:id="rId33"/>
    <p:sldId id="276" r:id="rId34"/>
    <p:sldId id="277" r:id="rId35"/>
    <p:sldId id="302" r:id="rId36"/>
    <p:sldId id="303" r:id="rId37"/>
    <p:sldId id="304" r:id="rId38"/>
    <p:sldId id="259" r:id="rId39"/>
    <p:sldId id="275" r:id="rId40"/>
    <p:sldId id="264"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1E39"/>
    <a:srgbClr val="717275"/>
    <a:srgbClr val="16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67"/>
    <p:restoredTop sz="95996"/>
  </p:normalViewPr>
  <p:slideViewPr>
    <p:cSldViewPr snapToGrid="0">
      <p:cViewPr varScale="1">
        <p:scale>
          <a:sx n="166" d="100"/>
          <a:sy n="166" d="100"/>
        </p:scale>
        <p:origin x="224"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00113-65F8-3541-AF2D-EACD282DD939}" type="datetimeFigureOut">
              <a:rPr lang="fr-FR" smtClean="0"/>
              <a:t>21/08/2025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B9485-1013-694D-9CF7-A8E4D6C16D16}" type="slidenum">
              <a:rPr lang="fr-FR" smtClean="0"/>
              <a:t>‹N°›</a:t>
            </a:fld>
            <a:endParaRPr lang="fr-FR"/>
          </a:p>
        </p:txBody>
      </p:sp>
    </p:spTree>
    <p:extLst>
      <p:ext uri="{BB962C8B-B14F-4D97-AF65-F5344CB8AC3E}">
        <p14:creationId xmlns:p14="http://schemas.microsoft.com/office/powerpoint/2010/main" val="336690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35B9485-1013-694D-9CF7-A8E4D6C16D16}" type="slidenum">
              <a:rPr lang="fr-FR" smtClean="0"/>
              <a:t>1</a:t>
            </a:fld>
            <a:endParaRPr lang="fr-FR"/>
          </a:p>
        </p:txBody>
      </p:sp>
    </p:spTree>
    <p:extLst>
      <p:ext uri="{BB962C8B-B14F-4D97-AF65-F5344CB8AC3E}">
        <p14:creationId xmlns:p14="http://schemas.microsoft.com/office/powerpoint/2010/main" val="784008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045AB-AE80-35FF-43EB-DA7DEDF14A9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E417556-8CE0-969E-EE81-E3D9A10FD79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698B812-50C4-3CDD-B8DD-3DB0385D425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78E1548-6DA1-5E59-9D6E-0F6817AE1EFC}"/>
              </a:ext>
            </a:extLst>
          </p:cNvPr>
          <p:cNvSpPr>
            <a:spLocks noGrp="1"/>
          </p:cNvSpPr>
          <p:nvPr>
            <p:ph type="sldNum" sz="quarter" idx="5"/>
          </p:nvPr>
        </p:nvSpPr>
        <p:spPr/>
        <p:txBody>
          <a:bodyPr/>
          <a:lstStyle/>
          <a:p>
            <a:fld id="{B35B9485-1013-694D-9CF7-A8E4D6C16D16}" type="slidenum">
              <a:rPr lang="fr-FR" smtClean="0"/>
              <a:t>24</a:t>
            </a:fld>
            <a:endParaRPr lang="fr-FR"/>
          </a:p>
        </p:txBody>
      </p:sp>
    </p:spTree>
    <p:extLst>
      <p:ext uri="{BB962C8B-B14F-4D97-AF65-F5344CB8AC3E}">
        <p14:creationId xmlns:p14="http://schemas.microsoft.com/office/powerpoint/2010/main" val="354586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D5133-A89F-5A1E-93FC-0A822936E27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D71E186-17D8-6FD0-57C5-9D3E7E44393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1FC810E-EB02-0F34-9EED-F212774AB6B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61FD00C-0504-D168-E707-038DDE3D9F05}"/>
              </a:ext>
            </a:extLst>
          </p:cNvPr>
          <p:cNvSpPr>
            <a:spLocks noGrp="1"/>
          </p:cNvSpPr>
          <p:nvPr>
            <p:ph type="sldNum" sz="quarter" idx="5"/>
          </p:nvPr>
        </p:nvSpPr>
        <p:spPr/>
        <p:txBody>
          <a:bodyPr/>
          <a:lstStyle/>
          <a:p>
            <a:fld id="{B35B9485-1013-694D-9CF7-A8E4D6C16D16}" type="slidenum">
              <a:rPr lang="fr-FR" smtClean="0"/>
              <a:t>25</a:t>
            </a:fld>
            <a:endParaRPr lang="fr-FR"/>
          </a:p>
        </p:txBody>
      </p:sp>
    </p:spTree>
    <p:extLst>
      <p:ext uri="{BB962C8B-B14F-4D97-AF65-F5344CB8AC3E}">
        <p14:creationId xmlns:p14="http://schemas.microsoft.com/office/powerpoint/2010/main" val="3119485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D80B1-266D-4E14-842C-5FCCC7F1FB1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03D16C7-9213-CE79-E193-F97FA815E95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5522C7C-CC83-CD5C-0779-5C96D89D453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D49B073-BADD-CD13-8D95-270D34FDA93E}"/>
              </a:ext>
            </a:extLst>
          </p:cNvPr>
          <p:cNvSpPr>
            <a:spLocks noGrp="1"/>
          </p:cNvSpPr>
          <p:nvPr>
            <p:ph type="sldNum" sz="quarter" idx="5"/>
          </p:nvPr>
        </p:nvSpPr>
        <p:spPr/>
        <p:txBody>
          <a:bodyPr/>
          <a:lstStyle/>
          <a:p>
            <a:fld id="{B35B9485-1013-694D-9CF7-A8E4D6C16D16}" type="slidenum">
              <a:rPr lang="fr-FR" smtClean="0"/>
              <a:t>26</a:t>
            </a:fld>
            <a:endParaRPr lang="fr-FR"/>
          </a:p>
        </p:txBody>
      </p:sp>
    </p:spTree>
    <p:extLst>
      <p:ext uri="{BB962C8B-B14F-4D97-AF65-F5344CB8AC3E}">
        <p14:creationId xmlns:p14="http://schemas.microsoft.com/office/powerpoint/2010/main" val="3052291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489A6-2999-9FE2-58F7-044A4A1E2B5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BAB89A2-E7DD-532C-B00E-B086D821B1C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7F1E15E-DBDF-7932-C98E-B37B9E6BD17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FCEE44E-0FA6-22FA-720B-339091405319}"/>
              </a:ext>
            </a:extLst>
          </p:cNvPr>
          <p:cNvSpPr>
            <a:spLocks noGrp="1"/>
          </p:cNvSpPr>
          <p:nvPr>
            <p:ph type="sldNum" sz="quarter" idx="5"/>
          </p:nvPr>
        </p:nvSpPr>
        <p:spPr/>
        <p:txBody>
          <a:bodyPr/>
          <a:lstStyle/>
          <a:p>
            <a:fld id="{B35B9485-1013-694D-9CF7-A8E4D6C16D16}" type="slidenum">
              <a:rPr lang="fr-FR" smtClean="0"/>
              <a:t>27</a:t>
            </a:fld>
            <a:endParaRPr lang="fr-FR"/>
          </a:p>
        </p:txBody>
      </p:sp>
    </p:spTree>
    <p:extLst>
      <p:ext uri="{BB962C8B-B14F-4D97-AF65-F5344CB8AC3E}">
        <p14:creationId xmlns:p14="http://schemas.microsoft.com/office/powerpoint/2010/main" val="2801565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FE421-E650-0CC0-F273-53EC84165D5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4BEE524-4ED9-EC8F-28FA-D5F0F06FB70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332A325-F95C-0F5D-6A52-56A0987CEB4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6DC6879-DD05-0DE0-E209-588890FE9C6A}"/>
              </a:ext>
            </a:extLst>
          </p:cNvPr>
          <p:cNvSpPr>
            <a:spLocks noGrp="1"/>
          </p:cNvSpPr>
          <p:nvPr>
            <p:ph type="sldNum" sz="quarter" idx="5"/>
          </p:nvPr>
        </p:nvSpPr>
        <p:spPr/>
        <p:txBody>
          <a:bodyPr/>
          <a:lstStyle/>
          <a:p>
            <a:fld id="{B35B9485-1013-694D-9CF7-A8E4D6C16D16}" type="slidenum">
              <a:rPr lang="fr-FR" smtClean="0"/>
              <a:t>28</a:t>
            </a:fld>
            <a:endParaRPr lang="fr-FR"/>
          </a:p>
        </p:txBody>
      </p:sp>
    </p:spTree>
    <p:extLst>
      <p:ext uri="{BB962C8B-B14F-4D97-AF65-F5344CB8AC3E}">
        <p14:creationId xmlns:p14="http://schemas.microsoft.com/office/powerpoint/2010/main" val="3873534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A1430-DD72-6427-08EB-33A14E95C6F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C102540-9814-17FD-68D1-7AD38A0A2C3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3E92BB5-7C11-AEF5-72CA-AE933BDA36B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F80C813-E255-74F4-E240-64A5D2B22369}"/>
              </a:ext>
            </a:extLst>
          </p:cNvPr>
          <p:cNvSpPr>
            <a:spLocks noGrp="1"/>
          </p:cNvSpPr>
          <p:nvPr>
            <p:ph type="sldNum" sz="quarter" idx="5"/>
          </p:nvPr>
        </p:nvSpPr>
        <p:spPr/>
        <p:txBody>
          <a:bodyPr/>
          <a:lstStyle/>
          <a:p>
            <a:fld id="{B35B9485-1013-694D-9CF7-A8E4D6C16D16}" type="slidenum">
              <a:rPr lang="fr-FR" smtClean="0"/>
              <a:t>29</a:t>
            </a:fld>
            <a:endParaRPr lang="fr-FR"/>
          </a:p>
        </p:txBody>
      </p:sp>
    </p:spTree>
    <p:extLst>
      <p:ext uri="{BB962C8B-B14F-4D97-AF65-F5344CB8AC3E}">
        <p14:creationId xmlns:p14="http://schemas.microsoft.com/office/powerpoint/2010/main" val="2098729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D3F56-09C4-6120-ECAB-5D936A57969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B9938F1-C677-0CF6-E45F-7A57EC21EBD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716271F-8216-AC8E-5B92-4282AE8860A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A7E3575-3780-A67A-CA6E-E45E45D7F99F}"/>
              </a:ext>
            </a:extLst>
          </p:cNvPr>
          <p:cNvSpPr>
            <a:spLocks noGrp="1"/>
          </p:cNvSpPr>
          <p:nvPr>
            <p:ph type="sldNum" sz="quarter" idx="5"/>
          </p:nvPr>
        </p:nvSpPr>
        <p:spPr/>
        <p:txBody>
          <a:bodyPr/>
          <a:lstStyle/>
          <a:p>
            <a:fld id="{B35B9485-1013-694D-9CF7-A8E4D6C16D16}" type="slidenum">
              <a:rPr lang="fr-FR" smtClean="0"/>
              <a:t>30</a:t>
            </a:fld>
            <a:endParaRPr lang="fr-FR"/>
          </a:p>
        </p:txBody>
      </p:sp>
    </p:spTree>
    <p:extLst>
      <p:ext uri="{BB962C8B-B14F-4D97-AF65-F5344CB8AC3E}">
        <p14:creationId xmlns:p14="http://schemas.microsoft.com/office/powerpoint/2010/main" val="362768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96A0E-8324-15B6-866B-F87B1FE2069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839964-0903-ECC2-BA67-ADD4DC848F2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29616FE-A10B-632C-E0B9-ED5451F39CC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21ABCC3-22DD-3018-E82C-CBA2FE0E0FAE}"/>
              </a:ext>
            </a:extLst>
          </p:cNvPr>
          <p:cNvSpPr>
            <a:spLocks noGrp="1"/>
          </p:cNvSpPr>
          <p:nvPr>
            <p:ph type="sldNum" sz="quarter" idx="5"/>
          </p:nvPr>
        </p:nvSpPr>
        <p:spPr/>
        <p:txBody>
          <a:bodyPr/>
          <a:lstStyle/>
          <a:p>
            <a:fld id="{B35B9485-1013-694D-9CF7-A8E4D6C16D16}" type="slidenum">
              <a:rPr lang="fr-FR" smtClean="0"/>
              <a:t>31</a:t>
            </a:fld>
            <a:endParaRPr lang="fr-FR"/>
          </a:p>
        </p:txBody>
      </p:sp>
    </p:spTree>
    <p:extLst>
      <p:ext uri="{BB962C8B-B14F-4D97-AF65-F5344CB8AC3E}">
        <p14:creationId xmlns:p14="http://schemas.microsoft.com/office/powerpoint/2010/main" val="710770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F96B9-B62D-8D8F-84DC-6785D34404A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CBCCB8-6266-5D13-1850-5D27C165873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59EDDF6-06F7-41D6-C6E0-543E7246F19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200355D-0F76-B7ED-370F-926C9CF4CDAE}"/>
              </a:ext>
            </a:extLst>
          </p:cNvPr>
          <p:cNvSpPr>
            <a:spLocks noGrp="1"/>
          </p:cNvSpPr>
          <p:nvPr>
            <p:ph type="sldNum" sz="quarter" idx="5"/>
          </p:nvPr>
        </p:nvSpPr>
        <p:spPr/>
        <p:txBody>
          <a:bodyPr/>
          <a:lstStyle/>
          <a:p>
            <a:fld id="{B35B9485-1013-694D-9CF7-A8E4D6C16D16}" type="slidenum">
              <a:rPr lang="fr-FR" smtClean="0"/>
              <a:t>32</a:t>
            </a:fld>
            <a:endParaRPr lang="fr-FR"/>
          </a:p>
        </p:txBody>
      </p:sp>
    </p:spTree>
    <p:extLst>
      <p:ext uri="{BB962C8B-B14F-4D97-AF65-F5344CB8AC3E}">
        <p14:creationId xmlns:p14="http://schemas.microsoft.com/office/powerpoint/2010/main" val="2788642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45B82-510B-10A3-9298-008DEC3030D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BA4AF01-8E09-5B05-8A0B-41F644498FF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F233923-1725-B2F3-B9B5-32BA7D266B0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FB215F6-2FBA-E637-0A7F-0591A6391FAD}"/>
              </a:ext>
            </a:extLst>
          </p:cNvPr>
          <p:cNvSpPr>
            <a:spLocks noGrp="1"/>
          </p:cNvSpPr>
          <p:nvPr>
            <p:ph type="sldNum" sz="quarter" idx="5"/>
          </p:nvPr>
        </p:nvSpPr>
        <p:spPr/>
        <p:txBody>
          <a:bodyPr/>
          <a:lstStyle/>
          <a:p>
            <a:fld id="{B35B9485-1013-694D-9CF7-A8E4D6C16D16}" type="slidenum">
              <a:rPr lang="fr-FR" smtClean="0"/>
              <a:t>33</a:t>
            </a:fld>
            <a:endParaRPr lang="fr-FR"/>
          </a:p>
        </p:txBody>
      </p:sp>
    </p:spTree>
    <p:extLst>
      <p:ext uri="{BB962C8B-B14F-4D97-AF65-F5344CB8AC3E}">
        <p14:creationId xmlns:p14="http://schemas.microsoft.com/office/powerpoint/2010/main" val="100384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35B9485-1013-694D-9CF7-A8E4D6C16D16}" type="slidenum">
              <a:rPr lang="fr-FR" smtClean="0"/>
              <a:t>12</a:t>
            </a:fld>
            <a:endParaRPr lang="fr-FR"/>
          </a:p>
        </p:txBody>
      </p:sp>
    </p:spTree>
    <p:extLst>
      <p:ext uri="{BB962C8B-B14F-4D97-AF65-F5344CB8AC3E}">
        <p14:creationId xmlns:p14="http://schemas.microsoft.com/office/powerpoint/2010/main" val="2041391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CCE5A-37D5-279C-51A1-6C1C8380C97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594B810-C743-478C-B838-AA8144DDED9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559C326-87A1-58F6-8A40-0438BCA0DE7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39BAF69-9E39-1997-054A-82ACE0BDAFBB}"/>
              </a:ext>
            </a:extLst>
          </p:cNvPr>
          <p:cNvSpPr>
            <a:spLocks noGrp="1"/>
          </p:cNvSpPr>
          <p:nvPr>
            <p:ph type="sldNum" sz="quarter" idx="5"/>
          </p:nvPr>
        </p:nvSpPr>
        <p:spPr/>
        <p:txBody>
          <a:bodyPr/>
          <a:lstStyle/>
          <a:p>
            <a:fld id="{B35B9485-1013-694D-9CF7-A8E4D6C16D16}" type="slidenum">
              <a:rPr lang="fr-FR" smtClean="0"/>
              <a:t>34</a:t>
            </a:fld>
            <a:endParaRPr lang="fr-FR"/>
          </a:p>
        </p:txBody>
      </p:sp>
    </p:spTree>
    <p:extLst>
      <p:ext uri="{BB962C8B-B14F-4D97-AF65-F5344CB8AC3E}">
        <p14:creationId xmlns:p14="http://schemas.microsoft.com/office/powerpoint/2010/main" val="247577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696C1-2E02-9110-4640-0E3AFB4F3D2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B229D3-A0E1-D087-0675-A6301ABC3AE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E48E364-E8FC-C7CF-7EEB-673DFCA0C61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23671A9-F872-5C05-A5B6-D77179B042EB}"/>
              </a:ext>
            </a:extLst>
          </p:cNvPr>
          <p:cNvSpPr>
            <a:spLocks noGrp="1"/>
          </p:cNvSpPr>
          <p:nvPr>
            <p:ph type="sldNum" sz="quarter" idx="5"/>
          </p:nvPr>
        </p:nvSpPr>
        <p:spPr/>
        <p:txBody>
          <a:bodyPr/>
          <a:lstStyle/>
          <a:p>
            <a:fld id="{B35B9485-1013-694D-9CF7-A8E4D6C16D16}" type="slidenum">
              <a:rPr lang="fr-FR" smtClean="0"/>
              <a:t>35</a:t>
            </a:fld>
            <a:endParaRPr lang="fr-FR"/>
          </a:p>
        </p:txBody>
      </p:sp>
    </p:spTree>
    <p:extLst>
      <p:ext uri="{BB962C8B-B14F-4D97-AF65-F5344CB8AC3E}">
        <p14:creationId xmlns:p14="http://schemas.microsoft.com/office/powerpoint/2010/main" val="900615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3666B-DA9C-B5D8-F146-63D561094ED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F90AA33-5F65-2ADA-C945-1B3327A9E70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8F5B813-E89E-E13E-64F0-0EB9D0F6E59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26357E6-8091-8626-D3BA-2D07D0A23EB9}"/>
              </a:ext>
            </a:extLst>
          </p:cNvPr>
          <p:cNvSpPr>
            <a:spLocks noGrp="1"/>
          </p:cNvSpPr>
          <p:nvPr>
            <p:ph type="sldNum" sz="quarter" idx="5"/>
          </p:nvPr>
        </p:nvSpPr>
        <p:spPr/>
        <p:txBody>
          <a:bodyPr/>
          <a:lstStyle/>
          <a:p>
            <a:fld id="{B35B9485-1013-694D-9CF7-A8E4D6C16D16}" type="slidenum">
              <a:rPr lang="fr-FR" smtClean="0"/>
              <a:t>36</a:t>
            </a:fld>
            <a:endParaRPr lang="fr-FR"/>
          </a:p>
        </p:txBody>
      </p:sp>
    </p:spTree>
    <p:extLst>
      <p:ext uri="{BB962C8B-B14F-4D97-AF65-F5344CB8AC3E}">
        <p14:creationId xmlns:p14="http://schemas.microsoft.com/office/powerpoint/2010/main" val="2993751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37883-4B1F-1C10-F95D-19AA28AF144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7AA2A2D-FDE7-9ECE-3053-0E2C5C3C86E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1706766-43FE-3545-25E1-7850EDA1895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F0CE08E-3742-6F38-D42C-BD7079C34620}"/>
              </a:ext>
            </a:extLst>
          </p:cNvPr>
          <p:cNvSpPr>
            <a:spLocks noGrp="1"/>
          </p:cNvSpPr>
          <p:nvPr>
            <p:ph type="sldNum" sz="quarter" idx="5"/>
          </p:nvPr>
        </p:nvSpPr>
        <p:spPr/>
        <p:txBody>
          <a:bodyPr/>
          <a:lstStyle/>
          <a:p>
            <a:fld id="{B35B9485-1013-694D-9CF7-A8E4D6C16D16}" type="slidenum">
              <a:rPr lang="fr-FR" smtClean="0"/>
              <a:t>37</a:t>
            </a:fld>
            <a:endParaRPr lang="fr-FR"/>
          </a:p>
        </p:txBody>
      </p:sp>
    </p:spTree>
    <p:extLst>
      <p:ext uri="{BB962C8B-B14F-4D97-AF65-F5344CB8AC3E}">
        <p14:creationId xmlns:p14="http://schemas.microsoft.com/office/powerpoint/2010/main" val="2924067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35B9485-1013-694D-9CF7-A8E4D6C16D16}" type="slidenum">
              <a:rPr lang="fr-FR" smtClean="0"/>
              <a:t>38</a:t>
            </a:fld>
            <a:endParaRPr lang="fr-FR"/>
          </a:p>
        </p:txBody>
      </p:sp>
    </p:spTree>
    <p:extLst>
      <p:ext uri="{BB962C8B-B14F-4D97-AF65-F5344CB8AC3E}">
        <p14:creationId xmlns:p14="http://schemas.microsoft.com/office/powerpoint/2010/main" val="3679286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144A7-794D-DA5C-6EAB-22BFF1E6884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6EDDAC4-DAC6-9A1C-4465-0DD01EE9993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C36AF3C-CD57-894E-6327-5E3E8B7AA76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B6A451B-982B-39FE-092E-346176383F20}"/>
              </a:ext>
            </a:extLst>
          </p:cNvPr>
          <p:cNvSpPr>
            <a:spLocks noGrp="1"/>
          </p:cNvSpPr>
          <p:nvPr>
            <p:ph type="sldNum" sz="quarter" idx="5"/>
          </p:nvPr>
        </p:nvSpPr>
        <p:spPr/>
        <p:txBody>
          <a:bodyPr/>
          <a:lstStyle/>
          <a:p>
            <a:fld id="{B35B9485-1013-694D-9CF7-A8E4D6C16D16}" type="slidenum">
              <a:rPr lang="fr-FR" smtClean="0"/>
              <a:t>39</a:t>
            </a:fld>
            <a:endParaRPr lang="fr-FR"/>
          </a:p>
        </p:txBody>
      </p:sp>
    </p:spTree>
    <p:extLst>
      <p:ext uri="{BB962C8B-B14F-4D97-AF65-F5344CB8AC3E}">
        <p14:creationId xmlns:p14="http://schemas.microsoft.com/office/powerpoint/2010/main" val="1631533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081C7-D895-9433-FF35-10A2A921CA0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F2D7AE7-443C-B6C7-941B-531A6404DD8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089ADA4-EDBC-F2F1-1A51-0A8EBA6A052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0F50B3E-FE8B-BBB2-066D-CACEAB2A2F7F}"/>
              </a:ext>
            </a:extLst>
          </p:cNvPr>
          <p:cNvSpPr>
            <a:spLocks noGrp="1"/>
          </p:cNvSpPr>
          <p:nvPr>
            <p:ph type="sldNum" sz="quarter" idx="5"/>
          </p:nvPr>
        </p:nvSpPr>
        <p:spPr/>
        <p:txBody>
          <a:bodyPr/>
          <a:lstStyle/>
          <a:p>
            <a:fld id="{B35B9485-1013-694D-9CF7-A8E4D6C16D16}" type="slidenum">
              <a:rPr lang="fr-FR" smtClean="0"/>
              <a:t>40</a:t>
            </a:fld>
            <a:endParaRPr lang="fr-FR"/>
          </a:p>
        </p:txBody>
      </p:sp>
    </p:spTree>
    <p:extLst>
      <p:ext uri="{BB962C8B-B14F-4D97-AF65-F5344CB8AC3E}">
        <p14:creationId xmlns:p14="http://schemas.microsoft.com/office/powerpoint/2010/main" val="3369782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3CF40-5822-249B-79B4-C6869ED48A9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F146344-044F-07D5-B1C2-8BD4FDF699E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24BBFEC-AD7A-8099-944B-4D2A7845A50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95048BE-A50F-5878-DF31-E02E25E0A9BB}"/>
              </a:ext>
            </a:extLst>
          </p:cNvPr>
          <p:cNvSpPr>
            <a:spLocks noGrp="1"/>
          </p:cNvSpPr>
          <p:nvPr>
            <p:ph type="sldNum" sz="quarter" idx="5"/>
          </p:nvPr>
        </p:nvSpPr>
        <p:spPr/>
        <p:txBody>
          <a:bodyPr/>
          <a:lstStyle/>
          <a:p>
            <a:fld id="{B35B9485-1013-694D-9CF7-A8E4D6C16D16}" type="slidenum">
              <a:rPr lang="fr-FR" smtClean="0"/>
              <a:t>17</a:t>
            </a:fld>
            <a:endParaRPr lang="fr-FR"/>
          </a:p>
        </p:txBody>
      </p:sp>
    </p:spTree>
    <p:extLst>
      <p:ext uri="{BB962C8B-B14F-4D97-AF65-F5344CB8AC3E}">
        <p14:creationId xmlns:p14="http://schemas.microsoft.com/office/powerpoint/2010/main" val="242908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35B9485-1013-694D-9CF7-A8E4D6C16D16}" type="slidenum">
              <a:rPr lang="fr-FR" smtClean="0"/>
              <a:t>18</a:t>
            </a:fld>
            <a:endParaRPr lang="fr-FR"/>
          </a:p>
        </p:txBody>
      </p:sp>
    </p:spTree>
    <p:extLst>
      <p:ext uri="{BB962C8B-B14F-4D97-AF65-F5344CB8AC3E}">
        <p14:creationId xmlns:p14="http://schemas.microsoft.com/office/powerpoint/2010/main" val="274410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A73A4-6507-D7BA-59F8-5099AF94BBD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3244D5D-5EF7-8EB6-5B99-CFE8B63EED7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F5DCB8A-2136-58AF-D3A4-AA8839DB9BF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210C30A-0E83-005C-DC6B-90D9813D6E41}"/>
              </a:ext>
            </a:extLst>
          </p:cNvPr>
          <p:cNvSpPr>
            <a:spLocks noGrp="1"/>
          </p:cNvSpPr>
          <p:nvPr>
            <p:ph type="sldNum" sz="quarter" idx="5"/>
          </p:nvPr>
        </p:nvSpPr>
        <p:spPr/>
        <p:txBody>
          <a:bodyPr/>
          <a:lstStyle/>
          <a:p>
            <a:fld id="{B35B9485-1013-694D-9CF7-A8E4D6C16D16}" type="slidenum">
              <a:rPr lang="fr-FR" smtClean="0"/>
              <a:t>19</a:t>
            </a:fld>
            <a:endParaRPr lang="fr-FR"/>
          </a:p>
        </p:txBody>
      </p:sp>
    </p:spTree>
    <p:extLst>
      <p:ext uri="{BB962C8B-B14F-4D97-AF65-F5344CB8AC3E}">
        <p14:creationId xmlns:p14="http://schemas.microsoft.com/office/powerpoint/2010/main" val="3587508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EED8C-78E1-11C1-2064-6EA972A7C46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50E1EAA-6440-39B0-8577-FE9454925CB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B91236D-5D55-63A6-B52A-1983DD4E918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7F4874A-27F8-B101-D292-FED4A19CE8C2}"/>
              </a:ext>
            </a:extLst>
          </p:cNvPr>
          <p:cNvSpPr>
            <a:spLocks noGrp="1"/>
          </p:cNvSpPr>
          <p:nvPr>
            <p:ph type="sldNum" sz="quarter" idx="5"/>
          </p:nvPr>
        </p:nvSpPr>
        <p:spPr/>
        <p:txBody>
          <a:bodyPr/>
          <a:lstStyle/>
          <a:p>
            <a:fld id="{B35B9485-1013-694D-9CF7-A8E4D6C16D16}" type="slidenum">
              <a:rPr lang="fr-FR" smtClean="0"/>
              <a:t>20</a:t>
            </a:fld>
            <a:endParaRPr lang="fr-FR"/>
          </a:p>
        </p:txBody>
      </p:sp>
    </p:spTree>
    <p:extLst>
      <p:ext uri="{BB962C8B-B14F-4D97-AF65-F5344CB8AC3E}">
        <p14:creationId xmlns:p14="http://schemas.microsoft.com/office/powerpoint/2010/main" val="1957036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DAA50-F8DC-8DD7-B101-C96C60209BC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FCF101A-7026-E04F-181D-59D0D7A3BF2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BD5D6CA-E6EB-2743-1130-FC5CC026510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834195D-9986-63C4-60A5-362C394CB702}"/>
              </a:ext>
            </a:extLst>
          </p:cNvPr>
          <p:cNvSpPr>
            <a:spLocks noGrp="1"/>
          </p:cNvSpPr>
          <p:nvPr>
            <p:ph type="sldNum" sz="quarter" idx="5"/>
          </p:nvPr>
        </p:nvSpPr>
        <p:spPr/>
        <p:txBody>
          <a:bodyPr/>
          <a:lstStyle/>
          <a:p>
            <a:fld id="{B35B9485-1013-694D-9CF7-A8E4D6C16D16}" type="slidenum">
              <a:rPr lang="fr-FR" smtClean="0"/>
              <a:t>21</a:t>
            </a:fld>
            <a:endParaRPr lang="fr-FR"/>
          </a:p>
        </p:txBody>
      </p:sp>
    </p:spTree>
    <p:extLst>
      <p:ext uri="{BB962C8B-B14F-4D97-AF65-F5344CB8AC3E}">
        <p14:creationId xmlns:p14="http://schemas.microsoft.com/office/powerpoint/2010/main" val="275658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C7696-E05C-00D9-B5E5-E08ACFE5F34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4E836CD-5684-FB10-0AF1-47E864E52C7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8A3155C-5B8D-DACA-C34E-5241FC7936B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E30F87B-0B1B-14C9-F23D-A036335A750B}"/>
              </a:ext>
            </a:extLst>
          </p:cNvPr>
          <p:cNvSpPr>
            <a:spLocks noGrp="1"/>
          </p:cNvSpPr>
          <p:nvPr>
            <p:ph type="sldNum" sz="quarter" idx="5"/>
          </p:nvPr>
        </p:nvSpPr>
        <p:spPr/>
        <p:txBody>
          <a:bodyPr/>
          <a:lstStyle/>
          <a:p>
            <a:fld id="{B35B9485-1013-694D-9CF7-A8E4D6C16D16}" type="slidenum">
              <a:rPr lang="fr-FR" smtClean="0"/>
              <a:t>22</a:t>
            </a:fld>
            <a:endParaRPr lang="fr-FR"/>
          </a:p>
        </p:txBody>
      </p:sp>
    </p:spTree>
    <p:extLst>
      <p:ext uri="{BB962C8B-B14F-4D97-AF65-F5344CB8AC3E}">
        <p14:creationId xmlns:p14="http://schemas.microsoft.com/office/powerpoint/2010/main" val="321869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0920D-2811-0CE2-1479-2BDE40B8BDC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2A3CB5D-5E82-7D04-D2D4-0B7D6476C00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6FF1E52-C540-6E84-09D9-3B96E591F58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A060A04-7871-6DC3-99DF-2181D5CBA469}"/>
              </a:ext>
            </a:extLst>
          </p:cNvPr>
          <p:cNvSpPr>
            <a:spLocks noGrp="1"/>
          </p:cNvSpPr>
          <p:nvPr>
            <p:ph type="sldNum" sz="quarter" idx="5"/>
          </p:nvPr>
        </p:nvSpPr>
        <p:spPr/>
        <p:txBody>
          <a:bodyPr/>
          <a:lstStyle/>
          <a:p>
            <a:fld id="{B35B9485-1013-694D-9CF7-A8E4D6C16D16}" type="slidenum">
              <a:rPr lang="fr-FR" smtClean="0"/>
              <a:t>23</a:t>
            </a:fld>
            <a:endParaRPr lang="fr-FR"/>
          </a:p>
        </p:txBody>
      </p:sp>
    </p:spTree>
    <p:extLst>
      <p:ext uri="{BB962C8B-B14F-4D97-AF65-F5344CB8AC3E}">
        <p14:creationId xmlns:p14="http://schemas.microsoft.com/office/powerpoint/2010/main" val="1481761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4DA8F-171C-82DA-D919-6850BA8B29E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137AC18-ECD7-785D-BA87-501C9406F7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8766EA5-A01E-B926-70B0-279B08710084}"/>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5" name="Espace réservé du pied de page 4">
            <a:extLst>
              <a:ext uri="{FF2B5EF4-FFF2-40B4-BE49-F238E27FC236}">
                <a16:creationId xmlns:a16="http://schemas.microsoft.com/office/drawing/2014/main" id="{EBBF202E-0DD8-4E46-EAB5-E0B258D9F23F}"/>
              </a:ext>
            </a:extLst>
          </p:cNvPr>
          <p:cNvSpPr>
            <a:spLocks noGrp="1"/>
          </p:cNvSpPr>
          <p:nvPr>
            <p:ph type="ftr" sz="quarter" idx="11"/>
          </p:nvPr>
        </p:nvSpPr>
        <p:spPr/>
        <p:txBody>
          <a:bodyPr/>
          <a:lstStyle/>
          <a:p>
            <a:r>
              <a:rPr lang="en-US"/>
              <a:t>Sample Footer</a:t>
            </a:r>
            <a:endParaRPr lang="en-US" dirty="0"/>
          </a:p>
        </p:txBody>
      </p:sp>
      <p:sp>
        <p:nvSpPr>
          <p:cNvPr id="6" name="Espace réservé du numéro de diapositive 5">
            <a:extLst>
              <a:ext uri="{FF2B5EF4-FFF2-40B4-BE49-F238E27FC236}">
                <a16:creationId xmlns:a16="http://schemas.microsoft.com/office/drawing/2014/main" id="{7180F943-99B7-B757-595A-1CB72CFF9421}"/>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7802397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C0D99-BE65-13DE-2934-60A30098F28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3B0CDEF-A4B8-328E-6AF6-1CFDB2D29EF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85ECC3-CFDD-56D1-B15B-0D079351F309}"/>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5" name="Espace réservé du pied de page 4">
            <a:extLst>
              <a:ext uri="{FF2B5EF4-FFF2-40B4-BE49-F238E27FC236}">
                <a16:creationId xmlns:a16="http://schemas.microsoft.com/office/drawing/2014/main" id="{4A891315-C0D1-6BE7-8401-A25BD82E8BDE}"/>
              </a:ext>
            </a:extLst>
          </p:cNvPr>
          <p:cNvSpPr>
            <a:spLocks noGrp="1"/>
          </p:cNvSpPr>
          <p:nvPr>
            <p:ph type="ftr" sz="quarter" idx="11"/>
          </p:nvPr>
        </p:nvSpPr>
        <p:spPr/>
        <p:txBody>
          <a:bodyPr/>
          <a:lstStyle/>
          <a:p>
            <a:r>
              <a:rPr lang="en-US"/>
              <a:t>Sample Footer</a:t>
            </a:r>
            <a:endParaRPr lang="en-US" dirty="0"/>
          </a:p>
        </p:txBody>
      </p:sp>
      <p:sp>
        <p:nvSpPr>
          <p:cNvPr id="6" name="Espace réservé du numéro de diapositive 5">
            <a:extLst>
              <a:ext uri="{FF2B5EF4-FFF2-40B4-BE49-F238E27FC236}">
                <a16:creationId xmlns:a16="http://schemas.microsoft.com/office/drawing/2014/main" id="{85098265-C9D8-7357-ECA0-2AA150DC4611}"/>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36669058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77A0297-2B33-1543-17B2-5AB088BE4FB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D11EAA2-624B-3F4E-445E-779695C1CCB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7D4494-580E-3E81-F014-0E7C968F09A7}"/>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5" name="Espace réservé du pied de page 4">
            <a:extLst>
              <a:ext uri="{FF2B5EF4-FFF2-40B4-BE49-F238E27FC236}">
                <a16:creationId xmlns:a16="http://schemas.microsoft.com/office/drawing/2014/main" id="{71E40709-6B2D-1E07-6161-2AB6B11656DE}"/>
              </a:ext>
            </a:extLst>
          </p:cNvPr>
          <p:cNvSpPr>
            <a:spLocks noGrp="1"/>
          </p:cNvSpPr>
          <p:nvPr>
            <p:ph type="ftr" sz="quarter" idx="11"/>
          </p:nvPr>
        </p:nvSpPr>
        <p:spPr/>
        <p:txBody>
          <a:bodyPr/>
          <a:lstStyle/>
          <a:p>
            <a:r>
              <a:rPr lang="en-US"/>
              <a:t>Sample Footer</a:t>
            </a:r>
            <a:endParaRPr lang="en-US" dirty="0"/>
          </a:p>
        </p:txBody>
      </p:sp>
      <p:sp>
        <p:nvSpPr>
          <p:cNvPr id="6" name="Espace réservé du numéro de diapositive 5">
            <a:extLst>
              <a:ext uri="{FF2B5EF4-FFF2-40B4-BE49-F238E27FC236}">
                <a16:creationId xmlns:a16="http://schemas.microsoft.com/office/drawing/2014/main" id="{C1BCC678-8BF3-CF51-1D86-33174CFEE2D3}"/>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33466587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09585-FD90-04F1-E305-2CAE94A61FA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730436A-7405-DB89-4DD8-F2BA39424EE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0CBE55-F08B-989A-7B06-C19F2AB26EF9}"/>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5" name="Espace réservé du pied de page 4">
            <a:extLst>
              <a:ext uri="{FF2B5EF4-FFF2-40B4-BE49-F238E27FC236}">
                <a16:creationId xmlns:a16="http://schemas.microsoft.com/office/drawing/2014/main" id="{055B6B20-F6DF-564E-6A7F-406CCB7BD31A}"/>
              </a:ext>
            </a:extLst>
          </p:cNvPr>
          <p:cNvSpPr>
            <a:spLocks noGrp="1"/>
          </p:cNvSpPr>
          <p:nvPr>
            <p:ph type="ftr" sz="quarter" idx="11"/>
          </p:nvPr>
        </p:nvSpPr>
        <p:spPr/>
        <p:txBody>
          <a:bodyPr/>
          <a:lstStyle/>
          <a:p>
            <a:r>
              <a:rPr lang="en-US"/>
              <a:t>Sample Footer</a:t>
            </a:r>
            <a:endParaRPr lang="en-US" dirty="0"/>
          </a:p>
        </p:txBody>
      </p:sp>
      <p:sp>
        <p:nvSpPr>
          <p:cNvPr id="6" name="Espace réservé du numéro de diapositive 5">
            <a:extLst>
              <a:ext uri="{FF2B5EF4-FFF2-40B4-BE49-F238E27FC236}">
                <a16:creationId xmlns:a16="http://schemas.microsoft.com/office/drawing/2014/main" id="{84A91149-883F-8EC5-A0A7-E7124D60C43C}"/>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5120286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2BAF17-E73F-90F7-B610-43AB09227B4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828A61E-DAA6-36CC-D6C5-13BD773494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703CB96-9D62-0400-0F9C-F78A7D8B578A}"/>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5" name="Espace réservé du pied de page 4">
            <a:extLst>
              <a:ext uri="{FF2B5EF4-FFF2-40B4-BE49-F238E27FC236}">
                <a16:creationId xmlns:a16="http://schemas.microsoft.com/office/drawing/2014/main" id="{C5E9C5D0-D055-FA23-B64D-640158F91384}"/>
              </a:ext>
            </a:extLst>
          </p:cNvPr>
          <p:cNvSpPr>
            <a:spLocks noGrp="1"/>
          </p:cNvSpPr>
          <p:nvPr>
            <p:ph type="ftr" sz="quarter" idx="11"/>
          </p:nvPr>
        </p:nvSpPr>
        <p:spPr/>
        <p:txBody>
          <a:bodyPr/>
          <a:lstStyle/>
          <a:p>
            <a:r>
              <a:rPr lang="en-US"/>
              <a:t>Sample Footer</a:t>
            </a:r>
            <a:endParaRPr lang="en-US" dirty="0"/>
          </a:p>
        </p:txBody>
      </p:sp>
      <p:sp>
        <p:nvSpPr>
          <p:cNvPr id="6" name="Espace réservé du numéro de diapositive 5">
            <a:extLst>
              <a:ext uri="{FF2B5EF4-FFF2-40B4-BE49-F238E27FC236}">
                <a16:creationId xmlns:a16="http://schemas.microsoft.com/office/drawing/2014/main" id="{31580BA8-C912-9A68-F2D4-BF3289A7A7AE}"/>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30064016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EC1FE-A2F8-9AD5-DAF0-286FCD728CF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7A6CDD9-D42A-271F-289B-96BE2EA09B0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4144974-128E-21D1-07C1-5B5BDDB76A9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3582A05-C457-1DF2-E4BF-F6EFDD22ACC3}"/>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6" name="Espace réservé du pied de page 5">
            <a:extLst>
              <a:ext uri="{FF2B5EF4-FFF2-40B4-BE49-F238E27FC236}">
                <a16:creationId xmlns:a16="http://schemas.microsoft.com/office/drawing/2014/main" id="{A41B277E-50C1-4EFB-0A4E-6E88ECC4B91D}"/>
              </a:ext>
            </a:extLst>
          </p:cNvPr>
          <p:cNvSpPr>
            <a:spLocks noGrp="1"/>
          </p:cNvSpPr>
          <p:nvPr>
            <p:ph type="ftr" sz="quarter" idx="11"/>
          </p:nvPr>
        </p:nvSpPr>
        <p:spPr/>
        <p:txBody>
          <a:bodyPr/>
          <a:lstStyle/>
          <a:p>
            <a:r>
              <a:rPr lang="en-US"/>
              <a:t>Sample Footer</a:t>
            </a:r>
            <a:endParaRPr lang="en-US" dirty="0"/>
          </a:p>
        </p:txBody>
      </p:sp>
      <p:sp>
        <p:nvSpPr>
          <p:cNvPr id="7" name="Espace réservé du numéro de diapositive 6">
            <a:extLst>
              <a:ext uri="{FF2B5EF4-FFF2-40B4-BE49-F238E27FC236}">
                <a16:creationId xmlns:a16="http://schemas.microsoft.com/office/drawing/2014/main" id="{55D39D51-57D8-68FC-91CA-23AFC737E4FB}"/>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4089174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8C0C64-79C4-024A-3730-293C0199679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1470F8E-2971-D2B4-F3B8-B089F1DD1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49B5B27-44DD-1EDB-FB4F-FA14822348C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6E48206-44A2-3A5C-6486-C4173E9243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747AF6-843A-3337-8516-1FA7CC2F080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2B36C0B-4CB0-CB13-E203-361141FA6BF8}"/>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8" name="Espace réservé du pied de page 7">
            <a:extLst>
              <a:ext uri="{FF2B5EF4-FFF2-40B4-BE49-F238E27FC236}">
                <a16:creationId xmlns:a16="http://schemas.microsoft.com/office/drawing/2014/main" id="{FDCF4DB5-3AF8-91CD-29B6-B4ACF28DFE9F}"/>
              </a:ext>
            </a:extLst>
          </p:cNvPr>
          <p:cNvSpPr>
            <a:spLocks noGrp="1"/>
          </p:cNvSpPr>
          <p:nvPr>
            <p:ph type="ftr" sz="quarter" idx="11"/>
          </p:nvPr>
        </p:nvSpPr>
        <p:spPr/>
        <p:txBody>
          <a:bodyPr/>
          <a:lstStyle/>
          <a:p>
            <a:r>
              <a:rPr lang="en-US"/>
              <a:t>Sample Footer</a:t>
            </a:r>
            <a:endParaRPr lang="en-US" dirty="0"/>
          </a:p>
        </p:txBody>
      </p:sp>
      <p:sp>
        <p:nvSpPr>
          <p:cNvPr id="9" name="Espace réservé du numéro de diapositive 8">
            <a:extLst>
              <a:ext uri="{FF2B5EF4-FFF2-40B4-BE49-F238E27FC236}">
                <a16:creationId xmlns:a16="http://schemas.microsoft.com/office/drawing/2014/main" id="{68B452E4-801C-0288-0DB6-781A5AD2A577}"/>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623940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F47791-41DD-0F0A-EEE7-A5B9BCF9321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1B8D4E-0426-AFBF-819D-8C2C10F34381}"/>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4" name="Espace réservé du pied de page 3">
            <a:extLst>
              <a:ext uri="{FF2B5EF4-FFF2-40B4-BE49-F238E27FC236}">
                <a16:creationId xmlns:a16="http://schemas.microsoft.com/office/drawing/2014/main" id="{3F55F57F-7911-9F2F-C10E-5077F73A3AC4}"/>
              </a:ext>
            </a:extLst>
          </p:cNvPr>
          <p:cNvSpPr>
            <a:spLocks noGrp="1"/>
          </p:cNvSpPr>
          <p:nvPr>
            <p:ph type="ftr" sz="quarter" idx="11"/>
          </p:nvPr>
        </p:nvSpPr>
        <p:spPr/>
        <p:txBody>
          <a:bodyPr/>
          <a:lstStyle/>
          <a:p>
            <a:r>
              <a:rPr lang="en-US"/>
              <a:t>Sample Footer</a:t>
            </a:r>
            <a:endParaRPr lang="en-US" dirty="0"/>
          </a:p>
        </p:txBody>
      </p:sp>
      <p:sp>
        <p:nvSpPr>
          <p:cNvPr id="5" name="Espace réservé du numéro de diapositive 4">
            <a:extLst>
              <a:ext uri="{FF2B5EF4-FFF2-40B4-BE49-F238E27FC236}">
                <a16:creationId xmlns:a16="http://schemas.microsoft.com/office/drawing/2014/main" id="{65AA9F6A-83E6-3F54-16AE-2F4052159614}"/>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33752013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AFD1E9A-FE47-C5F6-2945-C07D418BAF0D}"/>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3" name="Espace réservé du pied de page 2">
            <a:extLst>
              <a:ext uri="{FF2B5EF4-FFF2-40B4-BE49-F238E27FC236}">
                <a16:creationId xmlns:a16="http://schemas.microsoft.com/office/drawing/2014/main" id="{B458B966-94C1-4E4E-3725-7E431FE75251}"/>
              </a:ext>
            </a:extLst>
          </p:cNvPr>
          <p:cNvSpPr>
            <a:spLocks noGrp="1"/>
          </p:cNvSpPr>
          <p:nvPr>
            <p:ph type="ftr" sz="quarter" idx="11"/>
          </p:nvPr>
        </p:nvSpPr>
        <p:spPr/>
        <p:txBody>
          <a:bodyPr/>
          <a:lstStyle/>
          <a:p>
            <a:r>
              <a:rPr lang="en-US"/>
              <a:t>Sample Footer</a:t>
            </a:r>
            <a:endParaRPr lang="en-US" dirty="0"/>
          </a:p>
        </p:txBody>
      </p:sp>
      <p:sp>
        <p:nvSpPr>
          <p:cNvPr id="4" name="Espace réservé du numéro de diapositive 3">
            <a:extLst>
              <a:ext uri="{FF2B5EF4-FFF2-40B4-BE49-F238E27FC236}">
                <a16:creationId xmlns:a16="http://schemas.microsoft.com/office/drawing/2014/main" id="{172CA1D6-F31F-AC85-5A9D-8AB7600FDA79}"/>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9173382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2DBF87-8250-6B83-9088-9757183488D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86289D8-F5AB-569A-DEDA-CC82A2112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6ADA187-ACDC-70AD-8E2D-529F79CFB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BC5D8F-A96A-6686-0826-6F4035E1F0EB}"/>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6" name="Espace réservé du pied de page 5">
            <a:extLst>
              <a:ext uri="{FF2B5EF4-FFF2-40B4-BE49-F238E27FC236}">
                <a16:creationId xmlns:a16="http://schemas.microsoft.com/office/drawing/2014/main" id="{C963BBE3-981C-6DC2-C023-F67F8A89D53F}"/>
              </a:ext>
            </a:extLst>
          </p:cNvPr>
          <p:cNvSpPr>
            <a:spLocks noGrp="1"/>
          </p:cNvSpPr>
          <p:nvPr>
            <p:ph type="ftr" sz="quarter" idx="11"/>
          </p:nvPr>
        </p:nvSpPr>
        <p:spPr/>
        <p:txBody>
          <a:bodyPr/>
          <a:lstStyle/>
          <a:p>
            <a:r>
              <a:rPr lang="en-US"/>
              <a:t>Sample Footer</a:t>
            </a:r>
            <a:endParaRPr lang="en-US" dirty="0"/>
          </a:p>
        </p:txBody>
      </p:sp>
      <p:sp>
        <p:nvSpPr>
          <p:cNvPr id="7" name="Espace réservé du numéro de diapositive 6">
            <a:extLst>
              <a:ext uri="{FF2B5EF4-FFF2-40B4-BE49-F238E27FC236}">
                <a16:creationId xmlns:a16="http://schemas.microsoft.com/office/drawing/2014/main" id="{5573C430-A66F-F699-D2B7-1D6EA1DE257E}"/>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32995694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9A252A-9F0E-6F2E-70EC-5C91413598B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54C6BB5-622B-7E47-6303-E94E509F3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6CAAF16-39F7-1D14-86F4-58CD19DC9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3DEC885-D23C-C8B9-6354-7F6CA435CDBD}"/>
              </a:ext>
            </a:extLst>
          </p:cNvPr>
          <p:cNvSpPr>
            <a:spLocks noGrp="1"/>
          </p:cNvSpPr>
          <p:nvPr>
            <p:ph type="dt" sz="half" idx="10"/>
          </p:nvPr>
        </p:nvSpPr>
        <p:spPr/>
        <p:txBody>
          <a:bodyPr/>
          <a:lstStyle/>
          <a:p>
            <a:fld id="{246CB39B-5F4C-4A7E-9BE3-AAFD45576D16}" type="datetime2">
              <a:rPr lang="en-US" smtClean="0"/>
              <a:t>Thursday, August 21, 2025</a:t>
            </a:fld>
            <a:endParaRPr lang="en-US" dirty="0"/>
          </a:p>
        </p:txBody>
      </p:sp>
      <p:sp>
        <p:nvSpPr>
          <p:cNvPr id="6" name="Espace réservé du pied de page 5">
            <a:extLst>
              <a:ext uri="{FF2B5EF4-FFF2-40B4-BE49-F238E27FC236}">
                <a16:creationId xmlns:a16="http://schemas.microsoft.com/office/drawing/2014/main" id="{241BF9BC-643F-D839-078C-4593F6DF7138}"/>
              </a:ext>
            </a:extLst>
          </p:cNvPr>
          <p:cNvSpPr>
            <a:spLocks noGrp="1"/>
          </p:cNvSpPr>
          <p:nvPr>
            <p:ph type="ftr" sz="quarter" idx="11"/>
          </p:nvPr>
        </p:nvSpPr>
        <p:spPr/>
        <p:txBody>
          <a:bodyPr/>
          <a:lstStyle/>
          <a:p>
            <a:r>
              <a:rPr lang="en-US"/>
              <a:t>Sample Footer</a:t>
            </a:r>
            <a:endParaRPr lang="en-US" dirty="0"/>
          </a:p>
        </p:txBody>
      </p:sp>
      <p:sp>
        <p:nvSpPr>
          <p:cNvPr id="7" name="Espace réservé du numéro de diapositive 6">
            <a:extLst>
              <a:ext uri="{FF2B5EF4-FFF2-40B4-BE49-F238E27FC236}">
                <a16:creationId xmlns:a16="http://schemas.microsoft.com/office/drawing/2014/main" id="{8876EF74-C8B5-1AAC-FA80-5B38EABC181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382125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CAF1C50-8DDE-04E9-8B5A-0485F9D7D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19BF5F1-0B37-53B1-FAAA-A23F8F3E1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BC60C0-8082-26F5-DF85-11A8E1248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6CB39B-5F4C-4A7E-9BE3-AAFD45576D16}" type="datetime2">
              <a:rPr lang="en-US" smtClean="0"/>
              <a:t>Thursday, August 21, 2025</a:t>
            </a:fld>
            <a:endParaRPr lang="en-US" dirty="0"/>
          </a:p>
        </p:txBody>
      </p:sp>
      <p:sp>
        <p:nvSpPr>
          <p:cNvPr id="5" name="Espace réservé du pied de page 4">
            <a:extLst>
              <a:ext uri="{FF2B5EF4-FFF2-40B4-BE49-F238E27FC236}">
                <a16:creationId xmlns:a16="http://schemas.microsoft.com/office/drawing/2014/main" id="{8692CFA7-E52B-7608-4E08-6DE5CFEB8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Sample Footer</a:t>
            </a:r>
            <a:endParaRPr lang="en-US" dirty="0"/>
          </a:p>
        </p:txBody>
      </p:sp>
      <p:sp>
        <p:nvSpPr>
          <p:cNvPr id="6" name="Espace réservé du numéro de diapositive 5">
            <a:extLst>
              <a:ext uri="{FF2B5EF4-FFF2-40B4-BE49-F238E27FC236}">
                <a16:creationId xmlns:a16="http://schemas.microsoft.com/office/drawing/2014/main" id="{01B0C284-3401-F459-2479-DC5314891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A1B0FB-D917-4C8C-928F-313BD683BF39}" type="slidenum">
              <a:rPr lang="en-US" smtClean="0"/>
              <a:pPr/>
              <a:t>‹N°›</a:t>
            </a:fld>
            <a:endParaRPr lang="en-US"/>
          </a:p>
        </p:txBody>
      </p:sp>
    </p:spTree>
    <p:extLst>
      <p:ext uri="{BB962C8B-B14F-4D97-AF65-F5344CB8AC3E}">
        <p14:creationId xmlns:p14="http://schemas.microsoft.com/office/powerpoint/2010/main" val="59348535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15.emf"/><Relationship Id="rId4" Type="http://schemas.openxmlformats.org/officeDocument/2006/relationships/image" Target="../media/image27.emf"/></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32.emf"/><Relationship Id="rId4" Type="http://schemas.openxmlformats.org/officeDocument/2006/relationships/image" Target="../media/image31.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4" name="Picture 3" descr="Une image contenant violet, feu d’artifice&#10;&#10;Le contenu généré par l’IA peut être incorrect.">
            <a:extLst>
              <a:ext uri="{FF2B5EF4-FFF2-40B4-BE49-F238E27FC236}">
                <a16:creationId xmlns:a16="http://schemas.microsoft.com/office/drawing/2014/main" id="{8C9644AA-3923-D80F-C24D-6A690E7E40BE}"/>
              </a:ext>
            </a:extLst>
          </p:cNvPr>
          <p:cNvPicPr>
            <a:picLocks noChangeAspect="1"/>
          </p:cNvPicPr>
          <p:nvPr/>
        </p:nvPicPr>
        <p:blipFill>
          <a:blip r:embed="rId3"/>
          <a:srcRect t="9091" r="19563"/>
          <a:stretch>
            <a:fillRect/>
          </a:stretch>
        </p:blipFill>
        <p:spPr>
          <a:xfrm>
            <a:off x="3523488" y="395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a:extLst>
              <a:ext uri="{FF2B5EF4-FFF2-40B4-BE49-F238E27FC236}">
                <a16:creationId xmlns:a16="http://schemas.microsoft.com/office/drawing/2014/main" id="{6C557815-B767-F66C-864C-2E20A858DE9D}"/>
              </a:ext>
            </a:extLst>
          </p:cNvPr>
          <p:cNvSpPr>
            <a:spLocks noGrp="1"/>
          </p:cNvSpPr>
          <p:nvPr>
            <p:ph type="ctrTitle"/>
          </p:nvPr>
        </p:nvSpPr>
        <p:spPr>
          <a:xfrm>
            <a:off x="477981" y="1122363"/>
            <a:ext cx="4023360" cy="3204134"/>
          </a:xfrm>
        </p:spPr>
        <p:txBody>
          <a:bodyPr anchor="b">
            <a:normAutofit/>
          </a:bodyPr>
          <a:lstStyle/>
          <a:p>
            <a:pPr algn="l"/>
            <a:r>
              <a:rPr lang="en-US" sz="4800" b="1" noProof="0" dirty="0">
                <a:latin typeface="Open Sans" panose="020B0606030504020204" pitchFamily="34" charset="0"/>
                <a:ea typeface="Open Sans" panose="020B0606030504020204" pitchFamily="34" charset="0"/>
                <a:cs typeface="Open Sans" panose="020B0606030504020204" pitchFamily="34" charset="0"/>
              </a:rPr>
              <a:t>STABL with nonlinear models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85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0BDF0-AEC5-4D7F-B1C5-D42D12FC8CAD}"/>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6347B021-5F60-C273-88FA-D86271226305}"/>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D405CBC9-F47B-3321-04FF-8C85C1C28A48}"/>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7553C871-CD6D-C029-EFF3-1458E925A1B0}"/>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AC715884-A9AC-E60D-3A26-7D7A40FF2EFF}"/>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81749F2A-0535-7140-0FB0-F95862973DCE}"/>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0363A849-396B-CC21-5BD3-CF8454A79757}"/>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F823D12E-1AFB-6917-B809-382666EDC6AB}"/>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4818525B-9EC3-9F4E-95DE-DE8A4FE56259}"/>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824C73-D0A7-1A7F-2BA4-685A6467AA95}"/>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A877E176-2EAE-FE78-097B-0A9AF887FFBB}"/>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0C5F3706-CDF3-E6B6-16A6-9C029FAF0C27}"/>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pic>
        <p:nvPicPr>
          <p:cNvPr id="1026" name="Picture 2" descr="Curve Fitting using Linear and Nonlinear Regression | GeeksforGeeks">
            <a:extLst>
              <a:ext uri="{FF2B5EF4-FFF2-40B4-BE49-F238E27FC236}">
                <a16:creationId xmlns:a16="http://schemas.microsoft.com/office/drawing/2014/main" id="{771F4956-3563-2AE6-FB7E-1D58595FA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7" y="1658395"/>
            <a:ext cx="1626301" cy="131666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eur droit 40">
            <a:extLst>
              <a:ext uri="{FF2B5EF4-FFF2-40B4-BE49-F238E27FC236}">
                <a16:creationId xmlns:a16="http://schemas.microsoft.com/office/drawing/2014/main" id="{EE1FCEBE-4756-6C7B-701A-9C7F68B5397E}"/>
              </a:ext>
            </a:extLst>
          </p:cNvPr>
          <p:cNvCxnSpPr>
            <a:cxnSpLocks/>
          </p:cNvCxnSpPr>
          <p:nvPr/>
        </p:nvCxnSpPr>
        <p:spPr>
          <a:xfrm>
            <a:off x="4964440"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2" name="Connecteur droit 41">
            <a:extLst>
              <a:ext uri="{FF2B5EF4-FFF2-40B4-BE49-F238E27FC236}">
                <a16:creationId xmlns:a16="http://schemas.microsoft.com/office/drawing/2014/main" id="{EA1AC385-8B4F-B372-4012-96E16EF9C6A6}"/>
              </a:ext>
            </a:extLst>
          </p:cNvPr>
          <p:cNvCxnSpPr>
            <a:cxnSpLocks/>
          </p:cNvCxnSpPr>
          <p:nvPr/>
        </p:nvCxnSpPr>
        <p:spPr>
          <a:xfrm>
            <a:off x="725309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3" name="Connecteur droit 42">
            <a:extLst>
              <a:ext uri="{FF2B5EF4-FFF2-40B4-BE49-F238E27FC236}">
                <a16:creationId xmlns:a16="http://schemas.microsoft.com/office/drawing/2014/main" id="{E6D70C02-5019-AA08-5D77-871B4869697C}"/>
              </a:ext>
            </a:extLst>
          </p:cNvPr>
          <p:cNvCxnSpPr>
            <a:cxnSpLocks/>
          </p:cNvCxnSpPr>
          <p:nvPr/>
        </p:nvCxnSpPr>
        <p:spPr>
          <a:xfrm>
            <a:off x="954174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62651D0F-E69E-90CD-BD9A-285BE40A3FC5}"/>
              </a:ext>
            </a:extLst>
          </p:cNvPr>
          <p:cNvSpPr txBox="1"/>
          <p:nvPr/>
        </p:nvSpPr>
        <p:spPr>
          <a:xfrm>
            <a:off x="2675782" y="1205298"/>
            <a:ext cx="2288655" cy="461665"/>
          </a:xfrm>
          <a:prstGeom prst="rect">
            <a:avLst/>
          </a:prstGeom>
          <a:noFill/>
        </p:spPr>
        <p:txBody>
          <a:bodyPr wrap="square" rtlCol="0">
            <a:spAutoFit/>
          </a:bodyPr>
          <a:lstStyle/>
          <a:p>
            <a:pPr algn="ctr"/>
            <a:r>
              <a:rPr lang="en-US" sz="1200" noProof="0" dirty="0">
                <a:solidFill>
                  <a:schemeClr val="tx2">
                    <a:lumMod val="90000"/>
                    <a:lumOff val="10000"/>
                  </a:schemeClr>
                </a:solidFill>
              </a:rPr>
              <a:t>Fitting a linear model for each bootstrap</a:t>
            </a:r>
          </a:p>
        </p:txBody>
      </p:sp>
      <p:sp>
        <p:nvSpPr>
          <p:cNvPr id="47" name="ZoneTexte 46">
            <a:extLst>
              <a:ext uri="{FF2B5EF4-FFF2-40B4-BE49-F238E27FC236}">
                <a16:creationId xmlns:a16="http://schemas.microsoft.com/office/drawing/2014/main" id="{0D6F59F8-7FB2-4983-3E2A-AF0AD094095B}"/>
              </a:ext>
            </a:extLst>
          </p:cNvPr>
          <p:cNvSpPr txBox="1"/>
          <p:nvPr/>
        </p:nvSpPr>
        <p:spPr>
          <a:xfrm>
            <a:off x="4972388" y="1205298"/>
            <a:ext cx="2263123" cy="461665"/>
          </a:xfrm>
          <a:prstGeom prst="rect">
            <a:avLst/>
          </a:prstGeom>
          <a:noFill/>
        </p:spPr>
        <p:txBody>
          <a:bodyPr wrap="square" rtlCol="0">
            <a:spAutoFit/>
          </a:bodyPr>
          <a:lstStyle/>
          <a:p>
            <a:pPr algn="ctr"/>
            <a:r>
              <a:rPr lang="en-US" sz="1200" noProof="0" dirty="0">
                <a:solidFill>
                  <a:schemeClr val="tx2">
                    <a:lumMod val="90000"/>
                    <a:lumOff val="10000"/>
                  </a:schemeClr>
                </a:solidFill>
              </a:rPr>
              <a:t>Binarizing the linear coefficients</a:t>
            </a:r>
          </a:p>
        </p:txBody>
      </p:sp>
      <p:sp>
        <p:nvSpPr>
          <p:cNvPr id="48" name="ZoneTexte 47">
            <a:extLst>
              <a:ext uri="{FF2B5EF4-FFF2-40B4-BE49-F238E27FC236}">
                <a16:creationId xmlns:a16="http://schemas.microsoft.com/office/drawing/2014/main" id="{246202F0-1E8B-4EF9-88C5-C848973C4C81}"/>
              </a:ext>
            </a:extLst>
          </p:cNvPr>
          <p:cNvSpPr txBox="1"/>
          <p:nvPr/>
        </p:nvSpPr>
        <p:spPr>
          <a:xfrm>
            <a:off x="7253089" y="1205298"/>
            <a:ext cx="2288652" cy="461665"/>
          </a:xfrm>
          <a:prstGeom prst="rect">
            <a:avLst/>
          </a:prstGeom>
          <a:noFill/>
        </p:spPr>
        <p:txBody>
          <a:bodyPr wrap="square" rtlCol="0">
            <a:spAutoFit/>
          </a:bodyPr>
          <a:lstStyle/>
          <a:p>
            <a:pPr algn="ctr"/>
            <a:r>
              <a:rPr lang="en-US" sz="1200" noProof="0" dirty="0">
                <a:solidFill>
                  <a:schemeClr val="tx2">
                    <a:lumMod val="90000"/>
                    <a:lumOff val="10000"/>
                  </a:schemeClr>
                </a:solidFill>
              </a:rPr>
              <a:t>Frequency of the features across N bootstraps</a:t>
            </a:r>
          </a:p>
        </p:txBody>
      </p:sp>
      <p:sp>
        <p:nvSpPr>
          <p:cNvPr id="49" name="ZoneTexte 48">
            <a:extLst>
              <a:ext uri="{FF2B5EF4-FFF2-40B4-BE49-F238E27FC236}">
                <a16:creationId xmlns:a16="http://schemas.microsoft.com/office/drawing/2014/main" id="{17BCA9E6-2661-3129-992F-38C408EBED6E}"/>
              </a:ext>
            </a:extLst>
          </p:cNvPr>
          <p:cNvSpPr txBox="1"/>
          <p:nvPr/>
        </p:nvSpPr>
        <p:spPr>
          <a:xfrm>
            <a:off x="9559319" y="1205298"/>
            <a:ext cx="2304602" cy="461665"/>
          </a:xfrm>
          <a:prstGeom prst="rect">
            <a:avLst/>
          </a:prstGeom>
          <a:noFill/>
        </p:spPr>
        <p:txBody>
          <a:bodyPr wrap="square" rtlCol="0">
            <a:spAutoFit/>
          </a:bodyPr>
          <a:lstStyle/>
          <a:p>
            <a:pPr algn="ctr"/>
            <a:r>
              <a:rPr lang="en-US" sz="1200" noProof="0" dirty="0">
                <a:solidFill>
                  <a:schemeClr val="tx2">
                    <a:lumMod val="90000"/>
                    <a:lumOff val="10000"/>
                  </a:schemeClr>
                </a:solidFill>
              </a:rPr>
              <a:t>Plotting FDR and Stability path graphs</a:t>
            </a:r>
          </a:p>
        </p:txBody>
      </p:sp>
      <p:pic>
        <p:nvPicPr>
          <p:cNvPr id="1028" name="Picture 4" descr="LASSO regression | Robeco USA">
            <a:extLst>
              <a:ext uri="{FF2B5EF4-FFF2-40B4-BE49-F238E27FC236}">
                <a16:creationId xmlns:a16="http://schemas.microsoft.com/office/drawing/2014/main" id="{79492F2C-8695-4CBC-392A-03BC51587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709" y="2993597"/>
            <a:ext cx="1790810" cy="474565"/>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a:extLst>
              <a:ext uri="{FF2B5EF4-FFF2-40B4-BE49-F238E27FC236}">
                <a16:creationId xmlns:a16="http://schemas.microsoft.com/office/drawing/2014/main" id="{8F8EA36A-47A4-842F-64A8-DAA1FFDD787F}"/>
              </a:ext>
            </a:extLst>
          </p:cNvPr>
          <p:cNvPicPr>
            <a:picLocks noChangeAspect="1"/>
          </p:cNvPicPr>
          <p:nvPr/>
        </p:nvPicPr>
        <p:blipFill>
          <a:blip r:embed="rId4"/>
          <a:srcRect b="44451"/>
          <a:stretch>
            <a:fillRect/>
          </a:stretch>
        </p:blipFill>
        <p:spPr>
          <a:xfrm>
            <a:off x="5066415" y="2218780"/>
            <a:ext cx="2075067" cy="731402"/>
          </a:xfrm>
          <a:prstGeom prst="rect">
            <a:avLst/>
          </a:prstGeom>
        </p:spPr>
      </p:pic>
      <p:pic>
        <p:nvPicPr>
          <p:cNvPr id="54" name="Image 53">
            <a:extLst>
              <a:ext uri="{FF2B5EF4-FFF2-40B4-BE49-F238E27FC236}">
                <a16:creationId xmlns:a16="http://schemas.microsoft.com/office/drawing/2014/main" id="{8CBB2AD0-7DD5-74F8-8E59-FD0B0CE71CAF}"/>
              </a:ext>
            </a:extLst>
          </p:cNvPr>
          <p:cNvPicPr>
            <a:picLocks noChangeAspect="1"/>
          </p:cNvPicPr>
          <p:nvPr/>
        </p:nvPicPr>
        <p:blipFill>
          <a:blip r:embed="rId5"/>
          <a:stretch>
            <a:fillRect/>
          </a:stretch>
        </p:blipFill>
        <p:spPr>
          <a:xfrm>
            <a:off x="7372648" y="2141787"/>
            <a:ext cx="2143557" cy="774324"/>
          </a:xfrm>
          <a:prstGeom prst="rect">
            <a:avLst/>
          </a:prstGeom>
        </p:spPr>
      </p:pic>
      <p:pic>
        <p:nvPicPr>
          <p:cNvPr id="56" name="Image 55">
            <a:extLst>
              <a:ext uri="{FF2B5EF4-FFF2-40B4-BE49-F238E27FC236}">
                <a16:creationId xmlns:a16="http://schemas.microsoft.com/office/drawing/2014/main" id="{26ACD272-708F-B423-F3B2-2140BCA51AEC}"/>
              </a:ext>
            </a:extLst>
          </p:cNvPr>
          <p:cNvPicPr>
            <a:picLocks noChangeAspect="1"/>
          </p:cNvPicPr>
          <p:nvPr/>
        </p:nvPicPr>
        <p:blipFill>
          <a:blip r:embed="rId6"/>
          <a:stretch>
            <a:fillRect/>
          </a:stretch>
        </p:blipFill>
        <p:spPr>
          <a:xfrm>
            <a:off x="9923203" y="1641724"/>
            <a:ext cx="1537274" cy="1885514"/>
          </a:xfrm>
          <a:prstGeom prst="rect">
            <a:avLst/>
          </a:prstGeom>
        </p:spPr>
      </p:pic>
      <p:sp>
        <p:nvSpPr>
          <p:cNvPr id="57" name="ZoneTexte 56">
            <a:extLst>
              <a:ext uri="{FF2B5EF4-FFF2-40B4-BE49-F238E27FC236}">
                <a16:creationId xmlns:a16="http://schemas.microsoft.com/office/drawing/2014/main" id="{166BE742-DBA1-198F-AAA6-5A1B5F6D7AAA}"/>
              </a:ext>
            </a:extLst>
          </p:cNvPr>
          <p:cNvSpPr txBox="1">
            <a:spLocks/>
          </p:cNvSpPr>
          <p:nvPr/>
        </p:nvSpPr>
        <p:spPr>
          <a:xfrm>
            <a:off x="328077" y="37719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58" name="ZoneTexte 57">
            <a:extLst>
              <a:ext uri="{FF2B5EF4-FFF2-40B4-BE49-F238E27FC236}">
                <a16:creationId xmlns:a16="http://schemas.microsoft.com/office/drawing/2014/main" id="{691BAA45-27CA-5DA7-4EEA-C2C3854261AF}"/>
              </a:ext>
            </a:extLst>
          </p:cNvPr>
          <p:cNvSpPr txBox="1"/>
          <p:nvPr/>
        </p:nvSpPr>
        <p:spPr>
          <a:xfrm>
            <a:off x="432517" y="36333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Tree models in STABL</a:t>
            </a:r>
          </a:p>
        </p:txBody>
      </p:sp>
      <p:cxnSp>
        <p:nvCxnSpPr>
          <p:cNvPr id="59" name="Connecteur droit avec flèche 58">
            <a:extLst>
              <a:ext uri="{FF2B5EF4-FFF2-40B4-BE49-F238E27FC236}">
                <a16:creationId xmlns:a16="http://schemas.microsoft.com/office/drawing/2014/main" id="{DC3EE5DA-3A01-2065-B1E6-24DBBDDB76A0}"/>
              </a:ext>
            </a:extLst>
          </p:cNvPr>
          <p:cNvCxnSpPr>
            <a:cxnSpLocks/>
          </p:cNvCxnSpPr>
          <p:nvPr/>
        </p:nvCxnSpPr>
        <p:spPr>
          <a:xfrm flipV="1">
            <a:off x="993912" y="46598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0" name="Ellipse 59">
            <a:extLst>
              <a:ext uri="{FF2B5EF4-FFF2-40B4-BE49-F238E27FC236}">
                <a16:creationId xmlns:a16="http://schemas.microsoft.com/office/drawing/2014/main" id="{E8791D81-B98E-8A11-151A-897585FA8392}"/>
              </a:ext>
            </a:extLst>
          </p:cNvPr>
          <p:cNvSpPr/>
          <p:nvPr/>
        </p:nvSpPr>
        <p:spPr>
          <a:xfrm>
            <a:off x="1707358" y="44120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1" name="Ellipse 60">
            <a:extLst>
              <a:ext uri="{FF2B5EF4-FFF2-40B4-BE49-F238E27FC236}">
                <a16:creationId xmlns:a16="http://schemas.microsoft.com/office/drawing/2014/main" id="{FA3ABED3-6749-7684-19E5-DBAE7D1D3E15}"/>
              </a:ext>
            </a:extLst>
          </p:cNvPr>
          <p:cNvSpPr/>
          <p:nvPr/>
        </p:nvSpPr>
        <p:spPr>
          <a:xfrm>
            <a:off x="1707358" y="49820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Ellipse 61">
            <a:extLst>
              <a:ext uri="{FF2B5EF4-FFF2-40B4-BE49-F238E27FC236}">
                <a16:creationId xmlns:a16="http://schemas.microsoft.com/office/drawing/2014/main" id="{ADB5FD53-25F8-D012-4746-DA75BAB914B5}"/>
              </a:ext>
            </a:extLst>
          </p:cNvPr>
          <p:cNvSpPr/>
          <p:nvPr/>
        </p:nvSpPr>
        <p:spPr>
          <a:xfrm>
            <a:off x="1707358" y="55520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63" name="Connecteur droit avec flèche 62">
            <a:extLst>
              <a:ext uri="{FF2B5EF4-FFF2-40B4-BE49-F238E27FC236}">
                <a16:creationId xmlns:a16="http://schemas.microsoft.com/office/drawing/2014/main" id="{5CD0B035-09E3-865A-3076-A6D33B219160}"/>
              </a:ext>
            </a:extLst>
          </p:cNvPr>
          <p:cNvCxnSpPr>
            <a:cxnSpLocks/>
            <a:endCxn id="61" idx="2"/>
          </p:cNvCxnSpPr>
          <p:nvPr/>
        </p:nvCxnSpPr>
        <p:spPr>
          <a:xfrm flipV="1">
            <a:off x="993912" y="52340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4" name="Connecteur droit avec flèche 1023">
            <a:extLst>
              <a:ext uri="{FF2B5EF4-FFF2-40B4-BE49-F238E27FC236}">
                <a16:creationId xmlns:a16="http://schemas.microsoft.com/office/drawing/2014/main" id="{D83B88AE-D04E-EF3E-30C1-B2FE0B96EF59}"/>
              </a:ext>
            </a:extLst>
          </p:cNvPr>
          <p:cNvCxnSpPr>
            <a:cxnSpLocks/>
          </p:cNvCxnSpPr>
          <p:nvPr/>
        </p:nvCxnSpPr>
        <p:spPr>
          <a:xfrm>
            <a:off x="993912" y="52460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5" name="Connecteur droit 1024">
            <a:extLst>
              <a:ext uri="{FF2B5EF4-FFF2-40B4-BE49-F238E27FC236}">
                <a16:creationId xmlns:a16="http://schemas.microsoft.com/office/drawing/2014/main" id="{51D9AD15-FBAB-44E8-CAD3-251101645F64}"/>
              </a:ext>
            </a:extLst>
          </p:cNvPr>
          <p:cNvCxnSpPr>
            <a:cxnSpLocks/>
          </p:cNvCxnSpPr>
          <p:nvPr/>
        </p:nvCxnSpPr>
        <p:spPr>
          <a:xfrm>
            <a:off x="2675789"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1027" name="ZoneTexte 1026">
            <a:extLst>
              <a:ext uri="{FF2B5EF4-FFF2-40B4-BE49-F238E27FC236}">
                <a16:creationId xmlns:a16="http://schemas.microsoft.com/office/drawing/2014/main" id="{5B416605-61E0-3E98-8B90-E3DAE43049B9}"/>
              </a:ext>
            </a:extLst>
          </p:cNvPr>
          <p:cNvSpPr txBox="1"/>
          <p:nvPr/>
        </p:nvSpPr>
        <p:spPr>
          <a:xfrm>
            <a:off x="556592" y="39103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cxnSp>
        <p:nvCxnSpPr>
          <p:cNvPr id="1030" name="Connecteur droit 1029">
            <a:extLst>
              <a:ext uri="{FF2B5EF4-FFF2-40B4-BE49-F238E27FC236}">
                <a16:creationId xmlns:a16="http://schemas.microsoft.com/office/drawing/2014/main" id="{293C72F8-61B0-5EE4-CB5E-7C8BBB5BAF6E}"/>
              </a:ext>
            </a:extLst>
          </p:cNvPr>
          <p:cNvCxnSpPr>
            <a:cxnSpLocks/>
          </p:cNvCxnSpPr>
          <p:nvPr/>
        </p:nvCxnSpPr>
        <p:spPr>
          <a:xfrm>
            <a:off x="4964440"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1031" name="Connecteur droit 1030">
            <a:extLst>
              <a:ext uri="{FF2B5EF4-FFF2-40B4-BE49-F238E27FC236}">
                <a16:creationId xmlns:a16="http://schemas.microsoft.com/office/drawing/2014/main" id="{83C04C9C-4279-3BB0-9D86-B6606C8802B1}"/>
              </a:ext>
            </a:extLst>
          </p:cNvPr>
          <p:cNvCxnSpPr>
            <a:cxnSpLocks/>
          </p:cNvCxnSpPr>
          <p:nvPr/>
        </p:nvCxnSpPr>
        <p:spPr>
          <a:xfrm>
            <a:off x="7253091"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1033" name="ZoneTexte 1032">
            <a:extLst>
              <a:ext uri="{FF2B5EF4-FFF2-40B4-BE49-F238E27FC236}">
                <a16:creationId xmlns:a16="http://schemas.microsoft.com/office/drawing/2014/main" id="{2A54B6DE-5D89-9A80-8053-1D6C055F1869}"/>
              </a:ext>
            </a:extLst>
          </p:cNvPr>
          <p:cNvSpPr txBox="1"/>
          <p:nvPr/>
        </p:nvSpPr>
        <p:spPr>
          <a:xfrm>
            <a:off x="2675782" y="3910398"/>
            <a:ext cx="2288655" cy="646331"/>
          </a:xfrm>
          <a:prstGeom prst="rect">
            <a:avLst/>
          </a:prstGeom>
          <a:noFill/>
        </p:spPr>
        <p:txBody>
          <a:bodyPr wrap="square" rtlCol="0">
            <a:spAutoFit/>
          </a:bodyPr>
          <a:lstStyle/>
          <a:p>
            <a:pPr algn="ctr"/>
            <a:r>
              <a:rPr lang="en-US" sz="1200" noProof="0" dirty="0">
                <a:solidFill>
                  <a:schemeClr val="tx2">
                    <a:lumMod val="90000"/>
                    <a:lumOff val="10000"/>
                  </a:schemeClr>
                </a:solidFill>
              </a:rPr>
              <a:t>Fitting a tree model for each bootstrap and recover feature importance</a:t>
            </a:r>
          </a:p>
        </p:txBody>
      </p:sp>
      <p:sp>
        <p:nvSpPr>
          <p:cNvPr id="1034" name="ZoneTexte 1033">
            <a:extLst>
              <a:ext uri="{FF2B5EF4-FFF2-40B4-BE49-F238E27FC236}">
                <a16:creationId xmlns:a16="http://schemas.microsoft.com/office/drawing/2014/main" id="{19E19178-CD13-8495-6C4B-E3C799FF519D}"/>
              </a:ext>
            </a:extLst>
          </p:cNvPr>
          <p:cNvSpPr txBox="1"/>
          <p:nvPr/>
        </p:nvSpPr>
        <p:spPr>
          <a:xfrm>
            <a:off x="4972388" y="3910398"/>
            <a:ext cx="2263123" cy="646331"/>
          </a:xfrm>
          <a:prstGeom prst="rect">
            <a:avLst/>
          </a:prstGeom>
          <a:noFill/>
        </p:spPr>
        <p:txBody>
          <a:bodyPr wrap="square" rtlCol="0">
            <a:spAutoFit/>
          </a:bodyPr>
          <a:lstStyle/>
          <a:p>
            <a:pPr algn="ctr"/>
            <a:r>
              <a:rPr lang="en-US" sz="1200" noProof="0" dirty="0">
                <a:solidFill>
                  <a:schemeClr val="tx2">
                    <a:lumMod val="90000"/>
                    <a:lumOff val="10000"/>
                  </a:schemeClr>
                </a:solidFill>
              </a:rPr>
              <a:t>Normalizing the feature importance (instead of binarizing it)</a:t>
            </a:r>
          </a:p>
        </p:txBody>
      </p:sp>
      <p:pic>
        <p:nvPicPr>
          <p:cNvPr id="1041" name="Picture 6" descr="Understanding XGBoost Algorithm In Detail">
            <a:extLst>
              <a:ext uri="{FF2B5EF4-FFF2-40B4-BE49-F238E27FC236}">
                <a16:creationId xmlns:a16="http://schemas.microsoft.com/office/drawing/2014/main" id="{CB60E429-6C79-477A-A809-3B72C20D4280}"/>
              </a:ext>
            </a:extLst>
          </p:cNvPr>
          <p:cNvPicPr>
            <a:picLocks noChangeAspect="1" noChangeArrowheads="1"/>
          </p:cNvPicPr>
          <p:nvPr/>
        </p:nvPicPr>
        <p:blipFill rotWithShape="1">
          <a:blip r:embed="rId7">
            <a:clrChange>
              <a:clrFrom>
                <a:srgbClr val="DCF8EE"/>
              </a:clrFrom>
              <a:clrTo>
                <a:srgbClr val="DCF8EE">
                  <a:alpha val="0"/>
                </a:srgbClr>
              </a:clrTo>
            </a:clrChange>
            <a:extLst>
              <a:ext uri="{28A0092B-C50C-407E-A947-70E740481C1C}">
                <a14:useLocalDpi xmlns:a14="http://schemas.microsoft.com/office/drawing/2010/main" val="0"/>
              </a:ext>
            </a:extLst>
          </a:blip>
          <a:srcRect r="31317"/>
          <a:stretch>
            <a:fillRect/>
          </a:stretch>
        </p:blipFill>
        <p:spPr bwMode="auto">
          <a:xfrm>
            <a:off x="2899331" y="4173358"/>
            <a:ext cx="1841556" cy="142441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0" descr="XGBoost Feature Importance | Download Scientific Diagram">
            <a:extLst>
              <a:ext uri="{FF2B5EF4-FFF2-40B4-BE49-F238E27FC236}">
                <a16:creationId xmlns:a16="http://schemas.microsoft.com/office/drawing/2014/main" id="{C031C795-13D2-547D-B9F8-C985AB6A6DE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2783" r="8855" b="46857"/>
          <a:stretch>
            <a:fillRect/>
          </a:stretch>
        </p:blipFill>
        <p:spPr bwMode="auto">
          <a:xfrm>
            <a:off x="3086639" y="5318180"/>
            <a:ext cx="1466764" cy="9175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Image 1043">
            <a:extLst>
              <a:ext uri="{FF2B5EF4-FFF2-40B4-BE49-F238E27FC236}">
                <a16:creationId xmlns:a16="http://schemas.microsoft.com/office/drawing/2014/main" id="{84D1E795-FA7F-97ED-B1C5-14669465B150}"/>
              </a:ext>
            </a:extLst>
          </p:cNvPr>
          <p:cNvPicPr>
            <a:picLocks noChangeAspect="1"/>
          </p:cNvPicPr>
          <p:nvPr/>
        </p:nvPicPr>
        <p:blipFill>
          <a:blip r:embed="rId9"/>
          <a:srcRect l="6144"/>
          <a:stretch>
            <a:fillRect/>
          </a:stretch>
        </p:blipFill>
        <p:spPr>
          <a:xfrm>
            <a:off x="5023502" y="4860414"/>
            <a:ext cx="2147377" cy="771217"/>
          </a:xfrm>
          <a:prstGeom prst="rect">
            <a:avLst/>
          </a:prstGeom>
        </p:spPr>
      </p:pic>
    </p:spTree>
    <p:extLst>
      <p:ext uri="{BB962C8B-B14F-4D97-AF65-F5344CB8AC3E}">
        <p14:creationId xmlns:p14="http://schemas.microsoft.com/office/powerpoint/2010/main" val="367145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E49F3-0307-461F-AB88-F7B9C30D0D87}"/>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7BB4042E-D348-3A38-4F03-2DBDEC5A387C}"/>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BEE8ED07-F516-E264-F279-120A37EB4582}"/>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BE8D6E19-A40C-1161-7342-07B1703943CB}"/>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212A2799-375B-B4BD-3CF0-CF9B5C5B503B}"/>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C5C99243-C88A-D66C-3744-DC2B4418AE89}"/>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95FCD867-23E4-A19D-9ADF-E2F7090CFC79}"/>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E0B72D8C-96E2-7AF4-A04E-CBC4637015CC}"/>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EE8EB2B0-1779-C05F-0A80-404F9A004754}"/>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0EC4B81D-49B6-7BDE-E2AB-6506696DAD3B}"/>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5D19D376-5DC2-87EA-0614-348C1F7E33D0}"/>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37E61CB7-E06B-6F52-E7A5-59942FA9E8FB}"/>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pic>
        <p:nvPicPr>
          <p:cNvPr id="1026" name="Picture 2" descr="Curve Fitting using Linear and Nonlinear Regression | GeeksforGeeks">
            <a:extLst>
              <a:ext uri="{FF2B5EF4-FFF2-40B4-BE49-F238E27FC236}">
                <a16:creationId xmlns:a16="http://schemas.microsoft.com/office/drawing/2014/main" id="{3CA8B000-7232-682E-7642-0425617CA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7" y="1658395"/>
            <a:ext cx="1626301" cy="131666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eur droit 40">
            <a:extLst>
              <a:ext uri="{FF2B5EF4-FFF2-40B4-BE49-F238E27FC236}">
                <a16:creationId xmlns:a16="http://schemas.microsoft.com/office/drawing/2014/main" id="{A1FB44A2-DC41-70E9-1A26-F0A2F2709810}"/>
              </a:ext>
            </a:extLst>
          </p:cNvPr>
          <p:cNvCxnSpPr>
            <a:cxnSpLocks/>
          </p:cNvCxnSpPr>
          <p:nvPr/>
        </p:nvCxnSpPr>
        <p:spPr>
          <a:xfrm>
            <a:off x="4964440"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2" name="Connecteur droit 41">
            <a:extLst>
              <a:ext uri="{FF2B5EF4-FFF2-40B4-BE49-F238E27FC236}">
                <a16:creationId xmlns:a16="http://schemas.microsoft.com/office/drawing/2014/main" id="{C4B5C409-C202-EAC4-AC61-4C9AD7AC2FCB}"/>
              </a:ext>
            </a:extLst>
          </p:cNvPr>
          <p:cNvCxnSpPr>
            <a:cxnSpLocks/>
          </p:cNvCxnSpPr>
          <p:nvPr/>
        </p:nvCxnSpPr>
        <p:spPr>
          <a:xfrm>
            <a:off x="725309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3" name="Connecteur droit 42">
            <a:extLst>
              <a:ext uri="{FF2B5EF4-FFF2-40B4-BE49-F238E27FC236}">
                <a16:creationId xmlns:a16="http://schemas.microsoft.com/office/drawing/2014/main" id="{A5342DF5-81CC-5906-1703-FC89965009E9}"/>
              </a:ext>
            </a:extLst>
          </p:cNvPr>
          <p:cNvCxnSpPr>
            <a:cxnSpLocks/>
          </p:cNvCxnSpPr>
          <p:nvPr/>
        </p:nvCxnSpPr>
        <p:spPr>
          <a:xfrm>
            <a:off x="954174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2C31B711-6C2D-093C-F03C-8B4B2CA3E69C}"/>
              </a:ext>
            </a:extLst>
          </p:cNvPr>
          <p:cNvSpPr txBox="1"/>
          <p:nvPr/>
        </p:nvSpPr>
        <p:spPr>
          <a:xfrm>
            <a:off x="2675782" y="1205298"/>
            <a:ext cx="2288655" cy="461665"/>
          </a:xfrm>
          <a:prstGeom prst="rect">
            <a:avLst/>
          </a:prstGeom>
          <a:noFill/>
        </p:spPr>
        <p:txBody>
          <a:bodyPr wrap="square" rtlCol="0">
            <a:spAutoFit/>
          </a:bodyPr>
          <a:lstStyle/>
          <a:p>
            <a:pPr algn="ctr"/>
            <a:r>
              <a:rPr lang="en-US" sz="1200" noProof="0" dirty="0">
                <a:solidFill>
                  <a:schemeClr val="tx2">
                    <a:lumMod val="90000"/>
                    <a:lumOff val="10000"/>
                  </a:schemeClr>
                </a:solidFill>
              </a:rPr>
              <a:t>Fitting a linear model for each bootstrap</a:t>
            </a:r>
          </a:p>
        </p:txBody>
      </p:sp>
      <p:sp>
        <p:nvSpPr>
          <p:cNvPr id="47" name="ZoneTexte 46">
            <a:extLst>
              <a:ext uri="{FF2B5EF4-FFF2-40B4-BE49-F238E27FC236}">
                <a16:creationId xmlns:a16="http://schemas.microsoft.com/office/drawing/2014/main" id="{DEE1A405-28D7-C1D8-EE22-5BE5388D394B}"/>
              </a:ext>
            </a:extLst>
          </p:cNvPr>
          <p:cNvSpPr txBox="1"/>
          <p:nvPr/>
        </p:nvSpPr>
        <p:spPr>
          <a:xfrm>
            <a:off x="4972388" y="1205298"/>
            <a:ext cx="2263123" cy="461665"/>
          </a:xfrm>
          <a:prstGeom prst="rect">
            <a:avLst/>
          </a:prstGeom>
          <a:noFill/>
        </p:spPr>
        <p:txBody>
          <a:bodyPr wrap="square" rtlCol="0">
            <a:spAutoFit/>
          </a:bodyPr>
          <a:lstStyle/>
          <a:p>
            <a:pPr algn="ctr"/>
            <a:r>
              <a:rPr lang="en-US" sz="1200" noProof="0" dirty="0">
                <a:solidFill>
                  <a:schemeClr val="tx2">
                    <a:lumMod val="90000"/>
                    <a:lumOff val="10000"/>
                  </a:schemeClr>
                </a:solidFill>
              </a:rPr>
              <a:t>Binarizing the linear coefficients</a:t>
            </a:r>
          </a:p>
        </p:txBody>
      </p:sp>
      <p:sp>
        <p:nvSpPr>
          <p:cNvPr id="48" name="ZoneTexte 47">
            <a:extLst>
              <a:ext uri="{FF2B5EF4-FFF2-40B4-BE49-F238E27FC236}">
                <a16:creationId xmlns:a16="http://schemas.microsoft.com/office/drawing/2014/main" id="{C5CD0359-7734-888D-1F37-1B75CF9A29DE}"/>
              </a:ext>
            </a:extLst>
          </p:cNvPr>
          <p:cNvSpPr txBox="1"/>
          <p:nvPr/>
        </p:nvSpPr>
        <p:spPr>
          <a:xfrm>
            <a:off x="7253089" y="1205298"/>
            <a:ext cx="2288652" cy="461665"/>
          </a:xfrm>
          <a:prstGeom prst="rect">
            <a:avLst/>
          </a:prstGeom>
          <a:noFill/>
        </p:spPr>
        <p:txBody>
          <a:bodyPr wrap="square" rtlCol="0">
            <a:spAutoFit/>
          </a:bodyPr>
          <a:lstStyle/>
          <a:p>
            <a:pPr algn="ctr"/>
            <a:r>
              <a:rPr lang="en-US" sz="1200" noProof="0" dirty="0">
                <a:solidFill>
                  <a:schemeClr val="tx2">
                    <a:lumMod val="90000"/>
                    <a:lumOff val="10000"/>
                  </a:schemeClr>
                </a:solidFill>
              </a:rPr>
              <a:t>Frequency of the features across N bootstraps</a:t>
            </a:r>
          </a:p>
        </p:txBody>
      </p:sp>
      <p:sp>
        <p:nvSpPr>
          <p:cNvPr id="49" name="ZoneTexte 48">
            <a:extLst>
              <a:ext uri="{FF2B5EF4-FFF2-40B4-BE49-F238E27FC236}">
                <a16:creationId xmlns:a16="http://schemas.microsoft.com/office/drawing/2014/main" id="{BB61CA3B-C053-A4AC-4191-2DF30FCB8420}"/>
              </a:ext>
            </a:extLst>
          </p:cNvPr>
          <p:cNvSpPr txBox="1"/>
          <p:nvPr/>
        </p:nvSpPr>
        <p:spPr>
          <a:xfrm>
            <a:off x="9559319" y="1205298"/>
            <a:ext cx="2304602" cy="461665"/>
          </a:xfrm>
          <a:prstGeom prst="rect">
            <a:avLst/>
          </a:prstGeom>
          <a:noFill/>
        </p:spPr>
        <p:txBody>
          <a:bodyPr wrap="square" rtlCol="0">
            <a:spAutoFit/>
          </a:bodyPr>
          <a:lstStyle/>
          <a:p>
            <a:pPr algn="ctr"/>
            <a:r>
              <a:rPr lang="en-US" sz="1200" noProof="0" dirty="0">
                <a:solidFill>
                  <a:schemeClr val="tx2">
                    <a:lumMod val="90000"/>
                    <a:lumOff val="10000"/>
                  </a:schemeClr>
                </a:solidFill>
              </a:rPr>
              <a:t>Plotting FDR and Stability path graphs</a:t>
            </a:r>
          </a:p>
        </p:txBody>
      </p:sp>
      <p:pic>
        <p:nvPicPr>
          <p:cNvPr id="1028" name="Picture 4" descr="LASSO regression | Robeco USA">
            <a:extLst>
              <a:ext uri="{FF2B5EF4-FFF2-40B4-BE49-F238E27FC236}">
                <a16:creationId xmlns:a16="http://schemas.microsoft.com/office/drawing/2014/main" id="{C82DABA1-08B5-55F5-84C7-E046263D3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709" y="2993597"/>
            <a:ext cx="1790810" cy="474565"/>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a:extLst>
              <a:ext uri="{FF2B5EF4-FFF2-40B4-BE49-F238E27FC236}">
                <a16:creationId xmlns:a16="http://schemas.microsoft.com/office/drawing/2014/main" id="{66A5FBA8-8908-BDDB-F665-D8EE64C0FBB8}"/>
              </a:ext>
            </a:extLst>
          </p:cNvPr>
          <p:cNvPicPr>
            <a:picLocks noChangeAspect="1"/>
          </p:cNvPicPr>
          <p:nvPr/>
        </p:nvPicPr>
        <p:blipFill>
          <a:blip r:embed="rId4"/>
          <a:srcRect b="44451"/>
          <a:stretch>
            <a:fillRect/>
          </a:stretch>
        </p:blipFill>
        <p:spPr>
          <a:xfrm>
            <a:off x="5066415" y="2218780"/>
            <a:ext cx="2075067" cy="731402"/>
          </a:xfrm>
          <a:prstGeom prst="rect">
            <a:avLst/>
          </a:prstGeom>
        </p:spPr>
      </p:pic>
      <p:pic>
        <p:nvPicPr>
          <p:cNvPr id="54" name="Image 53">
            <a:extLst>
              <a:ext uri="{FF2B5EF4-FFF2-40B4-BE49-F238E27FC236}">
                <a16:creationId xmlns:a16="http://schemas.microsoft.com/office/drawing/2014/main" id="{5457BA91-DA5C-B273-8DC6-F78900A2B7D6}"/>
              </a:ext>
            </a:extLst>
          </p:cNvPr>
          <p:cNvPicPr>
            <a:picLocks noChangeAspect="1"/>
          </p:cNvPicPr>
          <p:nvPr/>
        </p:nvPicPr>
        <p:blipFill>
          <a:blip r:embed="rId5"/>
          <a:stretch>
            <a:fillRect/>
          </a:stretch>
        </p:blipFill>
        <p:spPr>
          <a:xfrm>
            <a:off x="7372648" y="2141787"/>
            <a:ext cx="2143557" cy="774324"/>
          </a:xfrm>
          <a:prstGeom prst="rect">
            <a:avLst/>
          </a:prstGeom>
        </p:spPr>
      </p:pic>
      <p:pic>
        <p:nvPicPr>
          <p:cNvPr id="56" name="Image 55">
            <a:extLst>
              <a:ext uri="{FF2B5EF4-FFF2-40B4-BE49-F238E27FC236}">
                <a16:creationId xmlns:a16="http://schemas.microsoft.com/office/drawing/2014/main" id="{B00BF298-9E67-CAA9-89A6-BF7244B00F20}"/>
              </a:ext>
            </a:extLst>
          </p:cNvPr>
          <p:cNvPicPr>
            <a:picLocks noChangeAspect="1"/>
          </p:cNvPicPr>
          <p:nvPr/>
        </p:nvPicPr>
        <p:blipFill>
          <a:blip r:embed="rId6"/>
          <a:stretch>
            <a:fillRect/>
          </a:stretch>
        </p:blipFill>
        <p:spPr>
          <a:xfrm>
            <a:off x="9923203" y="1641724"/>
            <a:ext cx="1537274" cy="1885514"/>
          </a:xfrm>
          <a:prstGeom prst="rect">
            <a:avLst/>
          </a:prstGeom>
        </p:spPr>
      </p:pic>
      <p:sp>
        <p:nvSpPr>
          <p:cNvPr id="57" name="ZoneTexte 56">
            <a:extLst>
              <a:ext uri="{FF2B5EF4-FFF2-40B4-BE49-F238E27FC236}">
                <a16:creationId xmlns:a16="http://schemas.microsoft.com/office/drawing/2014/main" id="{15CAD126-370A-B174-D7CF-3F916CB1F644}"/>
              </a:ext>
            </a:extLst>
          </p:cNvPr>
          <p:cNvSpPr txBox="1">
            <a:spLocks/>
          </p:cNvSpPr>
          <p:nvPr/>
        </p:nvSpPr>
        <p:spPr>
          <a:xfrm>
            <a:off x="328077" y="37719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58" name="ZoneTexte 57">
            <a:extLst>
              <a:ext uri="{FF2B5EF4-FFF2-40B4-BE49-F238E27FC236}">
                <a16:creationId xmlns:a16="http://schemas.microsoft.com/office/drawing/2014/main" id="{81BECD03-EB3A-5055-6BFD-595D3DE62D5C}"/>
              </a:ext>
            </a:extLst>
          </p:cNvPr>
          <p:cNvSpPr txBox="1"/>
          <p:nvPr/>
        </p:nvSpPr>
        <p:spPr>
          <a:xfrm>
            <a:off x="432517" y="36333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Tree models in STABL</a:t>
            </a:r>
          </a:p>
        </p:txBody>
      </p:sp>
      <p:cxnSp>
        <p:nvCxnSpPr>
          <p:cNvPr id="59" name="Connecteur droit avec flèche 58">
            <a:extLst>
              <a:ext uri="{FF2B5EF4-FFF2-40B4-BE49-F238E27FC236}">
                <a16:creationId xmlns:a16="http://schemas.microsoft.com/office/drawing/2014/main" id="{F13B2E4C-7CA6-3370-84C7-36E2C738BCE5}"/>
              </a:ext>
            </a:extLst>
          </p:cNvPr>
          <p:cNvCxnSpPr>
            <a:cxnSpLocks/>
          </p:cNvCxnSpPr>
          <p:nvPr/>
        </p:nvCxnSpPr>
        <p:spPr>
          <a:xfrm flipV="1">
            <a:off x="993912" y="46598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0" name="Ellipse 59">
            <a:extLst>
              <a:ext uri="{FF2B5EF4-FFF2-40B4-BE49-F238E27FC236}">
                <a16:creationId xmlns:a16="http://schemas.microsoft.com/office/drawing/2014/main" id="{2E4319C8-5F45-BDD0-F9B7-CA8CDF60A460}"/>
              </a:ext>
            </a:extLst>
          </p:cNvPr>
          <p:cNvSpPr/>
          <p:nvPr/>
        </p:nvSpPr>
        <p:spPr>
          <a:xfrm>
            <a:off x="1707358" y="44120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1" name="Ellipse 60">
            <a:extLst>
              <a:ext uri="{FF2B5EF4-FFF2-40B4-BE49-F238E27FC236}">
                <a16:creationId xmlns:a16="http://schemas.microsoft.com/office/drawing/2014/main" id="{260D542F-644C-B956-8449-D47962D8385F}"/>
              </a:ext>
            </a:extLst>
          </p:cNvPr>
          <p:cNvSpPr/>
          <p:nvPr/>
        </p:nvSpPr>
        <p:spPr>
          <a:xfrm>
            <a:off x="1707358" y="49820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Ellipse 61">
            <a:extLst>
              <a:ext uri="{FF2B5EF4-FFF2-40B4-BE49-F238E27FC236}">
                <a16:creationId xmlns:a16="http://schemas.microsoft.com/office/drawing/2014/main" id="{C071C147-12A9-0F7A-D7F0-C72C504438E2}"/>
              </a:ext>
            </a:extLst>
          </p:cNvPr>
          <p:cNvSpPr/>
          <p:nvPr/>
        </p:nvSpPr>
        <p:spPr>
          <a:xfrm>
            <a:off x="1707358" y="55520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63" name="Connecteur droit avec flèche 62">
            <a:extLst>
              <a:ext uri="{FF2B5EF4-FFF2-40B4-BE49-F238E27FC236}">
                <a16:creationId xmlns:a16="http://schemas.microsoft.com/office/drawing/2014/main" id="{9F3BC30F-72DB-09E1-2CC2-E57DF573B39F}"/>
              </a:ext>
            </a:extLst>
          </p:cNvPr>
          <p:cNvCxnSpPr>
            <a:cxnSpLocks/>
            <a:endCxn id="61" idx="2"/>
          </p:cNvCxnSpPr>
          <p:nvPr/>
        </p:nvCxnSpPr>
        <p:spPr>
          <a:xfrm flipV="1">
            <a:off x="993912" y="52340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4" name="Connecteur droit avec flèche 1023">
            <a:extLst>
              <a:ext uri="{FF2B5EF4-FFF2-40B4-BE49-F238E27FC236}">
                <a16:creationId xmlns:a16="http://schemas.microsoft.com/office/drawing/2014/main" id="{49D97C69-0C90-1705-11D7-3FA243AB02FB}"/>
              </a:ext>
            </a:extLst>
          </p:cNvPr>
          <p:cNvCxnSpPr>
            <a:cxnSpLocks/>
          </p:cNvCxnSpPr>
          <p:nvPr/>
        </p:nvCxnSpPr>
        <p:spPr>
          <a:xfrm>
            <a:off x="993912" y="52460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5" name="Connecteur droit 1024">
            <a:extLst>
              <a:ext uri="{FF2B5EF4-FFF2-40B4-BE49-F238E27FC236}">
                <a16:creationId xmlns:a16="http://schemas.microsoft.com/office/drawing/2014/main" id="{70E0EEAB-13FB-7CE7-349C-01B4C0115123}"/>
              </a:ext>
            </a:extLst>
          </p:cNvPr>
          <p:cNvCxnSpPr>
            <a:cxnSpLocks/>
          </p:cNvCxnSpPr>
          <p:nvPr/>
        </p:nvCxnSpPr>
        <p:spPr>
          <a:xfrm>
            <a:off x="2675789"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1027" name="ZoneTexte 1026">
            <a:extLst>
              <a:ext uri="{FF2B5EF4-FFF2-40B4-BE49-F238E27FC236}">
                <a16:creationId xmlns:a16="http://schemas.microsoft.com/office/drawing/2014/main" id="{EE454744-6B92-EF55-BA9D-4E7B10096BD5}"/>
              </a:ext>
            </a:extLst>
          </p:cNvPr>
          <p:cNvSpPr txBox="1"/>
          <p:nvPr/>
        </p:nvSpPr>
        <p:spPr>
          <a:xfrm>
            <a:off x="556592" y="39103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cxnSp>
        <p:nvCxnSpPr>
          <p:cNvPr id="1030" name="Connecteur droit 1029">
            <a:extLst>
              <a:ext uri="{FF2B5EF4-FFF2-40B4-BE49-F238E27FC236}">
                <a16:creationId xmlns:a16="http://schemas.microsoft.com/office/drawing/2014/main" id="{D0F87395-2AA4-6250-3144-B96F5AF358A4}"/>
              </a:ext>
            </a:extLst>
          </p:cNvPr>
          <p:cNvCxnSpPr>
            <a:cxnSpLocks/>
          </p:cNvCxnSpPr>
          <p:nvPr/>
        </p:nvCxnSpPr>
        <p:spPr>
          <a:xfrm>
            <a:off x="4964440"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1031" name="Connecteur droit 1030">
            <a:extLst>
              <a:ext uri="{FF2B5EF4-FFF2-40B4-BE49-F238E27FC236}">
                <a16:creationId xmlns:a16="http://schemas.microsoft.com/office/drawing/2014/main" id="{2F4BD39E-1920-021B-CE29-6633DDFD2423}"/>
              </a:ext>
            </a:extLst>
          </p:cNvPr>
          <p:cNvCxnSpPr>
            <a:cxnSpLocks/>
          </p:cNvCxnSpPr>
          <p:nvPr/>
        </p:nvCxnSpPr>
        <p:spPr>
          <a:xfrm>
            <a:off x="7253091"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1032" name="Connecteur droit 1031">
            <a:extLst>
              <a:ext uri="{FF2B5EF4-FFF2-40B4-BE49-F238E27FC236}">
                <a16:creationId xmlns:a16="http://schemas.microsoft.com/office/drawing/2014/main" id="{71E8E653-00CE-776E-99E6-9F38EFD417B8}"/>
              </a:ext>
            </a:extLst>
          </p:cNvPr>
          <p:cNvCxnSpPr>
            <a:cxnSpLocks/>
          </p:cNvCxnSpPr>
          <p:nvPr/>
        </p:nvCxnSpPr>
        <p:spPr>
          <a:xfrm>
            <a:off x="9541741"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1033" name="ZoneTexte 1032">
            <a:extLst>
              <a:ext uri="{FF2B5EF4-FFF2-40B4-BE49-F238E27FC236}">
                <a16:creationId xmlns:a16="http://schemas.microsoft.com/office/drawing/2014/main" id="{E7A60293-F2FC-5187-6FBC-05A4CEB91300}"/>
              </a:ext>
            </a:extLst>
          </p:cNvPr>
          <p:cNvSpPr txBox="1"/>
          <p:nvPr/>
        </p:nvSpPr>
        <p:spPr>
          <a:xfrm>
            <a:off x="2675782" y="3910398"/>
            <a:ext cx="2288655" cy="646331"/>
          </a:xfrm>
          <a:prstGeom prst="rect">
            <a:avLst/>
          </a:prstGeom>
          <a:noFill/>
        </p:spPr>
        <p:txBody>
          <a:bodyPr wrap="square" rtlCol="0">
            <a:spAutoFit/>
          </a:bodyPr>
          <a:lstStyle/>
          <a:p>
            <a:pPr algn="ctr"/>
            <a:r>
              <a:rPr lang="en-US" sz="1200" noProof="0" dirty="0">
                <a:solidFill>
                  <a:schemeClr val="tx2">
                    <a:lumMod val="90000"/>
                    <a:lumOff val="10000"/>
                  </a:schemeClr>
                </a:solidFill>
              </a:rPr>
              <a:t>Fitting a tree model for each bootstrap and recover feature importance</a:t>
            </a:r>
          </a:p>
        </p:txBody>
      </p:sp>
      <p:sp>
        <p:nvSpPr>
          <p:cNvPr id="1034" name="ZoneTexte 1033">
            <a:extLst>
              <a:ext uri="{FF2B5EF4-FFF2-40B4-BE49-F238E27FC236}">
                <a16:creationId xmlns:a16="http://schemas.microsoft.com/office/drawing/2014/main" id="{4F0D0284-35C4-EB94-8158-C8F88003E6CA}"/>
              </a:ext>
            </a:extLst>
          </p:cNvPr>
          <p:cNvSpPr txBox="1"/>
          <p:nvPr/>
        </p:nvSpPr>
        <p:spPr>
          <a:xfrm>
            <a:off x="4972388" y="3910398"/>
            <a:ext cx="2263123" cy="646331"/>
          </a:xfrm>
          <a:prstGeom prst="rect">
            <a:avLst/>
          </a:prstGeom>
          <a:noFill/>
        </p:spPr>
        <p:txBody>
          <a:bodyPr wrap="square" rtlCol="0">
            <a:spAutoFit/>
          </a:bodyPr>
          <a:lstStyle/>
          <a:p>
            <a:pPr algn="ctr"/>
            <a:r>
              <a:rPr lang="en-US" sz="1200" noProof="0" dirty="0">
                <a:solidFill>
                  <a:schemeClr val="tx2">
                    <a:lumMod val="90000"/>
                    <a:lumOff val="10000"/>
                  </a:schemeClr>
                </a:solidFill>
              </a:rPr>
              <a:t>Normalizing the feature importance (instead of binarizing it)</a:t>
            </a:r>
          </a:p>
        </p:txBody>
      </p:sp>
      <p:sp>
        <p:nvSpPr>
          <p:cNvPr id="1035" name="ZoneTexte 1034">
            <a:extLst>
              <a:ext uri="{FF2B5EF4-FFF2-40B4-BE49-F238E27FC236}">
                <a16:creationId xmlns:a16="http://schemas.microsoft.com/office/drawing/2014/main" id="{3A617676-18A0-D6B4-E6F7-DF136EFAA5B1}"/>
              </a:ext>
            </a:extLst>
          </p:cNvPr>
          <p:cNvSpPr txBox="1"/>
          <p:nvPr/>
        </p:nvSpPr>
        <p:spPr>
          <a:xfrm>
            <a:off x="7253089" y="3910398"/>
            <a:ext cx="2288652" cy="646331"/>
          </a:xfrm>
          <a:prstGeom prst="rect">
            <a:avLst/>
          </a:prstGeom>
          <a:noFill/>
        </p:spPr>
        <p:txBody>
          <a:bodyPr wrap="square" rtlCol="0">
            <a:spAutoFit/>
          </a:bodyPr>
          <a:lstStyle/>
          <a:p>
            <a:pPr algn="ctr"/>
            <a:r>
              <a:rPr lang="en-US" sz="1200" noProof="0" dirty="0">
                <a:solidFill>
                  <a:schemeClr val="tx2">
                    <a:lumMod val="90000"/>
                    <a:lumOff val="10000"/>
                  </a:schemeClr>
                </a:solidFill>
              </a:rPr>
              <a:t>Average of the feature importance across N bootstraps</a:t>
            </a:r>
          </a:p>
        </p:txBody>
      </p:sp>
      <p:pic>
        <p:nvPicPr>
          <p:cNvPr id="1041" name="Picture 6" descr="Understanding XGBoost Algorithm In Detail">
            <a:extLst>
              <a:ext uri="{FF2B5EF4-FFF2-40B4-BE49-F238E27FC236}">
                <a16:creationId xmlns:a16="http://schemas.microsoft.com/office/drawing/2014/main" id="{E15F3A88-CC25-0F0F-25B1-97FEDF6A1401}"/>
              </a:ext>
            </a:extLst>
          </p:cNvPr>
          <p:cNvPicPr>
            <a:picLocks noChangeAspect="1" noChangeArrowheads="1"/>
          </p:cNvPicPr>
          <p:nvPr/>
        </p:nvPicPr>
        <p:blipFill rotWithShape="1">
          <a:blip r:embed="rId7">
            <a:clrChange>
              <a:clrFrom>
                <a:srgbClr val="DCF8EE"/>
              </a:clrFrom>
              <a:clrTo>
                <a:srgbClr val="DCF8EE">
                  <a:alpha val="0"/>
                </a:srgbClr>
              </a:clrTo>
            </a:clrChange>
            <a:extLst>
              <a:ext uri="{28A0092B-C50C-407E-A947-70E740481C1C}">
                <a14:useLocalDpi xmlns:a14="http://schemas.microsoft.com/office/drawing/2010/main" val="0"/>
              </a:ext>
            </a:extLst>
          </a:blip>
          <a:srcRect r="31317"/>
          <a:stretch>
            <a:fillRect/>
          </a:stretch>
        </p:blipFill>
        <p:spPr bwMode="auto">
          <a:xfrm>
            <a:off x="2899331" y="4173358"/>
            <a:ext cx="1841556" cy="142441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0" descr="XGBoost Feature Importance | Download Scientific Diagram">
            <a:extLst>
              <a:ext uri="{FF2B5EF4-FFF2-40B4-BE49-F238E27FC236}">
                <a16:creationId xmlns:a16="http://schemas.microsoft.com/office/drawing/2014/main" id="{C671D5D0-715A-7CF3-7B8B-C6210B2B8E7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2783" r="8855" b="46857"/>
          <a:stretch>
            <a:fillRect/>
          </a:stretch>
        </p:blipFill>
        <p:spPr bwMode="auto">
          <a:xfrm>
            <a:off x="3086639" y="5318180"/>
            <a:ext cx="1466764" cy="9175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Image 1043">
            <a:extLst>
              <a:ext uri="{FF2B5EF4-FFF2-40B4-BE49-F238E27FC236}">
                <a16:creationId xmlns:a16="http://schemas.microsoft.com/office/drawing/2014/main" id="{E01DDB6E-9733-A868-901C-0FB73C1CC14F}"/>
              </a:ext>
            </a:extLst>
          </p:cNvPr>
          <p:cNvPicPr>
            <a:picLocks noChangeAspect="1"/>
          </p:cNvPicPr>
          <p:nvPr/>
        </p:nvPicPr>
        <p:blipFill>
          <a:blip r:embed="rId9"/>
          <a:srcRect l="6144"/>
          <a:stretch>
            <a:fillRect/>
          </a:stretch>
        </p:blipFill>
        <p:spPr>
          <a:xfrm>
            <a:off x="5023502" y="4860414"/>
            <a:ext cx="2147377" cy="771217"/>
          </a:xfrm>
          <a:prstGeom prst="rect">
            <a:avLst/>
          </a:prstGeom>
        </p:spPr>
      </p:pic>
      <p:pic>
        <p:nvPicPr>
          <p:cNvPr id="1045" name="Image 1044">
            <a:extLst>
              <a:ext uri="{FF2B5EF4-FFF2-40B4-BE49-F238E27FC236}">
                <a16:creationId xmlns:a16="http://schemas.microsoft.com/office/drawing/2014/main" id="{9FA505BE-CA1B-9839-BF81-2746DA472F28}"/>
              </a:ext>
            </a:extLst>
          </p:cNvPr>
          <p:cNvPicPr>
            <a:picLocks noChangeAspect="1"/>
          </p:cNvPicPr>
          <p:nvPr/>
        </p:nvPicPr>
        <p:blipFill>
          <a:blip r:embed="rId10"/>
          <a:stretch>
            <a:fillRect/>
          </a:stretch>
        </p:blipFill>
        <p:spPr>
          <a:xfrm>
            <a:off x="7499449" y="4798499"/>
            <a:ext cx="1768110" cy="1039362"/>
          </a:xfrm>
          <a:prstGeom prst="rect">
            <a:avLst/>
          </a:prstGeom>
        </p:spPr>
      </p:pic>
    </p:spTree>
    <p:extLst>
      <p:ext uri="{BB962C8B-B14F-4D97-AF65-F5344CB8AC3E}">
        <p14:creationId xmlns:p14="http://schemas.microsoft.com/office/powerpoint/2010/main" val="127768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D240C-7381-A9CB-67B0-4FAD0F162F63}"/>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1B9459A5-E92C-F40F-6E0A-93E702FE25AD}"/>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58B72974-FF56-F7A4-411C-7210F215DE21}"/>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84617635-96A0-AE87-6FB4-DAF63F8A77EA}"/>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B7D32094-69D4-2036-3E01-985054CA85EC}"/>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AEBECCF1-8F0B-FDDF-FE2A-98E931F4BC6D}"/>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DF25731C-0DAE-6769-6FF1-AAC93B34A6A6}"/>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9945CE35-E1E9-0BD4-6444-AD8126B09A88}"/>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EFFAA04E-70D2-E248-B690-902AE3E81B38}"/>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B922653E-865F-CF6B-4A17-08C26F18C81C}"/>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927E816B-76EA-4AD4-18CF-F68850C89DA7}"/>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87C8DA3D-11CE-C70C-55BB-658106828227}"/>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pic>
        <p:nvPicPr>
          <p:cNvPr id="1026" name="Picture 2" descr="Curve Fitting using Linear and Nonlinear Regression | GeeksforGeeks">
            <a:extLst>
              <a:ext uri="{FF2B5EF4-FFF2-40B4-BE49-F238E27FC236}">
                <a16:creationId xmlns:a16="http://schemas.microsoft.com/office/drawing/2014/main" id="{007E8E03-C3A6-BC1B-5AE2-453775B42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947" y="1658395"/>
            <a:ext cx="1626301" cy="131666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eur droit 40">
            <a:extLst>
              <a:ext uri="{FF2B5EF4-FFF2-40B4-BE49-F238E27FC236}">
                <a16:creationId xmlns:a16="http://schemas.microsoft.com/office/drawing/2014/main" id="{962A5627-B5DD-4734-4259-E9EB57934EAA}"/>
              </a:ext>
            </a:extLst>
          </p:cNvPr>
          <p:cNvCxnSpPr>
            <a:cxnSpLocks/>
          </p:cNvCxnSpPr>
          <p:nvPr/>
        </p:nvCxnSpPr>
        <p:spPr>
          <a:xfrm>
            <a:off x="4964440"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2" name="Connecteur droit 41">
            <a:extLst>
              <a:ext uri="{FF2B5EF4-FFF2-40B4-BE49-F238E27FC236}">
                <a16:creationId xmlns:a16="http://schemas.microsoft.com/office/drawing/2014/main" id="{FA3F7178-F2B6-CBA4-6D6F-7E845FAFAE43}"/>
              </a:ext>
            </a:extLst>
          </p:cNvPr>
          <p:cNvCxnSpPr>
            <a:cxnSpLocks/>
          </p:cNvCxnSpPr>
          <p:nvPr/>
        </p:nvCxnSpPr>
        <p:spPr>
          <a:xfrm>
            <a:off x="725309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3" name="Connecteur droit 42">
            <a:extLst>
              <a:ext uri="{FF2B5EF4-FFF2-40B4-BE49-F238E27FC236}">
                <a16:creationId xmlns:a16="http://schemas.microsoft.com/office/drawing/2014/main" id="{B0CCE0AC-E0EF-479D-FB2B-116CFCB7E76E}"/>
              </a:ext>
            </a:extLst>
          </p:cNvPr>
          <p:cNvCxnSpPr>
            <a:cxnSpLocks/>
          </p:cNvCxnSpPr>
          <p:nvPr/>
        </p:nvCxnSpPr>
        <p:spPr>
          <a:xfrm>
            <a:off x="954174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ECAE401E-802F-EE24-2C30-F48331189F06}"/>
              </a:ext>
            </a:extLst>
          </p:cNvPr>
          <p:cNvSpPr txBox="1"/>
          <p:nvPr/>
        </p:nvSpPr>
        <p:spPr>
          <a:xfrm>
            <a:off x="2675782" y="1205298"/>
            <a:ext cx="2288655" cy="461665"/>
          </a:xfrm>
          <a:prstGeom prst="rect">
            <a:avLst/>
          </a:prstGeom>
          <a:noFill/>
        </p:spPr>
        <p:txBody>
          <a:bodyPr wrap="square" rtlCol="0">
            <a:spAutoFit/>
          </a:bodyPr>
          <a:lstStyle/>
          <a:p>
            <a:pPr algn="ctr"/>
            <a:r>
              <a:rPr lang="en-US" sz="1200" noProof="0" dirty="0">
                <a:solidFill>
                  <a:schemeClr val="tx2">
                    <a:lumMod val="90000"/>
                    <a:lumOff val="10000"/>
                  </a:schemeClr>
                </a:solidFill>
              </a:rPr>
              <a:t>Fitting a linear model for each bootstrap</a:t>
            </a:r>
          </a:p>
        </p:txBody>
      </p:sp>
      <p:sp>
        <p:nvSpPr>
          <p:cNvPr id="47" name="ZoneTexte 46">
            <a:extLst>
              <a:ext uri="{FF2B5EF4-FFF2-40B4-BE49-F238E27FC236}">
                <a16:creationId xmlns:a16="http://schemas.microsoft.com/office/drawing/2014/main" id="{35240F58-AC95-E980-0B87-ACF806B059E8}"/>
              </a:ext>
            </a:extLst>
          </p:cNvPr>
          <p:cNvSpPr txBox="1"/>
          <p:nvPr/>
        </p:nvSpPr>
        <p:spPr>
          <a:xfrm>
            <a:off x="4972388" y="1205298"/>
            <a:ext cx="2263123" cy="461665"/>
          </a:xfrm>
          <a:prstGeom prst="rect">
            <a:avLst/>
          </a:prstGeom>
          <a:noFill/>
        </p:spPr>
        <p:txBody>
          <a:bodyPr wrap="square" rtlCol="0">
            <a:spAutoFit/>
          </a:bodyPr>
          <a:lstStyle/>
          <a:p>
            <a:pPr algn="ctr"/>
            <a:r>
              <a:rPr lang="en-US" sz="1200" noProof="0" dirty="0">
                <a:solidFill>
                  <a:schemeClr val="tx2">
                    <a:lumMod val="90000"/>
                    <a:lumOff val="10000"/>
                  </a:schemeClr>
                </a:solidFill>
              </a:rPr>
              <a:t>Binarizing the linear coefficients</a:t>
            </a:r>
          </a:p>
        </p:txBody>
      </p:sp>
      <p:sp>
        <p:nvSpPr>
          <p:cNvPr id="48" name="ZoneTexte 47">
            <a:extLst>
              <a:ext uri="{FF2B5EF4-FFF2-40B4-BE49-F238E27FC236}">
                <a16:creationId xmlns:a16="http://schemas.microsoft.com/office/drawing/2014/main" id="{7E87F77F-2F50-A281-0474-B965E17FC8B5}"/>
              </a:ext>
            </a:extLst>
          </p:cNvPr>
          <p:cNvSpPr txBox="1"/>
          <p:nvPr/>
        </p:nvSpPr>
        <p:spPr>
          <a:xfrm>
            <a:off x="7253089" y="1205298"/>
            <a:ext cx="2288652" cy="461665"/>
          </a:xfrm>
          <a:prstGeom prst="rect">
            <a:avLst/>
          </a:prstGeom>
          <a:noFill/>
        </p:spPr>
        <p:txBody>
          <a:bodyPr wrap="square" rtlCol="0">
            <a:spAutoFit/>
          </a:bodyPr>
          <a:lstStyle/>
          <a:p>
            <a:pPr algn="ctr"/>
            <a:r>
              <a:rPr lang="en-US" sz="1200" noProof="0" dirty="0">
                <a:solidFill>
                  <a:schemeClr val="tx2">
                    <a:lumMod val="90000"/>
                    <a:lumOff val="10000"/>
                  </a:schemeClr>
                </a:solidFill>
              </a:rPr>
              <a:t>Frequency of the features across N bootstraps</a:t>
            </a:r>
          </a:p>
        </p:txBody>
      </p:sp>
      <p:sp>
        <p:nvSpPr>
          <p:cNvPr id="49" name="ZoneTexte 48">
            <a:extLst>
              <a:ext uri="{FF2B5EF4-FFF2-40B4-BE49-F238E27FC236}">
                <a16:creationId xmlns:a16="http://schemas.microsoft.com/office/drawing/2014/main" id="{DE319A34-89F8-1AD2-F41E-40CB8C3D2F83}"/>
              </a:ext>
            </a:extLst>
          </p:cNvPr>
          <p:cNvSpPr txBox="1"/>
          <p:nvPr/>
        </p:nvSpPr>
        <p:spPr>
          <a:xfrm>
            <a:off x="9559319" y="1205298"/>
            <a:ext cx="2304602" cy="461665"/>
          </a:xfrm>
          <a:prstGeom prst="rect">
            <a:avLst/>
          </a:prstGeom>
          <a:noFill/>
        </p:spPr>
        <p:txBody>
          <a:bodyPr wrap="square" rtlCol="0">
            <a:spAutoFit/>
          </a:bodyPr>
          <a:lstStyle/>
          <a:p>
            <a:pPr algn="ctr"/>
            <a:r>
              <a:rPr lang="en-US" sz="1200" noProof="0" dirty="0">
                <a:solidFill>
                  <a:schemeClr val="tx2">
                    <a:lumMod val="90000"/>
                    <a:lumOff val="10000"/>
                  </a:schemeClr>
                </a:solidFill>
              </a:rPr>
              <a:t>Plotting FDR and Stability path graphs</a:t>
            </a:r>
          </a:p>
        </p:txBody>
      </p:sp>
      <p:pic>
        <p:nvPicPr>
          <p:cNvPr id="1028" name="Picture 4" descr="LASSO regression | Robeco USA">
            <a:extLst>
              <a:ext uri="{FF2B5EF4-FFF2-40B4-BE49-F238E27FC236}">
                <a16:creationId xmlns:a16="http://schemas.microsoft.com/office/drawing/2014/main" id="{9A99ED4C-2AC4-DDE1-3ED9-41B19D8C85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4709" y="2993597"/>
            <a:ext cx="1790810" cy="474565"/>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a:extLst>
              <a:ext uri="{FF2B5EF4-FFF2-40B4-BE49-F238E27FC236}">
                <a16:creationId xmlns:a16="http://schemas.microsoft.com/office/drawing/2014/main" id="{0F27CBEE-A0BA-95F7-70F2-F894C4D7A062}"/>
              </a:ext>
            </a:extLst>
          </p:cNvPr>
          <p:cNvPicPr>
            <a:picLocks noChangeAspect="1"/>
          </p:cNvPicPr>
          <p:nvPr/>
        </p:nvPicPr>
        <p:blipFill>
          <a:blip r:embed="rId5"/>
          <a:srcRect b="44451"/>
          <a:stretch>
            <a:fillRect/>
          </a:stretch>
        </p:blipFill>
        <p:spPr>
          <a:xfrm>
            <a:off x="5066415" y="2218780"/>
            <a:ext cx="2075067" cy="731402"/>
          </a:xfrm>
          <a:prstGeom prst="rect">
            <a:avLst/>
          </a:prstGeom>
        </p:spPr>
      </p:pic>
      <p:pic>
        <p:nvPicPr>
          <p:cNvPr id="54" name="Image 53">
            <a:extLst>
              <a:ext uri="{FF2B5EF4-FFF2-40B4-BE49-F238E27FC236}">
                <a16:creationId xmlns:a16="http://schemas.microsoft.com/office/drawing/2014/main" id="{17CEC59A-8CE9-FDAC-639D-2E70F8B692BD}"/>
              </a:ext>
            </a:extLst>
          </p:cNvPr>
          <p:cNvPicPr>
            <a:picLocks noChangeAspect="1"/>
          </p:cNvPicPr>
          <p:nvPr/>
        </p:nvPicPr>
        <p:blipFill>
          <a:blip r:embed="rId6"/>
          <a:stretch>
            <a:fillRect/>
          </a:stretch>
        </p:blipFill>
        <p:spPr>
          <a:xfrm>
            <a:off x="7372648" y="2141787"/>
            <a:ext cx="2143557" cy="774324"/>
          </a:xfrm>
          <a:prstGeom prst="rect">
            <a:avLst/>
          </a:prstGeom>
        </p:spPr>
      </p:pic>
      <p:pic>
        <p:nvPicPr>
          <p:cNvPr id="56" name="Image 55">
            <a:extLst>
              <a:ext uri="{FF2B5EF4-FFF2-40B4-BE49-F238E27FC236}">
                <a16:creationId xmlns:a16="http://schemas.microsoft.com/office/drawing/2014/main" id="{12ABFD94-95E8-FFC7-E6AC-E0059EF1AEE1}"/>
              </a:ext>
            </a:extLst>
          </p:cNvPr>
          <p:cNvPicPr>
            <a:picLocks noChangeAspect="1"/>
          </p:cNvPicPr>
          <p:nvPr/>
        </p:nvPicPr>
        <p:blipFill>
          <a:blip r:embed="rId7"/>
          <a:stretch>
            <a:fillRect/>
          </a:stretch>
        </p:blipFill>
        <p:spPr>
          <a:xfrm>
            <a:off x="9923203" y="1641724"/>
            <a:ext cx="1537274" cy="1885514"/>
          </a:xfrm>
          <a:prstGeom prst="rect">
            <a:avLst/>
          </a:prstGeom>
        </p:spPr>
      </p:pic>
      <p:sp>
        <p:nvSpPr>
          <p:cNvPr id="57" name="ZoneTexte 56">
            <a:extLst>
              <a:ext uri="{FF2B5EF4-FFF2-40B4-BE49-F238E27FC236}">
                <a16:creationId xmlns:a16="http://schemas.microsoft.com/office/drawing/2014/main" id="{C6F22AD3-46FE-1D0B-C8AD-003A0923DF1E}"/>
              </a:ext>
            </a:extLst>
          </p:cNvPr>
          <p:cNvSpPr txBox="1">
            <a:spLocks/>
          </p:cNvSpPr>
          <p:nvPr/>
        </p:nvSpPr>
        <p:spPr>
          <a:xfrm>
            <a:off x="328077" y="37719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58" name="ZoneTexte 57">
            <a:extLst>
              <a:ext uri="{FF2B5EF4-FFF2-40B4-BE49-F238E27FC236}">
                <a16:creationId xmlns:a16="http://schemas.microsoft.com/office/drawing/2014/main" id="{D29FE2D0-2F34-71D9-32EA-647B4F84BEB6}"/>
              </a:ext>
            </a:extLst>
          </p:cNvPr>
          <p:cNvSpPr txBox="1"/>
          <p:nvPr/>
        </p:nvSpPr>
        <p:spPr>
          <a:xfrm>
            <a:off x="432517" y="36333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Tree models in STABL</a:t>
            </a:r>
          </a:p>
        </p:txBody>
      </p:sp>
      <p:cxnSp>
        <p:nvCxnSpPr>
          <p:cNvPr id="59" name="Connecteur droit avec flèche 58">
            <a:extLst>
              <a:ext uri="{FF2B5EF4-FFF2-40B4-BE49-F238E27FC236}">
                <a16:creationId xmlns:a16="http://schemas.microsoft.com/office/drawing/2014/main" id="{E0A5D720-3F54-2777-4DDF-DFC20957CC48}"/>
              </a:ext>
            </a:extLst>
          </p:cNvPr>
          <p:cNvCxnSpPr>
            <a:cxnSpLocks/>
          </p:cNvCxnSpPr>
          <p:nvPr/>
        </p:nvCxnSpPr>
        <p:spPr>
          <a:xfrm flipV="1">
            <a:off x="993912" y="46598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0" name="Ellipse 59">
            <a:extLst>
              <a:ext uri="{FF2B5EF4-FFF2-40B4-BE49-F238E27FC236}">
                <a16:creationId xmlns:a16="http://schemas.microsoft.com/office/drawing/2014/main" id="{8F92855F-27D2-6399-DC35-966FF7771BE7}"/>
              </a:ext>
            </a:extLst>
          </p:cNvPr>
          <p:cNvSpPr/>
          <p:nvPr/>
        </p:nvSpPr>
        <p:spPr>
          <a:xfrm>
            <a:off x="1707358" y="44120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1" name="Ellipse 60">
            <a:extLst>
              <a:ext uri="{FF2B5EF4-FFF2-40B4-BE49-F238E27FC236}">
                <a16:creationId xmlns:a16="http://schemas.microsoft.com/office/drawing/2014/main" id="{3D085A80-CBB5-9487-8A54-73762B3BF217}"/>
              </a:ext>
            </a:extLst>
          </p:cNvPr>
          <p:cNvSpPr/>
          <p:nvPr/>
        </p:nvSpPr>
        <p:spPr>
          <a:xfrm>
            <a:off x="1707358" y="49820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Ellipse 61">
            <a:extLst>
              <a:ext uri="{FF2B5EF4-FFF2-40B4-BE49-F238E27FC236}">
                <a16:creationId xmlns:a16="http://schemas.microsoft.com/office/drawing/2014/main" id="{EF6B4DFF-2E0F-DADD-7D57-5ADF3E01AE1D}"/>
              </a:ext>
            </a:extLst>
          </p:cNvPr>
          <p:cNvSpPr/>
          <p:nvPr/>
        </p:nvSpPr>
        <p:spPr>
          <a:xfrm>
            <a:off x="1707358" y="55520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63" name="Connecteur droit avec flèche 62">
            <a:extLst>
              <a:ext uri="{FF2B5EF4-FFF2-40B4-BE49-F238E27FC236}">
                <a16:creationId xmlns:a16="http://schemas.microsoft.com/office/drawing/2014/main" id="{B8ACF02F-F1E9-4379-A09F-CC34AB6B8D19}"/>
              </a:ext>
            </a:extLst>
          </p:cNvPr>
          <p:cNvCxnSpPr>
            <a:cxnSpLocks/>
            <a:endCxn id="61" idx="2"/>
          </p:cNvCxnSpPr>
          <p:nvPr/>
        </p:nvCxnSpPr>
        <p:spPr>
          <a:xfrm flipV="1">
            <a:off x="993912" y="52340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4" name="Connecteur droit avec flèche 1023">
            <a:extLst>
              <a:ext uri="{FF2B5EF4-FFF2-40B4-BE49-F238E27FC236}">
                <a16:creationId xmlns:a16="http://schemas.microsoft.com/office/drawing/2014/main" id="{D1CCF9D3-2D0C-74AC-0521-5F404C4157FC}"/>
              </a:ext>
            </a:extLst>
          </p:cNvPr>
          <p:cNvCxnSpPr>
            <a:cxnSpLocks/>
          </p:cNvCxnSpPr>
          <p:nvPr/>
        </p:nvCxnSpPr>
        <p:spPr>
          <a:xfrm>
            <a:off x="993912" y="52460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5" name="Connecteur droit 1024">
            <a:extLst>
              <a:ext uri="{FF2B5EF4-FFF2-40B4-BE49-F238E27FC236}">
                <a16:creationId xmlns:a16="http://schemas.microsoft.com/office/drawing/2014/main" id="{8DE22C17-2E08-A2AC-6BD2-0C481FAAF49D}"/>
              </a:ext>
            </a:extLst>
          </p:cNvPr>
          <p:cNvCxnSpPr>
            <a:cxnSpLocks/>
          </p:cNvCxnSpPr>
          <p:nvPr/>
        </p:nvCxnSpPr>
        <p:spPr>
          <a:xfrm>
            <a:off x="2675789"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1027" name="ZoneTexte 1026">
            <a:extLst>
              <a:ext uri="{FF2B5EF4-FFF2-40B4-BE49-F238E27FC236}">
                <a16:creationId xmlns:a16="http://schemas.microsoft.com/office/drawing/2014/main" id="{D0E1E9A9-8DA3-4F4D-72E3-E80E620DC2F1}"/>
              </a:ext>
            </a:extLst>
          </p:cNvPr>
          <p:cNvSpPr txBox="1"/>
          <p:nvPr/>
        </p:nvSpPr>
        <p:spPr>
          <a:xfrm>
            <a:off x="556592" y="39103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cxnSp>
        <p:nvCxnSpPr>
          <p:cNvPr id="1030" name="Connecteur droit 1029">
            <a:extLst>
              <a:ext uri="{FF2B5EF4-FFF2-40B4-BE49-F238E27FC236}">
                <a16:creationId xmlns:a16="http://schemas.microsoft.com/office/drawing/2014/main" id="{510C2280-E7E9-ED3C-9878-D9C4C0591CF4}"/>
              </a:ext>
            </a:extLst>
          </p:cNvPr>
          <p:cNvCxnSpPr>
            <a:cxnSpLocks/>
          </p:cNvCxnSpPr>
          <p:nvPr/>
        </p:nvCxnSpPr>
        <p:spPr>
          <a:xfrm>
            <a:off x="4964440"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1031" name="Connecteur droit 1030">
            <a:extLst>
              <a:ext uri="{FF2B5EF4-FFF2-40B4-BE49-F238E27FC236}">
                <a16:creationId xmlns:a16="http://schemas.microsoft.com/office/drawing/2014/main" id="{B3704529-F2AA-4338-EFD5-4ABD338C2E3B}"/>
              </a:ext>
            </a:extLst>
          </p:cNvPr>
          <p:cNvCxnSpPr>
            <a:cxnSpLocks/>
          </p:cNvCxnSpPr>
          <p:nvPr/>
        </p:nvCxnSpPr>
        <p:spPr>
          <a:xfrm>
            <a:off x="7253091"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1032" name="Connecteur droit 1031">
            <a:extLst>
              <a:ext uri="{FF2B5EF4-FFF2-40B4-BE49-F238E27FC236}">
                <a16:creationId xmlns:a16="http://schemas.microsoft.com/office/drawing/2014/main" id="{5D31E446-C9CF-459C-85B1-54D17A313B3A}"/>
              </a:ext>
            </a:extLst>
          </p:cNvPr>
          <p:cNvCxnSpPr>
            <a:cxnSpLocks/>
          </p:cNvCxnSpPr>
          <p:nvPr/>
        </p:nvCxnSpPr>
        <p:spPr>
          <a:xfrm>
            <a:off x="9541741"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1033" name="ZoneTexte 1032">
            <a:extLst>
              <a:ext uri="{FF2B5EF4-FFF2-40B4-BE49-F238E27FC236}">
                <a16:creationId xmlns:a16="http://schemas.microsoft.com/office/drawing/2014/main" id="{C252CA53-0029-BED6-4D84-0BA87B71F4BF}"/>
              </a:ext>
            </a:extLst>
          </p:cNvPr>
          <p:cNvSpPr txBox="1"/>
          <p:nvPr/>
        </p:nvSpPr>
        <p:spPr>
          <a:xfrm>
            <a:off x="2675782" y="3910398"/>
            <a:ext cx="2288655" cy="646331"/>
          </a:xfrm>
          <a:prstGeom prst="rect">
            <a:avLst/>
          </a:prstGeom>
          <a:noFill/>
        </p:spPr>
        <p:txBody>
          <a:bodyPr wrap="square" rtlCol="0">
            <a:spAutoFit/>
          </a:bodyPr>
          <a:lstStyle/>
          <a:p>
            <a:pPr algn="ctr"/>
            <a:r>
              <a:rPr lang="en-US" sz="1200" noProof="0" dirty="0">
                <a:solidFill>
                  <a:schemeClr val="tx2">
                    <a:lumMod val="90000"/>
                    <a:lumOff val="10000"/>
                  </a:schemeClr>
                </a:solidFill>
              </a:rPr>
              <a:t>Fitting a tree model for each bootstrap and recover feature importance</a:t>
            </a:r>
          </a:p>
        </p:txBody>
      </p:sp>
      <p:sp>
        <p:nvSpPr>
          <p:cNvPr id="1034" name="ZoneTexte 1033">
            <a:extLst>
              <a:ext uri="{FF2B5EF4-FFF2-40B4-BE49-F238E27FC236}">
                <a16:creationId xmlns:a16="http://schemas.microsoft.com/office/drawing/2014/main" id="{40FF95D8-A99F-B6B8-2D49-22BE7F78167C}"/>
              </a:ext>
            </a:extLst>
          </p:cNvPr>
          <p:cNvSpPr txBox="1"/>
          <p:nvPr/>
        </p:nvSpPr>
        <p:spPr>
          <a:xfrm>
            <a:off x="4972388" y="3910398"/>
            <a:ext cx="2263123" cy="646331"/>
          </a:xfrm>
          <a:prstGeom prst="rect">
            <a:avLst/>
          </a:prstGeom>
          <a:noFill/>
        </p:spPr>
        <p:txBody>
          <a:bodyPr wrap="square" rtlCol="0">
            <a:spAutoFit/>
          </a:bodyPr>
          <a:lstStyle/>
          <a:p>
            <a:pPr algn="ctr"/>
            <a:r>
              <a:rPr lang="en-US" sz="1200" noProof="0" dirty="0">
                <a:solidFill>
                  <a:schemeClr val="tx2">
                    <a:lumMod val="90000"/>
                    <a:lumOff val="10000"/>
                  </a:schemeClr>
                </a:solidFill>
              </a:rPr>
              <a:t>Normalizing the feature importance (instead of binarizing it)</a:t>
            </a:r>
          </a:p>
        </p:txBody>
      </p:sp>
      <p:sp>
        <p:nvSpPr>
          <p:cNvPr id="1035" name="ZoneTexte 1034">
            <a:extLst>
              <a:ext uri="{FF2B5EF4-FFF2-40B4-BE49-F238E27FC236}">
                <a16:creationId xmlns:a16="http://schemas.microsoft.com/office/drawing/2014/main" id="{70DD37A0-9685-58A5-3EF4-6FB7155D2961}"/>
              </a:ext>
            </a:extLst>
          </p:cNvPr>
          <p:cNvSpPr txBox="1"/>
          <p:nvPr/>
        </p:nvSpPr>
        <p:spPr>
          <a:xfrm>
            <a:off x="7253089" y="3910398"/>
            <a:ext cx="2288652" cy="646331"/>
          </a:xfrm>
          <a:prstGeom prst="rect">
            <a:avLst/>
          </a:prstGeom>
          <a:noFill/>
        </p:spPr>
        <p:txBody>
          <a:bodyPr wrap="square" rtlCol="0">
            <a:spAutoFit/>
          </a:bodyPr>
          <a:lstStyle/>
          <a:p>
            <a:pPr algn="ctr"/>
            <a:r>
              <a:rPr lang="en-US" sz="1200" noProof="0" dirty="0">
                <a:solidFill>
                  <a:schemeClr val="tx2">
                    <a:lumMod val="90000"/>
                    <a:lumOff val="10000"/>
                  </a:schemeClr>
                </a:solidFill>
              </a:rPr>
              <a:t>Average of the feature importance across N bootstraps</a:t>
            </a:r>
          </a:p>
        </p:txBody>
      </p:sp>
      <p:sp>
        <p:nvSpPr>
          <p:cNvPr id="1036" name="ZoneTexte 1035">
            <a:extLst>
              <a:ext uri="{FF2B5EF4-FFF2-40B4-BE49-F238E27FC236}">
                <a16:creationId xmlns:a16="http://schemas.microsoft.com/office/drawing/2014/main" id="{BF98766D-8B35-49C5-18D5-9947029FBA4C}"/>
              </a:ext>
            </a:extLst>
          </p:cNvPr>
          <p:cNvSpPr txBox="1"/>
          <p:nvPr/>
        </p:nvSpPr>
        <p:spPr>
          <a:xfrm>
            <a:off x="9559319" y="3910398"/>
            <a:ext cx="2304602" cy="461665"/>
          </a:xfrm>
          <a:prstGeom prst="rect">
            <a:avLst/>
          </a:prstGeom>
          <a:noFill/>
        </p:spPr>
        <p:txBody>
          <a:bodyPr wrap="square" rtlCol="0">
            <a:spAutoFit/>
          </a:bodyPr>
          <a:lstStyle/>
          <a:p>
            <a:pPr algn="ctr"/>
            <a:r>
              <a:rPr lang="en-US" sz="1200" noProof="0" dirty="0">
                <a:solidFill>
                  <a:schemeClr val="tx2">
                    <a:lumMod val="90000"/>
                    <a:lumOff val="10000"/>
                  </a:schemeClr>
                </a:solidFill>
              </a:rPr>
              <a:t>Plotting FDR and Stability path graphs</a:t>
            </a:r>
          </a:p>
        </p:txBody>
      </p:sp>
      <p:pic>
        <p:nvPicPr>
          <p:cNvPr id="1041" name="Picture 6" descr="Understanding XGBoost Algorithm In Detail">
            <a:extLst>
              <a:ext uri="{FF2B5EF4-FFF2-40B4-BE49-F238E27FC236}">
                <a16:creationId xmlns:a16="http://schemas.microsoft.com/office/drawing/2014/main" id="{9AD480E9-D680-F4DD-E651-B56FFD6E3A9D}"/>
              </a:ext>
            </a:extLst>
          </p:cNvPr>
          <p:cNvPicPr>
            <a:picLocks noChangeAspect="1" noChangeArrowheads="1"/>
          </p:cNvPicPr>
          <p:nvPr/>
        </p:nvPicPr>
        <p:blipFill rotWithShape="1">
          <a:blip r:embed="rId8">
            <a:clrChange>
              <a:clrFrom>
                <a:srgbClr val="DCF8EE"/>
              </a:clrFrom>
              <a:clrTo>
                <a:srgbClr val="DCF8EE">
                  <a:alpha val="0"/>
                </a:srgbClr>
              </a:clrTo>
            </a:clrChange>
            <a:extLst>
              <a:ext uri="{28A0092B-C50C-407E-A947-70E740481C1C}">
                <a14:useLocalDpi xmlns:a14="http://schemas.microsoft.com/office/drawing/2010/main" val="0"/>
              </a:ext>
            </a:extLst>
          </a:blip>
          <a:srcRect r="31317"/>
          <a:stretch>
            <a:fillRect/>
          </a:stretch>
        </p:blipFill>
        <p:spPr bwMode="auto">
          <a:xfrm>
            <a:off x="2899331" y="4173358"/>
            <a:ext cx="1841556" cy="142441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0" descr="XGBoost Feature Importance | Download Scientific Diagram">
            <a:extLst>
              <a:ext uri="{FF2B5EF4-FFF2-40B4-BE49-F238E27FC236}">
                <a16:creationId xmlns:a16="http://schemas.microsoft.com/office/drawing/2014/main" id="{F463F605-1D51-A5FB-73D4-76F97CDDE96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2783" r="8855" b="46857"/>
          <a:stretch>
            <a:fillRect/>
          </a:stretch>
        </p:blipFill>
        <p:spPr bwMode="auto">
          <a:xfrm>
            <a:off x="3086639" y="5318180"/>
            <a:ext cx="1466764" cy="9175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Image 1043">
            <a:extLst>
              <a:ext uri="{FF2B5EF4-FFF2-40B4-BE49-F238E27FC236}">
                <a16:creationId xmlns:a16="http://schemas.microsoft.com/office/drawing/2014/main" id="{793DD447-D3D6-A0A9-A348-7B3216F24A98}"/>
              </a:ext>
            </a:extLst>
          </p:cNvPr>
          <p:cNvPicPr>
            <a:picLocks noChangeAspect="1"/>
          </p:cNvPicPr>
          <p:nvPr/>
        </p:nvPicPr>
        <p:blipFill>
          <a:blip r:embed="rId10"/>
          <a:srcRect l="6144"/>
          <a:stretch>
            <a:fillRect/>
          </a:stretch>
        </p:blipFill>
        <p:spPr>
          <a:xfrm>
            <a:off x="5023502" y="4860414"/>
            <a:ext cx="2147377" cy="771217"/>
          </a:xfrm>
          <a:prstGeom prst="rect">
            <a:avLst/>
          </a:prstGeom>
        </p:spPr>
      </p:pic>
      <p:pic>
        <p:nvPicPr>
          <p:cNvPr id="1045" name="Image 1044">
            <a:extLst>
              <a:ext uri="{FF2B5EF4-FFF2-40B4-BE49-F238E27FC236}">
                <a16:creationId xmlns:a16="http://schemas.microsoft.com/office/drawing/2014/main" id="{26BE7277-7F24-8657-35F7-EC77F30714AC}"/>
              </a:ext>
            </a:extLst>
          </p:cNvPr>
          <p:cNvPicPr>
            <a:picLocks noChangeAspect="1"/>
          </p:cNvPicPr>
          <p:nvPr/>
        </p:nvPicPr>
        <p:blipFill>
          <a:blip r:embed="rId11"/>
          <a:stretch>
            <a:fillRect/>
          </a:stretch>
        </p:blipFill>
        <p:spPr>
          <a:xfrm>
            <a:off x="7499449" y="4798499"/>
            <a:ext cx="1768110" cy="1039362"/>
          </a:xfrm>
          <a:prstGeom prst="rect">
            <a:avLst/>
          </a:prstGeom>
        </p:spPr>
      </p:pic>
      <p:pic>
        <p:nvPicPr>
          <p:cNvPr id="1047" name="Image 1046">
            <a:extLst>
              <a:ext uri="{FF2B5EF4-FFF2-40B4-BE49-F238E27FC236}">
                <a16:creationId xmlns:a16="http://schemas.microsoft.com/office/drawing/2014/main" id="{00E30237-62D1-A98E-1412-56AA7A8EC75C}"/>
              </a:ext>
            </a:extLst>
          </p:cNvPr>
          <p:cNvPicPr>
            <a:picLocks noChangeAspect="1"/>
          </p:cNvPicPr>
          <p:nvPr/>
        </p:nvPicPr>
        <p:blipFill>
          <a:blip r:embed="rId12"/>
          <a:srcRect l="-1" r="27346"/>
          <a:stretch>
            <a:fillRect/>
          </a:stretch>
        </p:blipFill>
        <p:spPr>
          <a:xfrm>
            <a:off x="9619317" y="4510561"/>
            <a:ext cx="2145045" cy="1476193"/>
          </a:xfrm>
          <a:prstGeom prst="rect">
            <a:avLst/>
          </a:prstGeom>
        </p:spPr>
      </p:pic>
      <p:sp>
        <p:nvSpPr>
          <p:cNvPr id="3" name="ZoneTexte 2">
            <a:extLst>
              <a:ext uri="{FF2B5EF4-FFF2-40B4-BE49-F238E27FC236}">
                <a16:creationId xmlns:a16="http://schemas.microsoft.com/office/drawing/2014/main" id="{8D0ED494-419F-DE87-51EE-018D56A9DAFB}"/>
              </a:ext>
            </a:extLst>
          </p:cNvPr>
          <p:cNvSpPr txBox="1"/>
          <p:nvPr/>
        </p:nvSpPr>
        <p:spPr>
          <a:xfrm>
            <a:off x="9848469" y="5917552"/>
            <a:ext cx="684709" cy="276999"/>
          </a:xfrm>
          <a:prstGeom prst="rect">
            <a:avLst/>
          </a:prstGeom>
          <a:noFill/>
        </p:spPr>
        <p:txBody>
          <a:bodyPr wrap="square" rtlCol="0">
            <a:spAutoFit/>
          </a:bodyPr>
          <a:lstStyle/>
          <a:p>
            <a:r>
              <a:rPr lang="fr-FR" sz="1200" dirty="0">
                <a:solidFill>
                  <a:schemeClr val="tx2">
                    <a:lumMod val="90000"/>
                    <a:lumOff val="10000"/>
                  </a:schemeClr>
                </a:solidFill>
              </a:rPr>
              <a:t>Reg = 0</a:t>
            </a:r>
          </a:p>
        </p:txBody>
      </p:sp>
      <p:sp>
        <p:nvSpPr>
          <p:cNvPr id="4" name="ZoneTexte 3">
            <a:extLst>
              <a:ext uri="{FF2B5EF4-FFF2-40B4-BE49-F238E27FC236}">
                <a16:creationId xmlns:a16="http://schemas.microsoft.com/office/drawing/2014/main" id="{26B35476-46F1-2065-38E1-79F2279F1A40}"/>
              </a:ext>
            </a:extLst>
          </p:cNvPr>
          <p:cNvSpPr txBox="1"/>
          <p:nvPr/>
        </p:nvSpPr>
        <p:spPr>
          <a:xfrm>
            <a:off x="10424494" y="5917552"/>
            <a:ext cx="802312" cy="276999"/>
          </a:xfrm>
          <a:prstGeom prst="rect">
            <a:avLst/>
          </a:prstGeom>
          <a:noFill/>
        </p:spPr>
        <p:txBody>
          <a:bodyPr wrap="square" rtlCol="0">
            <a:spAutoFit/>
          </a:bodyPr>
          <a:lstStyle/>
          <a:p>
            <a:r>
              <a:rPr lang="fr-FR" sz="1200" dirty="0">
                <a:solidFill>
                  <a:schemeClr val="tx2">
                    <a:lumMod val="90000"/>
                    <a:lumOff val="10000"/>
                  </a:schemeClr>
                </a:solidFill>
              </a:rPr>
              <a:t>Reg = 0.5</a:t>
            </a:r>
          </a:p>
        </p:txBody>
      </p:sp>
      <p:sp>
        <p:nvSpPr>
          <p:cNvPr id="8" name="ZoneTexte 7">
            <a:extLst>
              <a:ext uri="{FF2B5EF4-FFF2-40B4-BE49-F238E27FC236}">
                <a16:creationId xmlns:a16="http://schemas.microsoft.com/office/drawing/2014/main" id="{CDCF2CE5-503B-4F94-CEED-BD2A55E642E9}"/>
              </a:ext>
            </a:extLst>
          </p:cNvPr>
          <p:cNvSpPr txBox="1"/>
          <p:nvPr/>
        </p:nvSpPr>
        <p:spPr>
          <a:xfrm>
            <a:off x="11118122" y="5917552"/>
            <a:ext cx="684709" cy="276999"/>
          </a:xfrm>
          <a:prstGeom prst="rect">
            <a:avLst/>
          </a:prstGeom>
          <a:noFill/>
        </p:spPr>
        <p:txBody>
          <a:bodyPr wrap="square" rtlCol="0">
            <a:spAutoFit/>
          </a:bodyPr>
          <a:lstStyle/>
          <a:p>
            <a:r>
              <a:rPr lang="fr-FR" sz="1200" dirty="0">
                <a:solidFill>
                  <a:schemeClr val="tx2">
                    <a:lumMod val="90000"/>
                    <a:lumOff val="10000"/>
                  </a:schemeClr>
                </a:solidFill>
              </a:rPr>
              <a:t>Reg = 1</a:t>
            </a:r>
          </a:p>
        </p:txBody>
      </p:sp>
      <p:sp>
        <p:nvSpPr>
          <p:cNvPr id="9" name="ZoneTexte 8">
            <a:extLst>
              <a:ext uri="{FF2B5EF4-FFF2-40B4-BE49-F238E27FC236}">
                <a16:creationId xmlns:a16="http://schemas.microsoft.com/office/drawing/2014/main" id="{58CDCA1A-D646-E332-B723-107D5B3D1FB6}"/>
              </a:ext>
            </a:extLst>
          </p:cNvPr>
          <p:cNvSpPr txBox="1"/>
          <p:nvPr/>
        </p:nvSpPr>
        <p:spPr>
          <a:xfrm>
            <a:off x="9713394" y="4554646"/>
            <a:ext cx="684709" cy="276999"/>
          </a:xfrm>
          <a:prstGeom prst="rect">
            <a:avLst/>
          </a:prstGeom>
          <a:noFill/>
        </p:spPr>
        <p:txBody>
          <a:bodyPr wrap="square" rtlCol="0">
            <a:spAutoFit/>
          </a:bodyPr>
          <a:lstStyle/>
          <a:p>
            <a:r>
              <a:rPr lang="fr-FR" sz="1200" dirty="0">
                <a:solidFill>
                  <a:schemeClr val="tx2">
                    <a:lumMod val="90000"/>
                    <a:lumOff val="10000"/>
                  </a:schemeClr>
                </a:solidFill>
              </a:rPr>
              <a:t>d</a:t>
            </a:r>
            <a:r>
              <a:rPr lang="fr-FR" sz="1200" baseline="-25000" dirty="0">
                <a:solidFill>
                  <a:schemeClr val="tx2">
                    <a:lumMod val="90000"/>
                    <a:lumOff val="10000"/>
                  </a:schemeClr>
                </a:solidFill>
              </a:rPr>
              <a:t>1</a:t>
            </a:r>
          </a:p>
        </p:txBody>
      </p:sp>
      <p:sp>
        <p:nvSpPr>
          <p:cNvPr id="10" name="ZoneTexte 9">
            <a:extLst>
              <a:ext uri="{FF2B5EF4-FFF2-40B4-BE49-F238E27FC236}">
                <a16:creationId xmlns:a16="http://schemas.microsoft.com/office/drawing/2014/main" id="{C4A3AF21-CCD6-4D53-DBF5-67BE6ED9D768}"/>
              </a:ext>
            </a:extLst>
          </p:cNvPr>
          <p:cNvSpPr txBox="1"/>
          <p:nvPr/>
        </p:nvSpPr>
        <p:spPr>
          <a:xfrm>
            <a:off x="10032728" y="4675470"/>
            <a:ext cx="365376" cy="276999"/>
          </a:xfrm>
          <a:prstGeom prst="rect">
            <a:avLst/>
          </a:prstGeom>
          <a:noFill/>
        </p:spPr>
        <p:txBody>
          <a:bodyPr wrap="square" rtlCol="0">
            <a:spAutoFit/>
          </a:bodyPr>
          <a:lstStyle/>
          <a:p>
            <a:r>
              <a:rPr lang="fr-FR" sz="1200" dirty="0">
                <a:solidFill>
                  <a:schemeClr val="tx2">
                    <a:lumMod val="90000"/>
                    <a:lumOff val="10000"/>
                  </a:schemeClr>
                </a:solidFill>
              </a:rPr>
              <a:t>d</a:t>
            </a:r>
            <a:r>
              <a:rPr lang="fr-FR" sz="1200" baseline="-25000" dirty="0">
                <a:solidFill>
                  <a:schemeClr val="tx2">
                    <a:lumMod val="90000"/>
                    <a:lumOff val="10000"/>
                  </a:schemeClr>
                </a:solidFill>
              </a:rPr>
              <a:t>2</a:t>
            </a:r>
          </a:p>
        </p:txBody>
      </p:sp>
      <p:sp>
        <p:nvSpPr>
          <p:cNvPr id="11" name="ZoneTexte 10">
            <a:extLst>
              <a:ext uri="{FF2B5EF4-FFF2-40B4-BE49-F238E27FC236}">
                <a16:creationId xmlns:a16="http://schemas.microsoft.com/office/drawing/2014/main" id="{7599054E-5797-1BDC-21A6-12DE22FE706E}"/>
              </a:ext>
            </a:extLst>
          </p:cNvPr>
          <p:cNvSpPr txBox="1"/>
          <p:nvPr/>
        </p:nvSpPr>
        <p:spPr>
          <a:xfrm>
            <a:off x="10292990" y="4657230"/>
            <a:ext cx="365376" cy="276999"/>
          </a:xfrm>
          <a:prstGeom prst="rect">
            <a:avLst/>
          </a:prstGeom>
          <a:noFill/>
        </p:spPr>
        <p:txBody>
          <a:bodyPr wrap="square" rtlCol="0">
            <a:spAutoFit/>
          </a:bodyPr>
          <a:lstStyle/>
          <a:p>
            <a:r>
              <a:rPr lang="fr-FR" sz="1200" dirty="0">
                <a:solidFill>
                  <a:schemeClr val="tx2">
                    <a:lumMod val="90000"/>
                    <a:lumOff val="10000"/>
                  </a:schemeClr>
                </a:solidFill>
              </a:rPr>
              <a:t>d</a:t>
            </a:r>
            <a:r>
              <a:rPr lang="fr-FR" sz="1200" baseline="-25000" dirty="0">
                <a:solidFill>
                  <a:schemeClr val="tx2">
                    <a:lumMod val="90000"/>
                    <a:lumOff val="10000"/>
                  </a:schemeClr>
                </a:solidFill>
              </a:rPr>
              <a:t>3</a:t>
            </a:r>
          </a:p>
        </p:txBody>
      </p:sp>
      <p:sp>
        <p:nvSpPr>
          <p:cNvPr id="13" name="ZoneTexte 12">
            <a:extLst>
              <a:ext uri="{FF2B5EF4-FFF2-40B4-BE49-F238E27FC236}">
                <a16:creationId xmlns:a16="http://schemas.microsoft.com/office/drawing/2014/main" id="{2FBC6FFA-A5D8-2F83-C0CF-B083ECFD5957}"/>
              </a:ext>
            </a:extLst>
          </p:cNvPr>
          <p:cNvSpPr txBox="1"/>
          <p:nvPr/>
        </p:nvSpPr>
        <p:spPr>
          <a:xfrm>
            <a:off x="10935434" y="4714023"/>
            <a:ext cx="365376" cy="276999"/>
          </a:xfrm>
          <a:prstGeom prst="rect">
            <a:avLst/>
          </a:prstGeom>
          <a:noFill/>
        </p:spPr>
        <p:txBody>
          <a:bodyPr wrap="square" rtlCol="0">
            <a:spAutoFit/>
          </a:bodyPr>
          <a:lstStyle/>
          <a:p>
            <a:r>
              <a:rPr lang="fr-FR" sz="1200" dirty="0">
                <a:solidFill>
                  <a:schemeClr val="tx2">
                    <a:lumMod val="90000"/>
                    <a:lumOff val="10000"/>
                  </a:schemeClr>
                </a:solidFill>
              </a:rPr>
              <a:t>d</a:t>
            </a:r>
            <a:r>
              <a:rPr lang="fr-FR" sz="1200" baseline="-25000" dirty="0">
                <a:solidFill>
                  <a:schemeClr val="tx2">
                    <a:lumMod val="90000"/>
                    <a:lumOff val="10000"/>
                  </a:schemeClr>
                </a:solidFill>
              </a:rPr>
              <a:t>3</a:t>
            </a:r>
          </a:p>
        </p:txBody>
      </p:sp>
      <p:sp>
        <p:nvSpPr>
          <p:cNvPr id="15" name="ZoneTexte 14">
            <a:extLst>
              <a:ext uri="{FF2B5EF4-FFF2-40B4-BE49-F238E27FC236}">
                <a16:creationId xmlns:a16="http://schemas.microsoft.com/office/drawing/2014/main" id="{78583FB8-12A1-4D61-F1A4-42BCED9DA713}"/>
              </a:ext>
            </a:extLst>
          </p:cNvPr>
          <p:cNvSpPr txBox="1"/>
          <p:nvPr/>
        </p:nvSpPr>
        <p:spPr>
          <a:xfrm>
            <a:off x="11557610" y="4704218"/>
            <a:ext cx="365376" cy="276999"/>
          </a:xfrm>
          <a:prstGeom prst="rect">
            <a:avLst/>
          </a:prstGeom>
          <a:noFill/>
        </p:spPr>
        <p:txBody>
          <a:bodyPr wrap="square" rtlCol="0">
            <a:spAutoFit/>
          </a:bodyPr>
          <a:lstStyle/>
          <a:p>
            <a:r>
              <a:rPr lang="fr-FR" sz="1200" dirty="0">
                <a:solidFill>
                  <a:schemeClr val="tx2">
                    <a:lumMod val="90000"/>
                    <a:lumOff val="10000"/>
                  </a:schemeClr>
                </a:solidFill>
              </a:rPr>
              <a:t>d</a:t>
            </a:r>
            <a:r>
              <a:rPr lang="fr-FR" sz="1200" baseline="-25000" dirty="0">
                <a:solidFill>
                  <a:schemeClr val="tx2">
                    <a:lumMod val="90000"/>
                    <a:lumOff val="10000"/>
                  </a:schemeClr>
                </a:solidFill>
              </a:rPr>
              <a:t>3</a:t>
            </a:r>
          </a:p>
        </p:txBody>
      </p:sp>
      <p:sp>
        <p:nvSpPr>
          <p:cNvPr id="16" name="ZoneTexte 15">
            <a:extLst>
              <a:ext uri="{FF2B5EF4-FFF2-40B4-BE49-F238E27FC236}">
                <a16:creationId xmlns:a16="http://schemas.microsoft.com/office/drawing/2014/main" id="{BDA64F29-FB0B-91CE-86FC-8DF10F9DC9DF}"/>
              </a:ext>
            </a:extLst>
          </p:cNvPr>
          <p:cNvSpPr txBox="1"/>
          <p:nvPr/>
        </p:nvSpPr>
        <p:spPr>
          <a:xfrm>
            <a:off x="10675171" y="4675470"/>
            <a:ext cx="365376" cy="276999"/>
          </a:xfrm>
          <a:prstGeom prst="rect">
            <a:avLst/>
          </a:prstGeom>
          <a:noFill/>
        </p:spPr>
        <p:txBody>
          <a:bodyPr wrap="square" rtlCol="0">
            <a:spAutoFit/>
          </a:bodyPr>
          <a:lstStyle/>
          <a:p>
            <a:r>
              <a:rPr lang="fr-FR" sz="1200" dirty="0">
                <a:solidFill>
                  <a:schemeClr val="tx2">
                    <a:lumMod val="90000"/>
                    <a:lumOff val="10000"/>
                  </a:schemeClr>
                </a:solidFill>
              </a:rPr>
              <a:t>d</a:t>
            </a:r>
            <a:r>
              <a:rPr lang="fr-FR" sz="1200" baseline="-25000" dirty="0">
                <a:solidFill>
                  <a:schemeClr val="tx2">
                    <a:lumMod val="90000"/>
                    <a:lumOff val="10000"/>
                  </a:schemeClr>
                </a:solidFill>
              </a:rPr>
              <a:t>2</a:t>
            </a:r>
          </a:p>
        </p:txBody>
      </p:sp>
      <p:sp>
        <p:nvSpPr>
          <p:cNvPr id="17" name="ZoneTexte 16">
            <a:extLst>
              <a:ext uri="{FF2B5EF4-FFF2-40B4-BE49-F238E27FC236}">
                <a16:creationId xmlns:a16="http://schemas.microsoft.com/office/drawing/2014/main" id="{0BF2F81F-0CEC-6B12-DABD-D0466FA07470}"/>
              </a:ext>
            </a:extLst>
          </p:cNvPr>
          <p:cNvSpPr txBox="1"/>
          <p:nvPr/>
        </p:nvSpPr>
        <p:spPr>
          <a:xfrm>
            <a:off x="11297347" y="4674285"/>
            <a:ext cx="365376" cy="276999"/>
          </a:xfrm>
          <a:prstGeom prst="rect">
            <a:avLst/>
          </a:prstGeom>
          <a:noFill/>
        </p:spPr>
        <p:txBody>
          <a:bodyPr wrap="square" rtlCol="0">
            <a:spAutoFit/>
          </a:bodyPr>
          <a:lstStyle/>
          <a:p>
            <a:r>
              <a:rPr lang="fr-FR" sz="1200" dirty="0">
                <a:solidFill>
                  <a:schemeClr val="tx2">
                    <a:lumMod val="90000"/>
                    <a:lumOff val="10000"/>
                  </a:schemeClr>
                </a:solidFill>
              </a:rPr>
              <a:t>d</a:t>
            </a:r>
            <a:r>
              <a:rPr lang="fr-FR" sz="1200" baseline="-25000" dirty="0">
                <a:solidFill>
                  <a:schemeClr val="tx2">
                    <a:lumMod val="90000"/>
                    <a:lumOff val="10000"/>
                  </a:schemeClr>
                </a:solidFill>
              </a:rPr>
              <a:t>2</a:t>
            </a:r>
          </a:p>
        </p:txBody>
      </p:sp>
      <p:sp>
        <p:nvSpPr>
          <p:cNvPr id="19" name="ZoneTexte 18">
            <a:extLst>
              <a:ext uri="{FF2B5EF4-FFF2-40B4-BE49-F238E27FC236}">
                <a16:creationId xmlns:a16="http://schemas.microsoft.com/office/drawing/2014/main" id="{0D675E34-DE4B-0D5E-B778-D4320C5D6899}"/>
              </a:ext>
            </a:extLst>
          </p:cNvPr>
          <p:cNvSpPr txBox="1"/>
          <p:nvPr/>
        </p:nvSpPr>
        <p:spPr>
          <a:xfrm>
            <a:off x="11029511" y="4608566"/>
            <a:ext cx="348874" cy="276999"/>
          </a:xfrm>
          <a:prstGeom prst="rect">
            <a:avLst/>
          </a:prstGeom>
          <a:noFill/>
        </p:spPr>
        <p:txBody>
          <a:bodyPr wrap="square" rtlCol="0">
            <a:spAutoFit/>
          </a:bodyPr>
          <a:lstStyle/>
          <a:p>
            <a:r>
              <a:rPr lang="fr-FR" sz="1200" dirty="0">
                <a:solidFill>
                  <a:schemeClr val="tx2">
                    <a:lumMod val="90000"/>
                    <a:lumOff val="10000"/>
                  </a:schemeClr>
                </a:solidFill>
              </a:rPr>
              <a:t>d</a:t>
            </a:r>
            <a:r>
              <a:rPr lang="fr-FR" sz="1200" baseline="-25000" dirty="0">
                <a:solidFill>
                  <a:schemeClr val="tx2">
                    <a:lumMod val="90000"/>
                    <a:lumOff val="10000"/>
                  </a:schemeClr>
                </a:solidFill>
              </a:rPr>
              <a:t>1</a:t>
            </a:r>
          </a:p>
        </p:txBody>
      </p:sp>
      <p:sp>
        <p:nvSpPr>
          <p:cNvPr id="21" name="ZoneTexte 20">
            <a:extLst>
              <a:ext uri="{FF2B5EF4-FFF2-40B4-BE49-F238E27FC236}">
                <a16:creationId xmlns:a16="http://schemas.microsoft.com/office/drawing/2014/main" id="{994A8261-D68A-EE4E-25D1-B89F4F446683}"/>
              </a:ext>
            </a:extLst>
          </p:cNvPr>
          <p:cNvSpPr txBox="1"/>
          <p:nvPr/>
        </p:nvSpPr>
        <p:spPr>
          <a:xfrm>
            <a:off x="10416654" y="4546550"/>
            <a:ext cx="348874" cy="276999"/>
          </a:xfrm>
          <a:prstGeom prst="rect">
            <a:avLst/>
          </a:prstGeom>
          <a:noFill/>
        </p:spPr>
        <p:txBody>
          <a:bodyPr wrap="square" rtlCol="0">
            <a:spAutoFit/>
          </a:bodyPr>
          <a:lstStyle/>
          <a:p>
            <a:r>
              <a:rPr lang="fr-FR" sz="1200" dirty="0">
                <a:solidFill>
                  <a:schemeClr val="tx2">
                    <a:lumMod val="90000"/>
                    <a:lumOff val="10000"/>
                  </a:schemeClr>
                </a:solidFill>
              </a:rPr>
              <a:t>d</a:t>
            </a:r>
            <a:r>
              <a:rPr lang="fr-FR" sz="1200" baseline="-25000" dirty="0">
                <a:solidFill>
                  <a:schemeClr val="tx2">
                    <a:lumMod val="90000"/>
                    <a:lumOff val="10000"/>
                  </a:schemeClr>
                </a:solidFill>
              </a:rPr>
              <a:t>1</a:t>
            </a:r>
          </a:p>
        </p:txBody>
      </p:sp>
    </p:spTree>
    <p:extLst>
      <p:ext uri="{BB962C8B-B14F-4D97-AF65-F5344CB8AC3E}">
        <p14:creationId xmlns:p14="http://schemas.microsoft.com/office/powerpoint/2010/main" val="198561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33657-C5D2-1E49-AAB3-2673584AC3A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3730A95-D9B8-06CC-D896-62340901E30C}"/>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XGBoost</a:t>
            </a:r>
            <a:endPar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ZoneTexte 2">
            <a:extLst>
              <a:ext uri="{FF2B5EF4-FFF2-40B4-BE49-F238E27FC236}">
                <a16:creationId xmlns:a16="http://schemas.microsoft.com/office/drawing/2014/main" id="{226DA901-CEAF-8874-2767-3FE352A4AD8C}"/>
              </a:ext>
            </a:extLst>
          </p:cNvPr>
          <p:cNvSpPr txBox="1"/>
          <p:nvPr/>
        </p:nvSpPr>
        <p:spPr>
          <a:xfrm>
            <a:off x="348792" y="1297382"/>
            <a:ext cx="5526228" cy="2299258"/>
          </a:xfrm>
          <a:prstGeom prst="rect">
            <a:avLst/>
          </a:prstGeom>
          <a:noFill/>
          <a:ln>
            <a:solidFill>
              <a:schemeClr val="accent1"/>
            </a:solidFill>
          </a:ln>
        </p:spPr>
        <p:txBody>
          <a:bodyPr wrap="square" lIns="90000" rIns="252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STABL =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stable &amp; sparse</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great if signal is linear/monotonic.</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Many problems show thresholds, saturations, interactions (X₁×X₂). Linear models are not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complex enough</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as base model ⇒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captures non-linearities within STABL</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t>
            </a: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72356902-D82A-C5FD-9C15-9876B972329E}"/>
              </a:ext>
            </a:extLst>
          </p:cNvPr>
          <p:cNvSpPr txBox="1"/>
          <p:nvPr/>
        </p:nvSpPr>
        <p:spPr>
          <a:xfrm>
            <a:off x="409811" y="1149280"/>
            <a:ext cx="1588671"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Why 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p:txBody>
      </p:sp>
      <p:pic>
        <p:nvPicPr>
          <p:cNvPr id="13" name="Image 12">
            <a:extLst>
              <a:ext uri="{FF2B5EF4-FFF2-40B4-BE49-F238E27FC236}">
                <a16:creationId xmlns:a16="http://schemas.microsoft.com/office/drawing/2014/main" id="{D6C27EEE-50B0-535E-F237-054D6D1E901C}"/>
              </a:ext>
            </a:extLst>
          </p:cNvPr>
          <p:cNvPicPr>
            <a:picLocks noChangeAspect="1"/>
          </p:cNvPicPr>
          <p:nvPr/>
        </p:nvPicPr>
        <p:blipFill>
          <a:blip r:embed="rId2"/>
          <a:stretch>
            <a:fillRect/>
          </a:stretch>
        </p:blipFill>
        <p:spPr>
          <a:xfrm>
            <a:off x="3284141" y="1403834"/>
            <a:ext cx="2536753" cy="2108986"/>
          </a:xfrm>
          <a:prstGeom prst="rect">
            <a:avLst/>
          </a:prstGeom>
        </p:spPr>
      </p:pic>
    </p:spTree>
    <p:extLst>
      <p:ext uri="{BB962C8B-B14F-4D97-AF65-F5344CB8AC3E}">
        <p14:creationId xmlns:p14="http://schemas.microsoft.com/office/powerpoint/2010/main" val="3594761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7C034-7B93-C567-9074-BF2FDEA9093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3E7E9B7-4D02-91F7-29F7-A7EFD4271862}"/>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XGBoost</a:t>
            </a:r>
            <a:endPar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ZoneTexte 2">
            <a:extLst>
              <a:ext uri="{FF2B5EF4-FFF2-40B4-BE49-F238E27FC236}">
                <a16:creationId xmlns:a16="http://schemas.microsoft.com/office/drawing/2014/main" id="{5CCFF67E-C000-0BBE-3E62-9EC9813062EA}"/>
              </a:ext>
            </a:extLst>
          </p:cNvPr>
          <p:cNvSpPr txBox="1"/>
          <p:nvPr/>
        </p:nvSpPr>
        <p:spPr>
          <a:xfrm>
            <a:off x="348792" y="1297382"/>
            <a:ext cx="5526228" cy="2299258"/>
          </a:xfrm>
          <a:prstGeom prst="rect">
            <a:avLst/>
          </a:prstGeom>
          <a:noFill/>
          <a:ln>
            <a:solidFill>
              <a:schemeClr val="accent1"/>
            </a:solidFill>
          </a:ln>
        </p:spPr>
        <p:txBody>
          <a:bodyPr wrap="square" lIns="90000" rIns="252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STABL =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stable &amp; sparse</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great if signal is linear/monotonic.</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Many problems show thresholds, saturations, interactions (X₁×X₂). Linear models are not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complex enough</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as base model ⇒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captures non-linearities within STABL</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t>
            </a: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3561AFE6-3BCB-6ABD-5151-9CDAD228B7D9}"/>
              </a:ext>
            </a:extLst>
          </p:cNvPr>
          <p:cNvSpPr txBox="1"/>
          <p:nvPr/>
        </p:nvSpPr>
        <p:spPr>
          <a:xfrm>
            <a:off x="409811" y="1149280"/>
            <a:ext cx="1588671"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Why 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p:txBody>
      </p:sp>
      <p:pic>
        <p:nvPicPr>
          <p:cNvPr id="13" name="Image 12">
            <a:extLst>
              <a:ext uri="{FF2B5EF4-FFF2-40B4-BE49-F238E27FC236}">
                <a16:creationId xmlns:a16="http://schemas.microsoft.com/office/drawing/2014/main" id="{1CF2F6BD-035C-9243-A4AA-1C3AF0105EA8}"/>
              </a:ext>
            </a:extLst>
          </p:cNvPr>
          <p:cNvPicPr>
            <a:picLocks noChangeAspect="1"/>
          </p:cNvPicPr>
          <p:nvPr/>
        </p:nvPicPr>
        <p:blipFill>
          <a:blip r:embed="rId2"/>
          <a:stretch>
            <a:fillRect/>
          </a:stretch>
        </p:blipFill>
        <p:spPr>
          <a:xfrm>
            <a:off x="3284141" y="1403834"/>
            <a:ext cx="2536753" cy="2108986"/>
          </a:xfrm>
          <a:prstGeom prst="rect">
            <a:avLst/>
          </a:prstGeom>
        </p:spPr>
      </p:pic>
      <p:sp>
        <p:nvSpPr>
          <p:cNvPr id="14" name="ZoneTexte 13">
            <a:extLst>
              <a:ext uri="{FF2B5EF4-FFF2-40B4-BE49-F238E27FC236}">
                <a16:creationId xmlns:a16="http://schemas.microsoft.com/office/drawing/2014/main" id="{BD3602C0-4482-1131-65E0-F7059DC9FE5F}"/>
              </a:ext>
            </a:extLst>
          </p:cNvPr>
          <p:cNvSpPr txBox="1"/>
          <p:nvPr/>
        </p:nvSpPr>
        <p:spPr>
          <a:xfrm>
            <a:off x="6316982" y="1297382"/>
            <a:ext cx="5526228" cy="2299258"/>
          </a:xfrm>
          <a:prstGeom prst="rect">
            <a:avLst/>
          </a:prstGeom>
          <a:noFill/>
          <a:ln>
            <a:solidFill>
              <a:schemeClr val="accent1"/>
            </a:solidFill>
          </a:ln>
        </p:spPr>
        <p:txBody>
          <a:bodyPr wrap="square" lIns="90000" rIns="252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6" name="ZoneTexte 15">
            <a:extLst>
              <a:ext uri="{FF2B5EF4-FFF2-40B4-BE49-F238E27FC236}">
                <a16:creationId xmlns:a16="http://schemas.microsoft.com/office/drawing/2014/main" id="{AAC63EA6-3CE5-DE5C-2F51-BFD2C259AD41}"/>
              </a:ext>
            </a:extLst>
          </p:cNvPr>
          <p:cNvSpPr txBox="1"/>
          <p:nvPr/>
        </p:nvSpPr>
        <p:spPr>
          <a:xfrm>
            <a:off x="6377942" y="1149280"/>
            <a:ext cx="2271383" cy="276999"/>
          </a:xfrm>
          <a:prstGeom prst="rect">
            <a:avLst/>
          </a:prstGeom>
          <a:solidFill>
            <a:schemeClr val="bg1"/>
          </a:solidFill>
          <a:ln>
            <a:noFill/>
          </a:ln>
        </p:spPr>
        <p:txBody>
          <a:bodyPr wrap="square" rtlCol="0">
            <a:spAutoFit/>
          </a:bodyPr>
          <a:lstStyle/>
          <a:p>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XGBoost’s</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feature importance</a:t>
            </a:r>
          </a:p>
        </p:txBody>
      </p:sp>
      <p:graphicFrame>
        <p:nvGraphicFramePr>
          <p:cNvPr id="28" name="Tableau 27">
            <a:extLst>
              <a:ext uri="{FF2B5EF4-FFF2-40B4-BE49-F238E27FC236}">
                <a16:creationId xmlns:a16="http://schemas.microsoft.com/office/drawing/2014/main" id="{31351DCA-8FE0-766F-ABC3-327612687CFB}"/>
              </a:ext>
            </a:extLst>
          </p:cNvPr>
          <p:cNvGraphicFramePr>
            <a:graphicFrameLocks noGrp="1"/>
          </p:cNvGraphicFramePr>
          <p:nvPr/>
        </p:nvGraphicFramePr>
        <p:xfrm>
          <a:off x="6919453" y="1415041"/>
          <a:ext cx="4321285" cy="2086572"/>
        </p:xfrm>
        <a:graphic>
          <a:graphicData uri="http://schemas.openxmlformats.org/drawingml/2006/table">
            <a:tbl>
              <a:tblPr firstRow="1" bandRow="1">
                <a:tableStyleId>{69012ECD-51FC-41F1-AA8D-1B2483CD663E}</a:tableStyleId>
              </a:tblPr>
              <a:tblGrid>
                <a:gridCol w="2941123">
                  <a:extLst>
                    <a:ext uri="{9D8B030D-6E8A-4147-A177-3AD203B41FA5}">
                      <a16:colId xmlns:a16="http://schemas.microsoft.com/office/drawing/2014/main" val="2932931345"/>
                    </a:ext>
                  </a:extLst>
                </a:gridCol>
                <a:gridCol w="1380162">
                  <a:extLst>
                    <a:ext uri="{9D8B030D-6E8A-4147-A177-3AD203B41FA5}">
                      <a16:colId xmlns:a16="http://schemas.microsoft.com/office/drawing/2014/main" val="831461333"/>
                    </a:ext>
                  </a:extLst>
                </a:gridCol>
              </a:tblGrid>
              <a:tr h="231615">
                <a:tc>
                  <a:txBody>
                    <a:bodyPr/>
                    <a:lstStyle/>
                    <a:p>
                      <a:pPr algn="ctr"/>
                      <a:r>
                        <a:rPr lang="en-US" sz="1200" noProof="0" dirty="0"/>
                        <a:t>Importance method</a:t>
                      </a:r>
                    </a:p>
                  </a:txBody>
                  <a:tcPr anchor="ctr">
                    <a:solidFill>
                      <a:srgbClr val="163D64"/>
                    </a:solidFill>
                  </a:tcPr>
                </a:tc>
                <a:tc>
                  <a:txBody>
                    <a:bodyPr/>
                    <a:lstStyle/>
                    <a:p>
                      <a:pPr algn="ctr"/>
                      <a:r>
                        <a:rPr lang="en-US" sz="1200" noProof="0" dirty="0"/>
                        <a:t>Nb of features</a:t>
                      </a:r>
                    </a:p>
                  </a:txBody>
                  <a:tcPr>
                    <a:solidFill>
                      <a:srgbClr val="163D64"/>
                    </a:solidFill>
                  </a:tcPr>
                </a:tc>
                <a:extLst>
                  <a:ext uri="{0D108BD9-81ED-4DB2-BD59-A6C34878D82A}">
                    <a16:rowId xmlns:a16="http://schemas.microsoft.com/office/drawing/2014/main" val="1792551618"/>
                  </a:ext>
                </a:extLst>
              </a:tr>
              <a:tr h="302042">
                <a:tc>
                  <a:txBody>
                    <a:bodyPr/>
                    <a:lstStyle/>
                    <a:p>
                      <a:pPr algn="ctr"/>
                      <a:r>
                        <a:rPr lang="en-US" sz="1200" noProof="0" dirty="0">
                          <a:solidFill>
                            <a:schemeClr val="tx2">
                              <a:lumMod val="90000"/>
                              <a:lumOff val="10000"/>
                            </a:schemeClr>
                          </a:solidFill>
                        </a:rPr>
                        <a:t>Cover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fluctuate with split  coverage)</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18</a:t>
                      </a:r>
                    </a:p>
                  </a:txBody>
                  <a:tcPr/>
                </a:tc>
                <a:extLst>
                  <a:ext uri="{0D108BD9-81ED-4DB2-BD59-A6C34878D82A}">
                    <a16:rowId xmlns:a16="http://schemas.microsoft.com/office/drawing/2014/main" val="143530572"/>
                  </a:ext>
                </a:extLst>
              </a:tr>
              <a:tr h="302042">
                <a:tc>
                  <a:txBody>
                    <a:bodyPr/>
                    <a:lstStyle/>
                    <a:p>
                      <a:pPr algn="ctr"/>
                      <a:r>
                        <a:rPr lang="en-US" sz="1200" noProof="0" dirty="0">
                          <a:solidFill>
                            <a:schemeClr val="tx2">
                              <a:lumMod val="90000"/>
                              <a:lumOff val="10000"/>
                            </a:schemeClr>
                          </a:solidFill>
                        </a:rPr>
                        <a:t>Gain</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fast, stable across bootstraps)</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8</a:t>
                      </a:r>
                    </a:p>
                  </a:txBody>
                  <a:tcPr/>
                </a:tc>
                <a:extLst>
                  <a:ext uri="{0D108BD9-81ED-4DB2-BD59-A6C34878D82A}">
                    <a16:rowId xmlns:a16="http://schemas.microsoft.com/office/drawing/2014/main" val="1638662936"/>
                  </a:ext>
                </a:extLst>
              </a:tr>
              <a:tr h="302042">
                <a:tc>
                  <a:txBody>
                    <a:bodyPr/>
                    <a:lstStyle/>
                    <a:p>
                      <a:pPr algn="ctr"/>
                      <a:r>
                        <a:rPr lang="en-US" sz="1200" noProof="0" dirty="0" err="1">
                          <a:solidFill>
                            <a:schemeClr val="tx2">
                              <a:lumMod val="90000"/>
                              <a:lumOff val="10000"/>
                            </a:schemeClr>
                          </a:solidFill>
                        </a:rPr>
                        <a:t>Shap</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longer but often the most relevant)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8</a:t>
                      </a:r>
                    </a:p>
                  </a:txBody>
                  <a:tcPr/>
                </a:tc>
                <a:extLst>
                  <a:ext uri="{0D108BD9-81ED-4DB2-BD59-A6C34878D82A}">
                    <a16:rowId xmlns:a16="http://schemas.microsoft.com/office/drawing/2014/main" val="4185972903"/>
                  </a:ext>
                </a:extLst>
              </a:tr>
              <a:tr h="302042">
                <a:tc>
                  <a:txBody>
                    <a:bodyPr/>
                    <a:lstStyle/>
                    <a:p>
                      <a:pPr algn="ctr"/>
                      <a:r>
                        <a:rPr lang="en-US" sz="1200" noProof="0" dirty="0" err="1">
                          <a:solidFill>
                            <a:schemeClr val="tx2">
                              <a:lumMod val="90000"/>
                              <a:lumOff val="10000"/>
                            </a:schemeClr>
                          </a:solidFill>
                        </a:rPr>
                        <a:t>Total_cover</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fluctuate with depth)</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9</a:t>
                      </a:r>
                    </a:p>
                  </a:txBody>
                  <a:tcPr/>
                </a:tc>
                <a:extLst>
                  <a:ext uri="{0D108BD9-81ED-4DB2-BD59-A6C34878D82A}">
                    <a16:rowId xmlns:a16="http://schemas.microsoft.com/office/drawing/2014/main" val="1101881452"/>
                  </a:ext>
                </a:extLst>
              </a:tr>
              <a:tr h="302042">
                <a:tc>
                  <a:txBody>
                    <a:bodyPr/>
                    <a:lstStyle/>
                    <a:p>
                      <a:pPr algn="ctr"/>
                      <a:r>
                        <a:rPr lang="en-US" sz="1200" noProof="0" dirty="0" err="1">
                          <a:solidFill>
                            <a:schemeClr val="tx2">
                              <a:lumMod val="90000"/>
                              <a:lumOff val="10000"/>
                            </a:schemeClr>
                          </a:solidFill>
                        </a:rPr>
                        <a:t>Total_gain</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adds little beyond gain)</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6</a:t>
                      </a:r>
                    </a:p>
                  </a:txBody>
                  <a:tcPr/>
                </a:tc>
                <a:extLst>
                  <a:ext uri="{0D108BD9-81ED-4DB2-BD59-A6C34878D82A}">
                    <a16:rowId xmlns:a16="http://schemas.microsoft.com/office/drawing/2014/main" val="1941590307"/>
                  </a:ext>
                </a:extLst>
              </a:tr>
              <a:tr h="302042">
                <a:tc>
                  <a:txBody>
                    <a:bodyPr/>
                    <a:lstStyle/>
                    <a:p>
                      <a:pPr algn="ctr"/>
                      <a:r>
                        <a:rPr lang="en-US" sz="1200" noProof="0" dirty="0">
                          <a:solidFill>
                            <a:schemeClr val="tx2">
                              <a:lumMod val="90000"/>
                              <a:lumOff val="10000"/>
                            </a:schemeClr>
                          </a:solidFill>
                        </a:rPr>
                        <a:t>Weight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fluctuate with split counts)</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10</a:t>
                      </a:r>
                    </a:p>
                  </a:txBody>
                  <a:tcPr/>
                </a:tc>
                <a:extLst>
                  <a:ext uri="{0D108BD9-81ED-4DB2-BD59-A6C34878D82A}">
                    <a16:rowId xmlns:a16="http://schemas.microsoft.com/office/drawing/2014/main" val="621472953"/>
                  </a:ext>
                </a:extLst>
              </a:tr>
            </a:tbl>
          </a:graphicData>
        </a:graphic>
      </p:graphicFrame>
    </p:spTree>
    <p:extLst>
      <p:ext uri="{BB962C8B-B14F-4D97-AF65-F5344CB8AC3E}">
        <p14:creationId xmlns:p14="http://schemas.microsoft.com/office/powerpoint/2010/main" val="4025766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B62E4-14C9-F51D-0BF5-48C3AF0DC8B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36F42C9-732B-22C1-7954-546A4D5FB1D1}"/>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XGBoost</a:t>
            </a:r>
            <a:endPar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ZoneTexte 2">
            <a:extLst>
              <a:ext uri="{FF2B5EF4-FFF2-40B4-BE49-F238E27FC236}">
                <a16:creationId xmlns:a16="http://schemas.microsoft.com/office/drawing/2014/main" id="{D287C06D-16B9-F035-E1AF-60123B8F4E7D}"/>
              </a:ext>
            </a:extLst>
          </p:cNvPr>
          <p:cNvSpPr txBox="1"/>
          <p:nvPr/>
        </p:nvSpPr>
        <p:spPr>
          <a:xfrm>
            <a:off x="348792" y="1297382"/>
            <a:ext cx="5526228" cy="2299258"/>
          </a:xfrm>
          <a:prstGeom prst="rect">
            <a:avLst/>
          </a:prstGeom>
          <a:noFill/>
          <a:ln>
            <a:solidFill>
              <a:schemeClr val="accent1"/>
            </a:solidFill>
          </a:ln>
        </p:spPr>
        <p:txBody>
          <a:bodyPr wrap="square" lIns="90000" rIns="252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STABL =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stable &amp; sparse</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great if signal is linear/monotonic.</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Many problems show thresholds, saturations, interactions (X₁×X₂). Linear models are not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complex enough</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as base model ⇒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captures non-linearities within STABL</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t>
            </a:r>
          </a:p>
          <a:p>
            <a:endParaRPr lang="en-US" noProof="0" dirty="0">
              <a:ln>
                <a:solidFill>
                  <a:sysClr val="windowText" lastClr="000000"/>
                </a:solidFill>
              </a:ln>
              <a:latin typeface="Aptos" panose="020B0004020202020204" pitchFamily="34"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4BBF8BC6-38E4-7289-6FDC-335DD961D185}"/>
                  </a:ext>
                </a:extLst>
              </p:cNvPr>
              <p:cNvSpPr txBox="1"/>
              <p:nvPr/>
            </p:nvSpPr>
            <p:spPr>
              <a:xfrm>
                <a:off x="348792" y="4030980"/>
                <a:ext cx="5526228" cy="2299258"/>
              </a:xfrm>
              <a:prstGeom prst="rect">
                <a:avLst/>
              </a:prstGeom>
              <a:noFill/>
              <a:ln>
                <a:solidFill>
                  <a:schemeClr val="accent1"/>
                </a:solidFill>
              </a:ln>
            </p:spPr>
            <p:txBody>
              <a:bodyPr wrap="square" lIns="90000" rIns="252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Importance magnitudes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vary across bootstraps/feature importance metric.</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Per-bootstrap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normalisation</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t>
                </a:r>
              </a:p>
              <a:p>
                <a:pPr lvl="1"/>
                <a14:m>
                  <m:oMathPara xmlns:m="http://schemas.openxmlformats.org/officeDocument/2006/math">
                    <m:oMathParaPr>
                      <m:jc m:val="centerGroup"/>
                    </m:oMathParaPr>
                    <m:oMath xmlns:m="http://schemas.openxmlformats.org/officeDocument/2006/math">
                      <m:f>
                        <m:fPr>
                          <m:ctrlPr>
                            <a:rPr lang="en-US" sz="120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𝑓𝑒𝑎𝑡</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_</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𝑖𝑚𝑝</m:t>
                          </m:r>
                        </m:num>
                        <m:den>
                          <m:func>
                            <m:funcPr>
                              <m:ctrlP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1200" b="0" i="0"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max</m:t>
                              </m:r>
                            </m:fName>
                            <m:e>
                              <m:d>
                                <m:dPr>
                                  <m:ctrlP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ctrlPr>
                                </m:dPr>
                                <m:e>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𝑓𝑒𝑎𝑡</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 </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𝑖𝑚𝑝</m:t>
                                  </m:r>
                                </m:e>
                              </m:d>
                            </m:e>
                          </m:func>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t>
                          </m:r>
                          <m:r>
                            <m:rPr>
                              <m:sty m:val="p"/>
                            </m:rPr>
                            <a:rPr lang="en-US" sz="1200" b="0" i="0"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min</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𝑓𝑒𝑎𝑡</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 </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𝑖𝑚𝑝</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t>
                          </m:r>
                        </m:den>
                      </m:f>
                    </m:oMath>
                  </m:oMathPara>
                </a14:m>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picks t* with FDR</a:t>
                </a: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mc:Choice>
        <mc:Fallback xmlns="">
          <p:sp>
            <p:nvSpPr>
              <p:cNvPr id="5" name="ZoneTexte 4">
                <a:extLst>
                  <a:ext uri="{FF2B5EF4-FFF2-40B4-BE49-F238E27FC236}">
                    <a16:creationId xmlns:a16="http://schemas.microsoft.com/office/drawing/2014/main" id="{4BBF8BC6-38E4-7289-6FDC-335DD961D185}"/>
                  </a:ext>
                </a:extLst>
              </p:cNvPr>
              <p:cNvSpPr txBox="1">
                <a:spLocks noRot="1" noChangeAspect="1" noMove="1" noResize="1" noEditPoints="1" noAdjustHandles="1" noChangeArrowheads="1" noChangeShapeType="1" noTextEdit="1"/>
              </p:cNvSpPr>
              <p:nvPr/>
            </p:nvSpPr>
            <p:spPr>
              <a:xfrm>
                <a:off x="348792" y="4030980"/>
                <a:ext cx="5526228" cy="2299258"/>
              </a:xfrm>
              <a:prstGeom prst="rect">
                <a:avLst/>
              </a:prstGeom>
              <a:blipFill>
                <a:blip r:embed="rId2"/>
                <a:stretch>
                  <a:fillRect/>
                </a:stretch>
              </a:blipFill>
              <a:ln>
                <a:solidFill>
                  <a:schemeClr val="accent1"/>
                </a:solidFill>
              </a:ln>
            </p:spPr>
            <p:txBody>
              <a:bodyPr/>
              <a:lstStyle/>
              <a:p>
                <a:r>
                  <a:rPr lang="fr-FR">
                    <a:noFill/>
                  </a:rPr>
                  <a:t> </a:t>
                </a:r>
              </a:p>
            </p:txBody>
          </p:sp>
        </mc:Fallback>
      </mc:AlternateContent>
      <p:sp>
        <p:nvSpPr>
          <p:cNvPr id="12" name="ZoneTexte 11">
            <a:extLst>
              <a:ext uri="{FF2B5EF4-FFF2-40B4-BE49-F238E27FC236}">
                <a16:creationId xmlns:a16="http://schemas.microsoft.com/office/drawing/2014/main" id="{36B5BACF-90E0-0131-53C1-A32DDC5D7C7E}"/>
              </a:ext>
            </a:extLst>
          </p:cNvPr>
          <p:cNvSpPr txBox="1"/>
          <p:nvPr/>
        </p:nvSpPr>
        <p:spPr>
          <a:xfrm>
            <a:off x="409811" y="1149280"/>
            <a:ext cx="1588671"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Why 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p:txBody>
      </p:sp>
      <p:pic>
        <p:nvPicPr>
          <p:cNvPr id="13" name="Image 12">
            <a:extLst>
              <a:ext uri="{FF2B5EF4-FFF2-40B4-BE49-F238E27FC236}">
                <a16:creationId xmlns:a16="http://schemas.microsoft.com/office/drawing/2014/main" id="{2ACF013F-3D7B-515A-37B8-956BC8D08408}"/>
              </a:ext>
            </a:extLst>
          </p:cNvPr>
          <p:cNvPicPr>
            <a:picLocks noChangeAspect="1"/>
          </p:cNvPicPr>
          <p:nvPr/>
        </p:nvPicPr>
        <p:blipFill>
          <a:blip r:embed="rId3"/>
          <a:stretch>
            <a:fillRect/>
          </a:stretch>
        </p:blipFill>
        <p:spPr>
          <a:xfrm>
            <a:off x="3284141" y="1403834"/>
            <a:ext cx="2536753" cy="2108986"/>
          </a:xfrm>
          <a:prstGeom prst="rect">
            <a:avLst/>
          </a:prstGeom>
        </p:spPr>
      </p:pic>
      <p:sp>
        <p:nvSpPr>
          <p:cNvPr id="14" name="ZoneTexte 13">
            <a:extLst>
              <a:ext uri="{FF2B5EF4-FFF2-40B4-BE49-F238E27FC236}">
                <a16:creationId xmlns:a16="http://schemas.microsoft.com/office/drawing/2014/main" id="{80643DA3-2728-8884-F690-298414185C72}"/>
              </a:ext>
            </a:extLst>
          </p:cNvPr>
          <p:cNvSpPr txBox="1"/>
          <p:nvPr/>
        </p:nvSpPr>
        <p:spPr>
          <a:xfrm>
            <a:off x="6316982" y="1297382"/>
            <a:ext cx="5526228" cy="2299258"/>
          </a:xfrm>
          <a:prstGeom prst="rect">
            <a:avLst/>
          </a:prstGeom>
          <a:noFill/>
          <a:ln>
            <a:solidFill>
              <a:schemeClr val="accent1"/>
            </a:solidFill>
          </a:ln>
        </p:spPr>
        <p:txBody>
          <a:bodyPr wrap="square" lIns="90000" rIns="252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6" name="ZoneTexte 15">
            <a:extLst>
              <a:ext uri="{FF2B5EF4-FFF2-40B4-BE49-F238E27FC236}">
                <a16:creationId xmlns:a16="http://schemas.microsoft.com/office/drawing/2014/main" id="{2FACF6CC-C8B1-855B-2651-FE53390EB80A}"/>
              </a:ext>
            </a:extLst>
          </p:cNvPr>
          <p:cNvSpPr txBox="1"/>
          <p:nvPr/>
        </p:nvSpPr>
        <p:spPr>
          <a:xfrm>
            <a:off x="6377942" y="1149280"/>
            <a:ext cx="2271383" cy="276999"/>
          </a:xfrm>
          <a:prstGeom prst="rect">
            <a:avLst/>
          </a:prstGeom>
          <a:solidFill>
            <a:schemeClr val="bg1"/>
          </a:solidFill>
          <a:ln>
            <a:noFill/>
          </a:ln>
        </p:spPr>
        <p:txBody>
          <a:bodyPr wrap="square" rtlCol="0">
            <a:spAutoFit/>
          </a:bodyPr>
          <a:lstStyle/>
          <a:p>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XGBoost’s</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feature importance</a:t>
            </a:r>
          </a:p>
        </p:txBody>
      </p:sp>
      <p:pic>
        <p:nvPicPr>
          <p:cNvPr id="20" name="Image 19">
            <a:extLst>
              <a:ext uri="{FF2B5EF4-FFF2-40B4-BE49-F238E27FC236}">
                <a16:creationId xmlns:a16="http://schemas.microsoft.com/office/drawing/2014/main" id="{DAE93BA6-A825-413D-6F1E-684F61DB5FA7}"/>
              </a:ext>
            </a:extLst>
          </p:cNvPr>
          <p:cNvPicPr>
            <a:picLocks noChangeAspect="1"/>
          </p:cNvPicPr>
          <p:nvPr/>
        </p:nvPicPr>
        <p:blipFill>
          <a:blip r:embed="rId4"/>
          <a:srcRect r="39907"/>
          <a:stretch>
            <a:fillRect/>
          </a:stretch>
        </p:blipFill>
        <p:spPr>
          <a:xfrm>
            <a:off x="3284141" y="4165479"/>
            <a:ext cx="2499747" cy="2025166"/>
          </a:xfrm>
          <a:prstGeom prst="rect">
            <a:avLst/>
          </a:prstGeom>
        </p:spPr>
      </p:pic>
      <p:sp>
        <p:nvSpPr>
          <p:cNvPr id="21" name="ZoneTexte 20">
            <a:extLst>
              <a:ext uri="{FF2B5EF4-FFF2-40B4-BE49-F238E27FC236}">
                <a16:creationId xmlns:a16="http://schemas.microsoft.com/office/drawing/2014/main" id="{FD00E23B-A7DA-40D7-9199-4DB7993161A4}"/>
              </a:ext>
            </a:extLst>
          </p:cNvPr>
          <p:cNvSpPr txBox="1"/>
          <p:nvPr/>
        </p:nvSpPr>
        <p:spPr>
          <a:xfrm>
            <a:off x="409811" y="3892480"/>
            <a:ext cx="2198477"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The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normalisation</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(arbitrary)</a:t>
            </a:r>
          </a:p>
        </p:txBody>
      </p:sp>
      <p:graphicFrame>
        <p:nvGraphicFramePr>
          <p:cNvPr id="28" name="Tableau 27">
            <a:extLst>
              <a:ext uri="{FF2B5EF4-FFF2-40B4-BE49-F238E27FC236}">
                <a16:creationId xmlns:a16="http://schemas.microsoft.com/office/drawing/2014/main" id="{95EA81D4-1C87-9B99-E3DC-C7E66FBDACD0}"/>
              </a:ext>
            </a:extLst>
          </p:cNvPr>
          <p:cNvGraphicFramePr>
            <a:graphicFrameLocks noGrp="1"/>
          </p:cNvGraphicFramePr>
          <p:nvPr/>
        </p:nvGraphicFramePr>
        <p:xfrm>
          <a:off x="6919453" y="1415041"/>
          <a:ext cx="4321285" cy="2086572"/>
        </p:xfrm>
        <a:graphic>
          <a:graphicData uri="http://schemas.openxmlformats.org/drawingml/2006/table">
            <a:tbl>
              <a:tblPr firstRow="1" bandRow="1">
                <a:tableStyleId>{69012ECD-51FC-41F1-AA8D-1B2483CD663E}</a:tableStyleId>
              </a:tblPr>
              <a:tblGrid>
                <a:gridCol w="2941123">
                  <a:extLst>
                    <a:ext uri="{9D8B030D-6E8A-4147-A177-3AD203B41FA5}">
                      <a16:colId xmlns:a16="http://schemas.microsoft.com/office/drawing/2014/main" val="2932931345"/>
                    </a:ext>
                  </a:extLst>
                </a:gridCol>
                <a:gridCol w="1380162">
                  <a:extLst>
                    <a:ext uri="{9D8B030D-6E8A-4147-A177-3AD203B41FA5}">
                      <a16:colId xmlns:a16="http://schemas.microsoft.com/office/drawing/2014/main" val="831461333"/>
                    </a:ext>
                  </a:extLst>
                </a:gridCol>
              </a:tblGrid>
              <a:tr h="231615">
                <a:tc>
                  <a:txBody>
                    <a:bodyPr/>
                    <a:lstStyle/>
                    <a:p>
                      <a:pPr algn="ctr"/>
                      <a:r>
                        <a:rPr lang="en-US" sz="1200" noProof="0" dirty="0"/>
                        <a:t>Importance method</a:t>
                      </a:r>
                    </a:p>
                  </a:txBody>
                  <a:tcPr anchor="ctr">
                    <a:solidFill>
                      <a:srgbClr val="163D64"/>
                    </a:solidFill>
                  </a:tcPr>
                </a:tc>
                <a:tc>
                  <a:txBody>
                    <a:bodyPr/>
                    <a:lstStyle/>
                    <a:p>
                      <a:pPr algn="ctr"/>
                      <a:r>
                        <a:rPr lang="en-US" sz="1200" noProof="0" dirty="0"/>
                        <a:t>Nb of features</a:t>
                      </a:r>
                    </a:p>
                  </a:txBody>
                  <a:tcPr>
                    <a:solidFill>
                      <a:srgbClr val="163D64"/>
                    </a:solidFill>
                  </a:tcPr>
                </a:tc>
                <a:extLst>
                  <a:ext uri="{0D108BD9-81ED-4DB2-BD59-A6C34878D82A}">
                    <a16:rowId xmlns:a16="http://schemas.microsoft.com/office/drawing/2014/main" val="1792551618"/>
                  </a:ext>
                </a:extLst>
              </a:tr>
              <a:tr h="302042">
                <a:tc>
                  <a:txBody>
                    <a:bodyPr/>
                    <a:lstStyle/>
                    <a:p>
                      <a:pPr algn="ctr"/>
                      <a:r>
                        <a:rPr lang="en-US" sz="1200" noProof="0" dirty="0">
                          <a:solidFill>
                            <a:schemeClr val="tx2">
                              <a:lumMod val="90000"/>
                              <a:lumOff val="10000"/>
                            </a:schemeClr>
                          </a:solidFill>
                        </a:rPr>
                        <a:t>Cover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fluctuate with split  coverage)</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18</a:t>
                      </a:r>
                    </a:p>
                  </a:txBody>
                  <a:tcPr/>
                </a:tc>
                <a:extLst>
                  <a:ext uri="{0D108BD9-81ED-4DB2-BD59-A6C34878D82A}">
                    <a16:rowId xmlns:a16="http://schemas.microsoft.com/office/drawing/2014/main" val="143530572"/>
                  </a:ext>
                </a:extLst>
              </a:tr>
              <a:tr h="302042">
                <a:tc>
                  <a:txBody>
                    <a:bodyPr/>
                    <a:lstStyle/>
                    <a:p>
                      <a:pPr algn="ctr"/>
                      <a:r>
                        <a:rPr lang="en-US" sz="1200" noProof="0" dirty="0">
                          <a:solidFill>
                            <a:schemeClr val="tx2">
                              <a:lumMod val="90000"/>
                              <a:lumOff val="10000"/>
                            </a:schemeClr>
                          </a:solidFill>
                        </a:rPr>
                        <a:t>Gain</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fast, stable across bootstraps)</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8</a:t>
                      </a:r>
                    </a:p>
                  </a:txBody>
                  <a:tcPr/>
                </a:tc>
                <a:extLst>
                  <a:ext uri="{0D108BD9-81ED-4DB2-BD59-A6C34878D82A}">
                    <a16:rowId xmlns:a16="http://schemas.microsoft.com/office/drawing/2014/main" val="1638662936"/>
                  </a:ext>
                </a:extLst>
              </a:tr>
              <a:tr h="302042">
                <a:tc>
                  <a:txBody>
                    <a:bodyPr/>
                    <a:lstStyle/>
                    <a:p>
                      <a:pPr algn="ctr"/>
                      <a:r>
                        <a:rPr lang="en-US" sz="1200" noProof="0" dirty="0" err="1">
                          <a:solidFill>
                            <a:schemeClr val="tx2">
                              <a:lumMod val="90000"/>
                              <a:lumOff val="10000"/>
                            </a:schemeClr>
                          </a:solidFill>
                        </a:rPr>
                        <a:t>Shap</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longer but often the most relevant)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8</a:t>
                      </a:r>
                    </a:p>
                  </a:txBody>
                  <a:tcPr/>
                </a:tc>
                <a:extLst>
                  <a:ext uri="{0D108BD9-81ED-4DB2-BD59-A6C34878D82A}">
                    <a16:rowId xmlns:a16="http://schemas.microsoft.com/office/drawing/2014/main" val="4185972903"/>
                  </a:ext>
                </a:extLst>
              </a:tr>
              <a:tr h="302042">
                <a:tc>
                  <a:txBody>
                    <a:bodyPr/>
                    <a:lstStyle/>
                    <a:p>
                      <a:pPr algn="ctr"/>
                      <a:r>
                        <a:rPr lang="en-US" sz="1200" noProof="0" dirty="0" err="1">
                          <a:solidFill>
                            <a:schemeClr val="tx2">
                              <a:lumMod val="90000"/>
                              <a:lumOff val="10000"/>
                            </a:schemeClr>
                          </a:solidFill>
                        </a:rPr>
                        <a:t>Total_cover</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fluctuate with depth)</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9</a:t>
                      </a:r>
                    </a:p>
                  </a:txBody>
                  <a:tcPr/>
                </a:tc>
                <a:extLst>
                  <a:ext uri="{0D108BD9-81ED-4DB2-BD59-A6C34878D82A}">
                    <a16:rowId xmlns:a16="http://schemas.microsoft.com/office/drawing/2014/main" val="1101881452"/>
                  </a:ext>
                </a:extLst>
              </a:tr>
              <a:tr h="302042">
                <a:tc>
                  <a:txBody>
                    <a:bodyPr/>
                    <a:lstStyle/>
                    <a:p>
                      <a:pPr algn="ctr"/>
                      <a:r>
                        <a:rPr lang="en-US" sz="1200" noProof="0" dirty="0" err="1">
                          <a:solidFill>
                            <a:schemeClr val="tx2">
                              <a:lumMod val="90000"/>
                              <a:lumOff val="10000"/>
                            </a:schemeClr>
                          </a:solidFill>
                        </a:rPr>
                        <a:t>Total_gain</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adds little beyond gain)</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6</a:t>
                      </a:r>
                    </a:p>
                  </a:txBody>
                  <a:tcPr/>
                </a:tc>
                <a:extLst>
                  <a:ext uri="{0D108BD9-81ED-4DB2-BD59-A6C34878D82A}">
                    <a16:rowId xmlns:a16="http://schemas.microsoft.com/office/drawing/2014/main" val="1941590307"/>
                  </a:ext>
                </a:extLst>
              </a:tr>
              <a:tr h="302042">
                <a:tc>
                  <a:txBody>
                    <a:bodyPr/>
                    <a:lstStyle/>
                    <a:p>
                      <a:pPr algn="ctr"/>
                      <a:r>
                        <a:rPr lang="en-US" sz="1200" noProof="0" dirty="0">
                          <a:solidFill>
                            <a:schemeClr val="tx2">
                              <a:lumMod val="90000"/>
                              <a:lumOff val="10000"/>
                            </a:schemeClr>
                          </a:solidFill>
                        </a:rPr>
                        <a:t>Weight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fluctuate with split counts)</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10</a:t>
                      </a:r>
                    </a:p>
                  </a:txBody>
                  <a:tcPr/>
                </a:tc>
                <a:extLst>
                  <a:ext uri="{0D108BD9-81ED-4DB2-BD59-A6C34878D82A}">
                    <a16:rowId xmlns:a16="http://schemas.microsoft.com/office/drawing/2014/main" val="621472953"/>
                  </a:ext>
                </a:extLst>
              </a:tr>
            </a:tbl>
          </a:graphicData>
        </a:graphic>
      </p:graphicFrame>
    </p:spTree>
    <p:extLst>
      <p:ext uri="{BB962C8B-B14F-4D97-AF65-F5344CB8AC3E}">
        <p14:creationId xmlns:p14="http://schemas.microsoft.com/office/powerpoint/2010/main" val="406666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87E01-FEE0-BE9B-A2DF-5DE6B8B4ADE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6D8BE91-2EB1-7E3D-F651-7F2994E435D3}"/>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XGBoost</a:t>
            </a:r>
            <a:endPar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ZoneTexte 2">
            <a:extLst>
              <a:ext uri="{FF2B5EF4-FFF2-40B4-BE49-F238E27FC236}">
                <a16:creationId xmlns:a16="http://schemas.microsoft.com/office/drawing/2014/main" id="{8990284C-91DD-B5F6-5A85-A26A630727B7}"/>
              </a:ext>
            </a:extLst>
          </p:cNvPr>
          <p:cNvSpPr txBox="1"/>
          <p:nvPr/>
        </p:nvSpPr>
        <p:spPr>
          <a:xfrm>
            <a:off x="348792" y="1297382"/>
            <a:ext cx="5526228" cy="2299258"/>
          </a:xfrm>
          <a:prstGeom prst="rect">
            <a:avLst/>
          </a:prstGeom>
          <a:noFill/>
          <a:ln>
            <a:solidFill>
              <a:schemeClr val="accent1"/>
            </a:solidFill>
          </a:ln>
        </p:spPr>
        <p:txBody>
          <a:bodyPr wrap="square" lIns="90000" rIns="252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STABL =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stable &amp; sparse</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great if signal is linear/monotonic.</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Many problems show thresholds, saturations, interactions (X₁×X₂). Linear models are not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complex enough</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as base model ⇒ </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captures non-linearities within STABL</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t>
            </a:r>
          </a:p>
          <a:p>
            <a:endParaRPr lang="en-US" noProof="0" dirty="0">
              <a:ln>
                <a:solidFill>
                  <a:sysClr val="windowText" lastClr="000000"/>
                </a:solidFill>
              </a:ln>
              <a:latin typeface="Aptos" panose="020B0004020202020204" pitchFamily="34"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1C055419-9596-B26F-FFE5-5AF7D8C0DE05}"/>
                  </a:ext>
                </a:extLst>
              </p:cNvPr>
              <p:cNvSpPr txBox="1"/>
              <p:nvPr/>
            </p:nvSpPr>
            <p:spPr>
              <a:xfrm>
                <a:off x="348792" y="4030980"/>
                <a:ext cx="5526228" cy="2299258"/>
              </a:xfrm>
              <a:prstGeom prst="rect">
                <a:avLst/>
              </a:prstGeom>
              <a:noFill/>
              <a:ln>
                <a:solidFill>
                  <a:schemeClr val="accent1"/>
                </a:solidFill>
              </a:ln>
            </p:spPr>
            <p:txBody>
              <a:bodyPr wrap="square" lIns="90000" rIns="252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Importance magnitudes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vary across bootstraps/feature importance metric.</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Per-bootstrap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normalisation</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t>
                </a:r>
              </a:p>
              <a:p>
                <a:pPr lvl="1"/>
                <a14:m>
                  <m:oMathPara xmlns:m="http://schemas.openxmlformats.org/officeDocument/2006/math">
                    <m:oMathParaPr>
                      <m:jc m:val="centerGroup"/>
                    </m:oMathParaPr>
                    <m:oMath xmlns:m="http://schemas.openxmlformats.org/officeDocument/2006/math">
                      <m:f>
                        <m:fPr>
                          <m:ctrlPr>
                            <a:rPr lang="en-US" sz="120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𝑓𝑒𝑎𝑡</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_</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𝑖𝑚𝑝</m:t>
                          </m:r>
                        </m:num>
                        <m:den>
                          <m:func>
                            <m:funcPr>
                              <m:ctrlP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1200" b="0" i="0"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max</m:t>
                              </m:r>
                            </m:fName>
                            <m:e>
                              <m:d>
                                <m:dPr>
                                  <m:ctrlP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ctrlPr>
                                </m:dPr>
                                <m:e>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𝑓𝑒𝑎𝑡</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 </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𝑖𝑚𝑝</m:t>
                                  </m:r>
                                </m:e>
                              </m:d>
                            </m:e>
                          </m:func>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t>
                          </m:r>
                          <m:r>
                            <m:rPr>
                              <m:sty m:val="p"/>
                            </m:rPr>
                            <a:rPr lang="en-US" sz="1200" b="0" i="0"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min</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𝑓𝑒𝑎𝑡</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 </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𝑖𝑚𝑝</m:t>
                          </m:r>
                          <m:r>
                            <a:rPr lang="en-US" sz="1200" b="0" i="1" noProof="0" smtClean="0">
                              <a:solidFill>
                                <a:schemeClr val="tx2">
                                  <a:lumMod val="90000"/>
                                  <a:lumOff val="10000"/>
                                </a:schemeClr>
                              </a:solidFill>
                              <a:latin typeface="Cambria Math" panose="02040503050406030204" pitchFamily="18" charset="0"/>
                              <a:ea typeface="Open Sans" panose="020B0606030504020204" pitchFamily="34" charset="0"/>
                              <a:cs typeface="Open Sans" panose="020B0606030504020204" pitchFamily="34" charset="0"/>
                            </a:rPr>
                            <m:t>)</m:t>
                          </m:r>
                        </m:den>
                      </m:f>
                    </m:oMath>
                  </m:oMathPara>
                </a14:m>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picks t* with FDR</a:t>
                </a: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mc:Choice>
        <mc:Fallback xmlns="">
          <p:sp>
            <p:nvSpPr>
              <p:cNvPr id="5" name="ZoneTexte 4">
                <a:extLst>
                  <a:ext uri="{FF2B5EF4-FFF2-40B4-BE49-F238E27FC236}">
                    <a16:creationId xmlns:a16="http://schemas.microsoft.com/office/drawing/2014/main" id="{1C055419-9596-B26F-FFE5-5AF7D8C0DE05}"/>
                  </a:ext>
                </a:extLst>
              </p:cNvPr>
              <p:cNvSpPr txBox="1">
                <a:spLocks noRot="1" noChangeAspect="1" noMove="1" noResize="1" noEditPoints="1" noAdjustHandles="1" noChangeArrowheads="1" noChangeShapeType="1" noTextEdit="1"/>
              </p:cNvSpPr>
              <p:nvPr/>
            </p:nvSpPr>
            <p:spPr>
              <a:xfrm>
                <a:off x="348792" y="4030980"/>
                <a:ext cx="5526228" cy="2299258"/>
              </a:xfrm>
              <a:prstGeom prst="rect">
                <a:avLst/>
              </a:prstGeom>
              <a:blipFill>
                <a:blip r:embed="rId2"/>
                <a:stretch>
                  <a:fillRect/>
                </a:stretch>
              </a:blipFill>
              <a:ln>
                <a:solidFill>
                  <a:schemeClr val="accent1"/>
                </a:solidFill>
              </a:ln>
            </p:spPr>
            <p:txBody>
              <a:bodyPr/>
              <a:lstStyle/>
              <a:p>
                <a:r>
                  <a:rPr lang="fr-FR">
                    <a:noFill/>
                  </a:rPr>
                  <a:t> </a:t>
                </a:r>
              </a:p>
            </p:txBody>
          </p:sp>
        </mc:Fallback>
      </mc:AlternateContent>
      <p:sp>
        <p:nvSpPr>
          <p:cNvPr id="12" name="ZoneTexte 11">
            <a:extLst>
              <a:ext uri="{FF2B5EF4-FFF2-40B4-BE49-F238E27FC236}">
                <a16:creationId xmlns:a16="http://schemas.microsoft.com/office/drawing/2014/main" id="{5477836D-9737-E5BD-A33A-1151AC431516}"/>
              </a:ext>
            </a:extLst>
          </p:cNvPr>
          <p:cNvSpPr txBox="1"/>
          <p:nvPr/>
        </p:nvSpPr>
        <p:spPr>
          <a:xfrm>
            <a:off x="409811" y="1149280"/>
            <a:ext cx="1588671"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Why 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p:txBody>
      </p:sp>
      <p:pic>
        <p:nvPicPr>
          <p:cNvPr id="13" name="Image 12">
            <a:extLst>
              <a:ext uri="{FF2B5EF4-FFF2-40B4-BE49-F238E27FC236}">
                <a16:creationId xmlns:a16="http://schemas.microsoft.com/office/drawing/2014/main" id="{A7C482A1-7AC3-74A2-5B29-274140C607BD}"/>
              </a:ext>
            </a:extLst>
          </p:cNvPr>
          <p:cNvPicPr>
            <a:picLocks noChangeAspect="1"/>
          </p:cNvPicPr>
          <p:nvPr/>
        </p:nvPicPr>
        <p:blipFill>
          <a:blip r:embed="rId3"/>
          <a:stretch>
            <a:fillRect/>
          </a:stretch>
        </p:blipFill>
        <p:spPr>
          <a:xfrm>
            <a:off x="3284141" y="1403834"/>
            <a:ext cx="2536753" cy="2108986"/>
          </a:xfrm>
          <a:prstGeom prst="rect">
            <a:avLst/>
          </a:prstGeom>
        </p:spPr>
      </p:pic>
      <p:sp>
        <p:nvSpPr>
          <p:cNvPr id="14" name="ZoneTexte 13">
            <a:extLst>
              <a:ext uri="{FF2B5EF4-FFF2-40B4-BE49-F238E27FC236}">
                <a16:creationId xmlns:a16="http://schemas.microsoft.com/office/drawing/2014/main" id="{A27CC351-7862-D036-3F6D-23C4858A6C7B}"/>
              </a:ext>
            </a:extLst>
          </p:cNvPr>
          <p:cNvSpPr txBox="1"/>
          <p:nvPr/>
        </p:nvSpPr>
        <p:spPr>
          <a:xfrm>
            <a:off x="6316982" y="1297382"/>
            <a:ext cx="5526228" cy="2299258"/>
          </a:xfrm>
          <a:prstGeom prst="rect">
            <a:avLst/>
          </a:prstGeom>
          <a:noFill/>
          <a:ln>
            <a:solidFill>
              <a:schemeClr val="accent1"/>
            </a:solidFill>
          </a:ln>
        </p:spPr>
        <p:txBody>
          <a:bodyPr wrap="square" lIns="90000" rIns="252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6" name="ZoneTexte 15">
            <a:extLst>
              <a:ext uri="{FF2B5EF4-FFF2-40B4-BE49-F238E27FC236}">
                <a16:creationId xmlns:a16="http://schemas.microsoft.com/office/drawing/2014/main" id="{B8610F1C-2F4F-403B-BF23-9B339ECD72BA}"/>
              </a:ext>
            </a:extLst>
          </p:cNvPr>
          <p:cNvSpPr txBox="1"/>
          <p:nvPr/>
        </p:nvSpPr>
        <p:spPr>
          <a:xfrm>
            <a:off x="6377942" y="1149280"/>
            <a:ext cx="2271383" cy="276999"/>
          </a:xfrm>
          <a:prstGeom prst="rect">
            <a:avLst/>
          </a:prstGeom>
          <a:solidFill>
            <a:schemeClr val="bg1"/>
          </a:solidFill>
          <a:ln>
            <a:noFill/>
          </a:ln>
        </p:spPr>
        <p:txBody>
          <a:bodyPr wrap="square" rtlCol="0">
            <a:spAutoFit/>
          </a:bodyPr>
          <a:lstStyle/>
          <a:p>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XGBoost’s</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feature importance</a:t>
            </a:r>
          </a:p>
        </p:txBody>
      </p:sp>
      <p:pic>
        <p:nvPicPr>
          <p:cNvPr id="20" name="Image 19">
            <a:extLst>
              <a:ext uri="{FF2B5EF4-FFF2-40B4-BE49-F238E27FC236}">
                <a16:creationId xmlns:a16="http://schemas.microsoft.com/office/drawing/2014/main" id="{BA4F74AF-15EE-6143-EBC0-02ACCD4545A3}"/>
              </a:ext>
            </a:extLst>
          </p:cNvPr>
          <p:cNvPicPr>
            <a:picLocks noChangeAspect="1"/>
          </p:cNvPicPr>
          <p:nvPr/>
        </p:nvPicPr>
        <p:blipFill>
          <a:blip r:embed="rId4"/>
          <a:srcRect r="39907"/>
          <a:stretch>
            <a:fillRect/>
          </a:stretch>
        </p:blipFill>
        <p:spPr>
          <a:xfrm>
            <a:off x="3284141" y="4165479"/>
            <a:ext cx="2499747" cy="2025166"/>
          </a:xfrm>
          <a:prstGeom prst="rect">
            <a:avLst/>
          </a:prstGeom>
        </p:spPr>
      </p:pic>
      <p:sp>
        <p:nvSpPr>
          <p:cNvPr id="21" name="ZoneTexte 20">
            <a:extLst>
              <a:ext uri="{FF2B5EF4-FFF2-40B4-BE49-F238E27FC236}">
                <a16:creationId xmlns:a16="http://schemas.microsoft.com/office/drawing/2014/main" id="{7E77444C-2B50-42B4-C4CB-88C0FFEE5C3F}"/>
              </a:ext>
            </a:extLst>
          </p:cNvPr>
          <p:cNvSpPr txBox="1"/>
          <p:nvPr/>
        </p:nvSpPr>
        <p:spPr>
          <a:xfrm>
            <a:off x="409811" y="3892480"/>
            <a:ext cx="2198477"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The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normalisation</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(arbitrary)</a:t>
            </a:r>
          </a:p>
        </p:txBody>
      </p:sp>
      <p:sp>
        <p:nvSpPr>
          <p:cNvPr id="25" name="ZoneTexte 24">
            <a:extLst>
              <a:ext uri="{FF2B5EF4-FFF2-40B4-BE49-F238E27FC236}">
                <a16:creationId xmlns:a16="http://schemas.microsoft.com/office/drawing/2014/main" id="{EF7C4C67-77F0-B1B5-8D86-877F52F7AAFC}"/>
              </a:ext>
            </a:extLst>
          </p:cNvPr>
          <p:cNvSpPr txBox="1"/>
          <p:nvPr/>
        </p:nvSpPr>
        <p:spPr>
          <a:xfrm>
            <a:off x="6316982" y="4030980"/>
            <a:ext cx="5526228" cy="2299258"/>
          </a:xfrm>
          <a:prstGeom prst="rect">
            <a:avLst/>
          </a:prstGeom>
          <a:noFill/>
          <a:ln>
            <a:solidFill>
              <a:schemeClr val="accent1"/>
            </a:solidFill>
          </a:ln>
        </p:spPr>
        <p:txBody>
          <a:bodyPr wrap="square" lIns="90000" rIns="90000" rtlCol="0">
            <a:noAutofit/>
          </a:bodyPr>
          <a:lstStyle/>
          <a:p>
            <a:pPr>
              <a:buNone/>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Importance for selection: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all 6 of them (in parallel). </a:t>
            </a:r>
          </a:p>
          <a:p>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STABL bootstraps: B =1000</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Base estimator :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 (selection grid): </a:t>
            </a: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max_depth</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 {3, 6, 9}, </a:t>
            </a: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reg_alpha</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 {0, 0.5, 1, 2, 5} (L1 sparsity/stability), seed=42.</a:t>
            </a:r>
          </a:p>
          <a:p>
            <a:pPr marL="171450" indent="-171450">
              <a:buFont typeface="Arial" panose="020B0604020202020204" pitchFamily="34" charset="0"/>
              <a:buChar char="•"/>
            </a:pPr>
            <a:endPar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Final refit on selected features:</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t>
            </a: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XGBClassifier</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(typically </a:t>
            </a: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n_estimators</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200–800, </a:t>
            </a: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learning_rate</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0.01–0.1, subsample ≈0.6, </a:t>
            </a:r>
            <a:r>
              <a:rPr lang="en-US" sz="1200"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colsample_bytree</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≈0.5, seed=42).</a:t>
            </a:r>
          </a:p>
        </p:txBody>
      </p:sp>
      <p:sp>
        <p:nvSpPr>
          <p:cNvPr id="26" name="ZoneTexte 25">
            <a:extLst>
              <a:ext uri="{FF2B5EF4-FFF2-40B4-BE49-F238E27FC236}">
                <a16:creationId xmlns:a16="http://schemas.microsoft.com/office/drawing/2014/main" id="{E5A6A063-E3BA-0426-A1E7-6DACA58E1AA4}"/>
              </a:ext>
            </a:extLst>
          </p:cNvPr>
          <p:cNvSpPr txBox="1"/>
          <p:nvPr/>
        </p:nvSpPr>
        <p:spPr>
          <a:xfrm>
            <a:off x="6377943" y="3892480"/>
            <a:ext cx="3268228"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hyperparameters and fitting</a:t>
            </a:r>
          </a:p>
        </p:txBody>
      </p:sp>
      <p:graphicFrame>
        <p:nvGraphicFramePr>
          <p:cNvPr id="28" name="Tableau 27">
            <a:extLst>
              <a:ext uri="{FF2B5EF4-FFF2-40B4-BE49-F238E27FC236}">
                <a16:creationId xmlns:a16="http://schemas.microsoft.com/office/drawing/2014/main" id="{4C9C2A65-58B5-2198-E23A-4B67A1AF18E4}"/>
              </a:ext>
            </a:extLst>
          </p:cNvPr>
          <p:cNvGraphicFramePr>
            <a:graphicFrameLocks noGrp="1"/>
          </p:cNvGraphicFramePr>
          <p:nvPr/>
        </p:nvGraphicFramePr>
        <p:xfrm>
          <a:off x="6919453" y="1415041"/>
          <a:ext cx="4321285" cy="2086572"/>
        </p:xfrm>
        <a:graphic>
          <a:graphicData uri="http://schemas.openxmlformats.org/drawingml/2006/table">
            <a:tbl>
              <a:tblPr firstRow="1" bandRow="1">
                <a:tableStyleId>{69012ECD-51FC-41F1-AA8D-1B2483CD663E}</a:tableStyleId>
              </a:tblPr>
              <a:tblGrid>
                <a:gridCol w="2941123">
                  <a:extLst>
                    <a:ext uri="{9D8B030D-6E8A-4147-A177-3AD203B41FA5}">
                      <a16:colId xmlns:a16="http://schemas.microsoft.com/office/drawing/2014/main" val="2932931345"/>
                    </a:ext>
                  </a:extLst>
                </a:gridCol>
                <a:gridCol w="1380162">
                  <a:extLst>
                    <a:ext uri="{9D8B030D-6E8A-4147-A177-3AD203B41FA5}">
                      <a16:colId xmlns:a16="http://schemas.microsoft.com/office/drawing/2014/main" val="831461333"/>
                    </a:ext>
                  </a:extLst>
                </a:gridCol>
              </a:tblGrid>
              <a:tr h="231615">
                <a:tc>
                  <a:txBody>
                    <a:bodyPr/>
                    <a:lstStyle/>
                    <a:p>
                      <a:pPr algn="ctr"/>
                      <a:r>
                        <a:rPr lang="en-US" sz="1200" noProof="0" dirty="0"/>
                        <a:t>Importance method</a:t>
                      </a:r>
                    </a:p>
                  </a:txBody>
                  <a:tcPr anchor="ctr">
                    <a:solidFill>
                      <a:srgbClr val="163D64"/>
                    </a:solidFill>
                  </a:tcPr>
                </a:tc>
                <a:tc>
                  <a:txBody>
                    <a:bodyPr/>
                    <a:lstStyle/>
                    <a:p>
                      <a:pPr algn="ctr"/>
                      <a:r>
                        <a:rPr lang="en-US" sz="1200" noProof="0" dirty="0"/>
                        <a:t>Nb of features</a:t>
                      </a:r>
                    </a:p>
                  </a:txBody>
                  <a:tcPr>
                    <a:solidFill>
                      <a:srgbClr val="163D64"/>
                    </a:solidFill>
                  </a:tcPr>
                </a:tc>
                <a:extLst>
                  <a:ext uri="{0D108BD9-81ED-4DB2-BD59-A6C34878D82A}">
                    <a16:rowId xmlns:a16="http://schemas.microsoft.com/office/drawing/2014/main" val="1792551618"/>
                  </a:ext>
                </a:extLst>
              </a:tr>
              <a:tr h="302042">
                <a:tc>
                  <a:txBody>
                    <a:bodyPr/>
                    <a:lstStyle/>
                    <a:p>
                      <a:pPr algn="ctr"/>
                      <a:r>
                        <a:rPr lang="en-US" sz="1200" noProof="0" dirty="0">
                          <a:solidFill>
                            <a:schemeClr val="tx2">
                              <a:lumMod val="90000"/>
                              <a:lumOff val="10000"/>
                            </a:schemeClr>
                          </a:solidFill>
                        </a:rPr>
                        <a:t>Cover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fluctuate with split  coverage)</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18</a:t>
                      </a:r>
                    </a:p>
                  </a:txBody>
                  <a:tcPr/>
                </a:tc>
                <a:extLst>
                  <a:ext uri="{0D108BD9-81ED-4DB2-BD59-A6C34878D82A}">
                    <a16:rowId xmlns:a16="http://schemas.microsoft.com/office/drawing/2014/main" val="143530572"/>
                  </a:ext>
                </a:extLst>
              </a:tr>
              <a:tr h="302042">
                <a:tc>
                  <a:txBody>
                    <a:bodyPr/>
                    <a:lstStyle/>
                    <a:p>
                      <a:pPr algn="ctr"/>
                      <a:r>
                        <a:rPr lang="en-US" sz="1200" noProof="0" dirty="0">
                          <a:solidFill>
                            <a:schemeClr val="tx2">
                              <a:lumMod val="90000"/>
                              <a:lumOff val="10000"/>
                            </a:schemeClr>
                          </a:solidFill>
                        </a:rPr>
                        <a:t>Gain</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fast, stable across bootstraps)</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8</a:t>
                      </a:r>
                    </a:p>
                  </a:txBody>
                  <a:tcPr/>
                </a:tc>
                <a:extLst>
                  <a:ext uri="{0D108BD9-81ED-4DB2-BD59-A6C34878D82A}">
                    <a16:rowId xmlns:a16="http://schemas.microsoft.com/office/drawing/2014/main" val="1638662936"/>
                  </a:ext>
                </a:extLst>
              </a:tr>
              <a:tr h="302042">
                <a:tc>
                  <a:txBody>
                    <a:bodyPr/>
                    <a:lstStyle/>
                    <a:p>
                      <a:pPr algn="ctr"/>
                      <a:r>
                        <a:rPr lang="en-US" sz="1200" noProof="0" dirty="0" err="1">
                          <a:solidFill>
                            <a:schemeClr val="tx2">
                              <a:lumMod val="90000"/>
                              <a:lumOff val="10000"/>
                            </a:schemeClr>
                          </a:solidFill>
                        </a:rPr>
                        <a:t>Shap</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longer but often the most relevant)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8</a:t>
                      </a:r>
                    </a:p>
                  </a:txBody>
                  <a:tcPr/>
                </a:tc>
                <a:extLst>
                  <a:ext uri="{0D108BD9-81ED-4DB2-BD59-A6C34878D82A}">
                    <a16:rowId xmlns:a16="http://schemas.microsoft.com/office/drawing/2014/main" val="4185972903"/>
                  </a:ext>
                </a:extLst>
              </a:tr>
              <a:tr h="302042">
                <a:tc>
                  <a:txBody>
                    <a:bodyPr/>
                    <a:lstStyle/>
                    <a:p>
                      <a:pPr algn="ctr"/>
                      <a:r>
                        <a:rPr lang="en-US" sz="1200" noProof="0" dirty="0" err="1">
                          <a:solidFill>
                            <a:schemeClr val="tx2">
                              <a:lumMod val="90000"/>
                              <a:lumOff val="10000"/>
                            </a:schemeClr>
                          </a:solidFill>
                        </a:rPr>
                        <a:t>Total_cover</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fluctuate with depth)</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9</a:t>
                      </a:r>
                    </a:p>
                  </a:txBody>
                  <a:tcPr/>
                </a:tc>
                <a:extLst>
                  <a:ext uri="{0D108BD9-81ED-4DB2-BD59-A6C34878D82A}">
                    <a16:rowId xmlns:a16="http://schemas.microsoft.com/office/drawing/2014/main" val="1101881452"/>
                  </a:ext>
                </a:extLst>
              </a:tr>
              <a:tr h="302042">
                <a:tc>
                  <a:txBody>
                    <a:bodyPr/>
                    <a:lstStyle/>
                    <a:p>
                      <a:pPr algn="ctr"/>
                      <a:r>
                        <a:rPr lang="en-US" sz="1200" noProof="0" dirty="0" err="1">
                          <a:solidFill>
                            <a:schemeClr val="tx2">
                              <a:lumMod val="90000"/>
                              <a:lumOff val="10000"/>
                            </a:schemeClr>
                          </a:solidFill>
                        </a:rPr>
                        <a:t>Total_gain</a:t>
                      </a:r>
                      <a:r>
                        <a:rPr lang="en-US" sz="1200" noProof="0" dirty="0">
                          <a:solidFill>
                            <a:schemeClr val="tx2">
                              <a:lumMod val="90000"/>
                              <a:lumOff val="10000"/>
                            </a:schemeClr>
                          </a:solidFill>
                          <a:latin typeface="+mn-lt"/>
                          <a:ea typeface="+mn-ea"/>
                          <a:cs typeface="+mn-cs"/>
                        </a:rPr>
                        <a: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adds little beyond gain)</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6</a:t>
                      </a:r>
                    </a:p>
                  </a:txBody>
                  <a:tcPr/>
                </a:tc>
                <a:extLst>
                  <a:ext uri="{0D108BD9-81ED-4DB2-BD59-A6C34878D82A}">
                    <a16:rowId xmlns:a16="http://schemas.microsoft.com/office/drawing/2014/main" val="1941590307"/>
                  </a:ext>
                </a:extLst>
              </a:tr>
              <a:tr h="302042">
                <a:tc>
                  <a:txBody>
                    <a:bodyPr/>
                    <a:lstStyle/>
                    <a:p>
                      <a:pPr algn="ctr"/>
                      <a:r>
                        <a:rPr lang="en-US" sz="1200" noProof="0" dirty="0">
                          <a:solidFill>
                            <a:schemeClr val="tx2">
                              <a:lumMod val="90000"/>
                              <a:lumOff val="10000"/>
                            </a:schemeClr>
                          </a:solidFill>
                        </a:rPr>
                        <a:t>Weight (</a:t>
                      </a:r>
                      <a:r>
                        <a:rPr lang="en-US" sz="1200"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fluctuate with split counts)</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10</a:t>
                      </a:r>
                    </a:p>
                  </a:txBody>
                  <a:tcPr/>
                </a:tc>
                <a:extLst>
                  <a:ext uri="{0D108BD9-81ED-4DB2-BD59-A6C34878D82A}">
                    <a16:rowId xmlns:a16="http://schemas.microsoft.com/office/drawing/2014/main" val="621472953"/>
                  </a:ext>
                </a:extLst>
              </a:tr>
            </a:tbl>
          </a:graphicData>
        </a:graphic>
      </p:graphicFrame>
    </p:spTree>
    <p:extLst>
      <p:ext uri="{BB962C8B-B14F-4D97-AF65-F5344CB8AC3E}">
        <p14:creationId xmlns:p14="http://schemas.microsoft.com/office/powerpoint/2010/main" val="270530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A94A99-AB79-68AB-A2DC-AF68E9FEE7A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4" name="Picture 3" descr="Une image contenant violet, feu d’artifice&#10;&#10;Le contenu généré par l’IA peut être incorrect.">
            <a:extLst>
              <a:ext uri="{FF2B5EF4-FFF2-40B4-BE49-F238E27FC236}">
                <a16:creationId xmlns:a16="http://schemas.microsoft.com/office/drawing/2014/main" id="{9DE72518-2BA0-3294-53A7-9A6301DFE284}"/>
              </a:ext>
            </a:extLst>
          </p:cNvPr>
          <p:cNvPicPr>
            <a:picLocks noChangeAspect="1"/>
          </p:cNvPicPr>
          <p:nvPr/>
        </p:nvPicPr>
        <p:blipFill>
          <a:blip r:embed="rId3"/>
          <a:srcRect t="9091" r="19563"/>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a:extLst>
              <a:ext uri="{FF2B5EF4-FFF2-40B4-BE49-F238E27FC236}">
                <a16:creationId xmlns:a16="http://schemas.microsoft.com/office/drawing/2014/main" id="{748AEC8A-24D7-72F5-B8EF-2C878F3D26CF}"/>
              </a:ext>
            </a:extLst>
          </p:cNvPr>
          <p:cNvSpPr>
            <a:spLocks noGrp="1"/>
          </p:cNvSpPr>
          <p:nvPr>
            <p:ph type="ctrTitle"/>
          </p:nvPr>
        </p:nvSpPr>
        <p:spPr>
          <a:xfrm>
            <a:off x="477981" y="1122363"/>
            <a:ext cx="4023360" cy="3204134"/>
          </a:xfrm>
        </p:spPr>
        <p:txBody>
          <a:bodyPr anchor="b">
            <a:normAutofit/>
          </a:bodyPr>
          <a:lstStyle/>
          <a:p>
            <a:pPr algn="l"/>
            <a:r>
              <a:rPr lang="en-US" sz="4100" b="1" noProof="0" dirty="0">
                <a:latin typeface="Open Sans" panose="020B0606030504020204" pitchFamily="34" charset="0"/>
                <a:ea typeface="Open Sans" panose="020B0606030504020204" pitchFamily="34" charset="0"/>
                <a:cs typeface="Open Sans" panose="020B0606030504020204" pitchFamily="34" charset="0"/>
              </a:rPr>
              <a:t>Performances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1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10C7A-318D-B9CB-5306-CDAA1A9AADE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4B585EB-E898-7543-4913-BB24A54BD9F1}"/>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Onset of Labor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CyTOF</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 + Proteomics (Regression dataset)</a:t>
            </a:r>
          </a:p>
        </p:txBody>
      </p:sp>
      <p:sp>
        <p:nvSpPr>
          <p:cNvPr id="3" name="ZoneTexte 2">
            <a:extLst>
              <a:ext uri="{FF2B5EF4-FFF2-40B4-BE49-F238E27FC236}">
                <a16:creationId xmlns:a16="http://schemas.microsoft.com/office/drawing/2014/main" id="{9905C42E-A334-BCE5-23A7-6AFAF807B794}"/>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97C52E76-9C45-340D-A40F-446EE800A12B}"/>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0CE371A4-47C4-5BEF-3CA4-86847FC42006}"/>
              </a:ext>
            </a:extLst>
          </p:cNvPr>
          <p:cNvGraphicFramePr>
            <a:graphicFrameLocks noGrp="1"/>
          </p:cNvGraphicFramePr>
          <p:nvPr>
            <p:extLst>
              <p:ext uri="{D42A27DB-BD31-4B8C-83A1-F6EECF244321}">
                <p14:modId xmlns:p14="http://schemas.microsoft.com/office/powerpoint/2010/main" val="541409092"/>
              </p:ext>
            </p:extLst>
          </p:nvPr>
        </p:nvGraphicFramePr>
        <p:xfrm>
          <a:off x="440389" y="1481642"/>
          <a:ext cx="5228892" cy="1639878"/>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a:t>
                      </a:r>
                    </a:p>
                  </a:txBody>
                  <a:tcPr/>
                </a:tc>
                <a:tc>
                  <a:txBody>
                    <a:bodyPr/>
                    <a:lstStyle/>
                    <a:p>
                      <a:pPr algn="ctr"/>
                      <a:r>
                        <a:rPr lang="en-US" sz="1200" noProof="0" dirty="0">
                          <a:solidFill>
                            <a:schemeClr val="tx2">
                              <a:lumMod val="90000"/>
                              <a:lumOff val="10000"/>
                            </a:schemeClr>
                          </a:solidFill>
                        </a:rPr>
                        <a:t>17 [13, 23.25]</a:t>
                      </a:r>
                    </a:p>
                  </a:txBody>
                  <a:tcPr/>
                </a:tc>
                <a:tc>
                  <a:txBody>
                    <a:bodyPr/>
                    <a:lstStyle/>
                    <a:p>
                      <a:pPr algn="ctr"/>
                      <a:r>
                        <a:rPr lang="en-US" sz="1200" noProof="0" dirty="0">
                          <a:solidFill>
                            <a:schemeClr val="tx2">
                              <a:lumMod val="90000"/>
                              <a:lumOff val="10000"/>
                            </a:schemeClr>
                          </a:solidFill>
                        </a:rPr>
                        <a:t>176</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19 [13, 22.25]</a:t>
                      </a:r>
                    </a:p>
                  </a:txBody>
                  <a:tcPr/>
                </a:tc>
                <a:tc>
                  <a:txBody>
                    <a:bodyPr/>
                    <a:lstStyle/>
                    <a:p>
                      <a:pPr algn="ctr"/>
                      <a:r>
                        <a:rPr lang="en-US" sz="1200" noProof="0" dirty="0">
                          <a:solidFill>
                            <a:schemeClr val="tx2">
                              <a:lumMod val="90000"/>
                              <a:lumOff val="10000"/>
                            </a:schemeClr>
                          </a:solidFill>
                        </a:rPr>
                        <a:t>186</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48 [34.75, 84.5]</a:t>
                      </a:r>
                    </a:p>
                  </a:txBody>
                  <a:tcPr/>
                </a:tc>
                <a:tc>
                  <a:txBody>
                    <a:bodyPr/>
                    <a:lstStyle/>
                    <a:p>
                      <a:pPr algn="ctr"/>
                      <a:r>
                        <a:rPr lang="en-US" sz="1200" noProof="0" dirty="0">
                          <a:solidFill>
                            <a:schemeClr val="tx2">
                              <a:lumMod val="90000"/>
                              <a:lumOff val="10000"/>
                            </a:schemeClr>
                          </a:solidFill>
                        </a:rPr>
                        <a:t>499</a:t>
                      </a:r>
                    </a:p>
                  </a:txBody>
                  <a:tcPr/>
                </a:tc>
                <a:extLst>
                  <a:ext uri="{0D108BD9-81ED-4DB2-BD59-A6C34878D82A}">
                    <a16:rowId xmlns:a16="http://schemas.microsoft.com/office/drawing/2014/main" val="3322582079"/>
                  </a:ext>
                </a:extLst>
              </a:tr>
            </a:tbl>
          </a:graphicData>
        </a:graphic>
      </p:graphicFrame>
      <p:sp>
        <p:nvSpPr>
          <p:cNvPr id="28" name="ZoneTexte 27">
            <a:extLst>
              <a:ext uri="{FF2B5EF4-FFF2-40B4-BE49-F238E27FC236}">
                <a16:creationId xmlns:a16="http://schemas.microsoft.com/office/drawing/2014/main" id="{696764EE-EED0-9B64-D59D-DDC4EA0EBA1D}"/>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C2CCC5EF-B027-F14A-17F1-B814A19772EB}"/>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graphicFrame>
        <p:nvGraphicFramePr>
          <p:cNvPr id="31" name="Tableau 30">
            <a:extLst>
              <a:ext uri="{FF2B5EF4-FFF2-40B4-BE49-F238E27FC236}">
                <a16:creationId xmlns:a16="http://schemas.microsoft.com/office/drawing/2014/main" id="{7A8A49AA-D19C-6E31-D0F3-B4C9970CFE06}"/>
              </a:ext>
            </a:extLst>
          </p:cNvPr>
          <p:cNvGraphicFramePr>
            <a:graphicFrameLocks noGrp="1"/>
          </p:cNvGraphicFramePr>
          <p:nvPr>
            <p:extLst>
              <p:ext uri="{D42A27DB-BD31-4B8C-83A1-F6EECF244321}">
                <p14:modId xmlns:p14="http://schemas.microsoft.com/office/powerpoint/2010/main" val="1505005869"/>
              </p:ext>
            </p:extLst>
          </p:nvPr>
        </p:nvGraphicFramePr>
        <p:xfrm>
          <a:off x="451194" y="4255521"/>
          <a:ext cx="5228892" cy="1694314"/>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gridCol w="1269451">
                  <a:extLst>
                    <a:ext uri="{9D8B030D-6E8A-4147-A177-3AD203B41FA5}">
                      <a16:colId xmlns:a16="http://schemas.microsoft.com/office/drawing/2014/main" val="923118228"/>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R</a:t>
                      </a:r>
                      <a:r>
                        <a:rPr lang="en-US" sz="1200" baseline="30000" noProof="0" dirty="0"/>
                        <a:t>2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RMSE (average)</a:t>
                      </a:r>
                    </a:p>
                  </a:txBody>
                  <a:tcPr>
                    <a:solidFill>
                      <a:srgbClr val="163D64"/>
                    </a:solidFill>
                  </a:tcPr>
                </a:tc>
                <a:tc>
                  <a:txBody>
                    <a:bodyPr/>
                    <a:lstStyle/>
                    <a:p>
                      <a:pPr algn="ctr"/>
                      <a:r>
                        <a:rPr lang="en-US" sz="1200" noProof="0" dirty="0"/>
                        <a:t>MAE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0.735</a:t>
                      </a:r>
                    </a:p>
                  </a:txBody>
                  <a:tcPr/>
                </a:tc>
                <a:tc>
                  <a:txBody>
                    <a:bodyPr/>
                    <a:lstStyle/>
                    <a:p>
                      <a:pPr algn="ctr"/>
                      <a:r>
                        <a:rPr lang="en-US" sz="1200" noProof="0" dirty="0">
                          <a:solidFill>
                            <a:schemeClr val="tx2">
                              <a:lumMod val="90000"/>
                              <a:lumOff val="10000"/>
                            </a:schemeClr>
                          </a:solidFill>
                        </a:rPr>
                        <a:t>16.544</a:t>
                      </a:r>
                    </a:p>
                  </a:txBody>
                  <a:tcPr/>
                </a:tc>
                <a:tc>
                  <a:txBody>
                    <a:bodyPr/>
                    <a:lstStyle/>
                    <a:p>
                      <a:pPr algn="ctr"/>
                      <a:r>
                        <a:rPr lang="en-US" sz="1200" noProof="0" dirty="0">
                          <a:solidFill>
                            <a:schemeClr val="tx2">
                              <a:lumMod val="90000"/>
                              <a:lumOff val="10000"/>
                            </a:schemeClr>
                          </a:solidFill>
                        </a:rPr>
                        <a:t>12.001</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0.726</a:t>
                      </a:r>
                    </a:p>
                  </a:txBody>
                  <a:tcPr/>
                </a:tc>
                <a:tc>
                  <a:txBody>
                    <a:bodyPr/>
                    <a:lstStyle/>
                    <a:p>
                      <a:pPr algn="ctr"/>
                      <a:r>
                        <a:rPr lang="en-US" sz="1200" noProof="0" dirty="0">
                          <a:solidFill>
                            <a:schemeClr val="tx2">
                              <a:lumMod val="90000"/>
                              <a:lumOff val="10000"/>
                            </a:schemeClr>
                          </a:solidFill>
                        </a:rPr>
                        <a:t>16.826</a:t>
                      </a:r>
                    </a:p>
                  </a:txBody>
                  <a:tcPr/>
                </a:tc>
                <a:tc>
                  <a:txBody>
                    <a:bodyPr/>
                    <a:lstStyle/>
                    <a:p>
                      <a:pPr algn="ctr"/>
                      <a:r>
                        <a:rPr lang="en-US" sz="1200" noProof="0" dirty="0">
                          <a:solidFill>
                            <a:schemeClr val="tx2">
                              <a:lumMod val="90000"/>
                              <a:lumOff val="10000"/>
                            </a:schemeClr>
                          </a:solidFill>
                        </a:rPr>
                        <a:t>12.031</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0.679</a:t>
                      </a:r>
                    </a:p>
                  </a:txBody>
                  <a:tcPr/>
                </a:tc>
                <a:tc>
                  <a:txBody>
                    <a:bodyPr/>
                    <a:lstStyle/>
                    <a:p>
                      <a:pPr algn="ctr"/>
                      <a:r>
                        <a:rPr lang="en-US" sz="1200" noProof="0" dirty="0">
                          <a:solidFill>
                            <a:schemeClr val="tx2">
                              <a:lumMod val="90000"/>
                              <a:lumOff val="10000"/>
                            </a:schemeClr>
                          </a:solidFill>
                        </a:rPr>
                        <a:t>18.209</a:t>
                      </a:r>
                    </a:p>
                  </a:txBody>
                  <a:tcPr/>
                </a:tc>
                <a:tc>
                  <a:txBody>
                    <a:bodyPr/>
                    <a:lstStyle/>
                    <a:p>
                      <a:pPr algn="ctr"/>
                      <a:r>
                        <a:rPr lang="en-US" sz="1200" noProof="0" dirty="0">
                          <a:solidFill>
                            <a:schemeClr val="tx2">
                              <a:lumMod val="90000"/>
                              <a:lumOff val="10000"/>
                            </a:schemeClr>
                          </a:solidFill>
                        </a:rPr>
                        <a:t>13.347</a:t>
                      </a:r>
                    </a:p>
                  </a:txBody>
                  <a:tcPr/>
                </a:tc>
                <a:extLst>
                  <a:ext uri="{0D108BD9-81ED-4DB2-BD59-A6C34878D82A}">
                    <a16:rowId xmlns:a16="http://schemas.microsoft.com/office/drawing/2014/main" val="3322582079"/>
                  </a:ext>
                </a:extLst>
              </a:tr>
            </a:tbl>
          </a:graphicData>
        </a:graphic>
      </p:graphicFrame>
    </p:spTree>
    <p:extLst>
      <p:ext uri="{BB962C8B-B14F-4D97-AF65-F5344CB8AC3E}">
        <p14:creationId xmlns:p14="http://schemas.microsoft.com/office/powerpoint/2010/main" val="250954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4638B-144C-6722-7617-ED13CADB6192}"/>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C17CC30D-834B-F4CD-4A50-A4A5CAC1D90B}"/>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ElasticNet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7CDF0E2A-767F-73BB-821D-BA87E0DE6EE4}"/>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Onset of Labor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CyTOF</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 + Proteomics (Regression dataset)</a:t>
            </a:r>
          </a:p>
        </p:txBody>
      </p:sp>
      <p:sp>
        <p:nvSpPr>
          <p:cNvPr id="3" name="ZoneTexte 2">
            <a:extLst>
              <a:ext uri="{FF2B5EF4-FFF2-40B4-BE49-F238E27FC236}">
                <a16:creationId xmlns:a16="http://schemas.microsoft.com/office/drawing/2014/main" id="{FC4CB5DF-BB4C-A61E-D023-27A16AA74848}"/>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A9DA8A97-0279-9994-3B39-D1C15CCD5B9B}"/>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A62B229C-67D8-C9F2-ED16-431BB4FC3D33}"/>
              </a:ext>
            </a:extLst>
          </p:cNvPr>
          <p:cNvGraphicFramePr>
            <a:graphicFrameLocks noGrp="1"/>
          </p:cNvGraphicFramePr>
          <p:nvPr>
            <p:extLst>
              <p:ext uri="{D42A27DB-BD31-4B8C-83A1-F6EECF244321}">
                <p14:modId xmlns:p14="http://schemas.microsoft.com/office/powerpoint/2010/main" val="2776549902"/>
              </p:ext>
            </p:extLst>
          </p:nvPr>
        </p:nvGraphicFramePr>
        <p:xfrm>
          <a:off x="440389" y="1481642"/>
          <a:ext cx="5228892" cy="1639878"/>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a:t>
                      </a:r>
                    </a:p>
                  </a:txBody>
                  <a:tcPr/>
                </a:tc>
                <a:tc>
                  <a:txBody>
                    <a:bodyPr/>
                    <a:lstStyle/>
                    <a:p>
                      <a:pPr algn="ctr"/>
                      <a:r>
                        <a:rPr lang="en-US" sz="1200" noProof="0" dirty="0">
                          <a:solidFill>
                            <a:schemeClr val="tx2">
                              <a:lumMod val="90000"/>
                              <a:lumOff val="10000"/>
                            </a:schemeClr>
                          </a:solidFill>
                        </a:rPr>
                        <a:t>17 [13, 23.25]</a:t>
                      </a:r>
                    </a:p>
                  </a:txBody>
                  <a:tcPr/>
                </a:tc>
                <a:tc>
                  <a:txBody>
                    <a:bodyPr/>
                    <a:lstStyle/>
                    <a:p>
                      <a:pPr algn="ctr"/>
                      <a:r>
                        <a:rPr lang="en-US" sz="1200" noProof="0" dirty="0">
                          <a:solidFill>
                            <a:schemeClr val="tx2">
                              <a:lumMod val="90000"/>
                              <a:lumOff val="10000"/>
                            </a:schemeClr>
                          </a:solidFill>
                        </a:rPr>
                        <a:t>176</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19 [13, 22.25]</a:t>
                      </a:r>
                    </a:p>
                  </a:txBody>
                  <a:tcPr/>
                </a:tc>
                <a:tc>
                  <a:txBody>
                    <a:bodyPr/>
                    <a:lstStyle/>
                    <a:p>
                      <a:pPr algn="ctr"/>
                      <a:r>
                        <a:rPr lang="en-US" sz="1200" noProof="0" dirty="0">
                          <a:solidFill>
                            <a:schemeClr val="tx2">
                              <a:lumMod val="90000"/>
                              <a:lumOff val="10000"/>
                            </a:schemeClr>
                          </a:solidFill>
                        </a:rPr>
                        <a:t>186</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48 [34.75, 84.5]</a:t>
                      </a:r>
                    </a:p>
                  </a:txBody>
                  <a:tcPr/>
                </a:tc>
                <a:tc>
                  <a:txBody>
                    <a:bodyPr/>
                    <a:lstStyle/>
                    <a:p>
                      <a:pPr algn="ctr"/>
                      <a:r>
                        <a:rPr lang="en-US" sz="1200" noProof="0" dirty="0">
                          <a:solidFill>
                            <a:schemeClr val="tx2">
                              <a:lumMod val="90000"/>
                              <a:lumOff val="10000"/>
                            </a:schemeClr>
                          </a:solidFill>
                        </a:rPr>
                        <a:t>499</a:t>
                      </a:r>
                    </a:p>
                  </a:txBody>
                  <a:tcPr/>
                </a:tc>
                <a:extLst>
                  <a:ext uri="{0D108BD9-81ED-4DB2-BD59-A6C34878D82A}">
                    <a16:rowId xmlns:a16="http://schemas.microsoft.com/office/drawing/2014/main" val="3322582079"/>
                  </a:ext>
                </a:extLst>
              </a:tr>
            </a:tbl>
          </a:graphicData>
        </a:graphic>
      </p:graphicFrame>
      <p:pic>
        <p:nvPicPr>
          <p:cNvPr id="23" name="Image 22">
            <a:extLst>
              <a:ext uri="{FF2B5EF4-FFF2-40B4-BE49-F238E27FC236}">
                <a16:creationId xmlns:a16="http://schemas.microsoft.com/office/drawing/2014/main" id="{5D677B49-4ABF-1E74-9708-E91BE9DF2FFB}"/>
              </a:ext>
            </a:extLst>
          </p:cNvPr>
          <p:cNvPicPr>
            <a:picLocks noChangeAspect="1"/>
          </p:cNvPicPr>
          <p:nvPr/>
        </p:nvPicPr>
        <p:blipFill>
          <a:blip r:embed="rId3"/>
          <a:srcRect t="21618"/>
          <a:stretch>
            <a:fillRect/>
          </a:stretch>
        </p:blipFill>
        <p:spPr>
          <a:xfrm>
            <a:off x="7910882" y="1509005"/>
            <a:ext cx="3871308" cy="2226971"/>
          </a:xfrm>
          <a:prstGeom prst="rect">
            <a:avLst/>
          </a:prstGeom>
        </p:spPr>
      </p:pic>
      <p:sp>
        <p:nvSpPr>
          <p:cNvPr id="28" name="ZoneTexte 27">
            <a:extLst>
              <a:ext uri="{FF2B5EF4-FFF2-40B4-BE49-F238E27FC236}">
                <a16:creationId xmlns:a16="http://schemas.microsoft.com/office/drawing/2014/main" id="{BF4EE5BE-CFE1-7E15-E57B-B5C9C593A290}"/>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300CAE42-1BCA-8E4B-4BA1-12E518A70EDF}"/>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sp>
        <p:nvSpPr>
          <p:cNvPr id="30" name="ZoneTexte 29">
            <a:extLst>
              <a:ext uri="{FF2B5EF4-FFF2-40B4-BE49-F238E27FC236}">
                <a16:creationId xmlns:a16="http://schemas.microsoft.com/office/drawing/2014/main" id="{BBB553F7-34D5-E6C8-370C-17DD037C93A5}"/>
              </a:ext>
            </a:extLst>
          </p:cNvPr>
          <p:cNvSpPr txBox="1"/>
          <p:nvPr/>
        </p:nvSpPr>
        <p:spPr>
          <a:xfrm>
            <a:off x="6470977" y="1149280"/>
            <a:ext cx="332616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with basic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for the fitting part</a:t>
            </a:r>
          </a:p>
        </p:txBody>
      </p:sp>
      <p:graphicFrame>
        <p:nvGraphicFramePr>
          <p:cNvPr id="31" name="Tableau 30">
            <a:extLst>
              <a:ext uri="{FF2B5EF4-FFF2-40B4-BE49-F238E27FC236}">
                <a16:creationId xmlns:a16="http://schemas.microsoft.com/office/drawing/2014/main" id="{DFABF3D7-5CCB-697D-D8D8-221505E453CA}"/>
              </a:ext>
            </a:extLst>
          </p:cNvPr>
          <p:cNvGraphicFramePr>
            <a:graphicFrameLocks noGrp="1"/>
          </p:cNvGraphicFramePr>
          <p:nvPr/>
        </p:nvGraphicFramePr>
        <p:xfrm>
          <a:off x="451194" y="4255521"/>
          <a:ext cx="5228892" cy="1694314"/>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gridCol w="1269451">
                  <a:extLst>
                    <a:ext uri="{9D8B030D-6E8A-4147-A177-3AD203B41FA5}">
                      <a16:colId xmlns:a16="http://schemas.microsoft.com/office/drawing/2014/main" val="923118228"/>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R</a:t>
                      </a:r>
                      <a:r>
                        <a:rPr lang="en-US" sz="1200" baseline="30000" noProof="0" dirty="0"/>
                        <a:t>2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RMSE (average)</a:t>
                      </a:r>
                    </a:p>
                  </a:txBody>
                  <a:tcPr>
                    <a:solidFill>
                      <a:srgbClr val="163D64"/>
                    </a:solidFill>
                  </a:tcPr>
                </a:tc>
                <a:tc>
                  <a:txBody>
                    <a:bodyPr/>
                    <a:lstStyle/>
                    <a:p>
                      <a:pPr algn="ctr"/>
                      <a:r>
                        <a:rPr lang="en-US" sz="1200" noProof="0" dirty="0"/>
                        <a:t>MAE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0.735</a:t>
                      </a:r>
                    </a:p>
                  </a:txBody>
                  <a:tcPr/>
                </a:tc>
                <a:tc>
                  <a:txBody>
                    <a:bodyPr/>
                    <a:lstStyle/>
                    <a:p>
                      <a:pPr algn="ctr"/>
                      <a:r>
                        <a:rPr lang="en-US" sz="1200" noProof="0" dirty="0">
                          <a:solidFill>
                            <a:schemeClr val="tx2">
                              <a:lumMod val="90000"/>
                              <a:lumOff val="10000"/>
                            </a:schemeClr>
                          </a:solidFill>
                        </a:rPr>
                        <a:t>16.544</a:t>
                      </a:r>
                    </a:p>
                  </a:txBody>
                  <a:tcPr/>
                </a:tc>
                <a:tc>
                  <a:txBody>
                    <a:bodyPr/>
                    <a:lstStyle/>
                    <a:p>
                      <a:pPr algn="ctr"/>
                      <a:r>
                        <a:rPr lang="en-US" sz="1200" noProof="0" dirty="0">
                          <a:solidFill>
                            <a:schemeClr val="tx2">
                              <a:lumMod val="90000"/>
                              <a:lumOff val="10000"/>
                            </a:schemeClr>
                          </a:solidFill>
                        </a:rPr>
                        <a:t>12.001</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0.726</a:t>
                      </a:r>
                    </a:p>
                  </a:txBody>
                  <a:tcPr/>
                </a:tc>
                <a:tc>
                  <a:txBody>
                    <a:bodyPr/>
                    <a:lstStyle/>
                    <a:p>
                      <a:pPr algn="ctr"/>
                      <a:r>
                        <a:rPr lang="en-US" sz="1200" noProof="0" dirty="0">
                          <a:solidFill>
                            <a:schemeClr val="tx2">
                              <a:lumMod val="90000"/>
                              <a:lumOff val="10000"/>
                            </a:schemeClr>
                          </a:solidFill>
                        </a:rPr>
                        <a:t>16.826</a:t>
                      </a:r>
                    </a:p>
                  </a:txBody>
                  <a:tcPr/>
                </a:tc>
                <a:tc>
                  <a:txBody>
                    <a:bodyPr/>
                    <a:lstStyle/>
                    <a:p>
                      <a:pPr algn="ctr"/>
                      <a:r>
                        <a:rPr lang="en-US" sz="1200" noProof="0" dirty="0">
                          <a:solidFill>
                            <a:schemeClr val="tx2">
                              <a:lumMod val="90000"/>
                              <a:lumOff val="10000"/>
                            </a:schemeClr>
                          </a:solidFill>
                        </a:rPr>
                        <a:t>12.031</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0.679</a:t>
                      </a:r>
                    </a:p>
                  </a:txBody>
                  <a:tcPr/>
                </a:tc>
                <a:tc>
                  <a:txBody>
                    <a:bodyPr/>
                    <a:lstStyle/>
                    <a:p>
                      <a:pPr algn="ctr"/>
                      <a:r>
                        <a:rPr lang="en-US" sz="1200" noProof="0" dirty="0">
                          <a:solidFill>
                            <a:schemeClr val="tx2">
                              <a:lumMod val="90000"/>
                              <a:lumOff val="10000"/>
                            </a:schemeClr>
                          </a:solidFill>
                        </a:rPr>
                        <a:t>18.209</a:t>
                      </a:r>
                    </a:p>
                  </a:txBody>
                  <a:tcPr/>
                </a:tc>
                <a:tc>
                  <a:txBody>
                    <a:bodyPr/>
                    <a:lstStyle/>
                    <a:p>
                      <a:pPr algn="ctr"/>
                      <a:r>
                        <a:rPr lang="en-US" sz="1200" noProof="0" dirty="0">
                          <a:solidFill>
                            <a:schemeClr val="tx2">
                              <a:lumMod val="90000"/>
                              <a:lumOff val="10000"/>
                            </a:schemeClr>
                          </a:solidFill>
                        </a:rPr>
                        <a:t>13.347</a:t>
                      </a:r>
                    </a:p>
                  </a:txBody>
                  <a:tcPr/>
                </a:tc>
                <a:extLst>
                  <a:ext uri="{0D108BD9-81ED-4DB2-BD59-A6C34878D82A}">
                    <a16:rowId xmlns:a16="http://schemas.microsoft.com/office/drawing/2014/main" val="3322582079"/>
                  </a:ext>
                </a:extLst>
              </a:tr>
            </a:tbl>
          </a:graphicData>
        </a:graphic>
      </p:graphicFrame>
      <p:pic>
        <p:nvPicPr>
          <p:cNvPr id="33" name="Image 32">
            <a:extLst>
              <a:ext uri="{FF2B5EF4-FFF2-40B4-BE49-F238E27FC236}">
                <a16:creationId xmlns:a16="http://schemas.microsoft.com/office/drawing/2014/main" id="{6352D97E-4E13-D05D-6167-BB2C9B26F345}"/>
              </a:ext>
            </a:extLst>
          </p:cNvPr>
          <p:cNvPicPr>
            <a:picLocks noChangeAspect="1"/>
          </p:cNvPicPr>
          <p:nvPr/>
        </p:nvPicPr>
        <p:blipFill>
          <a:blip r:embed="rId3"/>
          <a:srcRect l="29140" t="2927" r="19725" b="75567"/>
          <a:stretch>
            <a:fillRect/>
          </a:stretch>
        </p:blipFill>
        <p:spPr>
          <a:xfrm>
            <a:off x="6496394" y="2781620"/>
            <a:ext cx="2682775" cy="786294"/>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0960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A1801-7412-ABF0-5F66-6CCE88555368}"/>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current pipeline</a:t>
            </a:r>
          </a:p>
        </p:txBody>
      </p:sp>
      <p:pic>
        <p:nvPicPr>
          <p:cNvPr id="9" name="Espace réservé du contenu 8" descr="Une image contenant texte, capture d’écran, diagramme, conception&#10;&#10;Le contenu généré par l’IA peut être incorrect.">
            <a:extLst>
              <a:ext uri="{FF2B5EF4-FFF2-40B4-BE49-F238E27FC236}">
                <a16:creationId xmlns:a16="http://schemas.microsoft.com/office/drawing/2014/main" id="{7C3A424C-E299-445E-CB85-C19B2FBA2C22}"/>
              </a:ext>
            </a:extLst>
          </p:cNvPr>
          <p:cNvPicPr>
            <a:picLocks noGrp="1" noChangeAspect="1"/>
          </p:cNvPicPr>
          <p:nvPr>
            <p:ph idx="1"/>
          </p:nvPr>
        </p:nvPicPr>
        <p:blipFill>
          <a:blip r:embed="rId2">
            <a:clrChange>
              <a:clrFrom>
                <a:srgbClr val="FFFFFF"/>
              </a:clrFrom>
              <a:clrTo>
                <a:srgbClr val="FFFFFF">
                  <a:alpha val="0"/>
                </a:srgbClr>
              </a:clrTo>
            </a:clrChange>
          </a:blip>
          <a:srcRect/>
          <a:stretch>
            <a:fillRect/>
          </a:stretch>
        </p:blipFill>
        <p:spPr>
          <a:xfrm>
            <a:off x="328076" y="1047390"/>
            <a:ext cx="8325337" cy="5262979"/>
          </a:xfrm>
        </p:spPr>
      </p:pic>
      <p:cxnSp>
        <p:nvCxnSpPr>
          <p:cNvPr id="12" name="Connecteur droit avec flèche 11">
            <a:extLst>
              <a:ext uri="{FF2B5EF4-FFF2-40B4-BE49-F238E27FC236}">
                <a16:creationId xmlns:a16="http://schemas.microsoft.com/office/drawing/2014/main" id="{64EFD03C-392E-0C70-8A29-0A0AA876F3B2}"/>
              </a:ext>
            </a:extLst>
          </p:cNvPr>
          <p:cNvCxnSpPr>
            <a:cxnSpLocks/>
            <a:endCxn id="30" idx="6"/>
          </p:cNvCxnSpPr>
          <p:nvPr/>
        </p:nvCxnSpPr>
        <p:spPr>
          <a:xfrm flipH="1">
            <a:off x="7588577" y="2279949"/>
            <a:ext cx="1597842" cy="591161"/>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8" name="ZoneTexte 17">
            <a:extLst>
              <a:ext uri="{FF2B5EF4-FFF2-40B4-BE49-F238E27FC236}">
                <a16:creationId xmlns:a16="http://schemas.microsoft.com/office/drawing/2014/main" id="{D97AA52F-5791-FC69-ADF0-9F7E3733C191}"/>
              </a:ext>
            </a:extLst>
          </p:cNvPr>
          <p:cNvSpPr txBox="1">
            <a:spLocks/>
          </p:cNvSpPr>
          <p:nvPr/>
        </p:nvSpPr>
        <p:spPr>
          <a:xfrm>
            <a:off x="8983743" y="1264919"/>
            <a:ext cx="2880181" cy="5045449"/>
          </a:xfrm>
          <a:prstGeom prst="rect">
            <a:avLst/>
          </a:prstGeom>
          <a:noFill/>
          <a:ln>
            <a:solidFill>
              <a:schemeClr val="tx2">
                <a:lumMod val="90000"/>
                <a:lumOff val="10000"/>
              </a:schemeClr>
            </a:solidFill>
          </a:ln>
        </p:spPr>
        <p:txBody>
          <a:bodyPr wrap="square" rtlCol="0">
            <a:noAutofit/>
          </a:bodyPr>
          <a:lstStyle/>
          <a:p>
            <a:endParaRPr lang="en-US" sz="1200" noProof="0" dirty="0">
              <a:solidFill>
                <a:schemeClr val="tx2">
                  <a:lumMod val="90000"/>
                  <a:lumOff val="10000"/>
                </a:schemeClr>
              </a:solidFill>
            </a:endParaRPr>
          </a:p>
          <a:p>
            <a:r>
              <a:rPr lang="en-US" sz="1200" b="1" i="1" noProof="0" dirty="0">
                <a:solidFill>
                  <a:schemeClr val="tx2">
                    <a:lumMod val="90000"/>
                    <a:lumOff val="10000"/>
                  </a:schemeClr>
                </a:solidFill>
              </a:rPr>
              <a:t>The feature selection : </a:t>
            </a:r>
          </a:p>
          <a:p>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noProof="0" dirty="0">
                <a:solidFill>
                  <a:schemeClr val="tx2">
                    <a:lumMod val="90000"/>
                    <a:lumOff val="10000"/>
                  </a:schemeClr>
                </a:solidFill>
              </a:rPr>
              <a:t>For each hyperparameter setting of the linear base models (Lasso, Elastic Net,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a:t>
            </a:r>
            <a:r>
              <a:rPr lang="en-US" sz="1200" b="1" noProof="0" dirty="0">
                <a:solidFill>
                  <a:schemeClr val="tx2">
                    <a:lumMod val="90000"/>
                    <a:lumOff val="10000"/>
                  </a:schemeClr>
                </a:solidFill>
              </a:rPr>
              <a:t>STABL selects a small, stable subset of features </a:t>
            </a:r>
            <a:r>
              <a:rPr lang="en-US" sz="1200" noProof="0" dirty="0">
                <a:solidFill>
                  <a:schemeClr val="tx2">
                    <a:lumMod val="90000"/>
                    <a:lumOff val="10000"/>
                  </a:schemeClr>
                </a:solidFill>
              </a:rPr>
              <a:t>(via bootstraps + artificial features, FDR control).</a:t>
            </a:r>
          </a:p>
          <a:p>
            <a:pPr marL="171450" indent="-171450">
              <a:buFont typeface="Arial" panose="020B0604020202020204" pitchFamily="34" charset="0"/>
              <a:buChar char="•"/>
            </a:pPr>
            <a:r>
              <a:rPr lang="en-US" sz="1200" noProof="0" dirty="0">
                <a:solidFill>
                  <a:schemeClr val="tx2">
                    <a:lumMod val="90000"/>
                    <a:lumOff val="10000"/>
                  </a:schemeClr>
                </a:solidFill>
              </a:rPr>
              <a:t>The use of linear models with L1 gives a very sparse set of features but adapted to </a:t>
            </a:r>
            <a:r>
              <a:rPr lang="en-US" sz="1200" b="1" noProof="0" dirty="0">
                <a:solidFill>
                  <a:schemeClr val="tx2">
                    <a:lumMod val="90000"/>
                    <a:lumOff val="10000"/>
                  </a:schemeClr>
                </a:solidFill>
              </a:rPr>
              <a:t>linear datasets</a:t>
            </a:r>
            <a:r>
              <a:rPr lang="en-US" sz="1200" noProof="0" dirty="0">
                <a:solidFill>
                  <a:schemeClr val="tx2">
                    <a:lumMod val="90000"/>
                    <a:lumOff val="10000"/>
                  </a:schemeClr>
                </a:solidFill>
              </a:rPr>
              <a:t>.</a:t>
            </a:r>
          </a:p>
          <a:p>
            <a:pPr marL="171450" indent="-171450">
              <a:buFont typeface="Arial" panose="020B0604020202020204" pitchFamily="34" charset="0"/>
              <a:buChar char="•"/>
            </a:pPr>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b="1" noProof="0" dirty="0">
                <a:solidFill>
                  <a:schemeClr val="tx2">
                    <a:lumMod val="90000"/>
                    <a:lumOff val="10000"/>
                  </a:schemeClr>
                </a:solidFill>
              </a:rPr>
              <a:t>The fitting part :</a:t>
            </a:r>
          </a:p>
          <a:p>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noProof="0" dirty="0">
                <a:solidFill>
                  <a:schemeClr val="tx2">
                    <a:lumMod val="90000"/>
                    <a:lumOff val="10000"/>
                  </a:schemeClr>
                </a:solidFill>
              </a:rPr>
              <a:t>After selection, we refit a </a:t>
            </a:r>
            <a:r>
              <a:rPr lang="en-US" sz="1200" b="1" noProof="0" dirty="0">
                <a:solidFill>
                  <a:schemeClr val="tx2">
                    <a:lumMod val="90000"/>
                    <a:lumOff val="10000"/>
                  </a:schemeClr>
                </a:solidFill>
              </a:rPr>
              <a:t>linear or logistic regression </a:t>
            </a:r>
            <a:r>
              <a:rPr lang="en-US" sz="1200" noProof="0" dirty="0">
                <a:solidFill>
                  <a:schemeClr val="tx2">
                    <a:lumMod val="90000"/>
                    <a:lumOff val="10000"/>
                  </a:schemeClr>
                </a:solidFill>
              </a:rPr>
              <a:t>on the selected features.</a:t>
            </a:r>
          </a:p>
          <a:p>
            <a:pPr marL="171450" indent="-171450">
              <a:buFont typeface="Arial" panose="020B0604020202020204" pitchFamily="34" charset="0"/>
              <a:buChar char="•"/>
            </a:pPr>
            <a:r>
              <a:rPr lang="en-US" sz="1200" noProof="0" dirty="0">
                <a:solidFill>
                  <a:schemeClr val="tx2">
                    <a:lumMod val="90000"/>
                    <a:lumOff val="10000"/>
                  </a:schemeClr>
                </a:solidFill>
              </a:rPr>
              <a:t>This is effective on </a:t>
            </a:r>
            <a:r>
              <a:rPr lang="en-US" sz="1200" b="1" noProof="0" dirty="0">
                <a:solidFill>
                  <a:schemeClr val="tx2">
                    <a:lumMod val="90000"/>
                    <a:lumOff val="10000"/>
                  </a:schemeClr>
                </a:solidFill>
              </a:rPr>
              <a:t>linear problems</a:t>
            </a:r>
            <a:r>
              <a:rPr lang="en-US" sz="1200" noProof="0" dirty="0">
                <a:solidFill>
                  <a:schemeClr val="tx2">
                    <a:lumMod val="90000"/>
                    <a:lumOff val="10000"/>
                  </a:schemeClr>
                </a:solidFill>
              </a:rPr>
              <a:t>… but what if the data are non-linear or interaction-driven?</a:t>
            </a:r>
          </a:p>
        </p:txBody>
      </p:sp>
      <p:sp>
        <p:nvSpPr>
          <p:cNvPr id="22" name="ZoneTexte 21">
            <a:extLst>
              <a:ext uri="{FF2B5EF4-FFF2-40B4-BE49-F238E27FC236}">
                <a16:creationId xmlns:a16="http://schemas.microsoft.com/office/drawing/2014/main" id="{3CC71184-AD04-9161-3EAB-6233E181C4DA}"/>
              </a:ext>
            </a:extLst>
          </p:cNvPr>
          <p:cNvSpPr txBox="1"/>
          <p:nvPr/>
        </p:nvSpPr>
        <p:spPr>
          <a:xfrm>
            <a:off x="9409538" y="1126419"/>
            <a:ext cx="2028589"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Presence of linear models</a:t>
            </a:r>
          </a:p>
        </p:txBody>
      </p:sp>
      <p:cxnSp>
        <p:nvCxnSpPr>
          <p:cNvPr id="24" name="Connecteur droit avec flèche 23">
            <a:extLst>
              <a:ext uri="{FF2B5EF4-FFF2-40B4-BE49-F238E27FC236}">
                <a16:creationId xmlns:a16="http://schemas.microsoft.com/office/drawing/2014/main" id="{11EA44F0-0C5E-E125-E697-8B3860763341}"/>
              </a:ext>
            </a:extLst>
          </p:cNvPr>
          <p:cNvCxnSpPr>
            <a:cxnSpLocks/>
            <a:endCxn id="28" idx="6"/>
          </p:cNvCxnSpPr>
          <p:nvPr/>
        </p:nvCxnSpPr>
        <p:spPr>
          <a:xfrm flipH="1">
            <a:off x="8314441" y="5044912"/>
            <a:ext cx="669301" cy="559323"/>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Ellipse 27">
            <a:extLst>
              <a:ext uri="{FF2B5EF4-FFF2-40B4-BE49-F238E27FC236}">
                <a16:creationId xmlns:a16="http://schemas.microsoft.com/office/drawing/2014/main" id="{C1EF4CFE-A660-83DE-70A8-039A9F07F7B6}"/>
              </a:ext>
            </a:extLst>
          </p:cNvPr>
          <p:cNvSpPr/>
          <p:nvPr/>
        </p:nvSpPr>
        <p:spPr>
          <a:xfrm>
            <a:off x="7202078" y="5203596"/>
            <a:ext cx="1112363" cy="80127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Ellipse 29">
            <a:extLst>
              <a:ext uri="{FF2B5EF4-FFF2-40B4-BE49-F238E27FC236}">
                <a16:creationId xmlns:a16="http://schemas.microsoft.com/office/drawing/2014/main" id="{2E2CEAE2-E675-2B95-57A9-F3E83BCA9F2A}"/>
              </a:ext>
            </a:extLst>
          </p:cNvPr>
          <p:cNvSpPr/>
          <p:nvPr/>
        </p:nvSpPr>
        <p:spPr>
          <a:xfrm>
            <a:off x="6848572" y="2636087"/>
            <a:ext cx="740005" cy="4700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Ellipse 35">
            <a:extLst>
              <a:ext uri="{FF2B5EF4-FFF2-40B4-BE49-F238E27FC236}">
                <a16:creationId xmlns:a16="http://schemas.microsoft.com/office/drawing/2014/main" id="{5DAA4DD4-3D02-2B72-88E7-35BE8F6C0FEE}"/>
              </a:ext>
            </a:extLst>
          </p:cNvPr>
          <p:cNvSpPr/>
          <p:nvPr/>
        </p:nvSpPr>
        <p:spPr>
          <a:xfrm>
            <a:off x="6848572" y="2141179"/>
            <a:ext cx="740005" cy="4700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4" name="Ellipse 43">
            <a:extLst>
              <a:ext uri="{FF2B5EF4-FFF2-40B4-BE49-F238E27FC236}">
                <a16:creationId xmlns:a16="http://schemas.microsoft.com/office/drawing/2014/main" id="{46DF7814-2131-6E3F-35D5-65D992681480}"/>
              </a:ext>
            </a:extLst>
          </p:cNvPr>
          <p:cNvSpPr/>
          <p:nvPr/>
        </p:nvSpPr>
        <p:spPr>
          <a:xfrm>
            <a:off x="6848572" y="3130994"/>
            <a:ext cx="740005" cy="4700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33469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3F395-AAD6-0776-F787-E44B276B72C2}"/>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7FC0C0D9-9BC4-30F9-E41A-99E62DF5BE2F}"/>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ElasticNet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69243372-18D3-DDC2-CC96-142BCB936ED5}"/>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Onset of Labor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CyTOF</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 + Proteomics (Regression dataset)</a:t>
            </a:r>
          </a:p>
        </p:txBody>
      </p:sp>
      <p:sp>
        <p:nvSpPr>
          <p:cNvPr id="3" name="ZoneTexte 2">
            <a:extLst>
              <a:ext uri="{FF2B5EF4-FFF2-40B4-BE49-F238E27FC236}">
                <a16:creationId xmlns:a16="http://schemas.microsoft.com/office/drawing/2014/main" id="{97E093FC-4CA0-8356-D724-8F43F6DADAFD}"/>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AD6B549B-81EF-3A9F-CCE4-B833CA6615B9}"/>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1F852880-46A4-0EFB-1D09-020AF9D9AC0E}"/>
              </a:ext>
            </a:extLst>
          </p:cNvPr>
          <p:cNvGraphicFramePr>
            <a:graphicFrameLocks noGrp="1"/>
          </p:cNvGraphicFramePr>
          <p:nvPr>
            <p:extLst>
              <p:ext uri="{D42A27DB-BD31-4B8C-83A1-F6EECF244321}">
                <p14:modId xmlns:p14="http://schemas.microsoft.com/office/powerpoint/2010/main" val="3172162083"/>
              </p:ext>
            </p:extLst>
          </p:nvPr>
        </p:nvGraphicFramePr>
        <p:xfrm>
          <a:off x="440389" y="1481642"/>
          <a:ext cx="5228892" cy="1947355"/>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a:t>
                      </a:r>
                    </a:p>
                  </a:txBody>
                  <a:tcPr/>
                </a:tc>
                <a:tc>
                  <a:txBody>
                    <a:bodyPr/>
                    <a:lstStyle/>
                    <a:p>
                      <a:pPr algn="ctr"/>
                      <a:r>
                        <a:rPr lang="en-US" sz="1200" noProof="0" dirty="0">
                          <a:solidFill>
                            <a:schemeClr val="tx2">
                              <a:lumMod val="90000"/>
                              <a:lumOff val="10000"/>
                            </a:schemeClr>
                          </a:solidFill>
                        </a:rPr>
                        <a:t>17 [13, 23.25]</a:t>
                      </a:r>
                    </a:p>
                  </a:txBody>
                  <a:tcPr/>
                </a:tc>
                <a:tc>
                  <a:txBody>
                    <a:bodyPr/>
                    <a:lstStyle/>
                    <a:p>
                      <a:pPr algn="ctr"/>
                      <a:r>
                        <a:rPr lang="en-US" sz="1200" noProof="0" dirty="0">
                          <a:solidFill>
                            <a:schemeClr val="tx2">
                              <a:lumMod val="90000"/>
                              <a:lumOff val="10000"/>
                            </a:schemeClr>
                          </a:solidFill>
                        </a:rPr>
                        <a:t>176</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19 [13, 22.25]</a:t>
                      </a:r>
                    </a:p>
                  </a:txBody>
                  <a:tcPr/>
                </a:tc>
                <a:tc>
                  <a:txBody>
                    <a:bodyPr/>
                    <a:lstStyle/>
                    <a:p>
                      <a:pPr algn="ctr"/>
                      <a:r>
                        <a:rPr lang="en-US" sz="1200" noProof="0" dirty="0">
                          <a:solidFill>
                            <a:schemeClr val="tx2">
                              <a:lumMod val="90000"/>
                              <a:lumOff val="10000"/>
                            </a:schemeClr>
                          </a:solidFill>
                        </a:rPr>
                        <a:t>186</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48 [34.75, 84.5]</a:t>
                      </a:r>
                    </a:p>
                  </a:txBody>
                  <a:tcPr/>
                </a:tc>
                <a:tc>
                  <a:txBody>
                    <a:bodyPr/>
                    <a:lstStyle/>
                    <a:p>
                      <a:pPr algn="ctr"/>
                      <a:r>
                        <a:rPr lang="en-US" sz="1200" noProof="0" dirty="0">
                          <a:solidFill>
                            <a:schemeClr val="tx2">
                              <a:lumMod val="90000"/>
                              <a:lumOff val="10000"/>
                            </a:schemeClr>
                          </a:solidFill>
                        </a:rPr>
                        <a:t>499</a:t>
                      </a:r>
                    </a:p>
                  </a:txBody>
                  <a:tcPr/>
                </a:tc>
                <a:extLst>
                  <a:ext uri="{0D108BD9-81ED-4DB2-BD59-A6C34878D82A}">
                    <a16:rowId xmlns:a16="http://schemas.microsoft.com/office/drawing/2014/main" val="3322582079"/>
                  </a:ext>
                </a:extLst>
              </a:tr>
              <a:tr h="307477">
                <a:tc>
                  <a:txBody>
                    <a:bodyPr/>
                    <a:lstStyle/>
                    <a:p>
                      <a:pPr algn="ctr"/>
                      <a:r>
                        <a:rPr lang="en-US" sz="1200" b="1" noProof="0" dirty="0">
                          <a:solidFill>
                            <a:schemeClr val="tx2">
                              <a:lumMod val="90000"/>
                              <a:lumOff val="10000"/>
                            </a:schemeClr>
                          </a:solidFill>
                        </a:rPr>
                        <a:t>STABL </a:t>
                      </a:r>
                      <a:r>
                        <a:rPr lang="en-US" sz="1200" b="1" noProof="0" dirty="0" err="1">
                          <a:solidFill>
                            <a:schemeClr val="tx2">
                              <a:lumMod val="90000"/>
                              <a:lumOff val="10000"/>
                            </a:schemeClr>
                          </a:solidFill>
                        </a:rPr>
                        <a:t>XGBoost</a:t>
                      </a:r>
                      <a:endParaRPr lang="en-US" sz="1200" b="1" noProof="0" dirty="0">
                        <a:solidFill>
                          <a:schemeClr val="tx2">
                            <a:lumMod val="90000"/>
                            <a:lumOff val="10000"/>
                          </a:schemeClr>
                        </a:solidFill>
                      </a:endParaRPr>
                    </a:p>
                  </a:txBody>
                  <a:tcPr>
                    <a:solidFill>
                      <a:schemeClr val="accent6">
                        <a:lumMod val="20000"/>
                        <a:lumOff val="80000"/>
                      </a:schemeClr>
                    </a:solidFill>
                  </a:tcPr>
                </a:tc>
                <a:tc>
                  <a:txBody>
                    <a:bodyPr/>
                    <a:lstStyle/>
                    <a:p>
                      <a:pPr algn="ctr"/>
                      <a:r>
                        <a:rPr lang="en-US" sz="1200" b="1" noProof="0" dirty="0">
                          <a:solidFill>
                            <a:schemeClr val="tx2">
                              <a:lumMod val="90000"/>
                              <a:lumOff val="10000"/>
                            </a:schemeClr>
                          </a:solidFill>
                        </a:rPr>
                        <a:t>8 [7, 9]</a:t>
                      </a:r>
                    </a:p>
                  </a:txBody>
                  <a:tcPr>
                    <a:solidFill>
                      <a:schemeClr val="accent6">
                        <a:lumMod val="20000"/>
                        <a:lumOff val="80000"/>
                      </a:schemeClr>
                    </a:solidFill>
                  </a:tcPr>
                </a:tc>
                <a:tc>
                  <a:txBody>
                    <a:bodyPr/>
                    <a:lstStyle/>
                    <a:p>
                      <a:pPr algn="ctr"/>
                      <a:r>
                        <a:rPr lang="en-US" sz="1200" b="1" noProof="0" dirty="0">
                          <a:solidFill>
                            <a:schemeClr val="tx2">
                              <a:lumMod val="90000"/>
                              <a:lumOff val="10000"/>
                            </a:schemeClr>
                          </a:solidFill>
                        </a:rPr>
                        <a:t>25</a:t>
                      </a:r>
                    </a:p>
                  </a:txBody>
                  <a:tcPr>
                    <a:solidFill>
                      <a:schemeClr val="accent6">
                        <a:lumMod val="20000"/>
                        <a:lumOff val="80000"/>
                      </a:schemeClr>
                    </a:solidFill>
                  </a:tcPr>
                </a:tc>
                <a:extLst>
                  <a:ext uri="{0D108BD9-81ED-4DB2-BD59-A6C34878D82A}">
                    <a16:rowId xmlns:a16="http://schemas.microsoft.com/office/drawing/2014/main" val="2615771440"/>
                  </a:ext>
                </a:extLst>
              </a:tr>
            </a:tbl>
          </a:graphicData>
        </a:graphic>
      </p:graphicFrame>
      <p:pic>
        <p:nvPicPr>
          <p:cNvPr id="18" name="Image 17">
            <a:extLst>
              <a:ext uri="{FF2B5EF4-FFF2-40B4-BE49-F238E27FC236}">
                <a16:creationId xmlns:a16="http://schemas.microsoft.com/office/drawing/2014/main" id="{AF5A47C7-4DA3-6E90-2196-9FE2BD32B261}"/>
              </a:ext>
            </a:extLst>
          </p:cNvPr>
          <p:cNvPicPr>
            <a:picLocks noChangeAspect="1"/>
          </p:cNvPicPr>
          <p:nvPr/>
        </p:nvPicPr>
        <p:blipFill>
          <a:blip r:embed="rId3"/>
          <a:srcRect t="21457"/>
          <a:stretch>
            <a:fillRect/>
          </a:stretch>
        </p:blipFill>
        <p:spPr>
          <a:xfrm>
            <a:off x="7910881" y="4014260"/>
            <a:ext cx="3871308" cy="2226971"/>
          </a:xfrm>
          <a:prstGeom prst="rect">
            <a:avLst/>
          </a:prstGeom>
        </p:spPr>
      </p:pic>
      <p:pic>
        <p:nvPicPr>
          <p:cNvPr id="23" name="Image 22">
            <a:extLst>
              <a:ext uri="{FF2B5EF4-FFF2-40B4-BE49-F238E27FC236}">
                <a16:creationId xmlns:a16="http://schemas.microsoft.com/office/drawing/2014/main" id="{4A4BC5BB-A56B-33CF-F085-645744A4117C}"/>
              </a:ext>
            </a:extLst>
          </p:cNvPr>
          <p:cNvPicPr>
            <a:picLocks noChangeAspect="1"/>
          </p:cNvPicPr>
          <p:nvPr/>
        </p:nvPicPr>
        <p:blipFill>
          <a:blip r:embed="rId4"/>
          <a:srcRect t="21618"/>
          <a:stretch>
            <a:fillRect/>
          </a:stretch>
        </p:blipFill>
        <p:spPr>
          <a:xfrm>
            <a:off x="7910882" y="1509005"/>
            <a:ext cx="3871308" cy="2226971"/>
          </a:xfrm>
          <a:prstGeom prst="rect">
            <a:avLst/>
          </a:prstGeom>
        </p:spPr>
      </p:pic>
      <p:sp>
        <p:nvSpPr>
          <p:cNvPr id="28" name="ZoneTexte 27">
            <a:extLst>
              <a:ext uri="{FF2B5EF4-FFF2-40B4-BE49-F238E27FC236}">
                <a16:creationId xmlns:a16="http://schemas.microsoft.com/office/drawing/2014/main" id="{A581EA26-B250-D084-8726-4764D2154FF3}"/>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F90ED5F3-AF2B-611F-8FA1-506569332474}"/>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sp>
        <p:nvSpPr>
          <p:cNvPr id="30" name="ZoneTexte 29">
            <a:extLst>
              <a:ext uri="{FF2B5EF4-FFF2-40B4-BE49-F238E27FC236}">
                <a16:creationId xmlns:a16="http://schemas.microsoft.com/office/drawing/2014/main" id="{64C13575-64B5-75FA-9E3E-C69BBB5A01B7}"/>
              </a:ext>
            </a:extLst>
          </p:cNvPr>
          <p:cNvSpPr txBox="1"/>
          <p:nvPr/>
        </p:nvSpPr>
        <p:spPr>
          <a:xfrm>
            <a:off x="6470977" y="1149280"/>
            <a:ext cx="332616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with basic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for the fitting part</a:t>
            </a:r>
          </a:p>
        </p:txBody>
      </p:sp>
      <p:graphicFrame>
        <p:nvGraphicFramePr>
          <p:cNvPr id="31" name="Tableau 30">
            <a:extLst>
              <a:ext uri="{FF2B5EF4-FFF2-40B4-BE49-F238E27FC236}">
                <a16:creationId xmlns:a16="http://schemas.microsoft.com/office/drawing/2014/main" id="{DF9BB405-EA2D-DFDB-027B-F67456CBD9F6}"/>
              </a:ext>
            </a:extLst>
          </p:cNvPr>
          <p:cNvGraphicFramePr>
            <a:graphicFrameLocks noGrp="1"/>
          </p:cNvGraphicFramePr>
          <p:nvPr/>
        </p:nvGraphicFramePr>
        <p:xfrm>
          <a:off x="451194" y="4255521"/>
          <a:ext cx="5228892" cy="1694314"/>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gridCol w="1269451">
                  <a:extLst>
                    <a:ext uri="{9D8B030D-6E8A-4147-A177-3AD203B41FA5}">
                      <a16:colId xmlns:a16="http://schemas.microsoft.com/office/drawing/2014/main" val="923118228"/>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R</a:t>
                      </a:r>
                      <a:r>
                        <a:rPr lang="en-US" sz="1200" baseline="30000" noProof="0" dirty="0"/>
                        <a:t>2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RMSE (average)</a:t>
                      </a:r>
                    </a:p>
                  </a:txBody>
                  <a:tcPr>
                    <a:solidFill>
                      <a:srgbClr val="163D64"/>
                    </a:solidFill>
                  </a:tcPr>
                </a:tc>
                <a:tc>
                  <a:txBody>
                    <a:bodyPr/>
                    <a:lstStyle/>
                    <a:p>
                      <a:pPr algn="ctr"/>
                      <a:r>
                        <a:rPr lang="en-US" sz="1200" noProof="0" dirty="0"/>
                        <a:t>MAE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0.735</a:t>
                      </a:r>
                    </a:p>
                  </a:txBody>
                  <a:tcPr/>
                </a:tc>
                <a:tc>
                  <a:txBody>
                    <a:bodyPr/>
                    <a:lstStyle/>
                    <a:p>
                      <a:pPr algn="ctr"/>
                      <a:r>
                        <a:rPr lang="en-US" sz="1200" noProof="0" dirty="0">
                          <a:solidFill>
                            <a:schemeClr val="tx2">
                              <a:lumMod val="90000"/>
                              <a:lumOff val="10000"/>
                            </a:schemeClr>
                          </a:solidFill>
                        </a:rPr>
                        <a:t>16.544</a:t>
                      </a:r>
                    </a:p>
                  </a:txBody>
                  <a:tcPr/>
                </a:tc>
                <a:tc>
                  <a:txBody>
                    <a:bodyPr/>
                    <a:lstStyle/>
                    <a:p>
                      <a:pPr algn="ctr"/>
                      <a:r>
                        <a:rPr lang="en-US" sz="1200" noProof="0" dirty="0">
                          <a:solidFill>
                            <a:schemeClr val="tx2">
                              <a:lumMod val="90000"/>
                              <a:lumOff val="10000"/>
                            </a:schemeClr>
                          </a:solidFill>
                        </a:rPr>
                        <a:t>12.001</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0.726</a:t>
                      </a:r>
                    </a:p>
                  </a:txBody>
                  <a:tcPr/>
                </a:tc>
                <a:tc>
                  <a:txBody>
                    <a:bodyPr/>
                    <a:lstStyle/>
                    <a:p>
                      <a:pPr algn="ctr"/>
                      <a:r>
                        <a:rPr lang="en-US" sz="1200" noProof="0" dirty="0">
                          <a:solidFill>
                            <a:schemeClr val="tx2">
                              <a:lumMod val="90000"/>
                              <a:lumOff val="10000"/>
                            </a:schemeClr>
                          </a:solidFill>
                        </a:rPr>
                        <a:t>16.826</a:t>
                      </a:r>
                    </a:p>
                  </a:txBody>
                  <a:tcPr/>
                </a:tc>
                <a:tc>
                  <a:txBody>
                    <a:bodyPr/>
                    <a:lstStyle/>
                    <a:p>
                      <a:pPr algn="ctr"/>
                      <a:r>
                        <a:rPr lang="en-US" sz="1200" noProof="0" dirty="0">
                          <a:solidFill>
                            <a:schemeClr val="tx2">
                              <a:lumMod val="90000"/>
                              <a:lumOff val="10000"/>
                            </a:schemeClr>
                          </a:solidFill>
                        </a:rPr>
                        <a:t>12.031</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0.679</a:t>
                      </a:r>
                    </a:p>
                  </a:txBody>
                  <a:tcPr/>
                </a:tc>
                <a:tc>
                  <a:txBody>
                    <a:bodyPr/>
                    <a:lstStyle/>
                    <a:p>
                      <a:pPr algn="ctr"/>
                      <a:r>
                        <a:rPr lang="en-US" sz="1200" noProof="0" dirty="0">
                          <a:solidFill>
                            <a:schemeClr val="tx2">
                              <a:lumMod val="90000"/>
                              <a:lumOff val="10000"/>
                            </a:schemeClr>
                          </a:solidFill>
                        </a:rPr>
                        <a:t>18.209</a:t>
                      </a:r>
                    </a:p>
                  </a:txBody>
                  <a:tcPr/>
                </a:tc>
                <a:tc>
                  <a:txBody>
                    <a:bodyPr/>
                    <a:lstStyle/>
                    <a:p>
                      <a:pPr algn="ctr"/>
                      <a:r>
                        <a:rPr lang="en-US" sz="1200" noProof="0" dirty="0">
                          <a:solidFill>
                            <a:schemeClr val="tx2">
                              <a:lumMod val="90000"/>
                              <a:lumOff val="10000"/>
                            </a:schemeClr>
                          </a:solidFill>
                        </a:rPr>
                        <a:t>13.347</a:t>
                      </a:r>
                    </a:p>
                  </a:txBody>
                  <a:tcPr/>
                </a:tc>
                <a:extLst>
                  <a:ext uri="{0D108BD9-81ED-4DB2-BD59-A6C34878D82A}">
                    <a16:rowId xmlns:a16="http://schemas.microsoft.com/office/drawing/2014/main" val="3322582079"/>
                  </a:ext>
                </a:extLst>
              </a:tr>
            </a:tbl>
          </a:graphicData>
        </a:graphic>
      </p:graphicFrame>
      <p:pic>
        <p:nvPicPr>
          <p:cNvPr id="33" name="Image 32">
            <a:extLst>
              <a:ext uri="{FF2B5EF4-FFF2-40B4-BE49-F238E27FC236}">
                <a16:creationId xmlns:a16="http://schemas.microsoft.com/office/drawing/2014/main" id="{9AFEBDF6-1EAF-04C4-A592-2C139C18225A}"/>
              </a:ext>
            </a:extLst>
          </p:cNvPr>
          <p:cNvPicPr>
            <a:picLocks noChangeAspect="1"/>
          </p:cNvPicPr>
          <p:nvPr/>
        </p:nvPicPr>
        <p:blipFill>
          <a:blip r:embed="rId4"/>
          <a:srcRect l="29140" t="2927" r="19725" b="75567"/>
          <a:stretch>
            <a:fillRect/>
          </a:stretch>
        </p:blipFill>
        <p:spPr>
          <a:xfrm>
            <a:off x="6496394" y="2781620"/>
            <a:ext cx="2682775" cy="786294"/>
          </a:xfrm>
          <a:prstGeom prst="rect">
            <a:avLst/>
          </a:prstGeom>
          <a:ln>
            <a:solidFill>
              <a:schemeClr val="accent1"/>
            </a:solidFill>
          </a:ln>
          <a:effectLst>
            <a:outerShdw blurRad="50800" dist="38100" dir="2700000" algn="tl" rotWithShape="0">
              <a:prstClr val="black">
                <a:alpha val="40000"/>
              </a:prstClr>
            </a:outerShdw>
          </a:effectLst>
        </p:spPr>
      </p:pic>
      <p:pic>
        <p:nvPicPr>
          <p:cNvPr id="35" name="Image 34">
            <a:extLst>
              <a:ext uri="{FF2B5EF4-FFF2-40B4-BE49-F238E27FC236}">
                <a16:creationId xmlns:a16="http://schemas.microsoft.com/office/drawing/2014/main" id="{7DA77645-7DF5-BF37-AA40-44ACC30273B2}"/>
              </a:ext>
            </a:extLst>
          </p:cNvPr>
          <p:cNvPicPr>
            <a:picLocks noChangeAspect="1"/>
          </p:cNvPicPr>
          <p:nvPr/>
        </p:nvPicPr>
        <p:blipFill>
          <a:blip r:embed="rId3"/>
          <a:srcRect l="29465" t="2824" r="20499" b="76218"/>
          <a:stretch>
            <a:fillRect/>
          </a:stretch>
        </p:blipFill>
        <p:spPr>
          <a:xfrm>
            <a:off x="6488832" y="5368543"/>
            <a:ext cx="2682775" cy="786294"/>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3344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9FC9B-07B7-D03D-188C-3F38DAC2AC2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AB8A8B7-F085-9508-B30F-04CE032CD579}"/>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COVID-19 (Classification dataset) (training cohort for now)</a:t>
            </a:r>
          </a:p>
        </p:txBody>
      </p:sp>
      <p:sp>
        <p:nvSpPr>
          <p:cNvPr id="3" name="ZoneTexte 2">
            <a:extLst>
              <a:ext uri="{FF2B5EF4-FFF2-40B4-BE49-F238E27FC236}">
                <a16:creationId xmlns:a16="http://schemas.microsoft.com/office/drawing/2014/main" id="{0ECD1B4F-DD82-51B3-FBC1-3BE3A57ED47F}"/>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DDAA9AA7-C665-57B5-542E-75B87DAD56C1}"/>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55268865-8067-A9DC-3D1D-12321A08FB87}"/>
              </a:ext>
            </a:extLst>
          </p:cNvPr>
          <p:cNvGraphicFramePr>
            <a:graphicFrameLocks noGrp="1"/>
          </p:cNvGraphicFramePr>
          <p:nvPr>
            <p:extLst>
              <p:ext uri="{D42A27DB-BD31-4B8C-83A1-F6EECF244321}">
                <p14:modId xmlns:p14="http://schemas.microsoft.com/office/powerpoint/2010/main" val="3642863273"/>
              </p:ext>
            </p:extLst>
          </p:nvPr>
        </p:nvGraphicFramePr>
        <p:xfrm>
          <a:off x="451193" y="1696739"/>
          <a:ext cx="5228892" cy="1332401"/>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noProof="0" dirty="0">
                          <a:solidFill>
                            <a:schemeClr val="tx2">
                              <a:lumMod val="90000"/>
                              <a:lumOff val="10000"/>
                            </a:schemeClr>
                          </a:solidFill>
                        </a:rPr>
                        <a:t>STABL Lasso</a:t>
                      </a:r>
                    </a:p>
                  </a:txBody>
                  <a:tcPr/>
                </a:tc>
                <a:tc>
                  <a:txBody>
                    <a:bodyPr/>
                    <a:lstStyle/>
                    <a:p>
                      <a:pPr algn="ctr"/>
                      <a:r>
                        <a:rPr lang="en-US" sz="1200" b="0" noProof="0" dirty="0">
                          <a:solidFill>
                            <a:schemeClr val="tx2">
                              <a:lumMod val="90000"/>
                              <a:lumOff val="10000"/>
                            </a:schemeClr>
                          </a:solidFill>
                        </a:rPr>
                        <a:t>9  [4, 17]</a:t>
                      </a:r>
                    </a:p>
                  </a:txBody>
                  <a:tcPr/>
                </a:tc>
                <a:tc>
                  <a:txBody>
                    <a:bodyPr/>
                    <a:lstStyle/>
                    <a:p>
                      <a:pPr algn="ctr"/>
                      <a:r>
                        <a:rPr lang="en-US" sz="1200" b="0" noProof="0" dirty="0">
                          <a:solidFill>
                            <a:schemeClr val="tx2">
                              <a:lumMod val="90000"/>
                              <a:lumOff val="10000"/>
                            </a:schemeClr>
                          </a:solidFill>
                        </a:rPr>
                        <a:t>25</a:t>
                      </a:r>
                    </a:p>
                  </a:txBody>
                  <a:tcPr/>
                </a:tc>
                <a:extLst>
                  <a:ext uri="{0D108BD9-81ED-4DB2-BD59-A6C34878D82A}">
                    <a16:rowId xmlns:a16="http://schemas.microsoft.com/office/drawing/2014/main" val="321074885"/>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endParaRPr lang="en-US" sz="1200" b="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6  [3, 11]</a:t>
                      </a:r>
                    </a:p>
                  </a:txBody>
                  <a:tcPr/>
                </a:tc>
                <a:tc>
                  <a:txBody>
                    <a:bodyPr/>
                    <a:lstStyle/>
                    <a:p>
                      <a:pPr algn="ctr"/>
                      <a:r>
                        <a:rPr lang="en-US" sz="1200" b="0" noProof="0" dirty="0">
                          <a:solidFill>
                            <a:schemeClr val="tx2">
                              <a:lumMod val="90000"/>
                              <a:lumOff val="10000"/>
                            </a:schemeClr>
                          </a:solidFill>
                        </a:rPr>
                        <a:t>31</a:t>
                      </a:r>
                    </a:p>
                  </a:txBody>
                  <a:tcPr/>
                </a:tc>
                <a:extLst>
                  <a:ext uri="{0D108BD9-81ED-4DB2-BD59-A6C34878D82A}">
                    <a16:rowId xmlns:a16="http://schemas.microsoft.com/office/drawing/2014/main" val="1587125708"/>
                  </a:ext>
                </a:extLst>
              </a:tr>
            </a:tbl>
          </a:graphicData>
        </a:graphic>
      </p:graphicFrame>
      <p:sp>
        <p:nvSpPr>
          <p:cNvPr id="28" name="ZoneTexte 27">
            <a:extLst>
              <a:ext uri="{FF2B5EF4-FFF2-40B4-BE49-F238E27FC236}">
                <a16:creationId xmlns:a16="http://schemas.microsoft.com/office/drawing/2014/main" id="{58A918CE-1840-251F-EBB3-43C6AF25768E}"/>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978F0602-7D5B-006D-5CA4-6FD23BA53D18}"/>
              </a:ext>
            </a:extLst>
          </p:cNvPr>
          <p:cNvSpPr txBox="1"/>
          <p:nvPr/>
        </p:nvSpPr>
        <p:spPr>
          <a:xfrm>
            <a:off x="409810" y="3761851"/>
            <a:ext cx="501127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Logistic Regression for the fitting part)</a:t>
            </a:r>
          </a:p>
        </p:txBody>
      </p:sp>
      <p:graphicFrame>
        <p:nvGraphicFramePr>
          <p:cNvPr id="31" name="Tableau 30">
            <a:extLst>
              <a:ext uri="{FF2B5EF4-FFF2-40B4-BE49-F238E27FC236}">
                <a16:creationId xmlns:a16="http://schemas.microsoft.com/office/drawing/2014/main" id="{E99905E3-0E22-D31E-6F44-DFAB5728C347}"/>
              </a:ext>
            </a:extLst>
          </p:cNvPr>
          <p:cNvGraphicFramePr>
            <a:graphicFrameLocks noGrp="1"/>
          </p:cNvGraphicFramePr>
          <p:nvPr>
            <p:extLst>
              <p:ext uri="{D42A27DB-BD31-4B8C-83A1-F6EECF244321}">
                <p14:modId xmlns:p14="http://schemas.microsoft.com/office/powerpoint/2010/main" val="3192995473"/>
              </p:ext>
            </p:extLst>
          </p:nvPr>
        </p:nvGraphicFramePr>
        <p:xfrm>
          <a:off x="1085919" y="4381527"/>
          <a:ext cx="3959441" cy="1371600"/>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AUROC</a:t>
                      </a:r>
                      <a:r>
                        <a:rPr lang="en-US" sz="1200" baseline="30000" noProof="0" dirty="0"/>
                        <a:t>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Precision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0.85</a:t>
                      </a:r>
                    </a:p>
                  </a:txBody>
                  <a:tcPr/>
                </a:tc>
                <a:tc>
                  <a:txBody>
                    <a:bodyPr/>
                    <a:lstStyle/>
                    <a:p>
                      <a:pPr algn="ctr"/>
                      <a:r>
                        <a:rPr lang="en-US" sz="1200" noProof="0" dirty="0">
                          <a:solidFill>
                            <a:schemeClr val="tx2">
                              <a:lumMod val="90000"/>
                              <a:lumOff val="10000"/>
                            </a:schemeClr>
                          </a:solidFill>
                        </a:rPr>
                        <a:t>0.80</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0.76</a:t>
                      </a:r>
                    </a:p>
                  </a:txBody>
                  <a:tcPr/>
                </a:tc>
                <a:tc>
                  <a:txBody>
                    <a:bodyPr/>
                    <a:lstStyle/>
                    <a:p>
                      <a:pPr algn="ctr"/>
                      <a:r>
                        <a:rPr lang="en-US" sz="1200" noProof="0" dirty="0">
                          <a:solidFill>
                            <a:schemeClr val="tx2">
                              <a:lumMod val="90000"/>
                              <a:lumOff val="10000"/>
                            </a:schemeClr>
                          </a:solidFill>
                        </a:rPr>
                        <a:t>0.72</a:t>
                      </a:r>
                    </a:p>
                  </a:txBody>
                  <a:tcPr/>
                </a:tc>
                <a:extLst>
                  <a:ext uri="{0D108BD9-81ED-4DB2-BD59-A6C34878D82A}">
                    <a16:rowId xmlns:a16="http://schemas.microsoft.com/office/drawing/2014/main" val="1587125708"/>
                  </a:ext>
                </a:extLst>
              </a:tr>
            </a:tbl>
          </a:graphicData>
        </a:graphic>
      </p:graphicFrame>
    </p:spTree>
    <p:extLst>
      <p:ext uri="{BB962C8B-B14F-4D97-AF65-F5344CB8AC3E}">
        <p14:creationId xmlns:p14="http://schemas.microsoft.com/office/powerpoint/2010/main" val="1420897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A556C-632A-9B54-4ACA-B410AC33B4CB}"/>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5BCAB7C1-CF3C-012F-232D-C9A7D7930556}"/>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Lasso</a:t>
            </a: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3EE398DD-7650-CE87-4E96-DDF84E25C496}"/>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COVID-19 (Classification dataset) (training cohort for now)</a:t>
            </a:r>
          </a:p>
        </p:txBody>
      </p:sp>
      <p:sp>
        <p:nvSpPr>
          <p:cNvPr id="3" name="ZoneTexte 2">
            <a:extLst>
              <a:ext uri="{FF2B5EF4-FFF2-40B4-BE49-F238E27FC236}">
                <a16:creationId xmlns:a16="http://schemas.microsoft.com/office/drawing/2014/main" id="{5B0692F9-F8E3-F717-B2D3-AF1726CE3B63}"/>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3000FE16-D0B3-5EFD-377D-6B9C616BE82C}"/>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3EFE6D56-EA45-2774-E254-DE76C26EBE01}"/>
              </a:ext>
            </a:extLst>
          </p:cNvPr>
          <p:cNvGraphicFramePr>
            <a:graphicFrameLocks noGrp="1"/>
          </p:cNvGraphicFramePr>
          <p:nvPr>
            <p:extLst>
              <p:ext uri="{D42A27DB-BD31-4B8C-83A1-F6EECF244321}">
                <p14:modId xmlns:p14="http://schemas.microsoft.com/office/powerpoint/2010/main" val="2104911813"/>
              </p:ext>
            </p:extLst>
          </p:nvPr>
        </p:nvGraphicFramePr>
        <p:xfrm>
          <a:off x="451193" y="1696739"/>
          <a:ext cx="5228892" cy="1332401"/>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noProof="0" dirty="0">
                          <a:solidFill>
                            <a:schemeClr val="tx2">
                              <a:lumMod val="90000"/>
                              <a:lumOff val="10000"/>
                            </a:schemeClr>
                          </a:solidFill>
                        </a:rPr>
                        <a:t>STABL Lasso</a:t>
                      </a:r>
                    </a:p>
                  </a:txBody>
                  <a:tcPr/>
                </a:tc>
                <a:tc>
                  <a:txBody>
                    <a:bodyPr/>
                    <a:lstStyle/>
                    <a:p>
                      <a:pPr algn="ctr"/>
                      <a:r>
                        <a:rPr lang="en-US" sz="1200" b="0" noProof="0" dirty="0">
                          <a:solidFill>
                            <a:schemeClr val="tx2">
                              <a:lumMod val="90000"/>
                              <a:lumOff val="10000"/>
                            </a:schemeClr>
                          </a:solidFill>
                        </a:rPr>
                        <a:t>9  [4, 17]</a:t>
                      </a:r>
                    </a:p>
                  </a:txBody>
                  <a:tcPr/>
                </a:tc>
                <a:tc>
                  <a:txBody>
                    <a:bodyPr/>
                    <a:lstStyle/>
                    <a:p>
                      <a:pPr algn="ctr"/>
                      <a:r>
                        <a:rPr lang="en-US" sz="1200" b="0" noProof="0" dirty="0">
                          <a:solidFill>
                            <a:schemeClr val="tx2">
                              <a:lumMod val="90000"/>
                              <a:lumOff val="10000"/>
                            </a:schemeClr>
                          </a:solidFill>
                        </a:rPr>
                        <a:t>25</a:t>
                      </a:r>
                    </a:p>
                  </a:txBody>
                  <a:tcPr/>
                </a:tc>
                <a:extLst>
                  <a:ext uri="{0D108BD9-81ED-4DB2-BD59-A6C34878D82A}">
                    <a16:rowId xmlns:a16="http://schemas.microsoft.com/office/drawing/2014/main" val="321074885"/>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endParaRPr lang="en-US" sz="1200" b="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6  [3, 11]</a:t>
                      </a:r>
                    </a:p>
                  </a:txBody>
                  <a:tcPr/>
                </a:tc>
                <a:tc>
                  <a:txBody>
                    <a:bodyPr/>
                    <a:lstStyle/>
                    <a:p>
                      <a:pPr algn="ctr"/>
                      <a:r>
                        <a:rPr lang="en-US" sz="1200" b="0" noProof="0" dirty="0">
                          <a:solidFill>
                            <a:schemeClr val="tx2">
                              <a:lumMod val="90000"/>
                              <a:lumOff val="10000"/>
                            </a:schemeClr>
                          </a:solidFill>
                        </a:rPr>
                        <a:t>31</a:t>
                      </a:r>
                    </a:p>
                  </a:txBody>
                  <a:tcPr/>
                </a:tc>
                <a:extLst>
                  <a:ext uri="{0D108BD9-81ED-4DB2-BD59-A6C34878D82A}">
                    <a16:rowId xmlns:a16="http://schemas.microsoft.com/office/drawing/2014/main" val="1587125708"/>
                  </a:ext>
                </a:extLst>
              </a:tr>
            </a:tbl>
          </a:graphicData>
        </a:graphic>
      </p:graphicFrame>
      <p:sp>
        <p:nvSpPr>
          <p:cNvPr id="28" name="ZoneTexte 27">
            <a:extLst>
              <a:ext uri="{FF2B5EF4-FFF2-40B4-BE49-F238E27FC236}">
                <a16:creationId xmlns:a16="http://schemas.microsoft.com/office/drawing/2014/main" id="{EE69CFCB-2158-E68C-84F1-8C5E5618FC2F}"/>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7971EEAB-F3FF-CB17-BA62-224A7D6D7C4E}"/>
              </a:ext>
            </a:extLst>
          </p:cNvPr>
          <p:cNvSpPr txBox="1"/>
          <p:nvPr/>
        </p:nvSpPr>
        <p:spPr>
          <a:xfrm>
            <a:off x="409810" y="3761851"/>
            <a:ext cx="501127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Logistic Regression for the fitting part)</a:t>
            </a:r>
          </a:p>
        </p:txBody>
      </p:sp>
      <p:sp>
        <p:nvSpPr>
          <p:cNvPr id="30" name="ZoneTexte 29">
            <a:extLst>
              <a:ext uri="{FF2B5EF4-FFF2-40B4-BE49-F238E27FC236}">
                <a16:creationId xmlns:a16="http://schemas.microsoft.com/office/drawing/2014/main" id="{B56830DC-9177-BA79-53E1-D81675D52B74}"/>
              </a:ext>
            </a:extLst>
          </p:cNvPr>
          <p:cNvSpPr txBox="1"/>
          <p:nvPr/>
        </p:nvSpPr>
        <p:spPr>
          <a:xfrm>
            <a:off x="6470977" y="1149280"/>
            <a:ext cx="332616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with basic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for the fitting part</a:t>
            </a:r>
          </a:p>
        </p:txBody>
      </p:sp>
      <p:graphicFrame>
        <p:nvGraphicFramePr>
          <p:cNvPr id="31" name="Tableau 30">
            <a:extLst>
              <a:ext uri="{FF2B5EF4-FFF2-40B4-BE49-F238E27FC236}">
                <a16:creationId xmlns:a16="http://schemas.microsoft.com/office/drawing/2014/main" id="{B913624F-2DB5-62F6-14AF-FF81AE8B0C5F}"/>
              </a:ext>
            </a:extLst>
          </p:cNvPr>
          <p:cNvGraphicFramePr>
            <a:graphicFrameLocks noGrp="1"/>
          </p:cNvGraphicFramePr>
          <p:nvPr/>
        </p:nvGraphicFramePr>
        <p:xfrm>
          <a:off x="1085919" y="4381527"/>
          <a:ext cx="3959441" cy="1371600"/>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AUROC</a:t>
                      </a:r>
                      <a:r>
                        <a:rPr lang="en-US" sz="1200" baseline="30000" noProof="0" dirty="0"/>
                        <a:t>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Precision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0.85</a:t>
                      </a:r>
                    </a:p>
                  </a:txBody>
                  <a:tcPr/>
                </a:tc>
                <a:tc>
                  <a:txBody>
                    <a:bodyPr/>
                    <a:lstStyle/>
                    <a:p>
                      <a:pPr algn="ctr"/>
                      <a:r>
                        <a:rPr lang="en-US" sz="1200" noProof="0" dirty="0">
                          <a:solidFill>
                            <a:schemeClr val="tx2">
                              <a:lumMod val="90000"/>
                              <a:lumOff val="10000"/>
                            </a:schemeClr>
                          </a:solidFill>
                        </a:rPr>
                        <a:t>0.80</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0.76</a:t>
                      </a:r>
                    </a:p>
                  </a:txBody>
                  <a:tcPr/>
                </a:tc>
                <a:tc>
                  <a:txBody>
                    <a:bodyPr/>
                    <a:lstStyle/>
                    <a:p>
                      <a:pPr algn="ctr"/>
                      <a:r>
                        <a:rPr lang="en-US" sz="1200" noProof="0" dirty="0">
                          <a:solidFill>
                            <a:schemeClr val="tx2">
                              <a:lumMod val="90000"/>
                              <a:lumOff val="10000"/>
                            </a:schemeClr>
                          </a:solidFill>
                        </a:rPr>
                        <a:t>0.72</a:t>
                      </a:r>
                    </a:p>
                  </a:txBody>
                  <a:tcPr/>
                </a:tc>
                <a:extLst>
                  <a:ext uri="{0D108BD9-81ED-4DB2-BD59-A6C34878D82A}">
                    <a16:rowId xmlns:a16="http://schemas.microsoft.com/office/drawing/2014/main" val="1587125708"/>
                  </a:ext>
                </a:extLst>
              </a:tr>
            </a:tbl>
          </a:graphicData>
        </a:graphic>
      </p:graphicFrame>
      <p:pic>
        <p:nvPicPr>
          <p:cNvPr id="14" name="Image 13">
            <a:extLst>
              <a:ext uri="{FF2B5EF4-FFF2-40B4-BE49-F238E27FC236}">
                <a16:creationId xmlns:a16="http://schemas.microsoft.com/office/drawing/2014/main" id="{F747028C-93D1-EC2A-B482-05B7A3178DC8}"/>
              </a:ext>
            </a:extLst>
          </p:cNvPr>
          <p:cNvPicPr>
            <a:picLocks noChangeAspect="1"/>
          </p:cNvPicPr>
          <p:nvPr/>
        </p:nvPicPr>
        <p:blipFill>
          <a:blip r:embed="rId3"/>
          <a:srcRect t="12571"/>
          <a:stretch>
            <a:fillRect/>
          </a:stretch>
        </p:blipFill>
        <p:spPr>
          <a:xfrm>
            <a:off x="8474908" y="1462988"/>
            <a:ext cx="3216767" cy="2338080"/>
          </a:xfrm>
          <a:prstGeom prst="rect">
            <a:avLst/>
          </a:prstGeom>
        </p:spPr>
      </p:pic>
      <p:sp>
        <p:nvSpPr>
          <p:cNvPr id="4" name="ZoneTexte 3">
            <a:extLst>
              <a:ext uri="{FF2B5EF4-FFF2-40B4-BE49-F238E27FC236}">
                <a16:creationId xmlns:a16="http://schemas.microsoft.com/office/drawing/2014/main" id="{02C1CD0F-7B86-6D3F-754D-76F40D83B697}"/>
              </a:ext>
            </a:extLst>
          </p:cNvPr>
          <p:cNvSpPr txBox="1"/>
          <p:nvPr/>
        </p:nvSpPr>
        <p:spPr>
          <a:xfrm>
            <a:off x="6470976" y="3047196"/>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0.830 [0.712, 0.929]</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0.74 [0.54, 0.90]</a:t>
            </a:r>
          </a:p>
        </p:txBody>
      </p:sp>
    </p:spTree>
    <p:extLst>
      <p:ext uri="{BB962C8B-B14F-4D97-AF65-F5344CB8AC3E}">
        <p14:creationId xmlns:p14="http://schemas.microsoft.com/office/powerpoint/2010/main" val="378023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DFCFE-5AC9-36C2-9C21-9BA7365C3572}"/>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9DD4ECD3-8105-9A74-8E91-52544BEFB739}"/>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Lasso</a:t>
            </a: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048AB885-4C97-DCBB-FEC9-64A9976D8B6A}"/>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COVID-19 (Classification dataset) (training cohort for now)</a:t>
            </a:r>
          </a:p>
        </p:txBody>
      </p:sp>
      <p:sp>
        <p:nvSpPr>
          <p:cNvPr id="3" name="ZoneTexte 2">
            <a:extLst>
              <a:ext uri="{FF2B5EF4-FFF2-40B4-BE49-F238E27FC236}">
                <a16:creationId xmlns:a16="http://schemas.microsoft.com/office/drawing/2014/main" id="{7AB4782C-E6CE-ED47-3C0E-E90D9CA6EB9F}"/>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AC494709-D397-66A6-9E59-548F2365D683}"/>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CD2C53CF-3685-EE29-488C-FA263C34E680}"/>
              </a:ext>
            </a:extLst>
          </p:cNvPr>
          <p:cNvGraphicFramePr>
            <a:graphicFrameLocks noGrp="1"/>
          </p:cNvGraphicFramePr>
          <p:nvPr>
            <p:extLst>
              <p:ext uri="{D42A27DB-BD31-4B8C-83A1-F6EECF244321}">
                <p14:modId xmlns:p14="http://schemas.microsoft.com/office/powerpoint/2010/main" val="2792803168"/>
              </p:ext>
            </p:extLst>
          </p:nvPr>
        </p:nvGraphicFramePr>
        <p:xfrm>
          <a:off x="451193" y="1696739"/>
          <a:ext cx="5228892" cy="1639878"/>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noProof="0" dirty="0">
                          <a:solidFill>
                            <a:schemeClr val="tx2">
                              <a:lumMod val="90000"/>
                              <a:lumOff val="10000"/>
                            </a:schemeClr>
                          </a:solidFill>
                        </a:rPr>
                        <a:t>STABL Lasso</a:t>
                      </a:r>
                    </a:p>
                  </a:txBody>
                  <a:tcPr/>
                </a:tc>
                <a:tc>
                  <a:txBody>
                    <a:bodyPr/>
                    <a:lstStyle/>
                    <a:p>
                      <a:pPr algn="ctr"/>
                      <a:r>
                        <a:rPr lang="en-US" sz="1200" b="0" noProof="0" dirty="0">
                          <a:solidFill>
                            <a:schemeClr val="tx2">
                              <a:lumMod val="90000"/>
                              <a:lumOff val="10000"/>
                            </a:schemeClr>
                          </a:solidFill>
                        </a:rPr>
                        <a:t>9  [4, 17]</a:t>
                      </a:r>
                    </a:p>
                  </a:txBody>
                  <a:tcPr/>
                </a:tc>
                <a:tc>
                  <a:txBody>
                    <a:bodyPr/>
                    <a:lstStyle/>
                    <a:p>
                      <a:pPr algn="ctr"/>
                      <a:r>
                        <a:rPr lang="en-US" sz="1200" b="0" noProof="0" dirty="0">
                          <a:solidFill>
                            <a:schemeClr val="tx2">
                              <a:lumMod val="90000"/>
                              <a:lumOff val="10000"/>
                            </a:schemeClr>
                          </a:solidFill>
                        </a:rPr>
                        <a:t>25</a:t>
                      </a:r>
                    </a:p>
                  </a:txBody>
                  <a:tcPr/>
                </a:tc>
                <a:extLst>
                  <a:ext uri="{0D108BD9-81ED-4DB2-BD59-A6C34878D82A}">
                    <a16:rowId xmlns:a16="http://schemas.microsoft.com/office/drawing/2014/main" val="321074885"/>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endParaRPr lang="en-US" sz="1200" b="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6  [3, 11]</a:t>
                      </a:r>
                    </a:p>
                  </a:txBody>
                  <a:tcPr/>
                </a:tc>
                <a:tc>
                  <a:txBody>
                    <a:bodyPr/>
                    <a:lstStyle/>
                    <a:p>
                      <a:pPr algn="ctr"/>
                      <a:r>
                        <a:rPr lang="en-US" sz="1200" b="0" noProof="0" dirty="0">
                          <a:solidFill>
                            <a:schemeClr val="tx2">
                              <a:lumMod val="90000"/>
                              <a:lumOff val="10000"/>
                            </a:schemeClr>
                          </a:solidFill>
                        </a:rPr>
                        <a:t>31</a:t>
                      </a:r>
                    </a:p>
                  </a:txBody>
                  <a:tcPr/>
                </a:tc>
                <a:extLst>
                  <a:ext uri="{0D108BD9-81ED-4DB2-BD59-A6C34878D82A}">
                    <a16:rowId xmlns:a16="http://schemas.microsoft.com/office/drawing/2014/main" val="1587125708"/>
                  </a:ext>
                </a:extLst>
              </a:tr>
              <a:tr h="307477">
                <a:tc>
                  <a:txBody>
                    <a:bodyPr/>
                    <a:lstStyle/>
                    <a:p>
                      <a:pPr algn="ctr"/>
                      <a:r>
                        <a:rPr lang="en-US" sz="1200" b="1" noProof="0">
                          <a:solidFill>
                            <a:schemeClr val="tx2">
                              <a:lumMod val="90000"/>
                              <a:lumOff val="10000"/>
                            </a:schemeClr>
                          </a:solidFill>
                        </a:rPr>
                        <a:t>STABL XGBoost</a:t>
                      </a:r>
                      <a:endParaRPr lang="en-US" sz="1200" b="1" noProof="0" dirty="0">
                        <a:solidFill>
                          <a:schemeClr val="tx2">
                            <a:lumMod val="90000"/>
                            <a:lumOff val="10000"/>
                          </a:schemeClr>
                        </a:solidFill>
                      </a:endParaRPr>
                    </a:p>
                  </a:txBody>
                  <a:tcPr>
                    <a:solidFill>
                      <a:schemeClr val="accent6">
                        <a:lumMod val="20000"/>
                        <a:lumOff val="80000"/>
                      </a:schemeClr>
                    </a:solidFill>
                  </a:tcPr>
                </a:tc>
                <a:tc>
                  <a:txBody>
                    <a:bodyPr/>
                    <a:lstStyle/>
                    <a:p>
                      <a:pPr algn="ctr"/>
                      <a:r>
                        <a:rPr lang="en-US" sz="1200" b="1" noProof="0">
                          <a:solidFill>
                            <a:schemeClr val="tx2">
                              <a:lumMod val="90000"/>
                              <a:lumOff val="10000"/>
                            </a:schemeClr>
                          </a:solidFill>
                        </a:rPr>
                        <a:t>2 [2, 3]</a:t>
                      </a:r>
                      <a:endParaRPr lang="en-US" sz="1200" b="1" noProof="0" dirty="0">
                        <a:solidFill>
                          <a:schemeClr val="tx2">
                            <a:lumMod val="90000"/>
                            <a:lumOff val="10000"/>
                          </a:schemeClr>
                        </a:solidFill>
                      </a:endParaRPr>
                    </a:p>
                  </a:txBody>
                  <a:tcPr>
                    <a:solidFill>
                      <a:schemeClr val="accent6">
                        <a:lumMod val="20000"/>
                        <a:lumOff val="80000"/>
                      </a:schemeClr>
                    </a:solidFill>
                  </a:tcPr>
                </a:tc>
                <a:tc>
                  <a:txBody>
                    <a:bodyPr/>
                    <a:lstStyle/>
                    <a:p>
                      <a:pPr algn="ctr"/>
                      <a:r>
                        <a:rPr lang="en-US" sz="1200" b="1" noProof="0" dirty="0">
                          <a:solidFill>
                            <a:schemeClr val="tx2">
                              <a:lumMod val="90000"/>
                              <a:lumOff val="10000"/>
                            </a:schemeClr>
                          </a:solidFill>
                        </a:rPr>
                        <a:t>5</a:t>
                      </a:r>
                    </a:p>
                  </a:txBody>
                  <a:tcPr>
                    <a:solidFill>
                      <a:schemeClr val="accent6">
                        <a:lumMod val="20000"/>
                        <a:lumOff val="80000"/>
                      </a:schemeClr>
                    </a:solidFill>
                  </a:tcPr>
                </a:tc>
                <a:extLst>
                  <a:ext uri="{0D108BD9-81ED-4DB2-BD59-A6C34878D82A}">
                    <a16:rowId xmlns:a16="http://schemas.microsoft.com/office/drawing/2014/main" val="2615771440"/>
                  </a:ext>
                </a:extLst>
              </a:tr>
            </a:tbl>
          </a:graphicData>
        </a:graphic>
      </p:graphicFrame>
      <p:sp>
        <p:nvSpPr>
          <p:cNvPr id="28" name="ZoneTexte 27">
            <a:extLst>
              <a:ext uri="{FF2B5EF4-FFF2-40B4-BE49-F238E27FC236}">
                <a16:creationId xmlns:a16="http://schemas.microsoft.com/office/drawing/2014/main" id="{3455E53B-C34E-4BD1-82BD-E305EE1EC5B6}"/>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C6F110E9-EE54-ACD6-5DCD-94632480A4C1}"/>
              </a:ext>
            </a:extLst>
          </p:cNvPr>
          <p:cNvSpPr txBox="1"/>
          <p:nvPr/>
        </p:nvSpPr>
        <p:spPr>
          <a:xfrm>
            <a:off x="409810" y="3761851"/>
            <a:ext cx="501127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Logistic Regression for the fitting part)</a:t>
            </a:r>
          </a:p>
        </p:txBody>
      </p:sp>
      <p:sp>
        <p:nvSpPr>
          <p:cNvPr id="30" name="ZoneTexte 29">
            <a:extLst>
              <a:ext uri="{FF2B5EF4-FFF2-40B4-BE49-F238E27FC236}">
                <a16:creationId xmlns:a16="http://schemas.microsoft.com/office/drawing/2014/main" id="{FFAD7C44-C206-8609-C110-1ADA93A10836}"/>
              </a:ext>
            </a:extLst>
          </p:cNvPr>
          <p:cNvSpPr txBox="1"/>
          <p:nvPr/>
        </p:nvSpPr>
        <p:spPr>
          <a:xfrm>
            <a:off x="6470977" y="1149280"/>
            <a:ext cx="332616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with basic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for the fitting part</a:t>
            </a:r>
          </a:p>
        </p:txBody>
      </p:sp>
      <p:graphicFrame>
        <p:nvGraphicFramePr>
          <p:cNvPr id="31" name="Tableau 30">
            <a:extLst>
              <a:ext uri="{FF2B5EF4-FFF2-40B4-BE49-F238E27FC236}">
                <a16:creationId xmlns:a16="http://schemas.microsoft.com/office/drawing/2014/main" id="{995C43F5-76BC-D240-B1BB-D36A67A60D14}"/>
              </a:ext>
            </a:extLst>
          </p:cNvPr>
          <p:cNvGraphicFramePr>
            <a:graphicFrameLocks noGrp="1"/>
          </p:cNvGraphicFramePr>
          <p:nvPr/>
        </p:nvGraphicFramePr>
        <p:xfrm>
          <a:off x="1085919" y="4381527"/>
          <a:ext cx="3959441" cy="1371600"/>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AUROC</a:t>
                      </a:r>
                      <a:r>
                        <a:rPr lang="en-US" sz="1200" baseline="30000" noProof="0" dirty="0"/>
                        <a:t>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Precision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0.85</a:t>
                      </a:r>
                    </a:p>
                  </a:txBody>
                  <a:tcPr/>
                </a:tc>
                <a:tc>
                  <a:txBody>
                    <a:bodyPr/>
                    <a:lstStyle/>
                    <a:p>
                      <a:pPr algn="ctr"/>
                      <a:r>
                        <a:rPr lang="en-US" sz="1200" noProof="0" dirty="0">
                          <a:solidFill>
                            <a:schemeClr val="tx2">
                              <a:lumMod val="90000"/>
                              <a:lumOff val="10000"/>
                            </a:schemeClr>
                          </a:solidFill>
                        </a:rPr>
                        <a:t>0.80</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0.76</a:t>
                      </a:r>
                    </a:p>
                  </a:txBody>
                  <a:tcPr/>
                </a:tc>
                <a:tc>
                  <a:txBody>
                    <a:bodyPr/>
                    <a:lstStyle/>
                    <a:p>
                      <a:pPr algn="ctr"/>
                      <a:r>
                        <a:rPr lang="en-US" sz="1200" noProof="0" dirty="0">
                          <a:solidFill>
                            <a:schemeClr val="tx2">
                              <a:lumMod val="90000"/>
                              <a:lumOff val="10000"/>
                            </a:schemeClr>
                          </a:solidFill>
                        </a:rPr>
                        <a:t>0.72</a:t>
                      </a:r>
                    </a:p>
                  </a:txBody>
                  <a:tcPr/>
                </a:tc>
                <a:extLst>
                  <a:ext uri="{0D108BD9-81ED-4DB2-BD59-A6C34878D82A}">
                    <a16:rowId xmlns:a16="http://schemas.microsoft.com/office/drawing/2014/main" val="1587125708"/>
                  </a:ext>
                </a:extLst>
              </a:tr>
            </a:tbl>
          </a:graphicData>
        </a:graphic>
      </p:graphicFrame>
      <p:pic>
        <p:nvPicPr>
          <p:cNvPr id="14" name="Image 13">
            <a:extLst>
              <a:ext uri="{FF2B5EF4-FFF2-40B4-BE49-F238E27FC236}">
                <a16:creationId xmlns:a16="http://schemas.microsoft.com/office/drawing/2014/main" id="{20BDC191-380F-07FF-F245-D2077C07AEEC}"/>
              </a:ext>
            </a:extLst>
          </p:cNvPr>
          <p:cNvPicPr>
            <a:picLocks noChangeAspect="1"/>
          </p:cNvPicPr>
          <p:nvPr/>
        </p:nvPicPr>
        <p:blipFill>
          <a:blip r:embed="rId3"/>
          <a:srcRect t="12571"/>
          <a:stretch>
            <a:fillRect/>
          </a:stretch>
        </p:blipFill>
        <p:spPr>
          <a:xfrm>
            <a:off x="8474908" y="1462988"/>
            <a:ext cx="3216767" cy="2338080"/>
          </a:xfrm>
          <a:prstGeom prst="rect">
            <a:avLst/>
          </a:prstGeom>
        </p:spPr>
      </p:pic>
      <p:pic>
        <p:nvPicPr>
          <p:cNvPr id="15" name="Image 14">
            <a:extLst>
              <a:ext uri="{FF2B5EF4-FFF2-40B4-BE49-F238E27FC236}">
                <a16:creationId xmlns:a16="http://schemas.microsoft.com/office/drawing/2014/main" id="{23C68FC7-3B30-A289-F961-4A148E168C69}"/>
              </a:ext>
            </a:extLst>
          </p:cNvPr>
          <p:cNvPicPr>
            <a:picLocks noChangeAspect="1"/>
          </p:cNvPicPr>
          <p:nvPr/>
        </p:nvPicPr>
        <p:blipFill>
          <a:blip r:embed="rId4"/>
          <a:srcRect t="10838"/>
          <a:stretch>
            <a:fillRect/>
          </a:stretch>
        </p:blipFill>
        <p:spPr>
          <a:xfrm>
            <a:off x="8474908" y="3875118"/>
            <a:ext cx="3216766" cy="2384418"/>
          </a:xfrm>
          <a:prstGeom prst="rect">
            <a:avLst/>
          </a:prstGeom>
        </p:spPr>
      </p:pic>
      <p:sp>
        <p:nvSpPr>
          <p:cNvPr id="4" name="ZoneTexte 3">
            <a:extLst>
              <a:ext uri="{FF2B5EF4-FFF2-40B4-BE49-F238E27FC236}">
                <a16:creationId xmlns:a16="http://schemas.microsoft.com/office/drawing/2014/main" id="{30DBF68F-5A9E-408C-87F4-2A0A47E7B9D8}"/>
              </a:ext>
            </a:extLst>
          </p:cNvPr>
          <p:cNvSpPr txBox="1"/>
          <p:nvPr/>
        </p:nvSpPr>
        <p:spPr>
          <a:xfrm>
            <a:off x="6470976" y="3047196"/>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0.830 [0.712, 0.929]</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0.74 [0.54, 0.90]</a:t>
            </a:r>
          </a:p>
        </p:txBody>
      </p:sp>
      <p:sp>
        <p:nvSpPr>
          <p:cNvPr id="5" name="ZoneTexte 4">
            <a:extLst>
              <a:ext uri="{FF2B5EF4-FFF2-40B4-BE49-F238E27FC236}">
                <a16:creationId xmlns:a16="http://schemas.microsoft.com/office/drawing/2014/main" id="{82E47517-71B6-F83B-8906-4C0EF1FE5697}"/>
              </a:ext>
            </a:extLst>
          </p:cNvPr>
          <p:cNvSpPr txBox="1"/>
          <p:nvPr/>
        </p:nvSpPr>
        <p:spPr>
          <a:xfrm>
            <a:off x="6470976" y="5477887"/>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0.891 [0.808, 0.958]</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0.82 [0.65, 0.95]</a:t>
            </a:r>
          </a:p>
        </p:txBody>
      </p:sp>
    </p:spTree>
    <p:extLst>
      <p:ext uri="{BB962C8B-B14F-4D97-AF65-F5344CB8AC3E}">
        <p14:creationId xmlns:p14="http://schemas.microsoft.com/office/powerpoint/2010/main" val="245184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9F8EF-399F-4352-9D67-4DED6F5A00D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77E726-B77D-833F-A954-D889B786AA5C}"/>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CFRNA (Classification dataset)</a:t>
            </a:r>
          </a:p>
        </p:txBody>
      </p:sp>
      <p:sp>
        <p:nvSpPr>
          <p:cNvPr id="3" name="ZoneTexte 2">
            <a:extLst>
              <a:ext uri="{FF2B5EF4-FFF2-40B4-BE49-F238E27FC236}">
                <a16:creationId xmlns:a16="http://schemas.microsoft.com/office/drawing/2014/main" id="{172E6EDA-9F39-BBDE-4A03-3EF323110A6A}"/>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0CDAA953-B82E-C89B-10D4-82C9095118A2}"/>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DA55872E-AA30-1FCF-D998-1D865CC85262}"/>
              </a:ext>
            </a:extLst>
          </p:cNvPr>
          <p:cNvGraphicFramePr>
            <a:graphicFrameLocks noGrp="1"/>
          </p:cNvGraphicFramePr>
          <p:nvPr>
            <p:extLst>
              <p:ext uri="{D42A27DB-BD31-4B8C-83A1-F6EECF244321}">
                <p14:modId xmlns:p14="http://schemas.microsoft.com/office/powerpoint/2010/main" val="285399095"/>
              </p:ext>
            </p:extLst>
          </p:nvPr>
        </p:nvGraphicFramePr>
        <p:xfrm>
          <a:off x="451194" y="1696739"/>
          <a:ext cx="5228892" cy="1332401"/>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noProof="0" dirty="0">
                          <a:solidFill>
                            <a:schemeClr val="tx2">
                              <a:lumMod val="90000"/>
                              <a:lumOff val="10000"/>
                            </a:schemeClr>
                          </a:solidFill>
                        </a:rPr>
                        <a:t>STABL Lasso</a:t>
                      </a:r>
                    </a:p>
                  </a:txBody>
                  <a:tcPr/>
                </a:tc>
                <a:tc>
                  <a:txBody>
                    <a:bodyPr/>
                    <a:lstStyle/>
                    <a:p>
                      <a:pPr algn="ctr"/>
                      <a:r>
                        <a:rPr lang="en-US" sz="1200" b="0" noProof="0" dirty="0">
                          <a:solidFill>
                            <a:schemeClr val="tx2">
                              <a:lumMod val="90000"/>
                              <a:lumOff val="10000"/>
                            </a:schemeClr>
                          </a:solidFill>
                        </a:rPr>
                        <a:t>12 [8, 16]</a:t>
                      </a:r>
                    </a:p>
                  </a:txBody>
                  <a:tcPr/>
                </a:tc>
                <a:tc>
                  <a:txBody>
                    <a:bodyPr/>
                    <a:lstStyle/>
                    <a:p>
                      <a:pPr algn="ctr"/>
                      <a:r>
                        <a:rPr lang="en-US" sz="1200" b="0" noProof="0" dirty="0">
                          <a:solidFill>
                            <a:schemeClr val="tx2">
                              <a:lumMod val="90000"/>
                              <a:lumOff val="10000"/>
                            </a:schemeClr>
                          </a:solidFill>
                        </a:rPr>
                        <a:t>80</a:t>
                      </a:r>
                    </a:p>
                  </a:txBody>
                  <a:tcPr/>
                </a:tc>
                <a:extLst>
                  <a:ext uri="{0D108BD9-81ED-4DB2-BD59-A6C34878D82A}">
                    <a16:rowId xmlns:a16="http://schemas.microsoft.com/office/drawing/2014/main" val="321074885"/>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endParaRPr lang="en-US" sz="1200" b="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6 [4, 11]</a:t>
                      </a:r>
                    </a:p>
                  </a:txBody>
                  <a:tcPr/>
                </a:tc>
                <a:tc>
                  <a:txBody>
                    <a:bodyPr/>
                    <a:lstStyle/>
                    <a:p>
                      <a:pPr algn="ctr"/>
                      <a:r>
                        <a:rPr lang="en-US" sz="1200" b="0" noProof="0" dirty="0">
                          <a:solidFill>
                            <a:schemeClr val="tx2">
                              <a:lumMod val="90000"/>
                              <a:lumOff val="10000"/>
                            </a:schemeClr>
                          </a:solidFill>
                        </a:rPr>
                        <a:t>161</a:t>
                      </a:r>
                    </a:p>
                  </a:txBody>
                  <a:tcPr/>
                </a:tc>
                <a:extLst>
                  <a:ext uri="{0D108BD9-81ED-4DB2-BD59-A6C34878D82A}">
                    <a16:rowId xmlns:a16="http://schemas.microsoft.com/office/drawing/2014/main" val="1587125708"/>
                  </a:ext>
                </a:extLst>
              </a:tr>
            </a:tbl>
          </a:graphicData>
        </a:graphic>
      </p:graphicFrame>
      <p:sp>
        <p:nvSpPr>
          <p:cNvPr id="28" name="ZoneTexte 27">
            <a:extLst>
              <a:ext uri="{FF2B5EF4-FFF2-40B4-BE49-F238E27FC236}">
                <a16:creationId xmlns:a16="http://schemas.microsoft.com/office/drawing/2014/main" id="{BC535421-5B45-7C41-B8DD-BDFB22E8DE83}"/>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3610FC62-EA09-8248-547B-33CCE8695A7F}"/>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graphicFrame>
        <p:nvGraphicFramePr>
          <p:cNvPr id="4" name="Tableau 3">
            <a:extLst>
              <a:ext uri="{FF2B5EF4-FFF2-40B4-BE49-F238E27FC236}">
                <a16:creationId xmlns:a16="http://schemas.microsoft.com/office/drawing/2014/main" id="{C5EEFA6B-5B91-08E3-E7C1-988AB8361FA3}"/>
              </a:ext>
            </a:extLst>
          </p:cNvPr>
          <p:cNvGraphicFramePr>
            <a:graphicFrameLocks noGrp="1"/>
          </p:cNvGraphicFramePr>
          <p:nvPr/>
        </p:nvGraphicFramePr>
        <p:xfrm>
          <a:off x="1085919" y="4135247"/>
          <a:ext cx="3959441" cy="1828800"/>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AUROC</a:t>
                      </a:r>
                      <a:r>
                        <a:rPr lang="en-US" sz="1200" baseline="30000" noProof="0" dirty="0"/>
                        <a:t>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Precision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0.83</a:t>
                      </a:r>
                    </a:p>
                  </a:txBody>
                  <a:tcPr/>
                </a:tc>
                <a:tc>
                  <a:txBody>
                    <a:bodyPr/>
                    <a:lstStyle/>
                    <a:p>
                      <a:pPr algn="ctr"/>
                      <a:r>
                        <a:rPr lang="en-US" sz="1200" noProof="0" dirty="0">
                          <a:solidFill>
                            <a:schemeClr val="tx2">
                              <a:lumMod val="90000"/>
                              <a:lumOff val="10000"/>
                            </a:schemeClr>
                          </a:solidFill>
                        </a:rPr>
                        <a:t>0.87</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0.80</a:t>
                      </a:r>
                    </a:p>
                  </a:txBody>
                  <a:tcPr/>
                </a:tc>
                <a:tc>
                  <a:txBody>
                    <a:bodyPr/>
                    <a:lstStyle/>
                    <a:p>
                      <a:pPr algn="ctr"/>
                      <a:r>
                        <a:rPr lang="en-US" sz="1200" noProof="0" dirty="0">
                          <a:solidFill>
                            <a:schemeClr val="tx2">
                              <a:lumMod val="90000"/>
                              <a:lumOff val="10000"/>
                            </a:schemeClr>
                          </a:solidFill>
                        </a:rPr>
                        <a:t>0.82</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Logit</a:t>
                      </a:r>
                    </a:p>
                  </a:txBody>
                  <a:tcPr/>
                </a:tc>
                <a:tc>
                  <a:txBody>
                    <a:bodyPr/>
                    <a:lstStyle/>
                    <a:p>
                      <a:pPr algn="ctr"/>
                      <a:r>
                        <a:rPr lang="en-US" sz="1200" noProof="0" dirty="0">
                          <a:solidFill>
                            <a:schemeClr val="tx2">
                              <a:lumMod val="90000"/>
                              <a:lumOff val="10000"/>
                            </a:schemeClr>
                          </a:solidFill>
                        </a:rPr>
                        <a:t>0.82</a:t>
                      </a:r>
                    </a:p>
                  </a:txBody>
                  <a:tcPr/>
                </a:tc>
                <a:tc>
                  <a:txBody>
                    <a:bodyPr/>
                    <a:lstStyle/>
                    <a:p>
                      <a:pPr algn="ctr"/>
                      <a:r>
                        <a:rPr lang="en-US" sz="1200" noProof="0" dirty="0">
                          <a:solidFill>
                            <a:schemeClr val="tx2">
                              <a:lumMod val="90000"/>
                              <a:lumOff val="10000"/>
                            </a:schemeClr>
                          </a:solidFill>
                        </a:rPr>
                        <a:t>0.86</a:t>
                      </a:r>
                    </a:p>
                  </a:txBody>
                  <a:tcPr/>
                </a:tc>
                <a:extLst>
                  <a:ext uri="{0D108BD9-81ED-4DB2-BD59-A6C34878D82A}">
                    <a16:rowId xmlns:a16="http://schemas.microsoft.com/office/drawing/2014/main" val="2895964765"/>
                  </a:ext>
                </a:extLst>
              </a:tr>
            </a:tbl>
          </a:graphicData>
        </a:graphic>
      </p:graphicFrame>
    </p:spTree>
    <p:extLst>
      <p:ext uri="{BB962C8B-B14F-4D97-AF65-F5344CB8AC3E}">
        <p14:creationId xmlns:p14="http://schemas.microsoft.com/office/powerpoint/2010/main" val="672839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286E6-DED8-A7FD-D25C-F3CB9A83F5E8}"/>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8576813A-D1DA-2A69-9ACE-27F4D1AB48E2}"/>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Lasso</a:t>
            </a: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0552A913-6B8E-DB89-7CFB-9AE5396FAC54}"/>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CFRNA (Classification dataset)</a:t>
            </a:r>
          </a:p>
        </p:txBody>
      </p:sp>
      <p:sp>
        <p:nvSpPr>
          <p:cNvPr id="3" name="ZoneTexte 2">
            <a:extLst>
              <a:ext uri="{FF2B5EF4-FFF2-40B4-BE49-F238E27FC236}">
                <a16:creationId xmlns:a16="http://schemas.microsoft.com/office/drawing/2014/main" id="{87A47FD1-67B5-114D-3AF0-396F41E02167}"/>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273BAD97-10AA-0542-5CE7-ABD81006701C}"/>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528F3581-ED74-F02A-A795-992E6EC6E709}"/>
              </a:ext>
            </a:extLst>
          </p:cNvPr>
          <p:cNvGraphicFramePr>
            <a:graphicFrameLocks noGrp="1"/>
          </p:cNvGraphicFramePr>
          <p:nvPr>
            <p:extLst>
              <p:ext uri="{D42A27DB-BD31-4B8C-83A1-F6EECF244321}">
                <p14:modId xmlns:p14="http://schemas.microsoft.com/office/powerpoint/2010/main" val="1057073090"/>
              </p:ext>
            </p:extLst>
          </p:nvPr>
        </p:nvGraphicFramePr>
        <p:xfrm>
          <a:off x="451194" y="1696739"/>
          <a:ext cx="5228892" cy="1332401"/>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noProof="0" dirty="0">
                          <a:solidFill>
                            <a:schemeClr val="tx2">
                              <a:lumMod val="90000"/>
                              <a:lumOff val="10000"/>
                            </a:schemeClr>
                          </a:solidFill>
                        </a:rPr>
                        <a:t>STABL Lasso</a:t>
                      </a:r>
                    </a:p>
                  </a:txBody>
                  <a:tcPr/>
                </a:tc>
                <a:tc>
                  <a:txBody>
                    <a:bodyPr/>
                    <a:lstStyle/>
                    <a:p>
                      <a:pPr algn="ctr"/>
                      <a:r>
                        <a:rPr lang="en-US" sz="1200" b="0" noProof="0" dirty="0">
                          <a:solidFill>
                            <a:schemeClr val="tx2">
                              <a:lumMod val="90000"/>
                              <a:lumOff val="10000"/>
                            </a:schemeClr>
                          </a:solidFill>
                        </a:rPr>
                        <a:t>12 [8, 16]</a:t>
                      </a:r>
                    </a:p>
                  </a:txBody>
                  <a:tcPr/>
                </a:tc>
                <a:tc>
                  <a:txBody>
                    <a:bodyPr/>
                    <a:lstStyle/>
                    <a:p>
                      <a:pPr algn="ctr"/>
                      <a:r>
                        <a:rPr lang="en-US" sz="1200" b="0" noProof="0" dirty="0">
                          <a:solidFill>
                            <a:schemeClr val="tx2">
                              <a:lumMod val="90000"/>
                              <a:lumOff val="10000"/>
                            </a:schemeClr>
                          </a:solidFill>
                        </a:rPr>
                        <a:t>80</a:t>
                      </a:r>
                    </a:p>
                  </a:txBody>
                  <a:tcPr/>
                </a:tc>
                <a:extLst>
                  <a:ext uri="{0D108BD9-81ED-4DB2-BD59-A6C34878D82A}">
                    <a16:rowId xmlns:a16="http://schemas.microsoft.com/office/drawing/2014/main" val="321074885"/>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endParaRPr lang="en-US" sz="1200" b="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6 [4, 11]</a:t>
                      </a:r>
                    </a:p>
                  </a:txBody>
                  <a:tcPr/>
                </a:tc>
                <a:tc>
                  <a:txBody>
                    <a:bodyPr/>
                    <a:lstStyle/>
                    <a:p>
                      <a:pPr algn="ctr"/>
                      <a:r>
                        <a:rPr lang="en-US" sz="1200" b="0" noProof="0" dirty="0">
                          <a:solidFill>
                            <a:schemeClr val="tx2">
                              <a:lumMod val="90000"/>
                              <a:lumOff val="10000"/>
                            </a:schemeClr>
                          </a:solidFill>
                        </a:rPr>
                        <a:t>161</a:t>
                      </a:r>
                    </a:p>
                  </a:txBody>
                  <a:tcPr/>
                </a:tc>
                <a:extLst>
                  <a:ext uri="{0D108BD9-81ED-4DB2-BD59-A6C34878D82A}">
                    <a16:rowId xmlns:a16="http://schemas.microsoft.com/office/drawing/2014/main" val="1587125708"/>
                  </a:ext>
                </a:extLst>
              </a:tr>
            </a:tbl>
          </a:graphicData>
        </a:graphic>
      </p:graphicFrame>
      <p:sp>
        <p:nvSpPr>
          <p:cNvPr id="28" name="ZoneTexte 27">
            <a:extLst>
              <a:ext uri="{FF2B5EF4-FFF2-40B4-BE49-F238E27FC236}">
                <a16:creationId xmlns:a16="http://schemas.microsoft.com/office/drawing/2014/main" id="{5A215834-DF86-26E3-88C8-91A0AAE8D444}"/>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1C5FCE48-A0FF-9BF6-5F44-C91D6A4B5BEE}"/>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sp>
        <p:nvSpPr>
          <p:cNvPr id="30" name="ZoneTexte 29">
            <a:extLst>
              <a:ext uri="{FF2B5EF4-FFF2-40B4-BE49-F238E27FC236}">
                <a16:creationId xmlns:a16="http://schemas.microsoft.com/office/drawing/2014/main" id="{B0F4A114-18A3-450B-5FA1-4AE8017B17A2}"/>
              </a:ext>
            </a:extLst>
          </p:cNvPr>
          <p:cNvSpPr txBox="1"/>
          <p:nvPr/>
        </p:nvSpPr>
        <p:spPr>
          <a:xfrm>
            <a:off x="6470977" y="1149280"/>
            <a:ext cx="332616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with basic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for the fitting part</a:t>
            </a:r>
          </a:p>
        </p:txBody>
      </p:sp>
      <p:graphicFrame>
        <p:nvGraphicFramePr>
          <p:cNvPr id="4" name="Tableau 3">
            <a:extLst>
              <a:ext uri="{FF2B5EF4-FFF2-40B4-BE49-F238E27FC236}">
                <a16:creationId xmlns:a16="http://schemas.microsoft.com/office/drawing/2014/main" id="{6952C0DC-8D96-2A6B-7704-75EDD5B1A0B1}"/>
              </a:ext>
            </a:extLst>
          </p:cNvPr>
          <p:cNvGraphicFramePr>
            <a:graphicFrameLocks noGrp="1"/>
          </p:cNvGraphicFramePr>
          <p:nvPr/>
        </p:nvGraphicFramePr>
        <p:xfrm>
          <a:off x="1085919" y="4135247"/>
          <a:ext cx="3959441" cy="1828800"/>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AUROC</a:t>
                      </a:r>
                      <a:r>
                        <a:rPr lang="en-US" sz="1200" baseline="30000" noProof="0" dirty="0"/>
                        <a:t>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Precision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0.83</a:t>
                      </a:r>
                    </a:p>
                  </a:txBody>
                  <a:tcPr/>
                </a:tc>
                <a:tc>
                  <a:txBody>
                    <a:bodyPr/>
                    <a:lstStyle/>
                    <a:p>
                      <a:pPr algn="ctr"/>
                      <a:r>
                        <a:rPr lang="en-US" sz="1200" noProof="0" dirty="0">
                          <a:solidFill>
                            <a:schemeClr val="tx2">
                              <a:lumMod val="90000"/>
                              <a:lumOff val="10000"/>
                            </a:schemeClr>
                          </a:solidFill>
                        </a:rPr>
                        <a:t>0.87</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0.80</a:t>
                      </a:r>
                    </a:p>
                  </a:txBody>
                  <a:tcPr/>
                </a:tc>
                <a:tc>
                  <a:txBody>
                    <a:bodyPr/>
                    <a:lstStyle/>
                    <a:p>
                      <a:pPr algn="ctr"/>
                      <a:r>
                        <a:rPr lang="en-US" sz="1200" noProof="0" dirty="0">
                          <a:solidFill>
                            <a:schemeClr val="tx2">
                              <a:lumMod val="90000"/>
                              <a:lumOff val="10000"/>
                            </a:schemeClr>
                          </a:solidFill>
                        </a:rPr>
                        <a:t>0.82</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Logit</a:t>
                      </a:r>
                    </a:p>
                  </a:txBody>
                  <a:tcPr/>
                </a:tc>
                <a:tc>
                  <a:txBody>
                    <a:bodyPr/>
                    <a:lstStyle/>
                    <a:p>
                      <a:pPr algn="ctr"/>
                      <a:r>
                        <a:rPr lang="en-US" sz="1200" noProof="0" dirty="0">
                          <a:solidFill>
                            <a:schemeClr val="tx2">
                              <a:lumMod val="90000"/>
                              <a:lumOff val="10000"/>
                            </a:schemeClr>
                          </a:solidFill>
                        </a:rPr>
                        <a:t>0.82</a:t>
                      </a:r>
                    </a:p>
                  </a:txBody>
                  <a:tcPr/>
                </a:tc>
                <a:tc>
                  <a:txBody>
                    <a:bodyPr/>
                    <a:lstStyle/>
                    <a:p>
                      <a:pPr algn="ctr"/>
                      <a:r>
                        <a:rPr lang="en-US" sz="1200" noProof="0" dirty="0">
                          <a:solidFill>
                            <a:schemeClr val="tx2">
                              <a:lumMod val="90000"/>
                              <a:lumOff val="10000"/>
                            </a:schemeClr>
                          </a:solidFill>
                        </a:rPr>
                        <a:t>0.86</a:t>
                      </a:r>
                    </a:p>
                  </a:txBody>
                  <a:tcPr/>
                </a:tc>
                <a:extLst>
                  <a:ext uri="{0D108BD9-81ED-4DB2-BD59-A6C34878D82A}">
                    <a16:rowId xmlns:a16="http://schemas.microsoft.com/office/drawing/2014/main" val="2895964765"/>
                  </a:ext>
                </a:extLst>
              </a:tr>
            </a:tbl>
          </a:graphicData>
        </a:graphic>
      </p:graphicFrame>
      <p:pic>
        <p:nvPicPr>
          <p:cNvPr id="20" name="Image 19">
            <a:extLst>
              <a:ext uri="{FF2B5EF4-FFF2-40B4-BE49-F238E27FC236}">
                <a16:creationId xmlns:a16="http://schemas.microsoft.com/office/drawing/2014/main" id="{F4E3661B-3CA2-C5F1-CFA5-8B8E80580733}"/>
              </a:ext>
            </a:extLst>
          </p:cNvPr>
          <p:cNvPicPr>
            <a:picLocks noChangeAspect="1"/>
          </p:cNvPicPr>
          <p:nvPr/>
        </p:nvPicPr>
        <p:blipFill>
          <a:blip r:embed="rId3"/>
          <a:srcRect t="10585"/>
          <a:stretch>
            <a:fillRect/>
          </a:stretch>
        </p:blipFill>
        <p:spPr>
          <a:xfrm>
            <a:off x="8467984" y="1408274"/>
            <a:ext cx="3204000" cy="2381692"/>
          </a:xfrm>
          <a:prstGeom prst="rect">
            <a:avLst/>
          </a:prstGeom>
        </p:spPr>
      </p:pic>
      <p:sp>
        <p:nvSpPr>
          <p:cNvPr id="33" name="ZoneTexte 32">
            <a:extLst>
              <a:ext uri="{FF2B5EF4-FFF2-40B4-BE49-F238E27FC236}">
                <a16:creationId xmlns:a16="http://schemas.microsoft.com/office/drawing/2014/main" id="{8315DBE3-1D87-F8F1-F4C3-30CCC7AC024A}"/>
              </a:ext>
            </a:extLst>
          </p:cNvPr>
          <p:cNvSpPr txBox="1"/>
          <p:nvPr/>
        </p:nvSpPr>
        <p:spPr>
          <a:xfrm>
            <a:off x="6470976" y="3047196"/>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0.847 [0.787, 0.898]</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0.90 [0.85, 0.94]</a:t>
            </a:r>
          </a:p>
        </p:txBody>
      </p:sp>
    </p:spTree>
    <p:extLst>
      <p:ext uri="{BB962C8B-B14F-4D97-AF65-F5344CB8AC3E}">
        <p14:creationId xmlns:p14="http://schemas.microsoft.com/office/powerpoint/2010/main" val="244793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57D48-AEEE-D5E5-6A7E-9C9CE3930BA8}"/>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DD1D89BC-C07B-B637-5D5C-4A6F1D61F6AC}"/>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Lasso</a:t>
            </a: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AA986A32-F063-FE44-56AB-B0682B2BB6B4}"/>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CFRNA (Classification dataset)</a:t>
            </a:r>
          </a:p>
        </p:txBody>
      </p:sp>
      <p:sp>
        <p:nvSpPr>
          <p:cNvPr id="3" name="ZoneTexte 2">
            <a:extLst>
              <a:ext uri="{FF2B5EF4-FFF2-40B4-BE49-F238E27FC236}">
                <a16:creationId xmlns:a16="http://schemas.microsoft.com/office/drawing/2014/main" id="{29362FA1-EE40-9E56-3190-1E35F2015A72}"/>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C7021A38-FD52-2875-C43F-8EDE2F35F789}"/>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56B230B9-B903-F9AE-1E33-CB622D2F248F}"/>
              </a:ext>
            </a:extLst>
          </p:cNvPr>
          <p:cNvGraphicFramePr>
            <a:graphicFrameLocks noGrp="1"/>
          </p:cNvGraphicFramePr>
          <p:nvPr>
            <p:extLst>
              <p:ext uri="{D42A27DB-BD31-4B8C-83A1-F6EECF244321}">
                <p14:modId xmlns:p14="http://schemas.microsoft.com/office/powerpoint/2010/main" val="2120375561"/>
              </p:ext>
            </p:extLst>
          </p:nvPr>
        </p:nvGraphicFramePr>
        <p:xfrm>
          <a:off x="451194" y="1696739"/>
          <a:ext cx="5228892" cy="1639878"/>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noProof="0" dirty="0">
                          <a:solidFill>
                            <a:schemeClr val="tx2">
                              <a:lumMod val="90000"/>
                              <a:lumOff val="10000"/>
                            </a:schemeClr>
                          </a:solidFill>
                        </a:rPr>
                        <a:t>STABL Lasso</a:t>
                      </a:r>
                    </a:p>
                  </a:txBody>
                  <a:tcPr/>
                </a:tc>
                <a:tc>
                  <a:txBody>
                    <a:bodyPr/>
                    <a:lstStyle/>
                    <a:p>
                      <a:pPr algn="ctr"/>
                      <a:r>
                        <a:rPr lang="en-US" sz="1200" b="0" noProof="0" dirty="0">
                          <a:solidFill>
                            <a:schemeClr val="tx2">
                              <a:lumMod val="90000"/>
                              <a:lumOff val="10000"/>
                            </a:schemeClr>
                          </a:solidFill>
                        </a:rPr>
                        <a:t>12 [8, 16]</a:t>
                      </a:r>
                    </a:p>
                  </a:txBody>
                  <a:tcPr/>
                </a:tc>
                <a:tc>
                  <a:txBody>
                    <a:bodyPr/>
                    <a:lstStyle/>
                    <a:p>
                      <a:pPr algn="ctr"/>
                      <a:r>
                        <a:rPr lang="en-US" sz="1200" b="0" noProof="0" dirty="0">
                          <a:solidFill>
                            <a:schemeClr val="tx2">
                              <a:lumMod val="90000"/>
                              <a:lumOff val="10000"/>
                            </a:schemeClr>
                          </a:solidFill>
                        </a:rPr>
                        <a:t>80</a:t>
                      </a:r>
                    </a:p>
                  </a:txBody>
                  <a:tcPr/>
                </a:tc>
                <a:extLst>
                  <a:ext uri="{0D108BD9-81ED-4DB2-BD59-A6C34878D82A}">
                    <a16:rowId xmlns:a16="http://schemas.microsoft.com/office/drawing/2014/main" val="321074885"/>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endParaRPr lang="en-US" sz="1200" b="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6 [4, 11]</a:t>
                      </a:r>
                    </a:p>
                  </a:txBody>
                  <a:tcPr/>
                </a:tc>
                <a:tc>
                  <a:txBody>
                    <a:bodyPr/>
                    <a:lstStyle/>
                    <a:p>
                      <a:pPr algn="ctr"/>
                      <a:r>
                        <a:rPr lang="en-US" sz="1200" b="0" noProof="0" dirty="0">
                          <a:solidFill>
                            <a:schemeClr val="tx2">
                              <a:lumMod val="90000"/>
                              <a:lumOff val="10000"/>
                            </a:schemeClr>
                          </a:solidFill>
                        </a:rPr>
                        <a:t>161</a:t>
                      </a:r>
                    </a:p>
                  </a:txBody>
                  <a:tcPr/>
                </a:tc>
                <a:extLst>
                  <a:ext uri="{0D108BD9-81ED-4DB2-BD59-A6C34878D82A}">
                    <a16:rowId xmlns:a16="http://schemas.microsoft.com/office/drawing/2014/main" val="1587125708"/>
                  </a:ext>
                </a:extLst>
              </a:tr>
              <a:tr h="307477">
                <a:tc>
                  <a:txBody>
                    <a:bodyPr/>
                    <a:lstStyle/>
                    <a:p>
                      <a:pPr algn="ctr"/>
                      <a:r>
                        <a:rPr lang="en-US" sz="1200" b="1" noProof="0" dirty="0">
                          <a:solidFill>
                            <a:schemeClr val="tx2">
                              <a:lumMod val="90000"/>
                              <a:lumOff val="10000"/>
                            </a:schemeClr>
                          </a:solidFill>
                        </a:rPr>
                        <a:t>STABL </a:t>
                      </a:r>
                      <a:r>
                        <a:rPr lang="en-US" sz="1200" b="1" noProof="0" dirty="0" err="1">
                          <a:solidFill>
                            <a:schemeClr val="tx2">
                              <a:lumMod val="90000"/>
                              <a:lumOff val="10000"/>
                            </a:schemeClr>
                          </a:solidFill>
                        </a:rPr>
                        <a:t>XGBoost</a:t>
                      </a:r>
                      <a:endParaRPr lang="en-US" sz="1200" b="1" noProof="0" dirty="0">
                        <a:solidFill>
                          <a:schemeClr val="tx2">
                            <a:lumMod val="90000"/>
                            <a:lumOff val="10000"/>
                          </a:schemeClr>
                        </a:solidFill>
                      </a:endParaRPr>
                    </a:p>
                  </a:txBody>
                  <a:tcPr>
                    <a:solidFill>
                      <a:schemeClr val="accent6">
                        <a:lumMod val="20000"/>
                        <a:lumOff val="80000"/>
                      </a:schemeClr>
                    </a:solidFill>
                  </a:tcPr>
                </a:tc>
                <a:tc>
                  <a:txBody>
                    <a:bodyPr/>
                    <a:lstStyle/>
                    <a:p>
                      <a:pPr algn="ctr"/>
                      <a:r>
                        <a:rPr lang="en-US" sz="1200" b="1" noProof="0" dirty="0">
                          <a:solidFill>
                            <a:schemeClr val="tx2">
                              <a:lumMod val="90000"/>
                              <a:lumOff val="10000"/>
                            </a:schemeClr>
                          </a:solidFill>
                        </a:rPr>
                        <a:t>7 [6, 8]</a:t>
                      </a:r>
                    </a:p>
                  </a:txBody>
                  <a:tcPr>
                    <a:solidFill>
                      <a:schemeClr val="accent6">
                        <a:lumMod val="20000"/>
                        <a:lumOff val="80000"/>
                      </a:schemeClr>
                    </a:solidFill>
                  </a:tcPr>
                </a:tc>
                <a:tc>
                  <a:txBody>
                    <a:bodyPr/>
                    <a:lstStyle/>
                    <a:p>
                      <a:pPr algn="ctr"/>
                      <a:r>
                        <a:rPr lang="en-US" sz="1200" b="1" noProof="0" dirty="0">
                          <a:solidFill>
                            <a:schemeClr val="tx2">
                              <a:lumMod val="90000"/>
                              <a:lumOff val="10000"/>
                            </a:schemeClr>
                          </a:solidFill>
                        </a:rPr>
                        <a:t>30</a:t>
                      </a:r>
                    </a:p>
                  </a:txBody>
                  <a:tcPr>
                    <a:solidFill>
                      <a:schemeClr val="accent6">
                        <a:lumMod val="20000"/>
                        <a:lumOff val="80000"/>
                      </a:schemeClr>
                    </a:solidFill>
                  </a:tcPr>
                </a:tc>
                <a:extLst>
                  <a:ext uri="{0D108BD9-81ED-4DB2-BD59-A6C34878D82A}">
                    <a16:rowId xmlns:a16="http://schemas.microsoft.com/office/drawing/2014/main" val="2615771440"/>
                  </a:ext>
                </a:extLst>
              </a:tr>
            </a:tbl>
          </a:graphicData>
        </a:graphic>
      </p:graphicFrame>
      <p:sp>
        <p:nvSpPr>
          <p:cNvPr id="28" name="ZoneTexte 27">
            <a:extLst>
              <a:ext uri="{FF2B5EF4-FFF2-40B4-BE49-F238E27FC236}">
                <a16:creationId xmlns:a16="http://schemas.microsoft.com/office/drawing/2014/main" id="{B740A906-3A6E-FADB-5BDC-00FE1731A0C1}"/>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799E2D40-6F6A-454C-6367-53C1615B51EC}"/>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sp>
        <p:nvSpPr>
          <p:cNvPr id="30" name="ZoneTexte 29">
            <a:extLst>
              <a:ext uri="{FF2B5EF4-FFF2-40B4-BE49-F238E27FC236}">
                <a16:creationId xmlns:a16="http://schemas.microsoft.com/office/drawing/2014/main" id="{64DBD72D-2D69-DA83-458B-F3414B6134CE}"/>
              </a:ext>
            </a:extLst>
          </p:cNvPr>
          <p:cNvSpPr txBox="1"/>
          <p:nvPr/>
        </p:nvSpPr>
        <p:spPr>
          <a:xfrm>
            <a:off x="6470977" y="1149280"/>
            <a:ext cx="332616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with basic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for the fitting part</a:t>
            </a:r>
          </a:p>
        </p:txBody>
      </p:sp>
      <p:graphicFrame>
        <p:nvGraphicFramePr>
          <p:cNvPr id="4" name="Tableau 3">
            <a:extLst>
              <a:ext uri="{FF2B5EF4-FFF2-40B4-BE49-F238E27FC236}">
                <a16:creationId xmlns:a16="http://schemas.microsoft.com/office/drawing/2014/main" id="{F77CC23A-AD75-5FC1-381E-B05141DDBA36}"/>
              </a:ext>
            </a:extLst>
          </p:cNvPr>
          <p:cNvGraphicFramePr>
            <a:graphicFrameLocks noGrp="1"/>
          </p:cNvGraphicFramePr>
          <p:nvPr/>
        </p:nvGraphicFramePr>
        <p:xfrm>
          <a:off x="1085919" y="4135247"/>
          <a:ext cx="3959441" cy="1828800"/>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AUROC</a:t>
                      </a:r>
                      <a:r>
                        <a:rPr lang="en-US" sz="1200" baseline="30000" noProof="0" dirty="0"/>
                        <a:t>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Precision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0.83</a:t>
                      </a:r>
                    </a:p>
                  </a:txBody>
                  <a:tcPr/>
                </a:tc>
                <a:tc>
                  <a:txBody>
                    <a:bodyPr/>
                    <a:lstStyle/>
                    <a:p>
                      <a:pPr algn="ctr"/>
                      <a:r>
                        <a:rPr lang="en-US" sz="1200" noProof="0" dirty="0">
                          <a:solidFill>
                            <a:schemeClr val="tx2">
                              <a:lumMod val="90000"/>
                              <a:lumOff val="10000"/>
                            </a:schemeClr>
                          </a:solidFill>
                        </a:rPr>
                        <a:t>0.87</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0.80</a:t>
                      </a:r>
                    </a:p>
                  </a:txBody>
                  <a:tcPr/>
                </a:tc>
                <a:tc>
                  <a:txBody>
                    <a:bodyPr/>
                    <a:lstStyle/>
                    <a:p>
                      <a:pPr algn="ctr"/>
                      <a:r>
                        <a:rPr lang="en-US" sz="1200" noProof="0" dirty="0">
                          <a:solidFill>
                            <a:schemeClr val="tx2">
                              <a:lumMod val="90000"/>
                              <a:lumOff val="10000"/>
                            </a:schemeClr>
                          </a:solidFill>
                        </a:rPr>
                        <a:t>0.82</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Logit</a:t>
                      </a:r>
                    </a:p>
                  </a:txBody>
                  <a:tcPr/>
                </a:tc>
                <a:tc>
                  <a:txBody>
                    <a:bodyPr/>
                    <a:lstStyle/>
                    <a:p>
                      <a:pPr algn="ctr"/>
                      <a:r>
                        <a:rPr lang="en-US" sz="1200" noProof="0" dirty="0">
                          <a:solidFill>
                            <a:schemeClr val="tx2">
                              <a:lumMod val="90000"/>
                              <a:lumOff val="10000"/>
                            </a:schemeClr>
                          </a:solidFill>
                        </a:rPr>
                        <a:t>0.82</a:t>
                      </a:r>
                    </a:p>
                  </a:txBody>
                  <a:tcPr/>
                </a:tc>
                <a:tc>
                  <a:txBody>
                    <a:bodyPr/>
                    <a:lstStyle/>
                    <a:p>
                      <a:pPr algn="ctr"/>
                      <a:r>
                        <a:rPr lang="en-US" sz="1200" noProof="0" dirty="0">
                          <a:solidFill>
                            <a:schemeClr val="tx2">
                              <a:lumMod val="90000"/>
                              <a:lumOff val="10000"/>
                            </a:schemeClr>
                          </a:solidFill>
                        </a:rPr>
                        <a:t>0.86</a:t>
                      </a:r>
                    </a:p>
                  </a:txBody>
                  <a:tcPr/>
                </a:tc>
                <a:extLst>
                  <a:ext uri="{0D108BD9-81ED-4DB2-BD59-A6C34878D82A}">
                    <a16:rowId xmlns:a16="http://schemas.microsoft.com/office/drawing/2014/main" val="2895964765"/>
                  </a:ext>
                </a:extLst>
              </a:tr>
            </a:tbl>
          </a:graphicData>
        </a:graphic>
      </p:graphicFrame>
      <p:pic>
        <p:nvPicPr>
          <p:cNvPr id="9" name="Image 8">
            <a:extLst>
              <a:ext uri="{FF2B5EF4-FFF2-40B4-BE49-F238E27FC236}">
                <a16:creationId xmlns:a16="http://schemas.microsoft.com/office/drawing/2014/main" id="{CB1B23C6-83B7-9AFF-F79C-2AFC3C3821C5}"/>
              </a:ext>
            </a:extLst>
          </p:cNvPr>
          <p:cNvPicPr>
            <a:picLocks noChangeAspect="1"/>
          </p:cNvPicPr>
          <p:nvPr/>
        </p:nvPicPr>
        <p:blipFill>
          <a:blip r:embed="rId3"/>
          <a:srcRect t="10483"/>
          <a:stretch>
            <a:fillRect/>
          </a:stretch>
        </p:blipFill>
        <p:spPr>
          <a:xfrm>
            <a:off x="8467984" y="3857438"/>
            <a:ext cx="3204000" cy="2384418"/>
          </a:xfrm>
          <a:prstGeom prst="rect">
            <a:avLst/>
          </a:prstGeom>
        </p:spPr>
      </p:pic>
      <p:pic>
        <p:nvPicPr>
          <p:cNvPr id="20" name="Image 19">
            <a:extLst>
              <a:ext uri="{FF2B5EF4-FFF2-40B4-BE49-F238E27FC236}">
                <a16:creationId xmlns:a16="http://schemas.microsoft.com/office/drawing/2014/main" id="{5D4FD3DA-E52F-2C08-9399-DBAAAA794FCB}"/>
              </a:ext>
            </a:extLst>
          </p:cNvPr>
          <p:cNvPicPr>
            <a:picLocks noChangeAspect="1"/>
          </p:cNvPicPr>
          <p:nvPr/>
        </p:nvPicPr>
        <p:blipFill>
          <a:blip r:embed="rId4"/>
          <a:srcRect t="10585"/>
          <a:stretch>
            <a:fillRect/>
          </a:stretch>
        </p:blipFill>
        <p:spPr>
          <a:xfrm>
            <a:off x="8467984" y="1408274"/>
            <a:ext cx="3204000" cy="2381692"/>
          </a:xfrm>
          <a:prstGeom prst="rect">
            <a:avLst/>
          </a:prstGeom>
        </p:spPr>
      </p:pic>
      <p:sp>
        <p:nvSpPr>
          <p:cNvPr id="33" name="ZoneTexte 32">
            <a:extLst>
              <a:ext uri="{FF2B5EF4-FFF2-40B4-BE49-F238E27FC236}">
                <a16:creationId xmlns:a16="http://schemas.microsoft.com/office/drawing/2014/main" id="{44D35B6D-8075-2050-F8EA-FE9C5331D040}"/>
              </a:ext>
            </a:extLst>
          </p:cNvPr>
          <p:cNvSpPr txBox="1"/>
          <p:nvPr/>
        </p:nvSpPr>
        <p:spPr>
          <a:xfrm>
            <a:off x="6470976" y="3047196"/>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0.847 [0.787, 0.898]</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0.90 [0.85, 0.94]</a:t>
            </a:r>
          </a:p>
        </p:txBody>
      </p:sp>
      <p:sp>
        <p:nvSpPr>
          <p:cNvPr id="34" name="ZoneTexte 33">
            <a:extLst>
              <a:ext uri="{FF2B5EF4-FFF2-40B4-BE49-F238E27FC236}">
                <a16:creationId xmlns:a16="http://schemas.microsoft.com/office/drawing/2014/main" id="{C38EA2F0-7309-6058-173C-1E860255BEE0}"/>
              </a:ext>
            </a:extLst>
          </p:cNvPr>
          <p:cNvSpPr txBox="1"/>
          <p:nvPr/>
        </p:nvSpPr>
        <p:spPr>
          <a:xfrm>
            <a:off x="6470976" y="5477887"/>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0.871 [0.818, 0.922]</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0.92 [0.88, 0.95]</a:t>
            </a:r>
          </a:p>
        </p:txBody>
      </p:sp>
    </p:spTree>
    <p:extLst>
      <p:ext uri="{BB962C8B-B14F-4D97-AF65-F5344CB8AC3E}">
        <p14:creationId xmlns:p14="http://schemas.microsoft.com/office/powerpoint/2010/main" val="119115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8C901-B3F8-BFE6-EFCA-A21717E1256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3BD60F5-045D-C3C0-0DA1-64804E2E2C22}"/>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BioBank</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 SSI (Classification dataset)</a:t>
            </a:r>
          </a:p>
        </p:txBody>
      </p:sp>
      <p:sp>
        <p:nvSpPr>
          <p:cNvPr id="3" name="ZoneTexte 2">
            <a:extLst>
              <a:ext uri="{FF2B5EF4-FFF2-40B4-BE49-F238E27FC236}">
                <a16:creationId xmlns:a16="http://schemas.microsoft.com/office/drawing/2014/main" id="{340BBA81-EEB5-FB83-1A4E-5542A94FC05C}"/>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C38DE18D-2C3D-2574-FFAC-E2F4D11C9C85}"/>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48EB52E8-CEAD-AF2A-BEF5-5810FE812788}"/>
              </a:ext>
            </a:extLst>
          </p:cNvPr>
          <p:cNvGraphicFramePr>
            <a:graphicFrameLocks noGrp="1"/>
          </p:cNvGraphicFramePr>
          <p:nvPr>
            <p:extLst>
              <p:ext uri="{D42A27DB-BD31-4B8C-83A1-F6EECF244321}">
                <p14:modId xmlns:p14="http://schemas.microsoft.com/office/powerpoint/2010/main" val="1291993154"/>
              </p:ext>
            </p:extLst>
          </p:nvPr>
        </p:nvGraphicFramePr>
        <p:xfrm>
          <a:off x="466415" y="1565421"/>
          <a:ext cx="5228892" cy="1606721"/>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0">
                <a:tc>
                  <a:txBody>
                    <a:bodyPr/>
                    <a:lstStyle/>
                    <a:p>
                      <a:pPr algn="ctr"/>
                      <a:r>
                        <a:rPr lang="en-US" sz="1200" b="0" kern="1200" noProof="0" dirty="0">
                          <a:solidFill>
                            <a:schemeClr val="tx2">
                              <a:lumMod val="90000"/>
                              <a:lumOff val="10000"/>
                            </a:schemeClr>
                          </a:solidFill>
                          <a:latin typeface="+mn-lt"/>
                          <a:ea typeface="+mn-ea"/>
                          <a:cs typeface="+mn-cs"/>
                        </a:rPr>
                        <a:t>STABL Lasso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37 [28, 46]</a:t>
                      </a:r>
                    </a:p>
                  </a:txBody>
                  <a:tcPr/>
                </a:tc>
                <a:tc>
                  <a:txBody>
                    <a:bodyPr/>
                    <a:lstStyle/>
                    <a:p>
                      <a:pPr algn="ctr"/>
                      <a:r>
                        <a:rPr lang="en-US" sz="1200" b="0" kern="1200" noProof="0" dirty="0">
                          <a:solidFill>
                            <a:schemeClr val="tx2">
                              <a:lumMod val="90000"/>
                              <a:lumOff val="10000"/>
                            </a:schemeClr>
                          </a:solidFill>
                          <a:latin typeface="+mn-lt"/>
                          <a:ea typeface="+mn-ea"/>
                          <a:cs typeface="+mn-cs"/>
                        </a:rPr>
                        <a:t>296</a:t>
                      </a:r>
                    </a:p>
                  </a:txBody>
                  <a:tcPr/>
                </a:tc>
                <a:extLst>
                  <a:ext uri="{0D108BD9-81ED-4DB2-BD59-A6C34878D82A}">
                    <a16:rowId xmlns:a16="http://schemas.microsoft.com/office/drawing/2014/main" val="321074885"/>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ALasso</a:t>
                      </a:r>
                      <a:endParaRPr lang="en-US" sz="1200" b="0" kern="1200" noProof="0" dirty="0">
                        <a:solidFill>
                          <a:schemeClr val="tx2">
                            <a:lumMod val="90000"/>
                            <a:lumOff val="1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39 [30, 49]</a:t>
                      </a:r>
                    </a:p>
                  </a:txBody>
                  <a:tcPr/>
                </a:tc>
                <a:tc>
                  <a:txBody>
                    <a:bodyPr/>
                    <a:lstStyle/>
                    <a:p>
                      <a:pPr algn="ctr"/>
                      <a:r>
                        <a:rPr lang="en-US" sz="1200" b="0" kern="1200" noProof="0" dirty="0">
                          <a:solidFill>
                            <a:schemeClr val="tx2">
                              <a:lumMod val="90000"/>
                              <a:lumOff val="10000"/>
                            </a:schemeClr>
                          </a:solidFill>
                          <a:latin typeface="+mn-lt"/>
                          <a:ea typeface="+mn-ea"/>
                          <a:cs typeface="+mn-cs"/>
                        </a:rPr>
                        <a:t>314</a:t>
                      </a:r>
                    </a:p>
                  </a:txBody>
                  <a:tcPr/>
                </a:tc>
                <a:extLst>
                  <a:ext uri="{0D108BD9-81ED-4DB2-BD59-A6C34878D82A}">
                    <a16:rowId xmlns:a16="http://schemas.microsoft.com/office/drawing/2014/main" val="1587125708"/>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ElasticNet</a:t>
                      </a:r>
                      <a:endParaRPr lang="en-US" sz="1200" b="0" kern="1200" noProof="0" dirty="0">
                        <a:solidFill>
                          <a:schemeClr val="tx2">
                            <a:lumMod val="90000"/>
                            <a:lumOff val="1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150 [81, 262]</a:t>
                      </a:r>
                    </a:p>
                  </a:txBody>
                  <a:tcPr/>
                </a:tc>
                <a:tc>
                  <a:txBody>
                    <a:bodyPr/>
                    <a:lstStyle/>
                    <a:p>
                      <a:pPr algn="ctr"/>
                      <a:r>
                        <a:rPr lang="en-US" sz="1200" b="0" kern="1200" noProof="0" dirty="0">
                          <a:solidFill>
                            <a:schemeClr val="tx2">
                              <a:lumMod val="90000"/>
                              <a:lumOff val="10000"/>
                            </a:schemeClr>
                          </a:solidFill>
                          <a:latin typeface="+mn-lt"/>
                          <a:ea typeface="+mn-ea"/>
                          <a:cs typeface="+mn-cs"/>
                        </a:rPr>
                        <a:t>1208</a:t>
                      </a:r>
                    </a:p>
                  </a:txBody>
                  <a:tcPr/>
                </a:tc>
                <a:extLst>
                  <a:ext uri="{0D108BD9-81ED-4DB2-BD59-A6C34878D82A}">
                    <a16:rowId xmlns:a16="http://schemas.microsoft.com/office/drawing/2014/main" val="3322582079"/>
                  </a:ext>
                </a:extLst>
              </a:tr>
            </a:tbl>
          </a:graphicData>
        </a:graphic>
      </p:graphicFrame>
      <p:sp>
        <p:nvSpPr>
          <p:cNvPr id="28" name="ZoneTexte 27">
            <a:extLst>
              <a:ext uri="{FF2B5EF4-FFF2-40B4-BE49-F238E27FC236}">
                <a16:creationId xmlns:a16="http://schemas.microsoft.com/office/drawing/2014/main" id="{63C08DCE-3B50-4B48-E81A-A02C0B48FA62}"/>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96275B27-031D-B0E4-211B-D87F5696BAF8}"/>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graphicFrame>
        <p:nvGraphicFramePr>
          <p:cNvPr id="31" name="Tableau 30">
            <a:extLst>
              <a:ext uri="{FF2B5EF4-FFF2-40B4-BE49-F238E27FC236}">
                <a16:creationId xmlns:a16="http://schemas.microsoft.com/office/drawing/2014/main" id="{5C14C97D-7FB8-D8B5-1D3F-94D0DF56D9F3}"/>
              </a:ext>
            </a:extLst>
          </p:cNvPr>
          <p:cNvGraphicFramePr>
            <a:graphicFrameLocks noGrp="1"/>
          </p:cNvGraphicFramePr>
          <p:nvPr/>
        </p:nvGraphicFramePr>
        <p:xfrm>
          <a:off x="1101140" y="4188278"/>
          <a:ext cx="3959441" cy="1828800"/>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baseline="0" noProof="0" dirty="0"/>
                        <a:t>AUROC</a:t>
                      </a:r>
                    </a:p>
                    <a:p>
                      <a:pPr algn="ctr"/>
                      <a:r>
                        <a:rPr lang="en-US" sz="1200" baseline="0" noProof="0" dirty="0"/>
                        <a:t>(average)</a:t>
                      </a:r>
                    </a:p>
                  </a:txBody>
                  <a:tcPr>
                    <a:solidFill>
                      <a:srgbClr val="163D64"/>
                    </a:solidFill>
                  </a:tcPr>
                </a:tc>
                <a:tc>
                  <a:txBody>
                    <a:bodyPr/>
                    <a:lstStyle/>
                    <a:p>
                      <a:pPr algn="ctr"/>
                      <a:r>
                        <a:rPr lang="en-US" sz="1200" noProof="0" dirty="0"/>
                        <a:t>Precision</a:t>
                      </a:r>
                    </a:p>
                    <a:p>
                      <a:pPr algn="ctr"/>
                      <a:r>
                        <a:rPr lang="en-US" sz="1200" noProof="0" dirty="0"/>
                        <a:t>(average)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0.82</a:t>
                      </a:r>
                    </a:p>
                  </a:txBody>
                  <a:tcPr/>
                </a:tc>
                <a:tc>
                  <a:txBody>
                    <a:bodyPr/>
                    <a:lstStyle/>
                    <a:p>
                      <a:pPr algn="ctr"/>
                      <a:r>
                        <a:rPr lang="en-US" sz="1200" noProof="0" dirty="0">
                          <a:solidFill>
                            <a:schemeClr val="tx2">
                              <a:lumMod val="90000"/>
                              <a:lumOff val="10000"/>
                            </a:schemeClr>
                          </a:solidFill>
                        </a:rPr>
                        <a:t>0.51</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0.80</a:t>
                      </a:r>
                    </a:p>
                  </a:txBody>
                  <a:tcPr/>
                </a:tc>
                <a:tc>
                  <a:txBody>
                    <a:bodyPr/>
                    <a:lstStyle/>
                    <a:p>
                      <a:pPr algn="ctr"/>
                      <a:r>
                        <a:rPr lang="en-US" sz="1200" noProof="0" dirty="0">
                          <a:solidFill>
                            <a:schemeClr val="tx2">
                              <a:lumMod val="90000"/>
                              <a:lumOff val="10000"/>
                            </a:schemeClr>
                          </a:solidFill>
                        </a:rPr>
                        <a:t>0.47</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Logit</a:t>
                      </a:r>
                    </a:p>
                  </a:txBody>
                  <a:tcPr/>
                </a:tc>
                <a:tc>
                  <a:txBody>
                    <a:bodyPr/>
                    <a:lstStyle/>
                    <a:p>
                      <a:pPr algn="ctr"/>
                      <a:r>
                        <a:rPr lang="en-US" sz="1200" noProof="0" dirty="0">
                          <a:solidFill>
                            <a:schemeClr val="tx2">
                              <a:lumMod val="90000"/>
                              <a:lumOff val="10000"/>
                            </a:schemeClr>
                          </a:solidFill>
                        </a:rPr>
                        <a:t>0.78</a:t>
                      </a:r>
                    </a:p>
                  </a:txBody>
                  <a:tcPr/>
                </a:tc>
                <a:tc>
                  <a:txBody>
                    <a:bodyPr/>
                    <a:lstStyle/>
                    <a:p>
                      <a:pPr algn="ctr"/>
                      <a:r>
                        <a:rPr lang="en-US" sz="1200" noProof="0" dirty="0">
                          <a:solidFill>
                            <a:schemeClr val="tx2">
                              <a:lumMod val="90000"/>
                              <a:lumOff val="10000"/>
                            </a:schemeClr>
                          </a:solidFill>
                        </a:rPr>
                        <a:t>0.43</a:t>
                      </a:r>
                    </a:p>
                  </a:txBody>
                  <a:tcPr/>
                </a:tc>
                <a:extLst>
                  <a:ext uri="{0D108BD9-81ED-4DB2-BD59-A6C34878D82A}">
                    <a16:rowId xmlns:a16="http://schemas.microsoft.com/office/drawing/2014/main" val="3322582079"/>
                  </a:ext>
                </a:extLst>
              </a:tr>
            </a:tbl>
          </a:graphicData>
        </a:graphic>
      </p:graphicFrame>
    </p:spTree>
    <p:extLst>
      <p:ext uri="{BB962C8B-B14F-4D97-AF65-F5344CB8AC3E}">
        <p14:creationId xmlns:p14="http://schemas.microsoft.com/office/powerpoint/2010/main" val="128870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F6BD-5CED-84F0-5A05-DC439C04F441}"/>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DB6D9843-F31B-358A-6BE9-4E56BA603937}"/>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Lasso</a:t>
            </a: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73942BD8-D1A2-5F3D-8E33-367897B84EB7}"/>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BioBank</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 SSI (Classification dataset)</a:t>
            </a:r>
          </a:p>
        </p:txBody>
      </p:sp>
      <p:sp>
        <p:nvSpPr>
          <p:cNvPr id="3" name="ZoneTexte 2">
            <a:extLst>
              <a:ext uri="{FF2B5EF4-FFF2-40B4-BE49-F238E27FC236}">
                <a16:creationId xmlns:a16="http://schemas.microsoft.com/office/drawing/2014/main" id="{D12ABD58-5A0E-71BA-84EC-B8488B0C84BB}"/>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57BD1064-9C57-4F1D-9DBB-AC9858A99F5C}"/>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AFEF2201-3C30-7AB3-0BEC-7D777741C446}"/>
              </a:ext>
            </a:extLst>
          </p:cNvPr>
          <p:cNvGraphicFramePr>
            <a:graphicFrameLocks noGrp="1"/>
          </p:cNvGraphicFramePr>
          <p:nvPr>
            <p:extLst>
              <p:ext uri="{D42A27DB-BD31-4B8C-83A1-F6EECF244321}">
                <p14:modId xmlns:p14="http://schemas.microsoft.com/office/powerpoint/2010/main" val="900837738"/>
              </p:ext>
            </p:extLst>
          </p:nvPr>
        </p:nvGraphicFramePr>
        <p:xfrm>
          <a:off x="466415" y="1565421"/>
          <a:ext cx="5228892" cy="1606721"/>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0">
                <a:tc>
                  <a:txBody>
                    <a:bodyPr/>
                    <a:lstStyle/>
                    <a:p>
                      <a:pPr algn="ctr"/>
                      <a:r>
                        <a:rPr lang="en-US" sz="1200" b="0" kern="1200" noProof="0" dirty="0">
                          <a:solidFill>
                            <a:schemeClr val="tx2">
                              <a:lumMod val="90000"/>
                              <a:lumOff val="10000"/>
                            </a:schemeClr>
                          </a:solidFill>
                          <a:latin typeface="+mn-lt"/>
                          <a:ea typeface="+mn-ea"/>
                          <a:cs typeface="+mn-cs"/>
                        </a:rPr>
                        <a:t>STABL Lasso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37 [28, 46]</a:t>
                      </a:r>
                    </a:p>
                  </a:txBody>
                  <a:tcPr/>
                </a:tc>
                <a:tc>
                  <a:txBody>
                    <a:bodyPr/>
                    <a:lstStyle/>
                    <a:p>
                      <a:pPr algn="ctr"/>
                      <a:r>
                        <a:rPr lang="en-US" sz="1200" b="0" kern="1200" noProof="0" dirty="0">
                          <a:solidFill>
                            <a:schemeClr val="tx2">
                              <a:lumMod val="90000"/>
                              <a:lumOff val="10000"/>
                            </a:schemeClr>
                          </a:solidFill>
                          <a:latin typeface="+mn-lt"/>
                          <a:ea typeface="+mn-ea"/>
                          <a:cs typeface="+mn-cs"/>
                        </a:rPr>
                        <a:t>296</a:t>
                      </a:r>
                    </a:p>
                  </a:txBody>
                  <a:tcPr/>
                </a:tc>
                <a:extLst>
                  <a:ext uri="{0D108BD9-81ED-4DB2-BD59-A6C34878D82A}">
                    <a16:rowId xmlns:a16="http://schemas.microsoft.com/office/drawing/2014/main" val="321074885"/>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ALasso</a:t>
                      </a:r>
                      <a:endParaRPr lang="en-US" sz="1200" b="0" kern="1200" noProof="0" dirty="0">
                        <a:solidFill>
                          <a:schemeClr val="tx2">
                            <a:lumMod val="90000"/>
                            <a:lumOff val="1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39 [30, 49]</a:t>
                      </a:r>
                    </a:p>
                  </a:txBody>
                  <a:tcPr/>
                </a:tc>
                <a:tc>
                  <a:txBody>
                    <a:bodyPr/>
                    <a:lstStyle/>
                    <a:p>
                      <a:pPr algn="ctr"/>
                      <a:r>
                        <a:rPr lang="en-US" sz="1200" b="0" kern="1200" noProof="0" dirty="0">
                          <a:solidFill>
                            <a:schemeClr val="tx2">
                              <a:lumMod val="90000"/>
                              <a:lumOff val="10000"/>
                            </a:schemeClr>
                          </a:solidFill>
                          <a:latin typeface="+mn-lt"/>
                          <a:ea typeface="+mn-ea"/>
                          <a:cs typeface="+mn-cs"/>
                        </a:rPr>
                        <a:t>314</a:t>
                      </a:r>
                    </a:p>
                  </a:txBody>
                  <a:tcPr/>
                </a:tc>
                <a:extLst>
                  <a:ext uri="{0D108BD9-81ED-4DB2-BD59-A6C34878D82A}">
                    <a16:rowId xmlns:a16="http://schemas.microsoft.com/office/drawing/2014/main" val="1587125708"/>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ElasticNet</a:t>
                      </a:r>
                      <a:endParaRPr lang="en-US" sz="1200" b="0" kern="1200" noProof="0" dirty="0">
                        <a:solidFill>
                          <a:schemeClr val="tx2">
                            <a:lumMod val="90000"/>
                            <a:lumOff val="1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150 [81, 262]</a:t>
                      </a:r>
                    </a:p>
                  </a:txBody>
                  <a:tcPr/>
                </a:tc>
                <a:tc>
                  <a:txBody>
                    <a:bodyPr/>
                    <a:lstStyle/>
                    <a:p>
                      <a:pPr algn="ctr"/>
                      <a:r>
                        <a:rPr lang="en-US" sz="1200" b="0" kern="1200" noProof="0" dirty="0">
                          <a:solidFill>
                            <a:schemeClr val="tx2">
                              <a:lumMod val="90000"/>
                              <a:lumOff val="10000"/>
                            </a:schemeClr>
                          </a:solidFill>
                          <a:latin typeface="+mn-lt"/>
                          <a:ea typeface="+mn-ea"/>
                          <a:cs typeface="+mn-cs"/>
                        </a:rPr>
                        <a:t>1208</a:t>
                      </a:r>
                    </a:p>
                  </a:txBody>
                  <a:tcPr/>
                </a:tc>
                <a:extLst>
                  <a:ext uri="{0D108BD9-81ED-4DB2-BD59-A6C34878D82A}">
                    <a16:rowId xmlns:a16="http://schemas.microsoft.com/office/drawing/2014/main" val="3322582079"/>
                  </a:ext>
                </a:extLst>
              </a:tr>
            </a:tbl>
          </a:graphicData>
        </a:graphic>
      </p:graphicFrame>
      <p:sp>
        <p:nvSpPr>
          <p:cNvPr id="28" name="ZoneTexte 27">
            <a:extLst>
              <a:ext uri="{FF2B5EF4-FFF2-40B4-BE49-F238E27FC236}">
                <a16:creationId xmlns:a16="http://schemas.microsoft.com/office/drawing/2014/main" id="{6885178E-1584-8FB0-60BA-D2193B1873F0}"/>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DBACA375-DEB4-7DA7-21CF-7C8D5BE7543B}"/>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sp>
        <p:nvSpPr>
          <p:cNvPr id="30" name="ZoneTexte 29">
            <a:extLst>
              <a:ext uri="{FF2B5EF4-FFF2-40B4-BE49-F238E27FC236}">
                <a16:creationId xmlns:a16="http://schemas.microsoft.com/office/drawing/2014/main" id="{BE04CF71-6FE0-A3CD-2F6E-00BDD3FE9D08}"/>
              </a:ext>
            </a:extLst>
          </p:cNvPr>
          <p:cNvSpPr txBox="1"/>
          <p:nvPr/>
        </p:nvSpPr>
        <p:spPr>
          <a:xfrm>
            <a:off x="6470977" y="1149280"/>
            <a:ext cx="332616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with basic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for the fitting part</a:t>
            </a:r>
          </a:p>
        </p:txBody>
      </p:sp>
      <p:graphicFrame>
        <p:nvGraphicFramePr>
          <p:cNvPr id="31" name="Tableau 30">
            <a:extLst>
              <a:ext uri="{FF2B5EF4-FFF2-40B4-BE49-F238E27FC236}">
                <a16:creationId xmlns:a16="http://schemas.microsoft.com/office/drawing/2014/main" id="{7D5B749C-778C-0736-35A1-E8443DE1D646}"/>
              </a:ext>
            </a:extLst>
          </p:cNvPr>
          <p:cNvGraphicFramePr>
            <a:graphicFrameLocks noGrp="1"/>
          </p:cNvGraphicFramePr>
          <p:nvPr/>
        </p:nvGraphicFramePr>
        <p:xfrm>
          <a:off x="1101140" y="4188278"/>
          <a:ext cx="3959441" cy="1828800"/>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baseline="0" noProof="0" dirty="0"/>
                        <a:t>AUROC</a:t>
                      </a:r>
                    </a:p>
                    <a:p>
                      <a:pPr algn="ctr"/>
                      <a:r>
                        <a:rPr lang="en-US" sz="1200" baseline="0" noProof="0" dirty="0"/>
                        <a:t>(average)</a:t>
                      </a:r>
                    </a:p>
                  </a:txBody>
                  <a:tcPr>
                    <a:solidFill>
                      <a:srgbClr val="163D64"/>
                    </a:solidFill>
                  </a:tcPr>
                </a:tc>
                <a:tc>
                  <a:txBody>
                    <a:bodyPr/>
                    <a:lstStyle/>
                    <a:p>
                      <a:pPr algn="ctr"/>
                      <a:r>
                        <a:rPr lang="en-US" sz="1200" noProof="0" dirty="0"/>
                        <a:t>Precision</a:t>
                      </a:r>
                    </a:p>
                    <a:p>
                      <a:pPr algn="ctr"/>
                      <a:r>
                        <a:rPr lang="en-US" sz="1200" noProof="0" dirty="0"/>
                        <a:t>(average)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0.82</a:t>
                      </a:r>
                    </a:p>
                  </a:txBody>
                  <a:tcPr/>
                </a:tc>
                <a:tc>
                  <a:txBody>
                    <a:bodyPr/>
                    <a:lstStyle/>
                    <a:p>
                      <a:pPr algn="ctr"/>
                      <a:r>
                        <a:rPr lang="en-US" sz="1200" noProof="0" dirty="0">
                          <a:solidFill>
                            <a:schemeClr val="tx2">
                              <a:lumMod val="90000"/>
                              <a:lumOff val="10000"/>
                            </a:schemeClr>
                          </a:solidFill>
                        </a:rPr>
                        <a:t>0.51</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0.80</a:t>
                      </a:r>
                    </a:p>
                  </a:txBody>
                  <a:tcPr/>
                </a:tc>
                <a:tc>
                  <a:txBody>
                    <a:bodyPr/>
                    <a:lstStyle/>
                    <a:p>
                      <a:pPr algn="ctr"/>
                      <a:r>
                        <a:rPr lang="en-US" sz="1200" noProof="0" dirty="0">
                          <a:solidFill>
                            <a:schemeClr val="tx2">
                              <a:lumMod val="90000"/>
                              <a:lumOff val="10000"/>
                            </a:schemeClr>
                          </a:solidFill>
                        </a:rPr>
                        <a:t>0.47</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Logit</a:t>
                      </a:r>
                    </a:p>
                  </a:txBody>
                  <a:tcPr/>
                </a:tc>
                <a:tc>
                  <a:txBody>
                    <a:bodyPr/>
                    <a:lstStyle/>
                    <a:p>
                      <a:pPr algn="ctr"/>
                      <a:r>
                        <a:rPr lang="en-US" sz="1200" noProof="0" dirty="0">
                          <a:solidFill>
                            <a:schemeClr val="tx2">
                              <a:lumMod val="90000"/>
                              <a:lumOff val="10000"/>
                            </a:schemeClr>
                          </a:solidFill>
                        </a:rPr>
                        <a:t>0.78</a:t>
                      </a:r>
                    </a:p>
                  </a:txBody>
                  <a:tcPr/>
                </a:tc>
                <a:tc>
                  <a:txBody>
                    <a:bodyPr/>
                    <a:lstStyle/>
                    <a:p>
                      <a:pPr algn="ctr"/>
                      <a:r>
                        <a:rPr lang="en-US" sz="1200" noProof="0" dirty="0">
                          <a:solidFill>
                            <a:schemeClr val="tx2">
                              <a:lumMod val="90000"/>
                              <a:lumOff val="10000"/>
                            </a:schemeClr>
                          </a:solidFill>
                        </a:rPr>
                        <a:t>0.43</a:t>
                      </a:r>
                    </a:p>
                  </a:txBody>
                  <a:tcPr/>
                </a:tc>
                <a:extLst>
                  <a:ext uri="{0D108BD9-81ED-4DB2-BD59-A6C34878D82A}">
                    <a16:rowId xmlns:a16="http://schemas.microsoft.com/office/drawing/2014/main" val="3322582079"/>
                  </a:ext>
                </a:extLst>
              </a:tr>
            </a:tbl>
          </a:graphicData>
        </a:graphic>
      </p:graphicFrame>
      <p:pic>
        <p:nvPicPr>
          <p:cNvPr id="9" name="Image 8">
            <a:extLst>
              <a:ext uri="{FF2B5EF4-FFF2-40B4-BE49-F238E27FC236}">
                <a16:creationId xmlns:a16="http://schemas.microsoft.com/office/drawing/2014/main" id="{126E3597-3729-348A-CD75-AF6DD9BBD95F}"/>
              </a:ext>
            </a:extLst>
          </p:cNvPr>
          <p:cNvPicPr>
            <a:picLocks noChangeAspect="1"/>
          </p:cNvPicPr>
          <p:nvPr/>
        </p:nvPicPr>
        <p:blipFill>
          <a:blip r:embed="rId3"/>
          <a:srcRect t="10494"/>
          <a:stretch>
            <a:fillRect/>
          </a:stretch>
        </p:blipFill>
        <p:spPr>
          <a:xfrm>
            <a:off x="8483033" y="1381883"/>
            <a:ext cx="3204000" cy="2384149"/>
          </a:xfrm>
          <a:prstGeom prst="rect">
            <a:avLst/>
          </a:prstGeom>
        </p:spPr>
      </p:pic>
      <p:sp>
        <p:nvSpPr>
          <p:cNvPr id="4" name="ZoneTexte 3">
            <a:extLst>
              <a:ext uri="{FF2B5EF4-FFF2-40B4-BE49-F238E27FC236}">
                <a16:creationId xmlns:a16="http://schemas.microsoft.com/office/drawing/2014/main" id="{263D9292-D526-D9C4-4D61-09AEFA0EDFF8}"/>
              </a:ext>
            </a:extLst>
          </p:cNvPr>
          <p:cNvSpPr txBox="1"/>
          <p:nvPr/>
        </p:nvSpPr>
        <p:spPr>
          <a:xfrm>
            <a:off x="6470976" y="3047196"/>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0.806 [0.680, 0.896]</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0.46 [0.24, 0.70]</a:t>
            </a:r>
          </a:p>
        </p:txBody>
      </p:sp>
    </p:spTree>
    <p:extLst>
      <p:ext uri="{BB962C8B-B14F-4D97-AF65-F5344CB8AC3E}">
        <p14:creationId xmlns:p14="http://schemas.microsoft.com/office/powerpoint/2010/main" val="3068837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813DD-C422-21F8-2EAD-3D8AE09F6587}"/>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44557607-1529-902D-FEDC-574235045342}"/>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Lasso</a:t>
            </a: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2854C223-ECC6-A7F6-B2B6-7924F2F1399B}"/>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BioBank</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 SSI (Classification dataset)</a:t>
            </a:r>
          </a:p>
        </p:txBody>
      </p:sp>
      <p:sp>
        <p:nvSpPr>
          <p:cNvPr id="3" name="ZoneTexte 2">
            <a:extLst>
              <a:ext uri="{FF2B5EF4-FFF2-40B4-BE49-F238E27FC236}">
                <a16:creationId xmlns:a16="http://schemas.microsoft.com/office/drawing/2014/main" id="{23B51365-D126-190B-E1B9-9C82F6977788}"/>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E9520EF8-8F26-D289-A52F-7C36735F87EE}"/>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E622AEE5-136B-8418-6C5F-DD8D617CD829}"/>
              </a:ext>
            </a:extLst>
          </p:cNvPr>
          <p:cNvGraphicFramePr>
            <a:graphicFrameLocks noGrp="1"/>
          </p:cNvGraphicFramePr>
          <p:nvPr/>
        </p:nvGraphicFramePr>
        <p:xfrm>
          <a:off x="466415" y="1565421"/>
          <a:ext cx="5228892" cy="1914198"/>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0">
                <a:tc>
                  <a:txBody>
                    <a:bodyPr/>
                    <a:lstStyle/>
                    <a:p>
                      <a:pPr algn="ctr"/>
                      <a:r>
                        <a:rPr lang="en-US" sz="1200" b="0" kern="1200" noProof="0" dirty="0">
                          <a:solidFill>
                            <a:schemeClr val="tx2">
                              <a:lumMod val="90000"/>
                              <a:lumOff val="10000"/>
                            </a:schemeClr>
                          </a:solidFill>
                          <a:latin typeface="+mn-lt"/>
                          <a:ea typeface="+mn-ea"/>
                          <a:cs typeface="+mn-cs"/>
                        </a:rPr>
                        <a:t>STABL Lasso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37 [28, 46]</a:t>
                      </a:r>
                    </a:p>
                  </a:txBody>
                  <a:tcPr/>
                </a:tc>
                <a:tc>
                  <a:txBody>
                    <a:bodyPr/>
                    <a:lstStyle/>
                    <a:p>
                      <a:pPr algn="ctr"/>
                      <a:r>
                        <a:rPr lang="en-US" sz="1200" b="0" kern="1200" noProof="0" dirty="0">
                          <a:solidFill>
                            <a:schemeClr val="tx2">
                              <a:lumMod val="90000"/>
                              <a:lumOff val="10000"/>
                            </a:schemeClr>
                          </a:solidFill>
                          <a:latin typeface="+mn-lt"/>
                          <a:ea typeface="+mn-ea"/>
                          <a:cs typeface="+mn-cs"/>
                        </a:rPr>
                        <a:t>296</a:t>
                      </a:r>
                    </a:p>
                  </a:txBody>
                  <a:tcPr/>
                </a:tc>
                <a:extLst>
                  <a:ext uri="{0D108BD9-81ED-4DB2-BD59-A6C34878D82A}">
                    <a16:rowId xmlns:a16="http://schemas.microsoft.com/office/drawing/2014/main" val="321074885"/>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ALasso</a:t>
                      </a:r>
                      <a:endParaRPr lang="en-US" sz="1200" b="0" kern="1200" noProof="0" dirty="0">
                        <a:solidFill>
                          <a:schemeClr val="tx2">
                            <a:lumMod val="90000"/>
                            <a:lumOff val="1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39 [30, 49]</a:t>
                      </a:r>
                    </a:p>
                  </a:txBody>
                  <a:tcPr/>
                </a:tc>
                <a:tc>
                  <a:txBody>
                    <a:bodyPr/>
                    <a:lstStyle/>
                    <a:p>
                      <a:pPr algn="ctr"/>
                      <a:r>
                        <a:rPr lang="en-US" sz="1200" b="0" kern="1200" noProof="0" dirty="0">
                          <a:solidFill>
                            <a:schemeClr val="tx2">
                              <a:lumMod val="90000"/>
                              <a:lumOff val="10000"/>
                            </a:schemeClr>
                          </a:solidFill>
                          <a:latin typeface="+mn-lt"/>
                          <a:ea typeface="+mn-ea"/>
                          <a:cs typeface="+mn-cs"/>
                        </a:rPr>
                        <a:t>314</a:t>
                      </a:r>
                    </a:p>
                  </a:txBody>
                  <a:tcPr/>
                </a:tc>
                <a:extLst>
                  <a:ext uri="{0D108BD9-81ED-4DB2-BD59-A6C34878D82A}">
                    <a16:rowId xmlns:a16="http://schemas.microsoft.com/office/drawing/2014/main" val="1587125708"/>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ElasticNet</a:t>
                      </a:r>
                      <a:endParaRPr lang="en-US" sz="1200" b="0" kern="1200" noProof="0" dirty="0">
                        <a:solidFill>
                          <a:schemeClr val="tx2">
                            <a:lumMod val="90000"/>
                            <a:lumOff val="1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150 [81, 262]</a:t>
                      </a:r>
                    </a:p>
                  </a:txBody>
                  <a:tcPr/>
                </a:tc>
                <a:tc>
                  <a:txBody>
                    <a:bodyPr/>
                    <a:lstStyle/>
                    <a:p>
                      <a:pPr algn="ctr"/>
                      <a:r>
                        <a:rPr lang="en-US" sz="1200" b="0" kern="1200" noProof="0" dirty="0">
                          <a:solidFill>
                            <a:schemeClr val="tx2">
                              <a:lumMod val="90000"/>
                              <a:lumOff val="10000"/>
                            </a:schemeClr>
                          </a:solidFill>
                          <a:latin typeface="+mn-lt"/>
                          <a:ea typeface="+mn-ea"/>
                          <a:cs typeface="+mn-cs"/>
                        </a:rPr>
                        <a:t>1208</a:t>
                      </a:r>
                    </a:p>
                  </a:txBody>
                  <a:tcPr/>
                </a:tc>
                <a:extLst>
                  <a:ext uri="{0D108BD9-81ED-4DB2-BD59-A6C34878D82A}">
                    <a16:rowId xmlns:a16="http://schemas.microsoft.com/office/drawing/2014/main" val="3322582079"/>
                  </a:ext>
                </a:extLst>
              </a:tr>
              <a:tr h="307477">
                <a:tc>
                  <a:txBody>
                    <a:bodyPr/>
                    <a:lstStyle/>
                    <a:p>
                      <a:pPr algn="ctr"/>
                      <a:r>
                        <a:rPr lang="en-US" sz="1200" b="1" kern="1200" noProof="0" dirty="0">
                          <a:solidFill>
                            <a:schemeClr val="tx2">
                              <a:lumMod val="90000"/>
                              <a:lumOff val="10000"/>
                            </a:schemeClr>
                          </a:solidFill>
                          <a:latin typeface="+mn-lt"/>
                          <a:ea typeface="+mn-ea"/>
                          <a:cs typeface="+mn-cs"/>
                        </a:rPr>
                        <a:t>STABL </a:t>
                      </a:r>
                      <a:r>
                        <a:rPr lang="en-US" sz="1200" b="1" kern="1200" noProof="0" dirty="0" err="1">
                          <a:solidFill>
                            <a:schemeClr val="tx2">
                              <a:lumMod val="90000"/>
                              <a:lumOff val="10000"/>
                            </a:schemeClr>
                          </a:solidFill>
                          <a:latin typeface="+mn-lt"/>
                          <a:ea typeface="+mn-ea"/>
                          <a:cs typeface="+mn-cs"/>
                        </a:rPr>
                        <a:t>XGBoost</a:t>
                      </a:r>
                      <a:endParaRPr lang="en-US" sz="1200" b="1" kern="1200" noProof="0" dirty="0">
                        <a:solidFill>
                          <a:schemeClr val="tx2">
                            <a:lumMod val="90000"/>
                            <a:lumOff val="10000"/>
                          </a:schemeClr>
                        </a:solidFill>
                        <a:latin typeface="+mn-lt"/>
                        <a:ea typeface="+mn-ea"/>
                        <a:cs typeface="+mn-cs"/>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200" dirty="0">
                          <a:solidFill>
                            <a:schemeClr val="tx2">
                              <a:lumMod val="90000"/>
                              <a:lumOff val="10000"/>
                            </a:schemeClr>
                          </a:solidFill>
                          <a:latin typeface="+mn-lt"/>
                          <a:ea typeface="+mn-ea"/>
                          <a:cs typeface="+mn-cs"/>
                        </a:rPr>
                        <a:t>9 [7, 11]</a:t>
                      </a:r>
                    </a:p>
                  </a:txBody>
                  <a:tcPr>
                    <a:solidFill>
                      <a:schemeClr val="accent6">
                        <a:lumMod val="20000"/>
                        <a:lumOff val="80000"/>
                      </a:schemeClr>
                    </a:solidFill>
                  </a:tcPr>
                </a:tc>
                <a:tc>
                  <a:txBody>
                    <a:bodyPr/>
                    <a:lstStyle/>
                    <a:p>
                      <a:pPr algn="ctr"/>
                      <a:r>
                        <a:rPr lang="en-US" sz="1200" b="1" kern="1200" noProof="0" dirty="0">
                          <a:solidFill>
                            <a:schemeClr val="tx2">
                              <a:lumMod val="90000"/>
                              <a:lumOff val="10000"/>
                            </a:schemeClr>
                          </a:solidFill>
                          <a:latin typeface="+mn-lt"/>
                          <a:ea typeface="+mn-ea"/>
                          <a:cs typeface="+mn-cs"/>
                        </a:rPr>
                        <a:t>112</a:t>
                      </a:r>
                    </a:p>
                  </a:txBody>
                  <a:tcPr>
                    <a:solidFill>
                      <a:schemeClr val="accent6">
                        <a:lumMod val="20000"/>
                        <a:lumOff val="80000"/>
                      </a:schemeClr>
                    </a:solidFill>
                  </a:tcPr>
                </a:tc>
                <a:extLst>
                  <a:ext uri="{0D108BD9-81ED-4DB2-BD59-A6C34878D82A}">
                    <a16:rowId xmlns:a16="http://schemas.microsoft.com/office/drawing/2014/main" val="2615771440"/>
                  </a:ext>
                </a:extLst>
              </a:tr>
            </a:tbl>
          </a:graphicData>
        </a:graphic>
      </p:graphicFrame>
      <p:sp>
        <p:nvSpPr>
          <p:cNvPr id="28" name="ZoneTexte 27">
            <a:extLst>
              <a:ext uri="{FF2B5EF4-FFF2-40B4-BE49-F238E27FC236}">
                <a16:creationId xmlns:a16="http://schemas.microsoft.com/office/drawing/2014/main" id="{CB256E1F-5079-3528-3920-8191F21113F2}"/>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70D646A7-C4C9-5726-71F9-67DA40DEC007}"/>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sp>
        <p:nvSpPr>
          <p:cNvPr id="30" name="ZoneTexte 29">
            <a:extLst>
              <a:ext uri="{FF2B5EF4-FFF2-40B4-BE49-F238E27FC236}">
                <a16:creationId xmlns:a16="http://schemas.microsoft.com/office/drawing/2014/main" id="{149FA933-5F7F-3286-2229-BBC43C3045BB}"/>
              </a:ext>
            </a:extLst>
          </p:cNvPr>
          <p:cNvSpPr txBox="1"/>
          <p:nvPr/>
        </p:nvSpPr>
        <p:spPr>
          <a:xfrm>
            <a:off x="6470977" y="1149280"/>
            <a:ext cx="332616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with basic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for the fitting part</a:t>
            </a:r>
          </a:p>
        </p:txBody>
      </p:sp>
      <p:graphicFrame>
        <p:nvGraphicFramePr>
          <p:cNvPr id="31" name="Tableau 30">
            <a:extLst>
              <a:ext uri="{FF2B5EF4-FFF2-40B4-BE49-F238E27FC236}">
                <a16:creationId xmlns:a16="http://schemas.microsoft.com/office/drawing/2014/main" id="{AE6A1869-7CB5-EE83-D1C5-3C94DA76A50D}"/>
              </a:ext>
            </a:extLst>
          </p:cNvPr>
          <p:cNvGraphicFramePr>
            <a:graphicFrameLocks noGrp="1"/>
          </p:cNvGraphicFramePr>
          <p:nvPr/>
        </p:nvGraphicFramePr>
        <p:xfrm>
          <a:off x="1101140" y="4188278"/>
          <a:ext cx="3959441" cy="1828800"/>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baseline="0" noProof="0" dirty="0"/>
                        <a:t>AUROC</a:t>
                      </a:r>
                    </a:p>
                    <a:p>
                      <a:pPr algn="ctr"/>
                      <a:r>
                        <a:rPr lang="en-US" sz="1200" baseline="0" noProof="0" dirty="0"/>
                        <a:t>(average)</a:t>
                      </a:r>
                    </a:p>
                  </a:txBody>
                  <a:tcPr>
                    <a:solidFill>
                      <a:srgbClr val="163D64"/>
                    </a:solidFill>
                  </a:tcPr>
                </a:tc>
                <a:tc>
                  <a:txBody>
                    <a:bodyPr/>
                    <a:lstStyle/>
                    <a:p>
                      <a:pPr algn="ctr"/>
                      <a:r>
                        <a:rPr lang="en-US" sz="1200" noProof="0" dirty="0"/>
                        <a:t>Precision</a:t>
                      </a:r>
                    </a:p>
                    <a:p>
                      <a:pPr algn="ctr"/>
                      <a:r>
                        <a:rPr lang="en-US" sz="1200" noProof="0" dirty="0"/>
                        <a:t>(average)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0.82</a:t>
                      </a:r>
                    </a:p>
                  </a:txBody>
                  <a:tcPr/>
                </a:tc>
                <a:tc>
                  <a:txBody>
                    <a:bodyPr/>
                    <a:lstStyle/>
                    <a:p>
                      <a:pPr algn="ctr"/>
                      <a:r>
                        <a:rPr lang="en-US" sz="1200" noProof="0" dirty="0">
                          <a:solidFill>
                            <a:schemeClr val="tx2">
                              <a:lumMod val="90000"/>
                              <a:lumOff val="10000"/>
                            </a:schemeClr>
                          </a:solidFill>
                        </a:rPr>
                        <a:t>0.51</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p>
                    <a:p>
                      <a:pPr algn="ctr"/>
                      <a:r>
                        <a:rPr lang="en-US" sz="1200" noProof="0" dirty="0">
                          <a:solidFill>
                            <a:schemeClr val="tx2">
                              <a:lumMod val="90000"/>
                              <a:lumOff val="10000"/>
                            </a:schemeClr>
                          </a:solidFill>
                        </a:rPr>
                        <a:t>Logit</a:t>
                      </a:r>
                    </a:p>
                  </a:txBody>
                  <a:tcPr/>
                </a:tc>
                <a:tc>
                  <a:txBody>
                    <a:bodyPr/>
                    <a:lstStyle/>
                    <a:p>
                      <a:pPr algn="ctr"/>
                      <a:r>
                        <a:rPr lang="en-US" sz="1200" noProof="0" dirty="0">
                          <a:solidFill>
                            <a:schemeClr val="tx2">
                              <a:lumMod val="90000"/>
                              <a:lumOff val="10000"/>
                            </a:schemeClr>
                          </a:solidFill>
                        </a:rPr>
                        <a:t>0.80</a:t>
                      </a:r>
                    </a:p>
                  </a:txBody>
                  <a:tcPr/>
                </a:tc>
                <a:tc>
                  <a:txBody>
                    <a:bodyPr/>
                    <a:lstStyle/>
                    <a:p>
                      <a:pPr algn="ctr"/>
                      <a:r>
                        <a:rPr lang="en-US" sz="1200" noProof="0" dirty="0">
                          <a:solidFill>
                            <a:schemeClr val="tx2">
                              <a:lumMod val="90000"/>
                              <a:lumOff val="10000"/>
                            </a:schemeClr>
                          </a:solidFill>
                        </a:rPr>
                        <a:t>0.47</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Logit</a:t>
                      </a:r>
                    </a:p>
                  </a:txBody>
                  <a:tcPr/>
                </a:tc>
                <a:tc>
                  <a:txBody>
                    <a:bodyPr/>
                    <a:lstStyle/>
                    <a:p>
                      <a:pPr algn="ctr"/>
                      <a:r>
                        <a:rPr lang="en-US" sz="1200" noProof="0" dirty="0">
                          <a:solidFill>
                            <a:schemeClr val="tx2">
                              <a:lumMod val="90000"/>
                              <a:lumOff val="10000"/>
                            </a:schemeClr>
                          </a:solidFill>
                        </a:rPr>
                        <a:t>0.78</a:t>
                      </a:r>
                    </a:p>
                  </a:txBody>
                  <a:tcPr/>
                </a:tc>
                <a:tc>
                  <a:txBody>
                    <a:bodyPr/>
                    <a:lstStyle/>
                    <a:p>
                      <a:pPr algn="ctr"/>
                      <a:r>
                        <a:rPr lang="en-US" sz="1200" noProof="0" dirty="0">
                          <a:solidFill>
                            <a:schemeClr val="tx2">
                              <a:lumMod val="90000"/>
                              <a:lumOff val="10000"/>
                            </a:schemeClr>
                          </a:solidFill>
                        </a:rPr>
                        <a:t>0.43</a:t>
                      </a:r>
                    </a:p>
                  </a:txBody>
                  <a:tcPr/>
                </a:tc>
                <a:extLst>
                  <a:ext uri="{0D108BD9-81ED-4DB2-BD59-A6C34878D82A}">
                    <a16:rowId xmlns:a16="http://schemas.microsoft.com/office/drawing/2014/main" val="3322582079"/>
                  </a:ext>
                </a:extLst>
              </a:tr>
            </a:tbl>
          </a:graphicData>
        </a:graphic>
      </p:graphicFrame>
      <p:pic>
        <p:nvPicPr>
          <p:cNvPr id="9" name="Image 8">
            <a:extLst>
              <a:ext uri="{FF2B5EF4-FFF2-40B4-BE49-F238E27FC236}">
                <a16:creationId xmlns:a16="http://schemas.microsoft.com/office/drawing/2014/main" id="{7EE1D0E4-8C16-2427-A3C4-1309E312AC02}"/>
              </a:ext>
            </a:extLst>
          </p:cNvPr>
          <p:cNvPicPr>
            <a:picLocks noChangeAspect="1"/>
          </p:cNvPicPr>
          <p:nvPr/>
        </p:nvPicPr>
        <p:blipFill>
          <a:blip r:embed="rId3"/>
          <a:srcRect t="10494"/>
          <a:stretch>
            <a:fillRect/>
          </a:stretch>
        </p:blipFill>
        <p:spPr>
          <a:xfrm>
            <a:off x="8483033" y="1381883"/>
            <a:ext cx="3204000" cy="2384149"/>
          </a:xfrm>
          <a:prstGeom prst="rect">
            <a:avLst/>
          </a:prstGeom>
        </p:spPr>
      </p:pic>
      <p:pic>
        <p:nvPicPr>
          <p:cNvPr id="15" name="Image 14">
            <a:extLst>
              <a:ext uri="{FF2B5EF4-FFF2-40B4-BE49-F238E27FC236}">
                <a16:creationId xmlns:a16="http://schemas.microsoft.com/office/drawing/2014/main" id="{A09D7545-8052-71FD-2582-DB1998D924F2}"/>
              </a:ext>
            </a:extLst>
          </p:cNvPr>
          <p:cNvPicPr>
            <a:picLocks noChangeAspect="1"/>
          </p:cNvPicPr>
          <p:nvPr/>
        </p:nvPicPr>
        <p:blipFill>
          <a:blip r:embed="rId4"/>
          <a:srcRect t="11404"/>
          <a:stretch>
            <a:fillRect/>
          </a:stretch>
        </p:blipFill>
        <p:spPr>
          <a:xfrm>
            <a:off x="8516858" y="3894232"/>
            <a:ext cx="3204000" cy="2359885"/>
          </a:xfrm>
          <a:prstGeom prst="rect">
            <a:avLst/>
          </a:prstGeom>
        </p:spPr>
      </p:pic>
      <p:sp>
        <p:nvSpPr>
          <p:cNvPr id="4" name="ZoneTexte 3">
            <a:extLst>
              <a:ext uri="{FF2B5EF4-FFF2-40B4-BE49-F238E27FC236}">
                <a16:creationId xmlns:a16="http://schemas.microsoft.com/office/drawing/2014/main" id="{D186799C-3FF9-9F2D-ADB8-9541F25198D9}"/>
              </a:ext>
            </a:extLst>
          </p:cNvPr>
          <p:cNvSpPr txBox="1"/>
          <p:nvPr/>
        </p:nvSpPr>
        <p:spPr>
          <a:xfrm>
            <a:off x="6470976" y="3047196"/>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0.806 [0.680, 0.896]</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0.46 [0.24, 0.70]</a:t>
            </a:r>
          </a:p>
        </p:txBody>
      </p:sp>
      <p:sp>
        <p:nvSpPr>
          <p:cNvPr id="5" name="ZoneTexte 4">
            <a:extLst>
              <a:ext uri="{FF2B5EF4-FFF2-40B4-BE49-F238E27FC236}">
                <a16:creationId xmlns:a16="http://schemas.microsoft.com/office/drawing/2014/main" id="{B2BD7270-79D1-8068-50F4-412B44BBACB4}"/>
              </a:ext>
            </a:extLst>
          </p:cNvPr>
          <p:cNvSpPr txBox="1"/>
          <p:nvPr/>
        </p:nvSpPr>
        <p:spPr>
          <a:xfrm>
            <a:off x="6470976" y="5477887"/>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0.828 [0.715, 0.917]</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0.51 [0.26, 0.73]</a:t>
            </a:r>
          </a:p>
        </p:txBody>
      </p:sp>
    </p:spTree>
    <p:extLst>
      <p:ext uri="{BB962C8B-B14F-4D97-AF65-F5344CB8AC3E}">
        <p14:creationId xmlns:p14="http://schemas.microsoft.com/office/powerpoint/2010/main" val="335957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4C09D-6154-896E-397B-62959EB246E6}"/>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662181FD-4014-14D9-CBEF-EDE54B6EB6F4}"/>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FFCCEC4E-0CB6-CAF8-98AD-CAF7B4D49D03}"/>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46453C21-908B-AD3A-9395-5C03BC71AA52}"/>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70802506-6BD7-8F7C-91E5-93DC6A35AC3A}"/>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92D8A1BE-81D1-5C6D-75F8-2B79E2A6FA0E}"/>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0FFA63A1-D6D9-2782-035D-161A9BB8671D}"/>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FD953619-BF52-FE0F-E7F4-D22424C64FC9}"/>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39CC3399-9E7B-5313-5855-549A66ABC9D1}"/>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0DD2D9D8-8666-53D8-7DEA-AAD5E595468D}"/>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C00E1431-31A3-4C27-EAF5-2A2B49607AD4}"/>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0D429BA9-AA7E-6482-4EBA-83D3AB1FFEAD}"/>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spTree>
    <p:extLst>
      <p:ext uri="{BB962C8B-B14F-4D97-AF65-F5344CB8AC3E}">
        <p14:creationId xmlns:p14="http://schemas.microsoft.com/office/powerpoint/2010/main" val="670544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1694F2-7D5D-212D-2536-581C2FD816C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4" name="Picture 3" descr="Une image contenant violet, feu d’artifice&#10;&#10;Le contenu généré par l’IA peut être incorrect.">
            <a:extLst>
              <a:ext uri="{FF2B5EF4-FFF2-40B4-BE49-F238E27FC236}">
                <a16:creationId xmlns:a16="http://schemas.microsoft.com/office/drawing/2014/main" id="{21019519-63EB-6830-7237-CB50CAFFCFBE}"/>
              </a:ext>
            </a:extLst>
          </p:cNvPr>
          <p:cNvPicPr>
            <a:picLocks noChangeAspect="1"/>
          </p:cNvPicPr>
          <p:nvPr/>
        </p:nvPicPr>
        <p:blipFill>
          <a:blip r:embed="rId3"/>
          <a:srcRect t="9091" r="19563"/>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a:extLst>
              <a:ext uri="{FF2B5EF4-FFF2-40B4-BE49-F238E27FC236}">
                <a16:creationId xmlns:a16="http://schemas.microsoft.com/office/drawing/2014/main" id="{55590DE7-BC37-F5C4-ACA8-1E387E02773C}"/>
              </a:ext>
            </a:extLst>
          </p:cNvPr>
          <p:cNvSpPr>
            <a:spLocks noGrp="1"/>
          </p:cNvSpPr>
          <p:nvPr>
            <p:ph type="ctrTitle"/>
          </p:nvPr>
        </p:nvSpPr>
        <p:spPr>
          <a:xfrm>
            <a:off x="477981" y="1122363"/>
            <a:ext cx="4023360" cy="3204134"/>
          </a:xfrm>
        </p:spPr>
        <p:txBody>
          <a:bodyPr anchor="b">
            <a:normAutofit/>
          </a:bodyPr>
          <a:lstStyle/>
          <a:p>
            <a:pPr algn="l"/>
            <a:r>
              <a:rPr lang="en-US" sz="4800" b="1" noProof="0" dirty="0">
                <a:latin typeface="Open Sans" panose="020B0606030504020204" pitchFamily="34" charset="0"/>
                <a:ea typeface="Open Sans" panose="020B0606030504020204" pitchFamily="34" charset="0"/>
                <a:cs typeface="Open Sans" panose="020B0606030504020204" pitchFamily="34" charset="0"/>
              </a:rPr>
              <a:t>Relevance of features selected</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961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EC397-7392-A5D8-E165-D0B309DE76E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C5C7A93-BF4F-C5D3-DDC3-20AB415C2CA7}"/>
              </a:ext>
            </a:extLst>
          </p:cNvPr>
          <p:cNvSpPr>
            <a:spLocks noGrp="1"/>
          </p:cNvSpPr>
          <p:nvPr>
            <p:ph type="title"/>
          </p:nvPr>
        </p:nvSpPr>
        <p:spPr>
          <a:xfrm>
            <a:off x="348792" y="527762"/>
            <a:ext cx="10515600" cy="452171"/>
          </a:xfrm>
        </p:spPr>
        <p:txBody>
          <a:bodyPr>
            <a:normAutofit/>
          </a:bodyPr>
          <a:lstStyle/>
          <a:p>
            <a:r>
              <a:rPr lang="en-US" sz="1600" b="1"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Comparing feature sets</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 selected by STABL XGB and STABL </a:t>
            </a:r>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ALasso</a:t>
            </a:r>
            <a:endPar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Ellipse 4">
            <a:extLst>
              <a:ext uri="{FF2B5EF4-FFF2-40B4-BE49-F238E27FC236}">
                <a16:creationId xmlns:a16="http://schemas.microsoft.com/office/drawing/2014/main" id="{392F6391-3C38-0AF6-0E96-F59DAF191280}"/>
              </a:ext>
            </a:extLst>
          </p:cNvPr>
          <p:cNvSpPr/>
          <p:nvPr/>
        </p:nvSpPr>
        <p:spPr>
          <a:xfrm>
            <a:off x="3450389" y="1485742"/>
            <a:ext cx="2974054" cy="2702801"/>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1B6F4203-11D7-5558-94DC-0D2F8F514200}"/>
              </a:ext>
            </a:extLst>
          </p:cNvPr>
          <p:cNvSpPr/>
          <p:nvPr/>
        </p:nvSpPr>
        <p:spPr>
          <a:xfrm>
            <a:off x="5806152" y="1485742"/>
            <a:ext cx="2974054" cy="2702801"/>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01D120BC-E37D-9DC3-093B-29773EBB264B}"/>
              </a:ext>
            </a:extLst>
          </p:cNvPr>
          <p:cNvSpPr txBox="1"/>
          <p:nvPr/>
        </p:nvSpPr>
        <p:spPr>
          <a:xfrm>
            <a:off x="4078164" y="2640585"/>
            <a:ext cx="1718419" cy="369332"/>
          </a:xfrm>
          <a:prstGeom prst="rect">
            <a:avLst/>
          </a:prstGeom>
          <a:noFill/>
        </p:spPr>
        <p:txBody>
          <a:bodyPr wrap="none" rtlCol="0">
            <a:spAutoFit/>
          </a:bodyPr>
          <a:lstStyle/>
          <a:p>
            <a:r>
              <a:rPr lang="fr-FR" dirty="0">
                <a:solidFill>
                  <a:schemeClr val="tx2">
                    <a:lumMod val="90000"/>
                    <a:lumOff val="10000"/>
                  </a:schemeClr>
                </a:solidFill>
              </a:rPr>
              <a:t>STABL </a:t>
            </a:r>
            <a:r>
              <a:rPr lang="fr-FR" dirty="0" err="1">
                <a:solidFill>
                  <a:schemeClr val="tx2">
                    <a:lumMod val="90000"/>
                    <a:lumOff val="10000"/>
                  </a:schemeClr>
                </a:solidFill>
              </a:rPr>
              <a:t>XGBoost</a:t>
            </a:r>
            <a:endParaRPr lang="fr-FR" dirty="0">
              <a:solidFill>
                <a:schemeClr val="tx2">
                  <a:lumMod val="90000"/>
                  <a:lumOff val="10000"/>
                </a:schemeClr>
              </a:solidFill>
            </a:endParaRPr>
          </a:p>
        </p:txBody>
      </p:sp>
      <p:sp>
        <p:nvSpPr>
          <p:cNvPr id="8" name="ZoneTexte 7">
            <a:extLst>
              <a:ext uri="{FF2B5EF4-FFF2-40B4-BE49-F238E27FC236}">
                <a16:creationId xmlns:a16="http://schemas.microsoft.com/office/drawing/2014/main" id="{416E6B0C-9672-348D-EE03-E43EF30649A5}"/>
              </a:ext>
            </a:extLst>
          </p:cNvPr>
          <p:cNvSpPr txBox="1"/>
          <p:nvPr/>
        </p:nvSpPr>
        <p:spPr>
          <a:xfrm>
            <a:off x="6494990" y="2652476"/>
            <a:ext cx="1576714" cy="369332"/>
          </a:xfrm>
          <a:prstGeom prst="rect">
            <a:avLst/>
          </a:prstGeom>
          <a:noFill/>
        </p:spPr>
        <p:txBody>
          <a:bodyPr wrap="none" rtlCol="0">
            <a:spAutoFit/>
          </a:bodyPr>
          <a:lstStyle/>
          <a:p>
            <a:r>
              <a:rPr lang="fr-FR" dirty="0">
                <a:solidFill>
                  <a:schemeClr val="tx2">
                    <a:lumMod val="90000"/>
                    <a:lumOff val="10000"/>
                  </a:schemeClr>
                </a:solidFill>
              </a:rPr>
              <a:t>STABL </a:t>
            </a:r>
            <a:r>
              <a:rPr lang="fr-FR" dirty="0" err="1">
                <a:solidFill>
                  <a:schemeClr val="tx2">
                    <a:lumMod val="90000"/>
                    <a:lumOff val="10000"/>
                  </a:schemeClr>
                </a:solidFill>
              </a:rPr>
              <a:t>ALasso</a:t>
            </a:r>
            <a:endParaRPr lang="fr-FR" dirty="0">
              <a:solidFill>
                <a:schemeClr val="tx2">
                  <a:lumMod val="90000"/>
                  <a:lumOff val="10000"/>
                </a:schemeClr>
              </a:solidFill>
            </a:endParaRPr>
          </a:p>
        </p:txBody>
      </p:sp>
      <p:cxnSp>
        <p:nvCxnSpPr>
          <p:cNvPr id="11" name="Connecteur droit avec flèche 10">
            <a:extLst>
              <a:ext uri="{FF2B5EF4-FFF2-40B4-BE49-F238E27FC236}">
                <a16:creationId xmlns:a16="http://schemas.microsoft.com/office/drawing/2014/main" id="{C0C1C1B8-5318-0999-C5D5-F7FA23131AA0}"/>
              </a:ext>
            </a:extLst>
          </p:cNvPr>
          <p:cNvCxnSpPr>
            <a:cxnSpLocks/>
            <a:stCxn id="5" idx="3"/>
            <a:endCxn id="18" idx="0"/>
          </p:cNvCxnSpPr>
          <p:nvPr/>
        </p:nvCxnSpPr>
        <p:spPr>
          <a:xfrm flipH="1">
            <a:off x="2344142" y="3792727"/>
            <a:ext cx="1541787" cy="581582"/>
          </a:xfrm>
          <a:prstGeom prst="straightConnector1">
            <a:avLst/>
          </a:prstGeom>
          <a:ln>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Connecteur droit avec flèche 12">
            <a:extLst>
              <a:ext uri="{FF2B5EF4-FFF2-40B4-BE49-F238E27FC236}">
                <a16:creationId xmlns:a16="http://schemas.microsoft.com/office/drawing/2014/main" id="{40F80E29-AAFA-2EFE-090E-1DDD89033C17}"/>
              </a:ext>
            </a:extLst>
          </p:cNvPr>
          <p:cNvCxnSpPr>
            <a:cxnSpLocks/>
          </p:cNvCxnSpPr>
          <p:nvPr/>
        </p:nvCxnSpPr>
        <p:spPr>
          <a:xfrm>
            <a:off x="6105832" y="3670451"/>
            <a:ext cx="0" cy="703858"/>
          </a:xfrm>
          <a:prstGeom prst="straightConnector1">
            <a:avLst/>
          </a:prstGeom>
          <a:ln>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necteur droit avec flèche 15">
            <a:extLst>
              <a:ext uri="{FF2B5EF4-FFF2-40B4-BE49-F238E27FC236}">
                <a16:creationId xmlns:a16="http://schemas.microsoft.com/office/drawing/2014/main" id="{B464D003-4ED9-507B-2CC3-DE87F43625E0}"/>
              </a:ext>
            </a:extLst>
          </p:cNvPr>
          <p:cNvCxnSpPr>
            <a:cxnSpLocks/>
            <a:endCxn id="26" idx="0"/>
          </p:cNvCxnSpPr>
          <p:nvPr/>
        </p:nvCxnSpPr>
        <p:spPr>
          <a:xfrm>
            <a:off x="8443514" y="3670451"/>
            <a:ext cx="1377004" cy="703858"/>
          </a:xfrm>
          <a:prstGeom prst="straightConnector1">
            <a:avLst/>
          </a:prstGeom>
          <a:ln>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7" name="Tableau 16">
            <a:extLst>
              <a:ext uri="{FF2B5EF4-FFF2-40B4-BE49-F238E27FC236}">
                <a16:creationId xmlns:a16="http://schemas.microsoft.com/office/drawing/2014/main" id="{6140A053-7D46-EAE0-F87E-932E3815E8A0}"/>
              </a:ext>
            </a:extLst>
          </p:cNvPr>
          <p:cNvGraphicFramePr>
            <a:graphicFrameLocks noGrp="1"/>
          </p:cNvGraphicFramePr>
          <p:nvPr>
            <p:extLst>
              <p:ext uri="{D42A27DB-BD31-4B8C-83A1-F6EECF244321}">
                <p14:modId xmlns:p14="http://schemas.microsoft.com/office/powerpoint/2010/main" val="3718479895"/>
              </p:ext>
            </p:extLst>
          </p:nvPr>
        </p:nvGraphicFramePr>
        <p:xfrm>
          <a:off x="631723" y="4816269"/>
          <a:ext cx="3424840" cy="1364391"/>
        </p:xfrm>
        <a:graphic>
          <a:graphicData uri="http://schemas.openxmlformats.org/drawingml/2006/table">
            <a:tbl>
              <a:tblPr firstRow="1" bandRow="1">
                <a:tableStyleId>{69012ECD-51FC-41F1-AA8D-1B2483CD663E}</a:tableStyleId>
              </a:tblPr>
              <a:tblGrid>
                <a:gridCol w="1429617">
                  <a:extLst>
                    <a:ext uri="{9D8B030D-6E8A-4147-A177-3AD203B41FA5}">
                      <a16:colId xmlns:a16="http://schemas.microsoft.com/office/drawing/2014/main" val="1931052872"/>
                    </a:ext>
                  </a:extLst>
                </a:gridCol>
                <a:gridCol w="937499">
                  <a:extLst>
                    <a:ext uri="{9D8B030D-6E8A-4147-A177-3AD203B41FA5}">
                      <a16:colId xmlns:a16="http://schemas.microsoft.com/office/drawing/2014/main" val="2922114760"/>
                    </a:ext>
                  </a:extLst>
                </a:gridCol>
                <a:gridCol w="1057724">
                  <a:extLst>
                    <a:ext uri="{9D8B030D-6E8A-4147-A177-3AD203B41FA5}">
                      <a16:colId xmlns:a16="http://schemas.microsoft.com/office/drawing/2014/main" val="3174245704"/>
                    </a:ext>
                  </a:extLst>
                </a:gridCol>
              </a:tblGrid>
              <a:tr h="307477">
                <a:tc>
                  <a:txBody>
                    <a:bodyPr/>
                    <a:lstStyle/>
                    <a:p>
                      <a:pPr algn="ctr">
                        <a:buNone/>
                      </a:pPr>
                      <a:r>
                        <a:rPr lang="en-US" sz="1200" b="0" noProof="0" dirty="0">
                          <a:solidFill>
                            <a:schemeClr val="tx2">
                              <a:lumMod val="90000"/>
                              <a:lumOff val="10000"/>
                            </a:schemeClr>
                          </a:solidFill>
                          <a:effectLst/>
                          <a:latin typeface="Aptos" panose="020B0004020202020204" pitchFamily="34" charset="0"/>
                        </a:rPr>
                        <a:t>mDCs_STAT1_IFNa</a:t>
                      </a:r>
                    </a:p>
                  </a:txBody>
                  <a:tcPr marL="38100" marR="38100" marT="38100" marB="38100">
                    <a:solidFill>
                      <a:schemeClr val="accent6">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19</a:t>
                      </a:r>
                    </a:p>
                  </a:txBody>
                  <a:tcPr marL="38100" marR="38100" marT="38100" marB="38100">
                    <a:solidFill>
                      <a:schemeClr val="accent6">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0</a:t>
                      </a:r>
                    </a:p>
                  </a:txBody>
                  <a:tcPr marL="38100" marR="38100" marT="38100" marB="38100">
                    <a:solidFill>
                      <a:schemeClr val="accent6">
                        <a:lumMod val="20000"/>
                        <a:lumOff val="80000"/>
                      </a:schemeClr>
                    </a:solidFill>
                  </a:tcPr>
                </a:tc>
                <a:extLst>
                  <a:ext uri="{0D108BD9-81ED-4DB2-BD59-A6C34878D82A}">
                    <a16:rowId xmlns:a16="http://schemas.microsoft.com/office/drawing/2014/main" val="617036698"/>
                  </a:ext>
                </a:extLst>
              </a:tr>
              <a:tr h="307477">
                <a:tc>
                  <a:txBody>
                    <a:bodyPr/>
                    <a:lstStyle/>
                    <a:p>
                      <a:pPr algn="ctr">
                        <a:buNone/>
                      </a:pPr>
                      <a:r>
                        <a:rPr lang="en-US" sz="1200" b="0" noProof="0" dirty="0">
                          <a:solidFill>
                            <a:schemeClr val="tx2">
                              <a:lumMod val="90000"/>
                              <a:lumOff val="10000"/>
                            </a:schemeClr>
                          </a:solidFill>
                          <a:effectLst/>
                          <a:latin typeface="Aptos" panose="020B0004020202020204" pitchFamily="34" charset="0"/>
                        </a:rPr>
                        <a:t>pDCs_STAT1_IFNa</a:t>
                      </a:r>
                    </a:p>
                  </a:txBody>
                  <a:tcPr marL="38100" marR="38100" marT="38100" marB="38100">
                    <a:solidFill>
                      <a:schemeClr val="accent6">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17</a:t>
                      </a:r>
                    </a:p>
                  </a:txBody>
                  <a:tcPr marL="38100" marR="38100" marT="38100" marB="38100">
                    <a:solidFill>
                      <a:schemeClr val="accent6">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0</a:t>
                      </a:r>
                    </a:p>
                  </a:txBody>
                  <a:tcPr marL="38100" marR="38100" marT="38100" marB="38100">
                    <a:solidFill>
                      <a:schemeClr val="accent6">
                        <a:lumMod val="20000"/>
                        <a:lumOff val="80000"/>
                      </a:schemeClr>
                    </a:solidFill>
                  </a:tcPr>
                </a:tc>
                <a:extLst>
                  <a:ext uri="{0D108BD9-81ED-4DB2-BD59-A6C34878D82A}">
                    <a16:rowId xmlns:a16="http://schemas.microsoft.com/office/drawing/2014/main" val="294066499"/>
                  </a:ext>
                </a:extLst>
              </a:tr>
              <a:tr h="307477">
                <a:tc>
                  <a:txBody>
                    <a:bodyPr/>
                    <a:lstStyle/>
                    <a:p>
                      <a:pPr algn="ctr">
                        <a:buNone/>
                      </a:pPr>
                      <a:r>
                        <a:rPr lang="en-US" sz="1200" b="0" noProof="0" dirty="0">
                          <a:solidFill>
                            <a:schemeClr val="tx2">
                              <a:lumMod val="90000"/>
                              <a:lumOff val="10000"/>
                            </a:schemeClr>
                          </a:solidFill>
                          <a:effectLst/>
                          <a:latin typeface="Aptos" panose="020B0004020202020204" pitchFamily="34" charset="0"/>
                        </a:rPr>
                        <a:t>CD4posTnaive_STAT3_unstim</a:t>
                      </a:r>
                    </a:p>
                  </a:txBody>
                  <a:tcPr marL="38100" marR="38100" marT="38100" marB="38100">
                    <a:solidFill>
                      <a:schemeClr val="accent6">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14</a:t>
                      </a:r>
                    </a:p>
                  </a:txBody>
                  <a:tcPr marL="38100" marR="38100" marT="38100" marB="38100">
                    <a:solidFill>
                      <a:schemeClr val="accent6">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0</a:t>
                      </a:r>
                    </a:p>
                  </a:txBody>
                  <a:tcPr marL="38100" marR="38100" marT="38100" marB="38100">
                    <a:solidFill>
                      <a:schemeClr val="accent6">
                        <a:lumMod val="20000"/>
                        <a:lumOff val="80000"/>
                      </a:schemeClr>
                    </a:solidFill>
                  </a:tcPr>
                </a:tc>
                <a:extLst>
                  <a:ext uri="{0D108BD9-81ED-4DB2-BD59-A6C34878D82A}">
                    <a16:rowId xmlns:a16="http://schemas.microsoft.com/office/drawing/2014/main" val="3858643779"/>
                  </a:ext>
                </a:extLst>
              </a:tr>
              <a:tr h="307477">
                <a:tc>
                  <a:txBody>
                    <a:bodyPr/>
                    <a:lstStyle/>
                    <a:p>
                      <a:pPr algn="ctr">
                        <a:buNone/>
                      </a:pPr>
                      <a:r>
                        <a:rPr lang="en-US" sz="1200" b="0" noProof="0" dirty="0" err="1">
                          <a:solidFill>
                            <a:schemeClr val="tx2">
                              <a:lumMod val="90000"/>
                              <a:lumOff val="10000"/>
                            </a:schemeClr>
                          </a:solidFill>
                          <a:effectLst/>
                          <a:latin typeface="Aptos" panose="020B0004020202020204" pitchFamily="34" charset="0"/>
                        </a:rPr>
                        <a:t>Cystatin.C</a:t>
                      </a:r>
                      <a:endParaRPr lang="en-US" sz="1200" b="0" noProof="0" dirty="0">
                        <a:solidFill>
                          <a:schemeClr val="tx2">
                            <a:lumMod val="90000"/>
                            <a:lumOff val="10000"/>
                          </a:schemeClr>
                        </a:solidFill>
                        <a:effectLst/>
                        <a:latin typeface="Aptos" panose="020B0004020202020204" pitchFamily="34" charset="0"/>
                      </a:endParaRPr>
                    </a:p>
                  </a:txBody>
                  <a:tcPr marL="38100" marR="38100" marT="38100" marB="38100">
                    <a:solidFill>
                      <a:schemeClr val="accent6">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12</a:t>
                      </a:r>
                    </a:p>
                  </a:txBody>
                  <a:tcPr marL="38100" marR="38100" marT="38100" marB="38100">
                    <a:solidFill>
                      <a:schemeClr val="accent6">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1</a:t>
                      </a:r>
                    </a:p>
                  </a:txBody>
                  <a:tcPr marL="38100" marR="38100" marT="38100" marB="38100">
                    <a:solidFill>
                      <a:schemeClr val="accent6">
                        <a:lumMod val="20000"/>
                        <a:lumOff val="80000"/>
                      </a:schemeClr>
                    </a:solidFill>
                  </a:tcPr>
                </a:tc>
                <a:extLst>
                  <a:ext uri="{0D108BD9-81ED-4DB2-BD59-A6C34878D82A}">
                    <a16:rowId xmlns:a16="http://schemas.microsoft.com/office/drawing/2014/main" val="360418594"/>
                  </a:ext>
                </a:extLst>
              </a:tr>
            </a:tbl>
          </a:graphicData>
        </a:graphic>
      </p:graphicFrame>
      <p:graphicFrame>
        <p:nvGraphicFramePr>
          <p:cNvPr id="18" name="Tableau 17">
            <a:extLst>
              <a:ext uri="{FF2B5EF4-FFF2-40B4-BE49-F238E27FC236}">
                <a16:creationId xmlns:a16="http://schemas.microsoft.com/office/drawing/2014/main" id="{87E0E3E2-32EF-577E-F8B4-E6237E479CD1}"/>
              </a:ext>
            </a:extLst>
          </p:cNvPr>
          <p:cNvGraphicFramePr>
            <a:graphicFrameLocks noGrp="1"/>
          </p:cNvGraphicFramePr>
          <p:nvPr>
            <p:extLst>
              <p:ext uri="{D42A27DB-BD31-4B8C-83A1-F6EECF244321}">
                <p14:modId xmlns:p14="http://schemas.microsoft.com/office/powerpoint/2010/main" val="1009812039"/>
              </p:ext>
            </p:extLst>
          </p:nvPr>
        </p:nvGraphicFramePr>
        <p:xfrm>
          <a:off x="631723" y="4374309"/>
          <a:ext cx="3424838" cy="441960"/>
        </p:xfrm>
        <a:graphic>
          <a:graphicData uri="http://schemas.openxmlformats.org/drawingml/2006/table">
            <a:tbl>
              <a:tblPr firstRow="1" bandRow="1">
                <a:tableStyleId>{69012ECD-51FC-41F1-AA8D-1B2483CD663E}</a:tableStyleId>
              </a:tblPr>
              <a:tblGrid>
                <a:gridCol w="1429617">
                  <a:extLst>
                    <a:ext uri="{9D8B030D-6E8A-4147-A177-3AD203B41FA5}">
                      <a16:colId xmlns:a16="http://schemas.microsoft.com/office/drawing/2014/main" val="668567948"/>
                    </a:ext>
                  </a:extLst>
                </a:gridCol>
                <a:gridCol w="926727">
                  <a:extLst>
                    <a:ext uri="{9D8B030D-6E8A-4147-A177-3AD203B41FA5}">
                      <a16:colId xmlns:a16="http://schemas.microsoft.com/office/drawing/2014/main" val="3501402199"/>
                    </a:ext>
                  </a:extLst>
                </a:gridCol>
                <a:gridCol w="1068494">
                  <a:extLst>
                    <a:ext uri="{9D8B030D-6E8A-4147-A177-3AD203B41FA5}">
                      <a16:colId xmlns:a16="http://schemas.microsoft.com/office/drawing/2014/main" val="4032241536"/>
                    </a:ext>
                  </a:extLst>
                </a:gridCol>
              </a:tblGrid>
              <a:tr h="0">
                <a:tc>
                  <a:txBody>
                    <a:bodyPr/>
                    <a:lstStyle/>
                    <a:p>
                      <a:pPr algn="ctr">
                        <a:buNone/>
                      </a:pPr>
                      <a:r>
                        <a:rPr lang="en-US" sz="1200" b="1" noProof="0" dirty="0">
                          <a:solidFill>
                            <a:schemeClr val="bg1"/>
                          </a:solidFill>
                          <a:effectLst/>
                          <a:latin typeface="Aptos" panose="020B0004020202020204" pitchFamily="34" charset="0"/>
                        </a:rPr>
                        <a:t>Feature</a:t>
                      </a:r>
                      <a:endParaRPr lang="en-US" sz="1200" noProof="0" dirty="0">
                        <a:solidFill>
                          <a:schemeClr val="bg1"/>
                        </a:solidFill>
                        <a:effectLst/>
                        <a:latin typeface="Aptos" panose="020B0004020202020204" pitchFamily="34" charset="0"/>
                      </a:endParaRPr>
                    </a:p>
                  </a:txBody>
                  <a:tcPr marL="38100" marR="38100" marT="38100" marB="38100">
                    <a:solidFill>
                      <a:srgbClr val="163D64"/>
                    </a:solidFill>
                  </a:tcPr>
                </a:tc>
                <a:tc>
                  <a:txBody>
                    <a:bodyPr/>
                    <a:lstStyle/>
                    <a:p>
                      <a:pPr algn="ctr">
                        <a:buNone/>
                      </a:pPr>
                      <a:r>
                        <a:rPr lang="en-US" sz="1200" b="1" noProof="0" dirty="0" err="1">
                          <a:solidFill>
                            <a:schemeClr val="bg1"/>
                          </a:solidFill>
                          <a:effectLst/>
                          <a:latin typeface="Aptos" panose="020B0004020202020204" pitchFamily="34" charset="0"/>
                        </a:rPr>
                        <a:t>Folds_XGB</a:t>
                      </a:r>
                      <a:endParaRPr lang="en-US" sz="1200" b="1" noProof="0" dirty="0">
                        <a:solidFill>
                          <a:schemeClr val="bg1"/>
                        </a:solidFill>
                        <a:effectLst/>
                        <a:latin typeface="Aptos" panose="020B0004020202020204" pitchFamily="34" charset="0"/>
                      </a:endParaRPr>
                    </a:p>
                    <a:p>
                      <a:pPr algn="ctr">
                        <a:buNone/>
                      </a:pPr>
                      <a:r>
                        <a:rPr lang="en-US" sz="1200" b="1" noProof="0" dirty="0">
                          <a:solidFill>
                            <a:schemeClr val="bg1"/>
                          </a:solidFill>
                          <a:effectLst/>
                          <a:latin typeface="Aptos" panose="020B0004020202020204" pitchFamily="34" charset="0"/>
                        </a:rPr>
                        <a:t>(25 folds)</a:t>
                      </a:r>
                      <a:endParaRPr lang="en-US" sz="1200" noProof="0" dirty="0">
                        <a:solidFill>
                          <a:schemeClr val="bg1"/>
                        </a:solidFill>
                        <a:effectLst/>
                        <a:latin typeface="Aptos" panose="020B0004020202020204" pitchFamily="34" charset="0"/>
                      </a:endParaRPr>
                    </a:p>
                  </a:txBody>
                  <a:tcPr marL="38100" marR="38100" marT="38100" marB="38100">
                    <a:solidFill>
                      <a:srgbClr val="163D64"/>
                    </a:solidFill>
                  </a:tcPr>
                </a:tc>
                <a:tc>
                  <a:txBody>
                    <a:bodyPr/>
                    <a:lstStyle/>
                    <a:p>
                      <a:pPr algn="ctr">
                        <a:buNone/>
                      </a:pPr>
                      <a:r>
                        <a:rPr lang="en-US" sz="1200" b="1" noProof="0" dirty="0" err="1">
                          <a:solidFill>
                            <a:schemeClr val="bg1"/>
                          </a:solidFill>
                          <a:effectLst/>
                          <a:latin typeface="Aptos" panose="020B0004020202020204" pitchFamily="34" charset="0"/>
                        </a:rPr>
                        <a:t>folds_Alasso</a:t>
                      </a:r>
                      <a:endParaRPr lang="en-US" sz="1200" b="1" noProof="0" dirty="0">
                        <a:solidFill>
                          <a:schemeClr val="bg1"/>
                        </a:solidFill>
                        <a:effectLst/>
                        <a:latin typeface="Aptos" panose="020B0004020202020204" pitchFamily="34" charset="0"/>
                      </a:endParaRPr>
                    </a:p>
                    <a:p>
                      <a:pPr algn="ctr">
                        <a:buNone/>
                      </a:pPr>
                      <a:r>
                        <a:rPr lang="en-US" sz="1200" b="1" noProof="0" dirty="0">
                          <a:solidFill>
                            <a:schemeClr val="bg1"/>
                          </a:solidFill>
                          <a:effectLst/>
                          <a:latin typeface="Aptos" panose="020B0004020202020204" pitchFamily="34" charset="0"/>
                        </a:rPr>
                        <a:t>(25 folds)</a:t>
                      </a:r>
                      <a:endParaRPr lang="en-US" sz="1200" noProof="0" dirty="0">
                        <a:solidFill>
                          <a:schemeClr val="bg1"/>
                        </a:solidFill>
                        <a:effectLst/>
                        <a:latin typeface="Aptos" panose="020B0004020202020204" pitchFamily="34" charset="0"/>
                      </a:endParaRPr>
                    </a:p>
                  </a:txBody>
                  <a:tcPr marL="38100" marR="38100" marT="38100" marB="38100">
                    <a:solidFill>
                      <a:srgbClr val="163D64"/>
                    </a:solidFill>
                  </a:tcPr>
                </a:tc>
                <a:extLst>
                  <a:ext uri="{0D108BD9-81ED-4DB2-BD59-A6C34878D82A}">
                    <a16:rowId xmlns:a16="http://schemas.microsoft.com/office/drawing/2014/main" val="2735849941"/>
                  </a:ext>
                </a:extLst>
              </a:tr>
            </a:tbl>
          </a:graphicData>
        </a:graphic>
      </p:graphicFrame>
      <p:graphicFrame>
        <p:nvGraphicFramePr>
          <p:cNvPr id="20" name="Tableau 19">
            <a:extLst>
              <a:ext uri="{FF2B5EF4-FFF2-40B4-BE49-F238E27FC236}">
                <a16:creationId xmlns:a16="http://schemas.microsoft.com/office/drawing/2014/main" id="{36EBFF31-23BD-00FA-5B01-A54484977B95}"/>
              </a:ext>
            </a:extLst>
          </p:cNvPr>
          <p:cNvGraphicFramePr>
            <a:graphicFrameLocks noGrp="1"/>
          </p:cNvGraphicFramePr>
          <p:nvPr>
            <p:extLst>
              <p:ext uri="{D42A27DB-BD31-4B8C-83A1-F6EECF244321}">
                <p14:modId xmlns:p14="http://schemas.microsoft.com/office/powerpoint/2010/main" val="3822707291"/>
              </p:ext>
            </p:extLst>
          </p:nvPr>
        </p:nvGraphicFramePr>
        <p:xfrm>
          <a:off x="4383581" y="4816269"/>
          <a:ext cx="3424840" cy="1364392"/>
        </p:xfrm>
        <a:graphic>
          <a:graphicData uri="http://schemas.openxmlformats.org/drawingml/2006/table">
            <a:tbl>
              <a:tblPr firstRow="1" bandRow="1">
                <a:tableStyleId>{69012ECD-51FC-41F1-AA8D-1B2483CD663E}</a:tableStyleId>
              </a:tblPr>
              <a:tblGrid>
                <a:gridCol w="1429617">
                  <a:extLst>
                    <a:ext uri="{9D8B030D-6E8A-4147-A177-3AD203B41FA5}">
                      <a16:colId xmlns:a16="http://schemas.microsoft.com/office/drawing/2014/main" val="1931052872"/>
                    </a:ext>
                  </a:extLst>
                </a:gridCol>
                <a:gridCol w="937499">
                  <a:extLst>
                    <a:ext uri="{9D8B030D-6E8A-4147-A177-3AD203B41FA5}">
                      <a16:colId xmlns:a16="http://schemas.microsoft.com/office/drawing/2014/main" val="2922114760"/>
                    </a:ext>
                  </a:extLst>
                </a:gridCol>
                <a:gridCol w="1057724">
                  <a:extLst>
                    <a:ext uri="{9D8B030D-6E8A-4147-A177-3AD203B41FA5}">
                      <a16:colId xmlns:a16="http://schemas.microsoft.com/office/drawing/2014/main" val="3174245704"/>
                    </a:ext>
                  </a:extLst>
                </a:gridCol>
              </a:tblGrid>
              <a:tr h="341098">
                <a:tc>
                  <a:txBody>
                    <a:bodyPr/>
                    <a:lstStyle/>
                    <a:p>
                      <a:pPr algn="ctr">
                        <a:buNone/>
                      </a:pPr>
                      <a:r>
                        <a:rPr lang="en-US" sz="1200" b="0" noProof="0" dirty="0">
                          <a:solidFill>
                            <a:schemeClr val="tx2">
                              <a:lumMod val="90000"/>
                              <a:lumOff val="10000"/>
                            </a:schemeClr>
                          </a:solidFill>
                          <a:effectLst/>
                          <a:latin typeface="Aptos" panose="020B0004020202020204" pitchFamily="34" charset="0"/>
                        </a:rPr>
                        <a:t>Siglec.6</a:t>
                      </a:r>
                    </a:p>
                  </a:txBody>
                  <a:tcPr marL="38100" marR="38100" marT="38100" marB="38100">
                    <a:solidFill>
                      <a:schemeClr val="accent2">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25</a:t>
                      </a:r>
                    </a:p>
                  </a:txBody>
                  <a:tcPr marL="38100" marR="38100" marT="38100" marB="38100">
                    <a:solidFill>
                      <a:schemeClr val="accent2">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25</a:t>
                      </a:r>
                    </a:p>
                  </a:txBody>
                  <a:tcPr marL="38100" marR="38100" marT="38100" marB="38100">
                    <a:solidFill>
                      <a:schemeClr val="accent2">
                        <a:lumMod val="20000"/>
                        <a:lumOff val="80000"/>
                      </a:schemeClr>
                    </a:solidFill>
                  </a:tcPr>
                </a:tc>
                <a:extLst>
                  <a:ext uri="{0D108BD9-81ED-4DB2-BD59-A6C34878D82A}">
                    <a16:rowId xmlns:a16="http://schemas.microsoft.com/office/drawing/2014/main" val="617036698"/>
                  </a:ext>
                </a:extLst>
              </a:tr>
              <a:tr h="341098">
                <a:tc>
                  <a:txBody>
                    <a:bodyPr/>
                    <a:lstStyle/>
                    <a:p>
                      <a:pPr algn="ctr">
                        <a:buNone/>
                      </a:pPr>
                      <a:r>
                        <a:rPr lang="en-US" sz="1200" b="0" noProof="0" dirty="0">
                          <a:solidFill>
                            <a:schemeClr val="tx2">
                              <a:lumMod val="90000"/>
                              <a:lumOff val="10000"/>
                            </a:schemeClr>
                          </a:solidFill>
                          <a:effectLst/>
                          <a:latin typeface="Aptos" panose="020B0004020202020204" pitchFamily="34" charset="0"/>
                        </a:rPr>
                        <a:t>IL.1.R4</a:t>
                      </a:r>
                    </a:p>
                  </a:txBody>
                  <a:tcPr marL="38100" marR="38100" marT="38100" marB="38100">
                    <a:solidFill>
                      <a:schemeClr val="accent2">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24</a:t>
                      </a:r>
                    </a:p>
                  </a:txBody>
                  <a:tcPr marL="38100" marR="38100" marT="38100" marB="38100">
                    <a:solidFill>
                      <a:schemeClr val="accent2">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24</a:t>
                      </a:r>
                    </a:p>
                  </a:txBody>
                  <a:tcPr marL="38100" marR="38100" marT="38100" marB="38100">
                    <a:solidFill>
                      <a:schemeClr val="accent2">
                        <a:lumMod val="20000"/>
                        <a:lumOff val="80000"/>
                      </a:schemeClr>
                    </a:solidFill>
                  </a:tcPr>
                </a:tc>
                <a:extLst>
                  <a:ext uri="{0D108BD9-81ED-4DB2-BD59-A6C34878D82A}">
                    <a16:rowId xmlns:a16="http://schemas.microsoft.com/office/drawing/2014/main" val="294066499"/>
                  </a:ext>
                </a:extLst>
              </a:tr>
              <a:tr h="341098">
                <a:tc>
                  <a:txBody>
                    <a:bodyPr/>
                    <a:lstStyle/>
                    <a:p>
                      <a:pPr algn="ctr">
                        <a:buNone/>
                      </a:pPr>
                      <a:r>
                        <a:rPr lang="en-US" sz="1200" b="0" noProof="0" dirty="0">
                          <a:solidFill>
                            <a:schemeClr val="tx2">
                              <a:lumMod val="90000"/>
                              <a:lumOff val="10000"/>
                            </a:schemeClr>
                          </a:solidFill>
                          <a:effectLst/>
                          <a:latin typeface="Aptos" panose="020B0004020202020204" pitchFamily="34" charset="0"/>
                        </a:rPr>
                        <a:t>NK_STAT1_IFNa</a:t>
                      </a:r>
                    </a:p>
                  </a:txBody>
                  <a:tcPr marL="38100" marR="38100" marT="38100" marB="38100">
                    <a:solidFill>
                      <a:schemeClr val="accent2">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23</a:t>
                      </a:r>
                    </a:p>
                  </a:txBody>
                  <a:tcPr marL="38100" marR="38100" marT="38100" marB="38100">
                    <a:solidFill>
                      <a:schemeClr val="accent2">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24</a:t>
                      </a:r>
                    </a:p>
                  </a:txBody>
                  <a:tcPr marL="38100" marR="38100" marT="38100" marB="38100">
                    <a:solidFill>
                      <a:schemeClr val="accent2">
                        <a:lumMod val="20000"/>
                        <a:lumOff val="80000"/>
                      </a:schemeClr>
                    </a:solidFill>
                  </a:tcPr>
                </a:tc>
                <a:extLst>
                  <a:ext uri="{0D108BD9-81ED-4DB2-BD59-A6C34878D82A}">
                    <a16:rowId xmlns:a16="http://schemas.microsoft.com/office/drawing/2014/main" val="3858643779"/>
                  </a:ext>
                </a:extLst>
              </a:tr>
              <a:tr h="341098">
                <a:tc>
                  <a:txBody>
                    <a:bodyPr/>
                    <a:lstStyle/>
                    <a:p>
                      <a:pPr algn="ctr">
                        <a:buNone/>
                      </a:pPr>
                      <a:r>
                        <a:rPr lang="en-US" sz="1200" b="0" noProof="0" dirty="0" err="1">
                          <a:solidFill>
                            <a:schemeClr val="tx2">
                              <a:lumMod val="90000"/>
                              <a:lumOff val="10000"/>
                            </a:schemeClr>
                          </a:solidFill>
                          <a:effectLst/>
                          <a:latin typeface="Aptos" panose="020B0004020202020204" pitchFamily="34" charset="0"/>
                        </a:rPr>
                        <a:t>Activin.A</a:t>
                      </a:r>
                      <a:endParaRPr lang="en-US" sz="1200" b="0" noProof="0" dirty="0">
                        <a:solidFill>
                          <a:schemeClr val="tx2">
                            <a:lumMod val="90000"/>
                            <a:lumOff val="10000"/>
                          </a:schemeClr>
                        </a:solidFill>
                        <a:effectLst/>
                        <a:latin typeface="Aptos" panose="020B0004020202020204" pitchFamily="34" charset="0"/>
                      </a:endParaRPr>
                    </a:p>
                  </a:txBody>
                  <a:tcPr marL="38100" marR="38100" marT="38100" marB="38100">
                    <a:solidFill>
                      <a:schemeClr val="accent2">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21</a:t>
                      </a:r>
                    </a:p>
                  </a:txBody>
                  <a:tcPr marL="38100" marR="38100" marT="38100" marB="38100">
                    <a:solidFill>
                      <a:schemeClr val="accent2">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25</a:t>
                      </a:r>
                    </a:p>
                  </a:txBody>
                  <a:tcPr marL="38100" marR="38100" marT="38100" marB="38100">
                    <a:solidFill>
                      <a:schemeClr val="accent2">
                        <a:lumMod val="20000"/>
                        <a:lumOff val="80000"/>
                      </a:schemeClr>
                    </a:solidFill>
                  </a:tcPr>
                </a:tc>
                <a:extLst>
                  <a:ext uri="{0D108BD9-81ED-4DB2-BD59-A6C34878D82A}">
                    <a16:rowId xmlns:a16="http://schemas.microsoft.com/office/drawing/2014/main" val="360418594"/>
                  </a:ext>
                </a:extLst>
              </a:tr>
            </a:tbl>
          </a:graphicData>
        </a:graphic>
      </p:graphicFrame>
      <p:graphicFrame>
        <p:nvGraphicFramePr>
          <p:cNvPr id="21" name="Tableau 20">
            <a:extLst>
              <a:ext uri="{FF2B5EF4-FFF2-40B4-BE49-F238E27FC236}">
                <a16:creationId xmlns:a16="http://schemas.microsoft.com/office/drawing/2014/main" id="{88584C52-FE2B-C267-7BB9-8742005269AD}"/>
              </a:ext>
            </a:extLst>
          </p:cNvPr>
          <p:cNvGraphicFramePr>
            <a:graphicFrameLocks noGrp="1"/>
          </p:cNvGraphicFramePr>
          <p:nvPr>
            <p:extLst>
              <p:ext uri="{D42A27DB-BD31-4B8C-83A1-F6EECF244321}">
                <p14:modId xmlns:p14="http://schemas.microsoft.com/office/powerpoint/2010/main" val="1524737339"/>
              </p:ext>
            </p:extLst>
          </p:nvPr>
        </p:nvGraphicFramePr>
        <p:xfrm>
          <a:off x="4383581" y="4374309"/>
          <a:ext cx="3424838" cy="441960"/>
        </p:xfrm>
        <a:graphic>
          <a:graphicData uri="http://schemas.openxmlformats.org/drawingml/2006/table">
            <a:tbl>
              <a:tblPr firstRow="1" bandRow="1">
                <a:tableStyleId>{69012ECD-51FC-41F1-AA8D-1B2483CD663E}</a:tableStyleId>
              </a:tblPr>
              <a:tblGrid>
                <a:gridCol w="1429617">
                  <a:extLst>
                    <a:ext uri="{9D8B030D-6E8A-4147-A177-3AD203B41FA5}">
                      <a16:colId xmlns:a16="http://schemas.microsoft.com/office/drawing/2014/main" val="668567948"/>
                    </a:ext>
                  </a:extLst>
                </a:gridCol>
                <a:gridCol w="926727">
                  <a:extLst>
                    <a:ext uri="{9D8B030D-6E8A-4147-A177-3AD203B41FA5}">
                      <a16:colId xmlns:a16="http://schemas.microsoft.com/office/drawing/2014/main" val="3501402199"/>
                    </a:ext>
                  </a:extLst>
                </a:gridCol>
                <a:gridCol w="1068494">
                  <a:extLst>
                    <a:ext uri="{9D8B030D-6E8A-4147-A177-3AD203B41FA5}">
                      <a16:colId xmlns:a16="http://schemas.microsoft.com/office/drawing/2014/main" val="4032241536"/>
                    </a:ext>
                  </a:extLst>
                </a:gridCol>
              </a:tblGrid>
              <a:tr h="0">
                <a:tc>
                  <a:txBody>
                    <a:bodyPr/>
                    <a:lstStyle/>
                    <a:p>
                      <a:pPr algn="ctr">
                        <a:buNone/>
                      </a:pPr>
                      <a:r>
                        <a:rPr lang="en-US" sz="1200" b="1" noProof="0" dirty="0">
                          <a:solidFill>
                            <a:schemeClr val="bg1"/>
                          </a:solidFill>
                          <a:effectLst/>
                          <a:latin typeface="Aptos" panose="020B0004020202020204" pitchFamily="34" charset="0"/>
                        </a:rPr>
                        <a:t>Feature</a:t>
                      </a:r>
                      <a:endParaRPr lang="en-US" sz="1200" noProof="0" dirty="0">
                        <a:solidFill>
                          <a:schemeClr val="bg1"/>
                        </a:solidFill>
                        <a:effectLst/>
                        <a:latin typeface="Aptos" panose="020B0004020202020204" pitchFamily="34" charset="0"/>
                      </a:endParaRPr>
                    </a:p>
                  </a:txBody>
                  <a:tcPr marL="38100" marR="38100" marT="38100" marB="38100">
                    <a:solidFill>
                      <a:srgbClr val="163D64"/>
                    </a:solidFill>
                  </a:tcPr>
                </a:tc>
                <a:tc>
                  <a:txBody>
                    <a:bodyPr/>
                    <a:lstStyle/>
                    <a:p>
                      <a:pPr algn="ctr">
                        <a:buNone/>
                      </a:pPr>
                      <a:r>
                        <a:rPr lang="en-US" sz="1200" b="1" noProof="0" dirty="0" err="1">
                          <a:solidFill>
                            <a:schemeClr val="bg1"/>
                          </a:solidFill>
                          <a:effectLst/>
                          <a:latin typeface="Aptos" panose="020B0004020202020204" pitchFamily="34" charset="0"/>
                        </a:rPr>
                        <a:t>Folds_XGB</a:t>
                      </a:r>
                      <a:endParaRPr lang="en-US" sz="1200" b="1" noProof="0" dirty="0">
                        <a:solidFill>
                          <a:schemeClr val="bg1"/>
                        </a:solidFill>
                        <a:effectLst/>
                        <a:latin typeface="Aptos" panose="020B0004020202020204" pitchFamily="34" charset="0"/>
                      </a:endParaRPr>
                    </a:p>
                    <a:p>
                      <a:pPr algn="ctr">
                        <a:buNone/>
                      </a:pPr>
                      <a:r>
                        <a:rPr lang="en-US" sz="1200" b="1" noProof="0" dirty="0">
                          <a:solidFill>
                            <a:schemeClr val="bg1"/>
                          </a:solidFill>
                          <a:effectLst/>
                          <a:latin typeface="Aptos" panose="020B0004020202020204" pitchFamily="34" charset="0"/>
                        </a:rPr>
                        <a:t>(25 folds)</a:t>
                      </a:r>
                      <a:endParaRPr lang="en-US" sz="1200" noProof="0" dirty="0">
                        <a:solidFill>
                          <a:schemeClr val="bg1"/>
                        </a:solidFill>
                        <a:effectLst/>
                        <a:latin typeface="Aptos" panose="020B0004020202020204" pitchFamily="34" charset="0"/>
                      </a:endParaRPr>
                    </a:p>
                  </a:txBody>
                  <a:tcPr marL="38100" marR="38100" marT="38100" marB="38100">
                    <a:solidFill>
                      <a:srgbClr val="163D64"/>
                    </a:solidFill>
                  </a:tcPr>
                </a:tc>
                <a:tc>
                  <a:txBody>
                    <a:bodyPr/>
                    <a:lstStyle/>
                    <a:p>
                      <a:pPr algn="ctr">
                        <a:buNone/>
                      </a:pPr>
                      <a:r>
                        <a:rPr lang="en-US" sz="1200" b="1" noProof="0" dirty="0" err="1">
                          <a:solidFill>
                            <a:schemeClr val="bg1"/>
                          </a:solidFill>
                          <a:effectLst/>
                          <a:latin typeface="Aptos" panose="020B0004020202020204" pitchFamily="34" charset="0"/>
                        </a:rPr>
                        <a:t>folds_Alasso</a:t>
                      </a:r>
                      <a:endParaRPr lang="en-US" sz="1200" b="1" noProof="0" dirty="0">
                        <a:solidFill>
                          <a:schemeClr val="bg1"/>
                        </a:solidFill>
                        <a:effectLst/>
                        <a:latin typeface="Aptos" panose="020B0004020202020204" pitchFamily="34" charset="0"/>
                      </a:endParaRPr>
                    </a:p>
                    <a:p>
                      <a:pPr algn="ctr">
                        <a:buNone/>
                      </a:pPr>
                      <a:r>
                        <a:rPr lang="en-US" sz="1200" b="1" noProof="0" dirty="0">
                          <a:solidFill>
                            <a:schemeClr val="bg1"/>
                          </a:solidFill>
                          <a:effectLst/>
                          <a:latin typeface="Aptos" panose="020B0004020202020204" pitchFamily="34" charset="0"/>
                        </a:rPr>
                        <a:t>(25 folds)</a:t>
                      </a:r>
                      <a:endParaRPr lang="en-US" sz="1200" noProof="0" dirty="0">
                        <a:solidFill>
                          <a:schemeClr val="bg1"/>
                        </a:solidFill>
                        <a:effectLst/>
                        <a:latin typeface="Aptos" panose="020B0004020202020204" pitchFamily="34" charset="0"/>
                      </a:endParaRPr>
                    </a:p>
                  </a:txBody>
                  <a:tcPr marL="38100" marR="38100" marT="38100" marB="38100">
                    <a:solidFill>
                      <a:srgbClr val="163D64"/>
                    </a:solidFill>
                  </a:tcPr>
                </a:tc>
                <a:extLst>
                  <a:ext uri="{0D108BD9-81ED-4DB2-BD59-A6C34878D82A}">
                    <a16:rowId xmlns:a16="http://schemas.microsoft.com/office/drawing/2014/main" val="2735849941"/>
                  </a:ext>
                </a:extLst>
              </a:tr>
            </a:tbl>
          </a:graphicData>
        </a:graphic>
      </p:graphicFrame>
      <p:graphicFrame>
        <p:nvGraphicFramePr>
          <p:cNvPr id="25" name="Tableau 24">
            <a:extLst>
              <a:ext uri="{FF2B5EF4-FFF2-40B4-BE49-F238E27FC236}">
                <a16:creationId xmlns:a16="http://schemas.microsoft.com/office/drawing/2014/main" id="{C145AD35-5D56-E833-EAF8-59BE49B40AAF}"/>
              </a:ext>
            </a:extLst>
          </p:cNvPr>
          <p:cNvGraphicFramePr>
            <a:graphicFrameLocks noGrp="1"/>
          </p:cNvGraphicFramePr>
          <p:nvPr>
            <p:extLst>
              <p:ext uri="{D42A27DB-BD31-4B8C-83A1-F6EECF244321}">
                <p14:modId xmlns:p14="http://schemas.microsoft.com/office/powerpoint/2010/main" val="4040621048"/>
              </p:ext>
            </p:extLst>
          </p:nvPr>
        </p:nvGraphicFramePr>
        <p:xfrm>
          <a:off x="8108099" y="4816269"/>
          <a:ext cx="3424840" cy="1364391"/>
        </p:xfrm>
        <a:graphic>
          <a:graphicData uri="http://schemas.openxmlformats.org/drawingml/2006/table">
            <a:tbl>
              <a:tblPr firstRow="1" bandRow="1">
                <a:tableStyleId>{69012ECD-51FC-41F1-AA8D-1B2483CD663E}</a:tableStyleId>
              </a:tblPr>
              <a:tblGrid>
                <a:gridCol w="1498017">
                  <a:extLst>
                    <a:ext uri="{9D8B030D-6E8A-4147-A177-3AD203B41FA5}">
                      <a16:colId xmlns:a16="http://schemas.microsoft.com/office/drawing/2014/main" val="1931052872"/>
                    </a:ext>
                  </a:extLst>
                </a:gridCol>
                <a:gridCol w="869099">
                  <a:extLst>
                    <a:ext uri="{9D8B030D-6E8A-4147-A177-3AD203B41FA5}">
                      <a16:colId xmlns:a16="http://schemas.microsoft.com/office/drawing/2014/main" val="2922114760"/>
                    </a:ext>
                  </a:extLst>
                </a:gridCol>
                <a:gridCol w="1057724">
                  <a:extLst>
                    <a:ext uri="{9D8B030D-6E8A-4147-A177-3AD203B41FA5}">
                      <a16:colId xmlns:a16="http://schemas.microsoft.com/office/drawing/2014/main" val="3174245704"/>
                    </a:ext>
                  </a:extLst>
                </a:gridCol>
              </a:tblGrid>
              <a:tr h="307477">
                <a:tc>
                  <a:txBody>
                    <a:bodyPr/>
                    <a:lstStyle/>
                    <a:p>
                      <a:pPr algn="ctr"/>
                      <a:r>
                        <a:rPr lang="fr-FR" sz="1200" b="0" kern="1200" dirty="0">
                          <a:solidFill>
                            <a:schemeClr val="tx2">
                              <a:lumMod val="90000"/>
                              <a:lumOff val="10000"/>
                            </a:schemeClr>
                          </a:solidFill>
                          <a:effectLst/>
                          <a:latin typeface="Aptos" panose="020B0004020202020204" pitchFamily="34" charset="0"/>
                          <a:ea typeface="+mn-ea"/>
                          <a:cs typeface="+mn-cs"/>
                        </a:rPr>
                        <a:t>Angiopoietin.2</a:t>
                      </a:r>
                    </a:p>
                  </a:txBody>
                  <a:tcPr marL="38100" marR="38100" marT="38100" marB="38100">
                    <a:solidFill>
                      <a:schemeClr val="accent1">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0</a:t>
                      </a:r>
                    </a:p>
                  </a:txBody>
                  <a:tcPr marL="38100" marR="38100" marT="38100" marB="38100">
                    <a:solidFill>
                      <a:schemeClr val="accent1">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25</a:t>
                      </a:r>
                    </a:p>
                  </a:txBody>
                  <a:tcPr marL="38100" marR="38100" marT="38100" marB="38100">
                    <a:solidFill>
                      <a:schemeClr val="accent1">
                        <a:lumMod val="20000"/>
                        <a:lumOff val="80000"/>
                      </a:schemeClr>
                    </a:solidFill>
                  </a:tcPr>
                </a:tc>
                <a:extLst>
                  <a:ext uri="{0D108BD9-81ED-4DB2-BD59-A6C34878D82A}">
                    <a16:rowId xmlns:a16="http://schemas.microsoft.com/office/drawing/2014/main" val="617036698"/>
                  </a:ext>
                </a:extLst>
              </a:tr>
              <a:tr h="307477">
                <a:tc>
                  <a:txBody>
                    <a:bodyPr/>
                    <a:lstStyle/>
                    <a:p>
                      <a:pPr algn="ctr">
                        <a:buNone/>
                      </a:pPr>
                      <a:r>
                        <a:rPr lang="en-US" sz="1200" b="0" noProof="0" dirty="0">
                          <a:solidFill>
                            <a:schemeClr val="tx2">
                              <a:lumMod val="90000"/>
                              <a:lumOff val="10000"/>
                            </a:schemeClr>
                          </a:solidFill>
                          <a:effectLst/>
                          <a:latin typeface="Aptos" panose="020B0004020202020204" pitchFamily="34" charset="0"/>
                        </a:rPr>
                        <a:t>Granulocytes</a:t>
                      </a:r>
                    </a:p>
                  </a:txBody>
                  <a:tcPr marL="38100" marR="38100" marT="38100" marB="38100">
                    <a:solidFill>
                      <a:schemeClr val="accent1">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0</a:t>
                      </a:r>
                    </a:p>
                  </a:txBody>
                  <a:tcPr marL="38100" marR="38100" marT="38100" marB="38100">
                    <a:solidFill>
                      <a:schemeClr val="accent1">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22</a:t>
                      </a:r>
                    </a:p>
                  </a:txBody>
                  <a:tcPr marL="38100" marR="38100" marT="38100" marB="38100">
                    <a:solidFill>
                      <a:schemeClr val="accent1">
                        <a:lumMod val="20000"/>
                        <a:lumOff val="80000"/>
                      </a:schemeClr>
                    </a:solidFill>
                  </a:tcPr>
                </a:tc>
                <a:extLst>
                  <a:ext uri="{0D108BD9-81ED-4DB2-BD59-A6C34878D82A}">
                    <a16:rowId xmlns:a16="http://schemas.microsoft.com/office/drawing/2014/main" val="294066499"/>
                  </a:ext>
                </a:extLst>
              </a:tr>
              <a:tr h="307477">
                <a:tc>
                  <a:txBody>
                    <a:bodyPr/>
                    <a:lstStyle/>
                    <a:p>
                      <a:pPr algn="ctr">
                        <a:buNone/>
                      </a:pPr>
                      <a:r>
                        <a:rPr lang="en-US" sz="1200" b="0" noProof="0" dirty="0">
                          <a:solidFill>
                            <a:schemeClr val="tx2">
                              <a:lumMod val="90000"/>
                              <a:lumOff val="10000"/>
                            </a:schemeClr>
                          </a:solidFill>
                          <a:effectLst/>
                          <a:latin typeface="Aptos" panose="020B0004020202020204" pitchFamily="34" charset="0"/>
                        </a:rPr>
                        <a:t>CD69negCD56loCD16negNK_STAT1_IFNa</a:t>
                      </a:r>
                    </a:p>
                  </a:txBody>
                  <a:tcPr marL="38100" marR="38100" marT="38100" marB="38100">
                    <a:solidFill>
                      <a:schemeClr val="accent1">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1</a:t>
                      </a:r>
                    </a:p>
                  </a:txBody>
                  <a:tcPr marL="38100" marR="38100" marT="38100" marB="38100">
                    <a:solidFill>
                      <a:schemeClr val="accent1">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24</a:t>
                      </a:r>
                    </a:p>
                  </a:txBody>
                  <a:tcPr marL="38100" marR="38100" marT="38100" marB="38100">
                    <a:solidFill>
                      <a:schemeClr val="accent1">
                        <a:lumMod val="20000"/>
                        <a:lumOff val="80000"/>
                      </a:schemeClr>
                    </a:solidFill>
                  </a:tcPr>
                </a:tc>
                <a:extLst>
                  <a:ext uri="{0D108BD9-81ED-4DB2-BD59-A6C34878D82A}">
                    <a16:rowId xmlns:a16="http://schemas.microsoft.com/office/drawing/2014/main" val="3858643779"/>
                  </a:ext>
                </a:extLst>
              </a:tr>
              <a:tr h="307477">
                <a:tc>
                  <a:txBody>
                    <a:bodyPr/>
                    <a:lstStyle/>
                    <a:p>
                      <a:pPr algn="ctr"/>
                      <a:r>
                        <a:rPr lang="fr-FR" sz="1200" b="0" kern="1200" dirty="0">
                          <a:solidFill>
                            <a:schemeClr val="tx2">
                              <a:lumMod val="90000"/>
                              <a:lumOff val="10000"/>
                            </a:schemeClr>
                          </a:solidFill>
                          <a:effectLst/>
                          <a:latin typeface="Aptos" panose="020B0004020202020204" pitchFamily="34" charset="0"/>
                          <a:ea typeface="+mn-ea"/>
                          <a:cs typeface="+mn-cs"/>
                        </a:rPr>
                        <a:t>SLPI</a:t>
                      </a:r>
                    </a:p>
                  </a:txBody>
                  <a:tcPr marL="38100" marR="38100" marT="38100" marB="38100">
                    <a:solidFill>
                      <a:schemeClr val="accent1">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0</a:t>
                      </a:r>
                    </a:p>
                  </a:txBody>
                  <a:tcPr marL="38100" marR="38100" marT="38100" marB="38100">
                    <a:solidFill>
                      <a:schemeClr val="accent1">
                        <a:lumMod val="20000"/>
                        <a:lumOff val="80000"/>
                      </a:schemeClr>
                    </a:solidFill>
                  </a:tcPr>
                </a:tc>
                <a:tc>
                  <a:txBody>
                    <a:bodyPr/>
                    <a:lstStyle/>
                    <a:p>
                      <a:pPr algn="ctr">
                        <a:buNone/>
                      </a:pPr>
                      <a:r>
                        <a:rPr lang="en-US" sz="1200" b="0" noProof="0" dirty="0">
                          <a:solidFill>
                            <a:schemeClr val="tx2">
                              <a:lumMod val="90000"/>
                              <a:lumOff val="10000"/>
                            </a:schemeClr>
                          </a:solidFill>
                          <a:effectLst/>
                          <a:latin typeface="Aptos" panose="020B0004020202020204" pitchFamily="34" charset="0"/>
                        </a:rPr>
                        <a:t>21</a:t>
                      </a:r>
                    </a:p>
                  </a:txBody>
                  <a:tcPr marL="38100" marR="38100" marT="38100" marB="38100">
                    <a:solidFill>
                      <a:schemeClr val="accent1">
                        <a:lumMod val="20000"/>
                        <a:lumOff val="80000"/>
                      </a:schemeClr>
                    </a:solidFill>
                  </a:tcPr>
                </a:tc>
                <a:extLst>
                  <a:ext uri="{0D108BD9-81ED-4DB2-BD59-A6C34878D82A}">
                    <a16:rowId xmlns:a16="http://schemas.microsoft.com/office/drawing/2014/main" val="360418594"/>
                  </a:ext>
                </a:extLst>
              </a:tr>
            </a:tbl>
          </a:graphicData>
        </a:graphic>
      </p:graphicFrame>
      <p:graphicFrame>
        <p:nvGraphicFramePr>
          <p:cNvPr id="26" name="Tableau 25">
            <a:extLst>
              <a:ext uri="{FF2B5EF4-FFF2-40B4-BE49-F238E27FC236}">
                <a16:creationId xmlns:a16="http://schemas.microsoft.com/office/drawing/2014/main" id="{4C293F67-4CD9-E20B-8DF8-1207AE3E4E76}"/>
              </a:ext>
            </a:extLst>
          </p:cNvPr>
          <p:cNvGraphicFramePr>
            <a:graphicFrameLocks noGrp="1"/>
          </p:cNvGraphicFramePr>
          <p:nvPr>
            <p:extLst>
              <p:ext uri="{D42A27DB-BD31-4B8C-83A1-F6EECF244321}">
                <p14:modId xmlns:p14="http://schemas.microsoft.com/office/powerpoint/2010/main" val="528236003"/>
              </p:ext>
            </p:extLst>
          </p:nvPr>
        </p:nvGraphicFramePr>
        <p:xfrm>
          <a:off x="8108099" y="4374309"/>
          <a:ext cx="3424838" cy="441960"/>
        </p:xfrm>
        <a:graphic>
          <a:graphicData uri="http://schemas.openxmlformats.org/drawingml/2006/table">
            <a:tbl>
              <a:tblPr firstRow="1" bandRow="1">
                <a:tableStyleId>{69012ECD-51FC-41F1-AA8D-1B2483CD663E}</a:tableStyleId>
              </a:tblPr>
              <a:tblGrid>
                <a:gridCol w="1478353">
                  <a:extLst>
                    <a:ext uri="{9D8B030D-6E8A-4147-A177-3AD203B41FA5}">
                      <a16:colId xmlns:a16="http://schemas.microsoft.com/office/drawing/2014/main" val="668567948"/>
                    </a:ext>
                  </a:extLst>
                </a:gridCol>
                <a:gridCol w="877991">
                  <a:extLst>
                    <a:ext uri="{9D8B030D-6E8A-4147-A177-3AD203B41FA5}">
                      <a16:colId xmlns:a16="http://schemas.microsoft.com/office/drawing/2014/main" val="3501402199"/>
                    </a:ext>
                  </a:extLst>
                </a:gridCol>
                <a:gridCol w="1068494">
                  <a:extLst>
                    <a:ext uri="{9D8B030D-6E8A-4147-A177-3AD203B41FA5}">
                      <a16:colId xmlns:a16="http://schemas.microsoft.com/office/drawing/2014/main" val="4032241536"/>
                    </a:ext>
                  </a:extLst>
                </a:gridCol>
              </a:tblGrid>
              <a:tr h="0">
                <a:tc>
                  <a:txBody>
                    <a:bodyPr/>
                    <a:lstStyle/>
                    <a:p>
                      <a:pPr algn="ctr">
                        <a:buNone/>
                      </a:pPr>
                      <a:r>
                        <a:rPr lang="en-US" sz="1200" b="1" noProof="0" dirty="0">
                          <a:solidFill>
                            <a:schemeClr val="bg1"/>
                          </a:solidFill>
                          <a:effectLst/>
                          <a:latin typeface="Aptos" panose="020B0004020202020204" pitchFamily="34" charset="0"/>
                        </a:rPr>
                        <a:t>Feature</a:t>
                      </a:r>
                      <a:endParaRPr lang="en-US" sz="1200" noProof="0" dirty="0">
                        <a:solidFill>
                          <a:schemeClr val="bg1"/>
                        </a:solidFill>
                        <a:effectLst/>
                        <a:latin typeface="Aptos" panose="020B0004020202020204" pitchFamily="34" charset="0"/>
                      </a:endParaRPr>
                    </a:p>
                  </a:txBody>
                  <a:tcPr marL="38100" marR="38100" marT="38100" marB="38100">
                    <a:solidFill>
                      <a:srgbClr val="163D64"/>
                    </a:solidFill>
                  </a:tcPr>
                </a:tc>
                <a:tc>
                  <a:txBody>
                    <a:bodyPr/>
                    <a:lstStyle/>
                    <a:p>
                      <a:pPr algn="ctr">
                        <a:buNone/>
                      </a:pPr>
                      <a:r>
                        <a:rPr lang="en-US" sz="1200" b="1" noProof="0" dirty="0" err="1">
                          <a:solidFill>
                            <a:schemeClr val="bg1"/>
                          </a:solidFill>
                          <a:effectLst/>
                          <a:latin typeface="Aptos" panose="020B0004020202020204" pitchFamily="34" charset="0"/>
                        </a:rPr>
                        <a:t>Folds_XGB</a:t>
                      </a:r>
                      <a:endParaRPr lang="en-US" sz="1200" b="1" noProof="0" dirty="0">
                        <a:solidFill>
                          <a:schemeClr val="bg1"/>
                        </a:solidFill>
                        <a:effectLst/>
                        <a:latin typeface="Aptos" panose="020B0004020202020204" pitchFamily="34" charset="0"/>
                      </a:endParaRPr>
                    </a:p>
                    <a:p>
                      <a:pPr algn="ctr">
                        <a:buNone/>
                      </a:pPr>
                      <a:r>
                        <a:rPr lang="en-US" sz="1200" b="1" noProof="0" dirty="0">
                          <a:solidFill>
                            <a:schemeClr val="bg1"/>
                          </a:solidFill>
                          <a:effectLst/>
                          <a:latin typeface="Aptos" panose="020B0004020202020204" pitchFamily="34" charset="0"/>
                        </a:rPr>
                        <a:t>(25 folds)</a:t>
                      </a:r>
                      <a:endParaRPr lang="en-US" sz="1200" noProof="0" dirty="0">
                        <a:solidFill>
                          <a:schemeClr val="bg1"/>
                        </a:solidFill>
                        <a:effectLst/>
                        <a:latin typeface="Aptos" panose="020B0004020202020204" pitchFamily="34" charset="0"/>
                      </a:endParaRPr>
                    </a:p>
                  </a:txBody>
                  <a:tcPr marL="38100" marR="38100" marT="38100" marB="38100">
                    <a:solidFill>
                      <a:srgbClr val="163D64"/>
                    </a:solidFill>
                  </a:tcPr>
                </a:tc>
                <a:tc>
                  <a:txBody>
                    <a:bodyPr/>
                    <a:lstStyle/>
                    <a:p>
                      <a:pPr algn="ctr">
                        <a:buNone/>
                      </a:pPr>
                      <a:r>
                        <a:rPr lang="en-US" sz="1200" b="1" noProof="0" dirty="0" err="1">
                          <a:solidFill>
                            <a:schemeClr val="bg1"/>
                          </a:solidFill>
                          <a:effectLst/>
                          <a:latin typeface="Aptos" panose="020B0004020202020204" pitchFamily="34" charset="0"/>
                        </a:rPr>
                        <a:t>folds_Alasso</a:t>
                      </a:r>
                      <a:endParaRPr lang="en-US" sz="1200" b="1" noProof="0" dirty="0">
                        <a:solidFill>
                          <a:schemeClr val="bg1"/>
                        </a:solidFill>
                        <a:effectLst/>
                        <a:latin typeface="Aptos" panose="020B0004020202020204" pitchFamily="34" charset="0"/>
                      </a:endParaRPr>
                    </a:p>
                    <a:p>
                      <a:pPr algn="ctr">
                        <a:buNone/>
                      </a:pPr>
                      <a:r>
                        <a:rPr lang="en-US" sz="1200" b="1" noProof="0" dirty="0">
                          <a:solidFill>
                            <a:schemeClr val="bg1"/>
                          </a:solidFill>
                          <a:effectLst/>
                          <a:latin typeface="Aptos" panose="020B0004020202020204" pitchFamily="34" charset="0"/>
                        </a:rPr>
                        <a:t>(25 folds)</a:t>
                      </a:r>
                      <a:endParaRPr lang="en-US" sz="1200" noProof="0" dirty="0">
                        <a:solidFill>
                          <a:schemeClr val="bg1"/>
                        </a:solidFill>
                        <a:effectLst/>
                        <a:latin typeface="Aptos" panose="020B0004020202020204" pitchFamily="34" charset="0"/>
                      </a:endParaRPr>
                    </a:p>
                  </a:txBody>
                  <a:tcPr marL="38100" marR="38100" marT="38100" marB="38100">
                    <a:solidFill>
                      <a:srgbClr val="163D64"/>
                    </a:solidFill>
                  </a:tcPr>
                </a:tc>
                <a:extLst>
                  <a:ext uri="{0D108BD9-81ED-4DB2-BD59-A6C34878D82A}">
                    <a16:rowId xmlns:a16="http://schemas.microsoft.com/office/drawing/2014/main" val="2735849941"/>
                  </a:ext>
                </a:extLst>
              </a:tr>
            </a:tbl>
          </a:graphicData>
        </a:graphic>
      </p:graphicFrame>
      <p:sp>
        <p:nvSpPr>
          <p:cNvPr id="29" name="ZoneTexte 28">
            <a:extLst>
              <a:ext uri="{FF2B5EF4-FFF2-40B4-BE49-F238E27FC236}">
                <a16:creationId xmlns:a16="http://schemas.microsoft.com/office/drawing/2014/main" id="{1DB348CD-C0FA-36D8-0E47-5EFFB57EC6BE}"/>
              </a:ext>
            </a:extLst>
          </p:cNvPr>
          <p:cNvSpPr txBox="1"/>
          <p:nvPr/>
        </p:nvSpPr>
        <p:spPr>
          <a:xfrm>
            <a:off x="5269684" y="1116409"/>
            <a:ext cx="1721112" cy="369332"/>
          </a:xfrm>
          <a:prstGeom prst="rect">
            <a:avLst/>
          </a:prstGeom>
          <a:noFill/>
        </p:spPr>
        <p:txBody>
          <a:bodyPr wrap="none" rtlCol="0">
            <a:spAutoFit/>
          </a:bodyPr>
          <a:lstStyle/>
          <a:p>
            <a:r>
              <a:rPr lang="fr-FR" b="1" dirty="0" err="1">
                <a:solidFill>
                  <a:schemeClr val="tx2">
                    <a:lumMod val="90000"/>
                    <a:lumOff val="10000"/>
                  </a:schemeClr>
                </a:solidFill>
              </a:rPr>
              <a:t>Onset</a:t>
            </a:r>
            <a:r>
              <a:rPr lang="fr-FR" b="1" dirty="0">
                <a:solidFill>
                  <a:schemeClr val="tx2">
                    <a:lumMod val="90000"/>
                    <a:lumOff val="10000"/>
                  </a:schemeClr>
                </a:solidFill>
              </a:rPr>
              <a:t> of Labor</a:t>
            </a:r>
          </a:p>
        </p:txBody>
      </p:sp>
      <p:sp>
        <p:nvSpPr>
          <p:cNvPr id="31" name="Ellipse 30">
            <a:extLst>
              <a:ext uri="{FF2B5EF4-FFF2-40B4-BE49-F238E27FC236}">
                <a16:creationId xmlns:a16="http://schemas.microsoft.com/office/drawing/2014/main" id="{5249E326-F895-9848-42EB-3CEF3B737419}"/>
              </a:ext>
            </a:extLst>
          </p:cNvPr>
          <p:cNvSpPr/>
          <p:nvPr/>
        </p:nvSpPr>
        <p:spPr>
          <a:xfrm>
            <a:off x="5814284" y="1997692"/>
            <a:ext cx="563431" cy="167890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99474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06F478-9CC1-F0AB-78CC-07AE6EECB25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4" name="Picture 3" descr="Une image contenant violet, feu d’artifice&#10;&#10;Le contenu généré par l’IA peut être incorrect.">
            <a:extLst>
              <a:ext uri="{FF2B5EF4-FFF2-40B4-BE49-F238E27FC236}">
                <a16:creationId xmlns:a16="http://schemas.microsoft.com/office/drawing/2014/main" id="{98625D30-526F-E9E4-B705-026E37259B8F}"/>
              </a:ext>
            </a:extLst>
          </p:cNvPr>
          <p:cNvPicPr>
            <a:picLocks noChangeAspect="1"/>
          </p:cNvPicPr>
          <p:nvPr/>
        </p:nvPicPr>
        <p:blipFill>
          <a:blip r:embed="rId3"/>
          <a:srcRect t="9091" r="19563"/>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a:extLst>
              <a:ext uri="{FF2B5EF4-FFF2-40B4-BE49-F238E27FC236}">
                <a16:creationId xmlns:a16="http://schemas.microsoft.com/office/drawing/2014/main" id="{AE24F0CA-9EA3-CF78-1995-6CD45DBF51F8}"/>
              </a:ext>
            </a:extLst>
          </p:cNvPr>
          <p:cNvSpPr>
            <a:spLocks noGrp="1"/>
          </p:cNvSpPr>
          <p:nvPr>
            <p:ph type="ctrTitle"/>
          </p:nvPr>
        </p:nvSpPr>
        <p:spPr>
          <a:xfrm>
            <a:off x="477981" y="1122363"/>
            <a:ext cx="4023360" cy="3204134"/>
          </a:xfrm>
        </p:spPr>
        <p:txBody>
          <a:bodyPr anchor="b">
            <a:normAutofit/>
          </a:bodyPr>
          <a:lstStyle/>
          <a:p>
            <a:pPr algn="l"/>
            <a:r>
              <a:rPr lang="en-US" sz="4800" b="1" noProof="0" dirty="0">
                <a:latin typeface="Open Sans" panose="020B0606030504020204" pitchFamily="34" charset="0"/>
                <a:ea typeface="Open Sans" panose="020B0606030504020204" pitchFamily="34" charset="0"/>
                <a:cs typeface="Open Sans" panose="020B0606030504020204" pitchFamily="34" charset="0"/>
              </a:rPr>
              <a:t>Appendix</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9273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EB03B-E2DA-C8D5-74C5-C73CFB95D097}"/>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4C76A999-B3EE-8D72-5E2D-1310E84B77F5}"/>
              </a:ext>
            </a:extLst>
          </p:cNvPr>
          <p:cNvSpPr txBox="1"/>
          <p:nvPr/>
        </p:nvSpPr>
        <p:spPr>
          <a:xfrm>
            <a:off x="6409509"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dirty="0">
              <a:ln>
                <a:solidFill>
                  <a:sysClr val="windowText" lastClr="000000"/>
                </a:solidFill>
              </a:ln>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dirty="0">
              <a:ln>
                <a:solidFill>
                  <a:sysClr val="windowText" lastClr="000000"/>
                </a:solidFill>
              </a:ln>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itre 1">
            <a:extLst>
              <a:ext uri="{FF2B5EF4-FFF2-40B4-BE49-F238E27FC236}">
                <a16:creationId xmlns:a16="http://schemas.microsoft.com/office/drawing/2014/main" id="{A895E222-7AD7-72D8-9EC2-8E1C91C8151D}"/>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Impact of number of bootstraps, artificial features proportion, FDR threshold (OOL)</a:t>
            </a:r>
          </a:p>
        </p:txBody>
      </p:sp>
      <p:sp>
        <p:nvSpPr>
          <p:cNvPr id="3" name="ZoneTexte 2">
            <a:extLst>
              <a:ext uri="{FF2B5EF4-FFF2-40B4-BE49-F238E27FC236}">
                <a16:creationId xmlns:a16="http://schemas.microsoft.com/office/drawing/2014/main" id="{064F4E5D-672D-3FE7-0DB8-14D33F8906D6}"/>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7A0E9706-9E2A-E515-62E3-98A2D1BBD34D}"/>
              </a:ext>
            </a:extLst>
          </p:cNvPr>
          <p:cNvSpPr txBox="1"/>
          <p:nvPr/>
        </p:nvSpPr>
        <p:spPr>
          <a:xfrm>
            <a:off x="409811" y="1149280"/>
            <a:ext cx="272527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Impact of the number of bootstraps</a:t>
            </a:r>
          </a:p>
        </p:txBody>
      </p:sp>
      <p:sp>
        <p:nvSpPr>
          <p:cNvPr id="28" name="ZoneTexte 27">
            <a:extLst>
              <a:ext uri="{FF2B5EF4-FFF2-40B4-BE49-F238E27FC236}">
                <a16:creationId xmlns:a16="http://schemas.microsoft.com/office/drawing/2014/main" id="{A7366CE1-6849-0CB1-EF65-A3F611C3D7CC}"/>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5F09D4AF-2ACC-3C7B-198D-35B8F3F143C6}"/>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Impact of the artificial features proportion</a:t>
            </a:r>
          </a:p>
        </p:txBody>
      </p:sp>
      <p:sp>
        <p:nvSpPr>
          <p:cNvPr id="30" name="ZoneTexte 29">
            <a:extLst>
              <a:ext uri="{FF2B5EF4-FFF2-40B4-BE49-F238E27FC236}">
                <a16:creationId xmlns:a16="http://schemas.microsoft.com/office/drawing/2014/main" id="{D2555F36-D05E-5E28-6298-3FEAFE2DAB30}"/>
              </a:ext>
            </a:extLst>
          </p:cNvPr>
          <p:cNvSpPr txBox="1"/>
          <p:nvPr/>
        </p:nvSpPr>
        <p:spPr>
          <a:xfrm>
            <a:off x="6470977" y="1149280"/>
            <a:ext cx="3438134"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Jaccard Index across the different experiments</a:t>
            </a:r>
          </a:p>
        </p:txBody>
      </p:sp>
      <p:sp>
        <p:nvSpPr>
          <p:cNvPr id="8" name="ZoneTexte 7">
            <a:extLst>
              <a:ext uri="{FF2B5EF4-FFF2-40B4-BE49-F238E27FC236}">
                <a16:creationId xmlns:a16="http://schemas.microsoft.com/office/drawing/2014/main" id="{0BE8A8D8-A287-E707-C084-49186541BC31}"/>
              </a:ext>
            </a:extLst>
          </p:cNvPr>
          <p:cNvSpPr txBox="1"/>
          <p:nvPr/>
        </p:nvSpPr>
        <p:spPr>
          <a:xfrm>
            <a:off x="6409509" y="3884077"/>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9" name="ZoneTexte 8">
            <a:extLst>
              <a:ext uri="{FF2B5EF4-FFF2-40B4-BE49-F238E27FC236}">
                <a16:creationId xmlns:a16="http://schemas.microsoft.com/office/drawing/2014/main" id="{A8D08CA8-EFE8-DF44-BA5B-82B17B5C4B9E}"/>
              </a:ext>
            </a:extLst>
          </p:cNvPr>
          <p:cNvSpPr txBox="1"/>
          <p:nvPr/>
        </p:nvSpPr>
        <p:spPr>
          <a:xfrm>
            <a:off x="6470976" y="3763969"/>
            <a:ext cx="3979309"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Performances for FDR Threshold starts at 0.1 vs 0.01</a:t>
            </a:r>
          </a:p>
        </p:txBody>
      </p:sp>
      <p:graphicFrame>
        <p:nvGraphicFramePr>
          <p:cNvPr id="15" name="Tableau 14">
            <a:extLst>
              <a:ext uri="{FF2B5EF4-FFF2-40B4-BE49-F238E27FC236}">
                <a16:creationId xmlns:a16="http://schemas.microsoft.com/office/drawing/2014/main" id="{052019C4-A1E4-90F2-B1CE-043197044F75}"/>
              </a:ext>
            </a:extLst>
          </p:cNvPr>
          <p:cNvGraphicFramePr>
            <a:graphicFrameLocks noGrp="1"/>
          </p:cNvGraphicFramePr>
          <p:nvPr>
            <p:extLst>
              <p:ext uri="{D42A27DB-BD31-4B8C-83A1-F6EECF244321}">
                <p14:modId xmlns:p14="http://schemas.microsoft.com/office/powerpoint/2010/main" val="98272277"/>
              </p:ext>
            </p:extLst>
          </p:nvPr>
        </p:nvGraphicFramePr>
        <p:xfrm>
          <a:off x="6470977" y="4489276"/>
          <a:ext cx="5248275" cy="1409683"/>
        </p:xfrm>
        <a:graphic>
          <a:graphicData uri="http://schemas.openxmlformats.org/drawingml/2006/table">
            <a:tbl>
              <a:tblPr firstRow="1" bandRow="1">
                <a:tableStyleId>{69012ECD-51FC-41F1-AA8D-1B2483CD663E}</a:tableStyleId>
              </a:tblPr>
              <a:tblGrid>
                <a:gridCol w="1749425">
                  <a:extLst>
                    <a:ext uri="{9D8B030D-6E8A-4147-A177-3AD203B41FA5}">
                      <a16:colId xmlns:a16="http://schemas.microsoft.com/office/drawing/2014/main" val="3740091510"/>
                    </a:ext>
                  </a:extLst>
                </a:gridCol>
                <a:gridCol w="1749425">
                  <a:extLst>
                    <a:ext uri="{9D8B030D-6E8A-4147-A177-3AD203B41FA5}">
                      <a16:colId xmlns:a16="http://schemas.microsoft.com/office/drawing/2014/main" val="602582501"/>
                    </a:ext>
                  </a:extLst>
                </a:gridCol>
                <a:gridCol w="1749425">
                  <a:extLst>
                    <a:ext uri="{9D8B030D-6E8A-4147-A177-3AD203B41FA5}">
                      <a16:colId xmlns:a16="http://schemas.microsoft.com/office/drawing/2014/main" val="3599124844"/>
                    </a:ext>
                  </a:extLst>
                </a:gridCol>
              </a:tblGrid>
              <a:tr h="586723">
                <a:tc>
                  <a:txBody>
                    <a:bodyPr/>
                    <a:lstStyle/>
                    <a:p>
                      <a:pPr algn="ctr"/>
                      <a:r>
                        <a:rPr lang="en-US" sz="1200" noProof="0" dirty="0"/>
                        <a:t>STABL Models</a:t>
                      </a:r>
                    </a:p>
                  </a:txBody>
                  <a:tcPr>
                    <a:solidFill>
                      <a:srgbClr val="163D64"/>
                    </a:solidFill>
                  </a:tcPr>
                </a:tc>
                <a:tc>
                  <a:txBody>
                    <a:bodyPr/>
                    <a:lstStyle/>
                    <a:p>
                      <a:pPr algn="ctr"/>
                      <a:r>
                        <a:rPr lang="en-US" sz="1200" noProof="0" dirty="0"/>
                        <a:t>Metrics for</a:t>
                      </a:r>
                    </a:p>
                    <a:p>
                      <a:pPr algn="ctr"/>
                      <a:r>
                        <a:rPr lang="en-US" sz="1200" noProof="0" dirty="0"/>
                        <a:t>FDR : 0.1</a:t>
                      </a:r>
                    </a:p>
                  </a:txBody>
                  <a:tcPr>
                    <a:solidFill>
                      <a:srgbClr val="163D64"/>
                    </a:solidFill>
                  </a:tcPr>
                </a:tc>
                <a:tc>
                  <a:txBody>
                    <a:bodyPr/>
                    <a:lstStyle/>
                    <a:p>
                      <a:pPr algn="ctr"/>
                      <a:r>
                        <a:rPr lang="en-US" sz="1200" noProof="0" dirty="0"/>
                        <a:t>Metrics for</a:t>
                      </a:r>
                    </a:p>
                    <a:p>
                      <a:pPr algn="ctr"/>
                      <a:r>
                        <a:rPr lang="en-US" sz="1200" noProof="0" dirty="0"/>
                        <a:t>FDR : 0.01</a:t>
                      </a:r>
                    </a:p>
                  </a:txBody>
                  <a:tcPr>
                    <a:solidFill>
                      <a:srgbClr val="163D64"/>
                    </a:solidFill>
                  </a:tcPr>
                </a:tc>
                <a:extLst>
                  <a:ext uri="{0D108BD9-81ED-4DB2-BD59-A6C34878D82A}">
                    <a16:rowId xmlns:a16="http://schemas.microsoft.com/office/drawing/2014/main" val="3827601108"/>
                  </a:ext>
                </a:extLst>
              </a:tr>
              <a:tr h="202828">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XGBoost</a:t>
                      </a:r>
                      <a:endParaRPr lang="en-US" sz="1200" noProof="0" dirty="0">
                        <a:solidFill>
                          <a:schemeClr val="tx2">
                            <a:lumMod val="90000"/>
                            <a:lumOff val="10000"/>
                          </a:schemeClr>
                        </a:solidFill>
                      </a:endParaRPr>
                    </a:p>
                  </a:txBody>
                  <a:tcPr anchor="ctr"/>
                </a:tc>
                <a:tc>
                  <a:txBody>
                    <a:bodyPr/>
                    <a:lstStyle/>
                    <a:p>
                      <a:pPr algn="ctr"/>
                      <a:r>
                        <a:rPr lang="en-US" sz="1200" b="0" noProof="0" dirty="0">
                          <a:solidFill>
                            <a:schemeClr val="tx2">
                              <a:lumMod val="90000"/>
                              <a:lumOff val="10000"/>
                            </a:schemeClr>
                          </a:solidFill>
                        </a:rPr>
                        <a:t>Features : 8 [7, 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noProof="0" dirty="0">
                          <a:solidFill>
                            <a:schemeClr val="tx2">
                              <a:lumMod val="90000"/>
                              <a:lumOff val="10000"/>
                            </a:schemeClr>
                          </a:solidFill>
                        </a:rPr>
                        <a:t>Unique features : 25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noProof="0" dirty="0">
                          <a:solidFill>
                            <a:schemeClr val="tx2">
                              <a:lumMod val="90000"/>
                              <a:lumOff val="10000"/>
                            </a:schemeClr>
                          </a:solidFill>
                        </a:rPr>
                        <a:t>R</a:t>
                      </a:r>
                      <a:r>
                        <a:rPr lang="en-US" sz="1200" b="0" baseline="30000" noProof="0" dirty="0">
                          <a:solidFill>
                            <a:schemeClr val="tx2">
                              <a:lumMod val="90000"/>
                              <a:lumOff val="10000"/>
                            </a:schemeClr>
                          </a:solidFill>
                        </a:rPr>
                        <a:t>2</a:t>
                      </a:r>
                      <a:r>
                        <a:rPr lang="en-US" sz="1200" b="0" baseline="0" noProof="0" dirty="0">
                          <a:solidFill>
                            <a:schemeClr val="tx2">
                              <a:lumMod val="90000"/>
                              <a:lumOff val="10000"/>
                            </a:schemeClr>
                          </a:solidFill>
                        </a:rPr>
                        <a:t> :  0.779</a:t>
                      </a:r>
                      <a:endParaRPr lang="en-US" sz="1200" b="0" baseline="30000" noProof="0" dirty="0">
                        <a:solidFill>
                          <a:schemeClr val="tx2">
                            <a:lumMod val="90000"/>
                            <a:lumOff val="10000"/>
                          </a:schemeClr>
                        </a:solidFill>
                      </a:endParaRPr>
                    </a:p>
                    <a:p>
                      <a:pPr algn="ctr"/>
                      <a:endParaRPr lang="en-US" sz="1200" b="1" noProof="0" dirty="0">
                        <a:solidFill>
                          <a:schemeClr val="tx2">
                            <a:lumMod val="90000"/>
                            <a:lumOff val="10000"/>
                          </a:schemeClr>
                        </a:solidFill>
                      </a:endParaRPr>
                    </a:p>
                  </a:txBody>
                  <a:tcPr anchor="b"/>
                </a:tc>
                <a:tc>
                  <a:txBody>
                    <a:bodyPr/>
                    <a:lstStyle/>
                    <a:p>
                      <a:pPr algn="ctr"/>
                      <a:r>
                        <a:rPr lang="en-US" sz="1200" b="0" noProof="0" dirty="0">
                          <a:solidFill>
                            <a:schemeClr val="tx2">
                              <a:lumMod val="90000"/>
                              <a:lumOff val="10000"/>
                            </a:schemeClr>
                          </a:solidFill>
                        </a:rPr>
                        <a:t>Features : 8 [7,9]</a:t>
                      </a:r>
                    </a:p>
                    <a:p>
                      <a:pPr algn="ctr"/>
                      <a:r>
                        <a:rPr lang="en-US" sz="1200" b="0" noProof="0" dirty="0">
                          <a:solidFill>
                            <a:schemeClr val="tx2">
                              <a:lumMod val="90000"/>
                              <a:lumOff val="10000"/>
                            </a:schemeClr>
                          </a:solidFill>
                        </a:rPr>
                        <a:t>Unique features : 29</a:t>
                      </a:r>
                    </a:p>
                    <a:p>
                      <a:pPr algn="ctr"/>
                      <a:r>
                        <a:rPr lang="en-US" sz="1200" b="0" noProof="0" dirty="0">
                          <a:solidFill>
                            <a:schemeClr val="tx2">
                              <a:lumMod val="90000"/>
                              <a:lumOff val="10000"/>
                            </a:schemeClr>
                          </a:solidFill>
                        </a:rPr>
                        <a:t>R</a:t>
                      </a:r>
                      <a:r>
                        <a:rPr lang="en-US" sz="1200" b="0" baseline="30000" noProof="0" dirty="0">
                          <a:solidFill>
                            <a:schemeClr val="tx2">
                              <a:lumMod val="90000"/>
                              <a:lumOff val="10000"/>
                            </a:schemeClr>
                          </a:solidFill>
                        </a:rPr>
                        <a:t>2</a:t>
                      </a:r>
                      <a:r>
                        <a:rPr lang="en-US" sz="1200" b="0" baseline="0" noProof="0" dirty="0">
                          <a:solidFill>
                            <a:schemeClr val="tx2">
                              <a:lumMod val="90000"/>
                              <a:lumOff val="10000"/>
                            </a:schemeClr>
                          </a:solidFill>
                        </a:rPr>
                        <a:t> : 0.778</a:t>
                      </a:r>
                      <a:endParaRPr lang="en-US" sz="1200" b="0" baseline="30000" noProof="0" dirty="0">
                        <a:solidFill>
                          <a:schemeClr val="tx2">
                            <a:lumMod val="90000"/>
                            <a:lumOff val="10000"/>
                          </a:schemeClr>
                        </a:solidFill>
                      </a:endParaRPr>
                    </a:p>
                    <a:p>
                      <a:pPr algn="ctr"/>
                      <a:endParaRPr lang="en-US" sz="1200" b="1" noProof="0" dirty="0">
                        <a:solidFill>
                          <a:schemeClr val="tx2">
                            <a:lumMod val="90000"/>
                            <a:lumOff val="10000"/>
                          </a:schemeClr>
                        </a:solidFill>
                      </a:endParaRPr>
                    </a:p>
                  </a:txBody>
                  <a:tcPr anchor="ctr"/>
                </a:tc>
                <a:extLst>
                  <a:ext uri="{0D108BD9-81ED-4DB2-BD59-A6C34878D82A}">
                    <a16:rowId xmlns:a16="http://schemas.microsoft.com/office/drawing/2014/main" val="321074885"/>
                  </a:ext>
                </a:extLst>
              </a:tr>
            </a:tbl>
          </a:graphicData>
        </a:graphic>
      </p:graphicFrame>
      <p:pic>
        <p:nvPicPr>
          <p:cNvPr id="26" name="Image 25" descr="Une image contenant texte, ligne, Tracé, diagramme&#10;&#10;Le contenu généré par l’IA peut être incorrect.">
            <a:extLst>
              <a:ext uri="{FF2B5EF4-FFF2-40B4-BE49-F238E27FC236}">
                <a16:creationId xmlns:a16="http://schemas.microsoft.com/office/drawing/2014/main" id="{BD156E85-93EC-0101-68C0-00D62CD8511F}"/>
              </a:ext>
            </a:extLst>
          </p:cNvPr>
          <p:cNvPicPr>
            <a:picLocks noChangeAspect="1"/>
          </p:cNvPicPr>
          <p:nvPr/>
        </p:nvPicPr>
        <p:blipFill>
          <a:blip r:embed="rId3"/>
          <a:stretch>
            <a:fillRect/>
          </a:stretch>
        </p:blipFill>
        <p:spPr>
          <a:xfrm>
            <a:off x="7632358" y="1391827"/>
            <a:ext cx="2988000" cy="2241000"/>
          </a:xfrm>
          <a:prstGeom prst="rect">
            <a:avLst/>
          </a:prstGeom>
        </p:spPr>
      </p:pic>
      <p:pic>
        <p:nvPicPr>
          <p:cNvPr id="33" name="Image 32" descr="Une image contenant texte, ligne, Tracé, diagramme&#10;&#10;Le contenu généré par l’IA peut être incorrect.">
            <a:extLst>
              <a:ext uri="{FF2B5EF4-FFF2-40B4-BE49-F238E27FC236}">
                <a16:creationId xmlns:a16="http://schemas.microsoft.com/office/drawing/2014/main" id="{C98C14C6-27AF-AA05-9322-1C8FEEE494EB}"/>
              </a:ext>
            </a:extLst>
          </p:cNvPr>
          <p:cNvPicPr>
            <a:picLocks noChangeAspect="1"/>
          </p:cNvPicPr>
          <p:nvPr/>
        </p:nvPicPr>
        <p:blipFill>
          <a:blip r:embed="rId4"/>
          <a:stretch>
            <a:fillRect/>
          </a:stretch>
        </p:blipFill>
        <p:spPr>
          <a:xfrm>
            <a:off x="1566240" y="3983412"/>
            <a:ext cx="2998800" cy="2249100"/>
          </a:xfrm>
          <a:prstGeom prst="rect">
            <a:avLst/>
          </a:prstGeom>
        </p:spPr>
      </p:pic>
      <p:pic>
        <p:nvPicPr>
          <p:cNvPr id="35" name="Image 34" descr="Une image contenant texte, ligne, Tracé, diagramme&#10;&#10;Le contenu généré par l’IA peut être incorrect.">
            <a:extLst>
              <a:ext uri="{FF2B5EF4-FFF2-40B4-BE49-F238E27FC236}">
                <a16:creationId xmlns:a16="http://schemas.microsoft.com/office/drawing/2014/main" id="{8DA5D0EF-7452-37DE-DEB8-58832841C2AC}"/>
              </a:ext>
            </a:extLst>
          </p:cNvPr>
          <p:cNvPicPr>
            <a:picLocks noChangeAspect="1"/>
          </p:cNvPicPr>
          <p:nvPr/>
        </p:nvPicPr>
        <p:blipFill>
          <a:blip r:embed="rId5"/>
          <a:stretch>
            <a:fillRect/>
          </a:stretch>
        </p:blipFill>
        <p:spPr>
          <a:xfrm>
            <a:off x="1635285" y="1391827"/>
            <a:ext cx="2999601" cy="2249701"/>
          </a:xfrm>
          <a:prstGeom prst="rect">
            <a:avLst/>
          </a:prstGeom>
        </p:spPr>
      </p:pic>
    </p:spTree>
    <p:extLst>
      <p:ext uri="{BB962C8B-B14F-4D97-AF65-F5344CB8AC3E}">
        <p14:creationId xmlns:p14="http://schemas.microsoft.com/office/powerpoint/2010/main" val="703711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D09F3-5BD3-D7EA-76F6-28EEC0D40748}"/>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7CB26F3F-53E5-F167-55E6-203B6D73DD14}"/>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(binarization)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ElasticNet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(normalization)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ElasticNet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pic>
        <p:nvPicPr>
          <p:cNvPr id="8" name="Image 7">
            <a:extLst>
              <a:ext uri="{FF2B5EF4-FFF2-40B4-BE49-F238E27FC236}">
                <a16:creationId xmlns:a16="http://schemas.microsoft.com/office/drawing/2014/main" id="{86C0B93C-1DF6-059D-3808-0C5327A665D6}"/>
              </a:ext>
            </a:extLst>
          </p:cNvPr>
          <p:cNvPicPr>
            <a:picLocks noChangeAspect="1"/>
          </p:cNvPicPr>
          <p:nvPr/>
        </p:nvPicPr>
        <p:blipFill>
          <a:blip r:embed="rId3"/>
          <a:srcRect t="21639"/>
          <a:stretch>
            <a:fillRect/>
          </a:stretch>
        </p:blipFill>
        <p:spPr>
          <a:xfrm>
            <a:off x="7920536" y="3940397"/>
            <a:ext cx="3852000" cy="2226971"/>
          </a:xfrm>
          <a:prstGeom prst="rect">
            <a:avLst/>
          </a:prstGeom>
        </p:spPr>
      </p:pic>
      <p:sp>
        <p:nvSpPr>
          <p:cNvPr id="2" name="Titre 1">
            <a:extLst>
              <a:ext uri="{FF2B5EF4-FFF2-40B4-BE49-F238E27FC236}">
                <a16:creationId xmlns:a16="http://schemas.microsoft.com/office/drawing/2014/main" id="{77EC458D-A3E8-318C-660A-E67BDDA5AEFB}"/>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Impact of normalization on STABL Linear: OOL</a:t>
            </a:r>
          </a:p>
        </p:txBody>
      </p:sp>
      <p:sp>
        <p:nvSpPr>
          <p:cNvPr id="3" name="ZoneTexte 2">
            <a:extLst>
              <a:ext uri="{FF2B5EF4-FFF2-40B4-BE49-F238E27FC236}">
                <a16:creationId xmlns:a16="http://schemas.microsoft.com/office/drawing/2014/main" id="{69A20D40-F510-A9AE-8198-767EA6DDB382}"/>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7C99F5F8-505D-D7F3-8D28-E5A841EA3654}"/>
              </a:ext>
            </a:extLst>
          </p:cNvPr>
          <p:cNvSpPr txBox="1"/>
          <p:nvPr/>
        </p:nvSpPr>
        <p:spPr>
          <a:xfrm>
            <a:off x="409811" y="1149280"/>
            <a:ext cx="2790589"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(normalization)</a:t>
            </a:r>
          </a:p>
        </p:txBody>
      </p:sp>
      <p:graphicFrame>
        <p:nvGraphicFramePr>
          <p:cNvPr id="10" name="Tableau 9">
            <a:extLst>
              <a:ext uri="{FF2B5EF4-FFF2-40B4-BE49-F238E27FC236}">
                <a16:creationId xmlns:a16="http://schemas.microsoft.com/office/drawing/2014/main" id="{AAEC61B8-F0D1-8F63-0636-95DC6498A1C0}"/>
              </a:ext>
            </a:extLst>
          </p:cNvPr>
          <p:cNvGraphicFramePr>
            <a:graphicFrameLocks noGrp="1"/>
          </p:cNvGraphicFramePr>
          <p:nvPr>
            <p:extLst>
              <p:ext uri="{D42A27DB-BD31-4B8C-83A1-F6EECF244321}">
                <p14:modId xmlns:p14="http://schemas.microsoft.com/office/powerpoint/2010/main" val="1950474384"/>
              </p:ext>
            </p:extLst>
          </p:nvPr>
        </p:nvGraphicFramePr>
        <p:xfrm>
          <a:off x="440389" y="1481642"/>
          <a:ext cx="5228892" cy="1920240"/>
        </p:xfrm>
        <a:graphic>
          <a:graphicData uri="http://schemas.openxmlformats.org/drawingml/2006/table">
            <a:tbl>
              <a:tblPr firstRow="1" bandRow="1">
                <a:tableStyleId>{69012ECD-51FC-41F1-AA8D-1B2483CD663E}</a:tableStyleId>
              </a:tblPr>
              <a:tblGrid>
                <a:gridCol w="1307223">
                  <a:extLst>
                    <a:ext uri="{9D8B030D-6E8A-4147-A177-3AD203B41FA5}">
                      <a16:colId xmlns:a16="http://schemas.microsoft.com/office/drawing/2014/main" val="3740091510"/>
                    </a:ext>
                  </a:extLst>
                </a:gridCol>
                <a:gridCol w="1307223">
                  <a:extLst>
                    <a:ext uri="{9D8B030D-6E8A-4147-A177-3AD203B41FA5}">
                      <a16:colId xmlns:a16="http://schemas.microsoft.com/office/drawing/2014/main" val="602582501"/>
                    </a:ext>
                  </a:extLst>
                </a:gridCol>
                <a:gridCol w="1307223">
                  <a:extLst>
                    <a:ext uri="{9D8B030D-6E8A-4147-A177-3AD203B41FA5}">
                      <a16:colId xmlns:a16="http://schemas.microsoft.com/office/drawing/2014/main" val="3599124844"/>
                    </a:ext>
                  </a:extLst>
                </a:gridCol>
                <a:gridCol w="1307223">
                  <a:extLst>
                    <a:ext uri="{9D8B030D-6E8A-4147-A177-3AD203B41FA5}">
                      <a16:colId xmlns:a16="http://schemas.microsoft.com/office/drawing/2014/main" val="4036109582"/>
                    </a:ext>
                  </a:extLst>
                </a:gridCol>
              </a:tblGrid>
              <a:tr h="41055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tc>
                  <a:txBody>
                    <a:bodyPr/>
                    <a:lstStyle/>
                    <a:p>
                      <a:pPr algn="ctr"/>
                      <a:r>
                        <a:rPr lang="en-US" sz="1200" noProof="0" dirty="0"/>
                        <a:t>R</a:t>
                      </a:r>
                      <a:r>
                        <a:rPr lang="en-US" sz="1200" baseline="30000" noProof="0" dirty="0"/>
                        <a:t>2</a:t>
                      </a:r>
                    </a:p>
                  </a:txBody>
                  <a:tcPr>
                    <a:solidFill>
                      <a:srgbClr val="163D64"/>
                    </a:solidFill>
                  </a:tcPr>
                </a:tc>
                <a:extLst>
                  <a:ext uri="{0D108BD9-81ED-4DB2-BD59-A6C34878D82A}">
                    <a16:rowId xmlns:a16="http://schemas.microsoft.com/office/drawing/2014/main" val="3827601108"/>
                  </a:ext>
                </a:extLst>
              </a:tr>
              <a:tr h="261617">
                <a:tc>
                  <a:txBody>
                    <a:bodyPr/>
                    <a:lstStyle/>
                    <a:p>
                      <a:pPr algn="ctr"/>
                      <a:r>
                        <a:rPr lang="en-US" sz="1200" b="0" noProof="0" dirty="0">
                          <a:solidFill>
                            <a:schemeClr val="tx2">
                              <a:lumMod val="90000"/>
                              <a:lumOff val="10000"/>
                            </a:schemeClr>
                          </a:solidFill>
                        </a:rPr>
                        <a:t>STABL Lasso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14 [11, 16]</a:t>
                      </a:r>
                    </a:p>
                  </a:txBody>
                  <a:tcPr/>
                </a:tc>
                <a:tc>
                  <a:txBody>
                    <a:bodyPr/>
                    <a:lstStyle/>
                    <a:p>
                      <a:pPr algn="ctr"/>
                      <a:r>
                        <a:rPr lang="en-US" sz="1200" b="0" noProof="0" dirty="0">
                          <a:solidFill>
                            <a:schemeClr val="tx2">
                              <a:lumMod val="90000"/>
                              <a:lumOff val="10000"/>
                            </a:schemeClr>
                          </a:solidFill>
                        </a:rPr>
                        <a:t>74</a:t>
                      </a:r>
                    </a:p>
                  </a:txBody>
                  <a:tcPr/>
                </a:tc>
                <a:tc>
                  <a:txBody>
                    <a:bodyPr/>
                    <a:lstStyle/>
                    <a:p>
                      <a:pPr algn="ctr"/>
                      <a:r>
                        <a:rPr lang="en-US" sz="1200" b="0" noProof="0" dirty="0">
                          <a:solidFill>
                            <a:schemeClr val="tx2">
                              <a:lumMod val="90000"/>
                              <a:lumOff val="10000"/>
                            </a:schemeClr>
                          </a:solidFill>
                        </a:rPr>
                        <a:t>0.799</a:t>
                      </a:r>
                    </a:p>
                  </a:txBody>
                  <a:tcPr/>
                </a:tc>
                <a:extLst>
                  <a:ext uri="{0D108BD9-81ED-4DB2-BD59-A6C34878D82A}">
                    <a16:rowId xmlns:a16="http://schemas.microsoft.com/office/drawing/2014/main" val="321074885"/>
                  </a:ext>
                </a:extLst>
              </a:tr>
              <a:tr h="262601">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endParaRPr lang="en-US" sz="1200" b="0" noProof="0" dirty="0">
                        <a:solidFill>
                          <a:schemeClr val="tx2">
                            <a:lumMod val="90000"/>
                            <a:lumOff val="1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14 [11, 16.25]</a:t>
                      </a:r>
                    </a:p>
                  </a:txBody>
                  <a:tcPr/>
                </a:tc>
                <a:tc>
                  <a:txBody>
                    <a:bodyPr/>
                    <a:lstStyle/>
                    <a:p>
                      <a:pPr algn="ctr"/>
                      <a:r>
                        <a:rPr lang="en-US" sz="1200" b="0" noProof="0" dirty="0">
                          <a:solidFill>
                            <a:schemeClr val="tx2">
                              <a:lumMod val="90000"/>
                              <a:lumOff val="10000"/>
                            </a:schemeClr>
                          </a:solidFill>
                        </a:rPr>
                        <a:t>81</a:t>
                      </a:r>
                    </a:p>
                  </a:txBody>
                  <a:tcPr/>
                </a:tc>
                <a:tc>
                  <a:txBody>
                    <a:bodyPr/>
                    <a:lstStyle/>
                    <a:p>
                      <a:pPr algn="ctr"/>
                      <a:r>
                        <a:rPr lang="en-US" sz="1200" b="0" noProof="0" dirty="0">
                          <a:solidFill>
                            <a:schemeClr val="tx2">
                              <a:lumMod val="90000"/>
                              <a:lumOff val="10000"/>
                            </a:schemeClr>
                          </a:solidFill>
                        </a:rPr>
                        <a:t>0.794</a:t>
                      </a:r>
                    </a:p>
                  </a:txBody>
                  <a:tcPr/>
                </a:tc>
                <a:extLst>
                  <a:ext uri="{0D108BD9-81ED-4DB2-BD59-A6C34878D82A}">
                    <a16:rowId xmlns:a16="http://schemas.microsoft.com/office/drawing/2014/main" val="1587125708"/>
                  </a:ext>
                </a:extLst>
              </a:tr>
              <a:tr h="0">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endParaRPr lang="en-US" sz="1200" noProof="0" dirty="0">
                        <a:solidFill>
                          <a:schemeClr val="tx2">
                            <a:lumMod val="90000"/>
                            <a:lumOff val="1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12 [8, 18.25]</a:t>
                      </a:r>
                    </a:p>
                  </a:txBody>
                  <a:tcPr/>
                </a:tc>
                <a:tc>
                  <a:txBody>
                    <a:bodyPr/>
                    <a:lstStyle/>
                    <a:p>
                      <a:pPr algn="ctr"/>
                      <a:r>
                        <a:rPr lang="en-US" sz="1200" noProof="0" dirty="0">
                          <a:solidFill>
                            <a:schemeClr val="tx2">
                              <a:lumMod val="90000"/>
                              <a:lumOff val="10000"/>
                            </a:schemeClr>
                          </a:solidFill>
                        </a:rPr>
                        <a:t>155</a:t>
                      </a:r>
                    </a:p>
                  </a:txBody>
                  <a:tcPr/>
                </a:tc>
                <a:tc>
                  <a:txBody>
                    <a:bodyPr/>
                    <a:lstStyle/>
                    <a:p>
                      <a:pPr algn="ctr"/>
                      <a:r>
                        <a:rPr lang="en-US" sz="1200" noProof="0" dirty="0">
                          <a:solidFill>
                            <a:schemeClr val="tx2">
                              <a:lumMod val="90000"/>
                              <a:lumOff val="10000"/>
                            </a:schemeClr>
                          </a:solidFill>
                        </a:rPr>
                        <a:t>0.802</a:t>
                      </a:r>
                    </a:p>
                  </a:txBody>
                  <a:tcPr/>
                </a:tc>
                <a:extLst>
                  <a:ext uri="{0D108BD9-81ED-4DB2-BD59-A6C34878D82A}">
                    <a16:rowId xmlns:a16="http://schemas.microsoft.com/office/drawing/2014/main" val="3322582079"/>
                  </a:ext>
                </a:extLst>
              </a:tr>
              <a:tr h="153394">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XGBoost</a:t>
                      </a:r>
                      <a:endParaRPr lang="en-US" sz="1200" b="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8 [8, 9]</a:t>
                      </a:r>
                    </a:p>
                  </a:txBody>
                  <a:tcPr/>
                </a:tc>
                <a:tc>
                  <a:txBody>
                    <a:bodyPr/>
                    <a:lstStyle/>
                    <a:p>
                      <a:pPr algn="ctr"/>
                      <a:r>
                        <a:rPr lang="en-US" sz="1200" b="0" noProof="0" dirty="0">
                          <a:solidFill>
                            <a:schemeClr val="tx2">
                              <a:lumMod val="90000"/>
                              <a:lumOff val="10000"/>
                            </a:schemeClr>
                          </a:solidFill>
                        </a:rPr>
                        <a:t>25</a:t>
                      </a:r>
                    </a:p>
                  </a:txBody>
                  <a:tcPr/>
                </a:tc>
                <a:tc>
                  <a:txBody>
                    <a:bodyPr/>
                    <a:lstStyle/>
                    <a:p>
                      <a:pPr algn="ctr"/>
                      <a:r>
                        <a:rPr lang="en-US" sz="1200" b="0" noProof="0" dirty="0">
                          <a:solidFill>
                            <a:schemeClr val="tx2">
                              <a:lumMod val="90000"/>
                              <a:lumOff val="10000"/>
                            </a:schemeClr>
                          </a:solidFill>
                        </a:rPr>
                        <a:t>0.779</a:t>
                      </a:r>
                    </a:p>
                  </a:txBody>
                  <a:tcPr/>
                </a:tc>
                <a:extLst>
                  <a:ext uri="{0D108BD9-81ED-4DB2-BD59-A6C34878D82A}">
                    <a16:rowId xmlns:a16="http://schemas.microsoft.com/office/drawing/2014/main" val="2615771440"/>
                  </a:ext>
                </a:extLst>
              </a:tr>
            </a:tbl>
          </a:graphicData>
        </a:graphic>
      </p:graphicFrame>
      <p:sp>
        <p:nvSpPr>
          <p:cNvPr id="28" name="ZoneTexte 27">
            <a:extLst>
              <a:ext uri="{FF2B5EF4-FFF2-40B4-BE49-F238E27FC236}">
                <a16:creationId xmlns:a16="http://schemas.microsoft.com/office/drawing/2014/main" id="{406B8C69-3E75-9DCC-F7E7-D7A9796277EC}"/>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6C864313-0010-7451-D10B-DB87A5EB9A9E}"/>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feature selection (with binarization)</a:t>
            </a:r>
          </a:p>
        </p:txBody>
      </p:sp>
      <p:sp>
        <p:nvSpPr>
          <p:cNvPr id="30" name="ZoneTexte 29">
            <a:extLst>
              <a:ext uri="{FF2B5EF4-FFF2-40B4-BE49-F238E27FC236}">
                <a16:creationId xmlns:a16="http://schemas.microsoft.com/office/drawing/2014/main" id="{5E493C14-B49C-DBAD-0F4B-5E2DA47EDEDE}"/>
              </a:ext>
            </a:extLst>
          </p:cNvPr>
          <p:cNvSpPr txBox="1"/>
          <p:nvPr/>
        </p:nvSpPr>
        <p:spPr>
          <a:xfrm>
            <a:off x="6470976" y="1149280"/>
            <a:ext cx="3662069"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comparison (normalization /binarization)</a:t>
            </a:r>
          </a:p>
        </p:txBody>
      </p:sp>
      <p:pic>
        <p:nvPicPr>
          <p:cNvPr id="11" name="Image 10">
            <a:extLst>
              <a:ext uri="{FF2B5EF4-FFF2-40B4-BE49-F238E27FC236}">
                <a16:creationId xmlns:a16="http://schemas.microsoft.com/office/drawing/2014/main" id="{D3D1366A-5B13-EB58-03DE-CA9975F185D1}"/>
              </a:ext>
            </a:extLst>
          </p:cNvPr>
          <p:cNvPicPr>
            <a:picLocks noChangeAspect="1"/>
          </p:cNvPicPr>
          <p:nvPr/>
        </p:nvPicPr>
        <p:blipFill>
          <a:blip r:embed="rId4"/>
          <a:srcRect l="29249" t="3473" r="20232" b="75833"/>
          <a:stretch>
            <a:fillRect/>
          </a:stretch>
        </p:blipFill>
        <p:spPr>
          <a:xfrm>
            <a:off x="6470977" y="5410639"/>
            <a:ext cx="2699021" cy="784800"/>
          </a:xfrm>
          <a:prstGeom prst="rect">
            <a:avLst/>
          </a:prstGeom>
          <a:ln>
            <a:solidFill>
              <a:schemeClr val="accent1"/>
            </a:solidFill>
          </a:ln>
          <a:effectLst>
            <a:outerShdw blurRad="50800" dist="38100" dir="2700000" algn="tl" rotWithShape="0">
              <a:prstClr val="black">
                <a:alpha val="40000"/>
              </a:prstClr>
            </a:outerShdw>
          </a:effectLst>
        </p:spPr>
      </p:pic>
      <p:graphicFrame>
        <p:nvGraphicFramePr>
          <p:cNvPr id="4" name="Tableau 3">
            <a:extLst>
              <a:ext uri="{FF2B5EF4-FFF2-40B4-BE49-F238E27FC236}">
                <a16:creationId xmlns:a16="http://schemas.microsoft.com/office/drawing/2014/main" id="{170E5A54-68C9-3B14-C9FA-0B14A8E1E5CD}"/>
              </a:ext>
            </a:extLst>
          </p:cNvPr>
          <p:cNvGraphicFramePr>
            <a:graphicFrameLocks noGrp="1"/>
          </p:cNvGraphicFramePr>
          <p:nvPr>
            <p:extLst>
              <p:ext uri="{D42A27DB-BD31-4B8C-83A1-F6EECF244321}">
                <p14:modId xmlns:p14="http://schemas.microsoft.com/office/powerpoint/2010/main" val="3755991494"/>
              </p:ext>
            </p:extLst>
          </p:nvPr>
        </p:nvGraphicFramePr>
        <p:xfrm>
          <a:off x="451194" y="4311848"/>
          <a:ext cx="5228892" cy="1745391"/>
        </p:xfrm>
        <a:graphic>
          <a:graphicData uri="http://schemas.openxmlformats.org/drawingml/2006/table">
            <a:tbl>
              <a:tblPr firstRow="1" bandRow="1">
                <a:tableStyleId>{69012ECD-51FC-41F1-AA8D-1B2483CD663E}</a:tableStyleId>
              </a:tblPr>
              <a:tblGrid>
                <a:gridCol w="1307223">
                  <a:extLst>
                    <a:ext uri="{9D8B030D-6E8A-4147-A177-3AD203B41FA5}">
                      <a16:colId xmlns:a16="http://schemas.microsoft.com/office/drawing/2014/main" val="3740091510"/>
                    </a:ext>
                  </a:extLst>
                </a:gridCol>
                <a:gridCol w="1307223">
                  <a:extLst>
                    <a:ext uri="{9D8B030D-6E8A-4147-A177-3AD203B41FA5}">
                      <a16:colId xmlns:a16="http://schemas.microsoft.com/office/drawing/2014/main" val="602582501"/>
                    </a:ext>
                  </a:extLst>
                </a:gridCol>
                <a:gridCol w="1307223">
                  <a:extLst>
                    <a:ext uri="{9D8B030D-6E8A-4147-A177-3AD203B41FA5}">
                      <a16:colId xmlns:a16="http://schemas.microsoft.com/office/drawing/2014/main" val="3599124844"/>
                    </a:ext>
                  </a:extLst>
                </a:gridCol>
                <a:gridCol w="1307223">
                  <a:extLst>
                    <a:ext uri="{9D8B030D-6E8A-4147-A177-3AD203B41FA5}">
                      <a16:colId xmlns:a16="http://schemas.microsoft.com/office/drawing/2014/main" val="2656643680"/>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tc>
                  <a:txBody>
                    <a:bodyPr/>
                    <a:lstStyle/>
                    <a:p>
                      <a:pPr algn="ctr"/>
                      <a:r>
                        <a:rPr lang="en-US" sz="1200" noProof="0" dirty="0"/>
                        <a:t>R</a:t>
                      </a:r>
                      <a:r>
                        <a:rPr lang="en-US" sz="1200" baseline="30000" noProof="0" dirty="0"/>
                        <a:t>2</a:t>
                      </a:r>
                      <a:endParaRPr lang="en-US" sz="1200" noProof="0" dirty="0"/>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a:t>
                      </a:r>
                    </a:p>
                  </a:txBody>
                  <a:tcPr/>
                </a:tc>
                <a:tc>
                  <a:txBody>
                    <a:bodyPr/>
                    <a:lstStyle/>
                    <a:p>
                      <a:pPr algn="ctr"/>
                      <a:r>
                        <a:rPr lang="en-US" sz="1200" noProof="0" dirty="0">
                          <a:solidFill>
                            <a:schemeClr val="tx2">
                              <a:lumMod val="90000"/>
                              <a:lumOff val="10000"/>
                            </a:schemeClr>
                          </a:solidFill>
                        </a:rPr>
                        <a:t>17 [13, 23.25]</a:t>
                      </a:r>
                    </a:p>
                  </a:txBody>
                  <a:tcPr/>
                </a:tc>
                <a:tc>
                  <a:txBody>
                    <a:bodyPr/>
                    <a:lstStyle/>
                    <a:p>
                      <a:pPr algn="ctr"/>
                      <a:r>
                        <a:rPr lang="en-US" sz="1200" noProof="0" dirty="0">
                          <a:solidFill>
                            <a:schemeClr val="tx2">
                              <a:lumMod val="90000"/>
                              <a:lumOff val="10000"/>
                            </a:schemeClr>
                          </a:solidFill>
                        </a:rPr>
                        <a:t>176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2">
                              <a:lumMod val="90000"/>
                              <a:lumOff val="10000"/>
                            </a:schemeClr>
                          </a:solidFill>
                          <a:latin typeface="+mn-lt"/>
                          <a:ea typeface="+mn-ea"/>
                          <a:cs typeface="+mn-cs"/>
                        </a:rPr>
                        <a:t>0.781</a:t>
                      </a:r>
                      <a:endParaRPr lang="en-US" sz="1200" b="1" noProof="0" dirty="0">
                        <a:solidFill>
                          <a:schemeClr val="tx2">
                            <a:lumMod val="90000"/>
                            <a:lumOff val="10000"/>
                          </a:schemeClr>
                        </a:solidFill>
                      </a:endParaRP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19 [13, 22.25]</a:t>
                      </a:r>
                    </a:p>
                  </a:txBody>
                  <a:tcPr/>
                </a:tc>
                <a:tc>
                  <a:txBody>
                    <a:bodyPr/>
                    <a:lstStyle/>
                    <a:p>
                      <a:pPr algn="ctr"/>
                      <a:r>
                        <a:rPr lang="en-US" sz="1200" noProof="0" dirty="0">
                          <a:solidFill>
                            <a:schemeClr val="tx2">
                              <a:lumMod val="90000"/>
                              <a:lumOff val="10000"/>
                            </a:schemeClr>
                          </a:solidFill>
                        </a:rPr>
                        <a:t>186</a:t>
                      </a:r>
                    </a:p>
                  </a:txBody>
                  <a:tcPr/>
                </a:tc>
                <a:tc>
                  <a:txBody>
                    <a:bodyPr/>
                    <a:lstStyle/>
                    <a:p>
                      <a:pPr algn="ctr"/>
                      <a:r>
                        <a:rPr lang="en-US" sz="1200" b="0" noProof="0" dirty="0">
                          <a:solidFill>
                            <a:schemeClr val="tx2">
                              <a:lumMod val="90000"/>
                              <a:lumOff val="10000"/>
                            </a:schemeClr>
                          </a:solidFill>
                        </a:rPr>
                        <a:t>0.785</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48 [34.75, 84.5]</a:t>
                      </a:r>
                    </a:p>
                  </a:txBody>
                  <a:tcPr/>
                </a:tc>
                <a:tc>
                  <a:txBody>
                    <a:bodyPr/>
                    <a:lstStyle/>
                    <a:p>
                      <a:pPr algn="ctr"/>
                      <a:r>
                        <a:rPr lang="en-US" sz="1200" noProof="0" dirty="0">
                          <a:solidFill>
                            <a:schemeClr val="tx2">
                              <a:lumMod val="90000"/>
                              <a:lumOff val="10000"/>
                            </a:schemeClr>
                          </a:solidFill>
                        </a:rPr>
                        <a:t>499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2">
                              <a:lumMod val="90000"/>
                              <a:lumOff val="10000"/>
                            </a:schemeClr>
                          </a:solidFill>
                          <a:latin typeface="+mn-lt"/>
                          <a:ea typeface="+mn-ea"/>
                          <a:cs typeface="+mn-cs"/>
                        </a:rPr>
                        <a:t>0.787</a:t>
                      </a:r>
                      <a:endParaRPr lang="en-US" sz="1200" noProof="0" dirty="0">
                        <a:solidFill>
                          <a:schemeClr val="tx2">
                            <a:lumMod val="90000"/>
                            <a:lumOff val="10000"/>
                          </a:schemeClr>
                        </a:solidFill>
                      </a:endParaRPr>
                    </a:p>
                  </a:txBody>
                  <a:tcPr/>
                </a:tc>
                <a:extLst>
                  <a:ext uri="{0D108BD9-81ED-4DB2-BD59-A6C34878D82A}">
                    <a16:rowId xmlns:a16="http://schemas.microsoft.com/office/drawing/2014/main" val="3322582079"/>
                  </a:ext>
                </a:extLst>
              </a:tr>
            </a:tbl>
          </a:graphicData>
        </a:graphic>
      </p:graphicFrame>
      <p:pic>
        <p:nvPicPr>
          <p:cNvPr id="5" name="Image 4">
            <a:extLst>
              <a:ext uri="{FF2B5EF4-FFF2-40B4-BE49-F238E27FC236}">
                <a16:creationId xmlns:a16="http://schemas.microsoft.com/office/drawing/2014/main" id="{AFD8E13F-D61D-1743-FF02-4FF429D305F4}"/>
              </a:ext>
            </a:extLst>
          </p:cNvPr>
          <p:cNvPicPr>
            <a:picLocks noChangeAspect="1"/>
          </p:cNvPicPr>
          <p:nvPr/>
        </p:nvPicPr>
        <p:blipFill>
          <a:blip r:embed="rId5"/>
          <a:srcRect t="21618"/>
          <a:stretch>
            <a:fillRect/>
          </a:stretch>
        </p:blipFill>
        <p:spPr>
          <a:xfrm>
            <a:off x="7910882" y="1509005"/>
            <a:ext cx="3871308" cy="2226971"/>
          </a:xfrm>
          <a:prstGeom prst="rect">
            <a:avLst/>
          </a:prstGeom>
        </p:spPr>
      </p:pic>
      <p:pic>
        <p:nvPicPr>
          <p:cNvPr id="6" name="Image 5">
            <a:extLst>
              <a:ext uri="{FF2B5EF4-FFF2-40B4-BE49-F238E27FC236}">
                <a16:creationId xmlns:a16="http://schemas.microsoft.com/office/drawing/2014/main" id="{C3FCEF10-D5A7-5972-B933-DB50D5E0512D}"/>
              </a:ext>
            </a:extLst>
          </p:cNvPr>
          <p:cNvPicPr>
            <a:picLocks noChangeAspect="1"/>
          </p:cNvPicPr>
          <p:nvPr/>
        </p:nvPicPr>
        <p:blipFill>
          <a:blip r:embed="rId5"/>
          <a:srcRect l="29140" t="2927" r="19725" b="75567"/>
          <a:stretch>
            <a:fillRect/>
          </a:stretch>
        </p:blipFill>
        <p:spPr>
          <a:xfrm>
            <a:off x="6487223" y="2846934"/>
            <a:ext cx="2682775" cy="786294"/>
          </a:xfrm>
          <a:prstGeom prst="rect">
            <a:avLst/>
          </a:prstGeom>
          <a:ln>
            <a:solidFill>
              <a:schemeClr val="accent1"/>
            </a:solidFill>
          </a:ln>
          <a:effectLst>
            <a:outerShdw blurRad="50800" dist="38100" dir="2700000" algn="tl" rotWithShape="0">
              <a:prstClr val="black">
                <a:alpha val="40000"/>
              </a:prstClr>
            </a:outerShdw>
          </a:effectLst>
        </p:spPr>
      </p:pic>
      <p:pic>
        <p:nvPicPr>
          <p:cNvPr id="15" name="Image 14">
            <a:extLst>
              <a:ext uri="{FF2B5EF4-FFF2-40B4-BE49-F238E27FC236}">
                <a16:creationId xmlns:a16="http://schemas.microsoft.com/office/drawing/2014/main" id="{0E1928F9-B409-05EF-391A-0241E5F20AA4}"/>
              </a:ext>
            </a:extLst>
          </p:cNvPr>
          <p:cNvPicPr>
            <a:picLocks noChangeAspect="1"/>
          </p:cNvPicPr>
          <p:nvPr/>
        </p:nvPicPr>
        <p:blipFill>
          <a:blip r:embed="rId6"/>
          <a:srcRect t="21620"/>
          <a:stretch>
            <a:fillRect/>
          </a:stretch>
        </p:blipFill>
        <p:spPr>
          <a:xfrm>
            <a:off x="7910882" y="3940397"/>
            <a:ext cx="3852000" cy="2226971"/>
          </a:xfrm>
          <a:prstGeom prst="rect">
            <a:avLst/>
          </a:prstGeom>
        </p:spPr>
      </p:pic>
      <p:pic>
        <p:nvPicPr>
          <p:cNvPr id="14" name="Image 13">
            <a:extLst>
              <a:ext uri="{FF2B5EF4-FFF2-40B4-BE49-F238E27FC236}">
                <a16:creationId xmlns:a16="http://schemas.microsoft.com/office/drawing/2014/main" id="{5F9ED4FD-B249-CF71-B80F-A9B18BFDC52C}"/>
              </a:ext>
            </a:extLst>
          </p:cNvPr>
          <p:cNvPicPr>
            <a:picLocks noChangeAspect="1"/>
          </p:cNvPicPr>
          <p:nvPr/>
        </p:nvPicPr>
        <p:blipFill>
          <a:blip r:embed="rId6"/>
          <a:srcRect l="30688" t="3881" r="20732" b="77450"/>
          <a:stretch>
            <a:fillRect/>
          </a:stretch>
        </p:blipFill>
        <p:spPr>
          <a:xfrm>
            <a:off x="6470977" y="5410640"/>
            <a:ext cx="2699022" cy="784800"/>
          </a:xfrm>
          <a:prstGeom prst="rect">
            <a:avLst/>
          </a:prstGeom>
          <a:ln>
            <a:solidFill>
              <a:schemeClr val="tx2">
                <a:lumMod val="90000"/>
                <a:lumOff val="1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55616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DB16C-5673-BD3D-109C-45A8EB5CFA47}"/>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FC937BDF-C920-F872-A84F-9E2EA7014788}"/>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normalized: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ALasso</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Binarized:</a:t>
            </a:r>
          </a:p>
          <a:p>
            <a:r>
              <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ALasso</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372E2ABA-24A1-5193-EC67-61FD5C28DD05}"/>
              </a:ext>
            </a:extLst>
          </p:cNvPr>
          <p:cNvSpPr>
            <a:spLocks noGrp="1"/>
          </p:cNvSpPr>
          <p:nvPr>
            <p:ph type="title"/>
          </p:nvPr>
        </p:nvSpPr>
        <p:spPr>
          <a:xfrm>
            <a:off x="348792" y="527762"/>
            <a:ext cx="10515600" cy="452171"/>
          </a:xfrm>
        </p:spPr>
        <p:txBody>
          <a:bodyPr>
            <a:normAutofit/>
          </a:bodyPr>
          <a:lstStyle/>
          <a:p>
            <a:r>
              <a:rPr lang="en-US" sz="1600" b="1"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Impact of normalization on STABL Linear: COVID </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(validation cohort)</a:t>
            </a:r>
          </a:p>
        </p:txBody>
      </p:sp>
      <p:sp>
        <p:nvSpPr>
          <p:cNvPr id="3" name="ZoneTexte 2">
            <a:extLst>
              <a:ext uri="{FF2B5EF4-FFF2-40B4-BE49-F238E27FC236}">
                <a16:creationId xmlns:a16="http://schemas.microsoft.com/office/drawing/2014/main" id="{6BB5C856-789C-FF6D-ABBA-CB56C92D9663}"/>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graphicFrame>
        <p:nvGraphicFramePr>
          <p:cNvPr id="10" name="Tableau 9">
            <a:extLst>
              <a:ext uri="{FF2B5EF4-FFF2-40B4-BE49-F238E27FC236}">
                <a16:creationId xmlns:a16="http://schemas.microsoft.com/office/drawing/2014/main" id="{413F87C7-A322-EA36-EE94-46D00E4A1771}"/>
              </a:ext>
            </a:extLst>
          </p:cNvPr>
          <p:cNvGraphicFramePr>
            <a:graphicFrameLocks noGrp="1"/>
          </p:cNvGraphicFramePr>
          <p:nvPr>
            <p:extLst>
              <p:ext uri="{D42A27DB-BD31-4B8C-83A1-F6EECF244321}">
                <p14:modId xmlns:p14="http://schemas.microsoft.com/office/powerpoint/2010/main" val="2938186533"/>
              </p:ext>
            </p:extLst>
          </p:nvPr>
        </p:nvGraphicFramePr>
        <p:xfrm>
          <a:off x="451194" y="1425162"/>
          <a:ext cx="5228891" cy="2254832"/>
        </p:xfrm>
        <a:graphic>
          <a:graphicData uri="http://schemas.openxmlformats.org/drawingml/2006/table">
            <a:tbl>
              <a:tblPr firstRow="1" bandRow="1">
                <a:tableStyleId>{69012ECD-51FC-41F1-AA8D-1B2483CD663E}</a:tableStyleId>
              </a:tblPr>
              <a:tblGrid>
                <a:gridCol w="1792385">
                  <a:extLst>
                    <a:ext uri="{9D8B030D-6E8A-4147-A177-3AD203B41FA5}">
                      <a16:colId xmlns:a16="http://schemas.microsoft.com/office/drawing/2014/main" val="3740091510"/>
                    </a:ext>
                  </a:extLst>
                </a:gridCol>
                <a:gridCol w="838096">
                  <a:extLst>
                    <a:ext uri="{9D8B030D-6E8A-4147-A177-3AD203B41FA5}">
                      <a16:colId xmlns:a16="http://schemas.microsoft.com/office/drawing/2014/main" val="602582501"/>
                    </a:ext>
                  </a:extLst>
                </a:gridCol>
                <a:gridCol w="1028412">
                  <a:extLst>
                    <a:ext uri="{9D8B030D-6E8A-4147-A177-3AD203B41FA5}">
                      <a16:colId xmlns:a16="http://schemas.microsoft.com/office/drawing/2014/main" val="3599124844"/>
                    </a:ext>
                  </a:extLst>
                </a:gridCol>
                <a:gridCol w="820132">
                  <a:extLst>
                    <a:ext uri="{9D8B030D-6E8A-4147-A177-3AD203B41FA5}">
                      <a16:colId xmlns:a16="http://schemas.microsoft.com/office/drawing/2014/main" val="9064081"/>
                    </a:ext>
                  </a:extLst>
                </a:gridCol>
                <a:gridCol w="749866">
                  <a:extLst>
                    <a:ext uri="{9D8B030D-6E8A-4147-A177-3AD203B41FA5}">
                      <a16:colId xmlns:a16="http://schemas.microsoft.com/office/drawing/2014/main" val="211359453"/>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a:t>
                      </a:r>
                    </a:p>
                  </a:txBody>
                  <a:tcPr>
                    <a:solidFill>
                      <a:srgbClr val="163D64"/>
                    </a:solidFill>
                  </a:tcPr>
                </a:tc>
                <a:tc>
                  <a:txBody>
                    <a:bodyPr/>
                    <a:lstStyle/>
                    <a:p>
                      <a:pPr algn="ctr"/>
                      <a:r>
                        <a:rPr lang="en-US" sz="1200" noProof="0" dirty="0"/>
                        <a:t>Number of unique features</a:t>
                      </a:r>
                    </a:p>
                  </a:txBody>
                  <a:tcPr>
                    <a:solidFill>
                      <a:srgbClr val="163D64"/>
                    </a:solidFill>
                  </a:tcPr>
                </a:tc>
                <a:tc>
                  <a:txBody>
                    <a:bodyPr/>
                    <a:lstStyle/>
                    <a:p>
                      <a:pPr algn="ctr"/>
                      <a:r>
                        <a:rPr lang="en-US" sz="1200" noProof="0" dirty="0"/>
                        <a:t>AUROC</a:t>
                      </a:r>
                    </a:p>
                  </a:txBody>
                  <a:tcPr>
                    <a:solidFill>
                      <a:srgbClr val="163D64"/>
                    </a:solidFill>
                  </a:tcPr>
                </a:tc>
                <a:tc>
                  <a:txBody>
                    <a:bodyPr/>
                    <a:lstStyle/>
                    <a:p>
                      <a:pPr algn="ctr"/>
                      <a:r>
                        <a:rPr lang="en-US" sz="1200" noProof="0" dirty="0"/>
                        <a:t>AUPRC</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noProof="0" dirty="0">
                          <a:solidFill>
                            <a:schemeClr val="tx2">
                              <a:lumMod val="90000"/>
                              <a:lumOff val="10000"/>
                            </a:schemeClr>
                          </a:solidFill>
                        </a:rPr>
                        <a:t>STABL Lasso (0.01 FDR)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9 [6, 17]</a:t>
                      </a:r>
                    </a:p>
                  </a:txBody>
                  <a:tcPr/>
                </a:tc>
                <a:tc>
                  <a:txBody>
                    <a:bodyPr/>
                    <a:lstStyle/>
                    <a:p>
                      <a:pPr algn="ctr"/>
                      <a:r>
                        <a:rPr lang="en-US" sz="1200" b="0" noProof="0" dirty="0">
                          <a:solidFill>
                            <a:schemeClr val="tx2">
                              <a:lumMod val="90000"/>
                              <a:lumOff val="10000"/>
                            </a:schemeClr>
                          </a:solidFill>
                        </a:rPr>
                        <a:t>80</a:t>
                      </a:r>
                    </a:p>
                  </a:txBody>
                  <a:tcPr/>
                </a:tc>
                <a:tc>
                  <a:txBody>
                    <a:bodyPr/>
                    <a:lstStyle/>
                    <a:p>
                      <a:pPr algn="ctr"/>
                      <a:r>
                        <a:rPr lang="en-US" sz="1200" b="0" noProof="0" dirty="0">
                          <a:solidFill>
                            <a:schemeClr val="tx2">
                              <a:lumMod val="90000"/>
                              <a:lumOff val="10000"/>
                            </a:schemeClr>
                          </a:solidFill>
                        </a:rPr>
                        <a:t>0.802</a:t>
                      </a:r>
                    </a:p>
                  </a:txBody>
                  <a:tcPr/>
                </a:tc>
                <a:tc>
                  <a:txBody>
                    <a:bodyPr/>
                    <a:lstStyle/>
                    <a:p>
                      <a:pPr algn="ctr"/>
                      <a:r>
                        <a:rPr lang="en-US" sz="1200" b="0" noProof="0" dirty="0">
                          <a:solidFill>
                            <a:schemeClr val="tx2">
                              <a:lumMod val="90000"/>
                              <a:lumOff val="10000"/>
                            </a:schemeClr>
                          </a:solidFill>
                        </a:rPr>
                        <a:t>0.949</a:t>
                      </a:r>
                    </a:p>
                  </a:txBody>
                  <a:tcPr/>
                </a:tc>
                <a:extLst>
                  <a:ext uri="{0D108BD9-81ED-4DB2-BD59-A6C34878D82A}">
                    <a16:rowId xmlns:a16="http://schemas.microsoft.com/office/drawing/2014/main" val="321074885"/>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r>
                        <a:rPr lang="en-US" sz="1200" b="0" noProof="0" dirty="0">
                          <a:solidFill>
                            <a:schemeClr val="tx2">
                              <a:lumMod val="90000"/>
                              <a:lumOff val="10000"/>
                            </a:schemeClr>
                          </a:solidFill>
                        </a:rPr>
                        <a:t> (0.01 FDR)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10 [6, 16]</a:t>
                      </a:r>
                    </a:p>
                  </a:txBody>
                  <a:tcPr/>
                </a:tc>
                <a:tc>
                  <a:txBody>
                    <a:bodyPr/>
                    <a:lstStyle/>
                    <a:p>
                      <a:pPr algn="ctr"/>
                      <a:r>
                        <a:rPr lang="en-US" sz="1200" b="0" noProof="0" dirty="0">
                          <a:solidFill>
                            <a:schemeClr val="tx2">
                              <a:lumMod val="90000"/>
                              <a:lumOff val="10000"/>
                            </a:schemeClr>
                          </a:solidFill>
                        </a:rPr>
                        <a:t>65</a:t>
                      </a:r>
                    </a:p>
                  </a:txBody>
                  <a:tcPr/>
                </a:tc>
                <a:tc>
                  <a:txBody>
                    <a:bodyPr/>
                    <a:lstStyle/>
                    <a:p>
                      <a:pPr algn="ctr"/>
                      <a:r>
                        <a:rPr lang="en-US" sz="1200" b="0" noProof="0" dirty="0">
                          <a:solidFill>
                            <a:schemeClr val="tx2">
                              <a:lumMod val="90000"/>
                              <a:lumOff val="10000"/>
                            </a:schemeClr>
                          </a:solidFill>
                        </a:rPr>
                        <a:t>0.818</a:t>
                      </a:r>
                    </a:p>
                  </a:txBody>
                  <a:tcPr/>
                </a:tc>
                <a:tc>
                  <a:txBody>
                    <a:bodyPr/>
                    <a:lstStyle/>
                    <a:p>
                      <a:pPr algn="ctr"/>
                      <a:r>
                        <a:rPr lang="en-US" sz="1200" b="0" noProof="0" dirty="0">
                          <a:solidFill>
                            <a:schemeClr val="tx2">
                              <a:lumMod val="90000"/>
                              <a:lumOff val="10000"/>
                            </a:schemeClr>
                          </a:solidFill>
                        </a:rPr>
                        <a:t>0.951</a:t>
                      </a:r>
                    </a:p>
                  </a:txBody>
                  <a:tcPr/>
                </a:tc>
                <a:extLst>
                  <a:ext uri="{0D108BD9-81ED-4DB2-BD59-A6C34878D82A}">
                    <a16:rowId xmlns:a16="http://schemas.microsoft.com/office/drawing/2014/main" val="1587125708"/>
                  </a:ext>
                </a:extLst>
              </a:tr>
              <a:tr h="307477">
                <a:tc>
                  <a:txBody>
                    <a:bodyPr/>
                    <a:lstStyle/>
                    <a:p>
                      <a:pPr algn="ctr"/>
                      <a:r>
                        <a:rPr lang="en-US" sz="1200" b="0" noProof="0" dirty="0">
                          <a:solidFill>
                            <a:schemeClr val="tx2">
                              <a:lumMod val="90000"/>
                              <a:lumOff val="10000"/>
                            </a:schemeClr>
                          </a:solidFill>
                        </a:rPr>
                        <a:t>STABL Lasso (0.1 FDR)</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3 [3, 4]</a:t>
                      </a:r>
                    </a:p>
                  </a:txBody>
                  <a:tcPr>
                    <a:noFill/>
                  </a:tcPr>
                </a:tc>
                <a:tc>
                  <a:txBody>
                    <a:bodyPr/>
                    <a:lstStyle/>
                    <a:p>
                      <a:pPr algn="ctr"/>
                      <a:r>
                        <a:rPr lang="en-US" sz="1200" b="0" noProof="0" dirty="0">
                          <a:solidFill>
                            <a:schemeClr val="tx2">
                              <a:lumMod val="90000"/>
                              <a:lumOff val="10000"/>
                            </a:schemeClr>
                          </a:solidFill>
                        </a:rPr>
                        <a:t>22</a:t>
                      </a:r>
                    </a:p>
                  </a:txBody>
                  <a:tcPr>
                    <a:noFill/>
                  </a:tcPr>
                </a:tc>
                <a:tc>
                  <a:txBody>
                    <a:bodyPr/>
                    <a:lstStyle/>
                    <a:p>
                      <a:pPr algn="ctr"/>
                      <a:r>
                        <a:rPr lang="en-US" sz="1200" b="0" noProof="0" dirty="0">
                          <a:solidFill>
                            <a:schemeClr val="tx2">
                              <a:lumMod val="90000"/>
                              <a:lumOff val="10000"/>
                            </a:schemeClr>
                          </a:solidFill>
                        </a:rPr>
                        <a:t>0.745</a:t>
                      </a:r>
                    </a:p>
                  </a:txBody>
                  <a:tcPr>
                    <a:noFill/>
                  </a:tcPr>
                </a:tc>
                <a:tc>
                  <a:txBody>
                    <a:bodyPr/>
                    <a:lstStyle/>
                    <a:p>
                      <a:pPr algn="ctr"/>
                      <a:r>
                        <a:rPr lang="en-US" sz="1200" b="0" noProof="0" dirty="0">
                          <a:solidFill>
                            <a:schemeClr val="tx2">
                              <a:lumMod val="90000"/>
                              <a:lumOff val="10000"/>
                            </a:schemeClr>
                          </a:solidFill>
                        </a:rPr>
                        <a:t>0.926</a:t>
                      </a:r>
                    </a:p>
                  </a:txBody>
                  <a:tcPr>
                    <a:noFill/>
                  </a:tcPr>
                </a:tc>
                <a:extLst>
                  <a:ext uri="{0D108BD9-81ED-4DB2-BD59-A6C34878D82A}">
                    <a16:rowId xmlns:a16="http://schemas.microsoft.com/office/drawing/2014/main" val="2615771440"/>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r>
                        <a:rPr lang="en-US" sz="1200" b="0" noProof="0" dirty="0">
                          <a:solidFill>
                            <a:schemeClr val="tx2">
                              <a:lumMod val="90000"/>
                              <a:lumOff val="10000"/>
                            </a:schemeClr>
                          </a:solidFill>
                        </a:rPr>
                        <a:t> (0.1 FDR)</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3 [2, 4]</a:t>
                      </a:r>
                    </a:p>
                  </a:txBody>
                  <a:tcPr>
                    <a:noFill/>
                  </a:tcPr>
                </a:tc>
                <a:tc>
                  <a:txBody>
                    <a:bodyPr/>
                    <a:lstStyle/>
                    <a:p>
                      <a:pPr algn="ctr"/>
                      <a:r>
                        <a:rPr lang="en-US" sz="1200" b="0" noProof="0" dirty="0">
                          <a:solidFill>
                            <a:schemeClr val="tx2">
                              <a:lumMod val="90000"/>
                              <a:lumOff val="10000"/>
                            </a:schemeClr>
                          </a:solidFill>
                        </a:rPr>
                        <a:t>25</a:t>
                      </a:r>
                    </a:p>
                  </a:txBody>
                  <a:tcPr>
                    <a:noFill/>
                  </a:tcPr>
                </a:tc>
                <a:tc>
                  <a:txBody>
                    <a:bodyPr/>
                    <a:lstStyle/>
                    <a:p>
                      <a:pPr algn="ctr"/>
                      <a:r>
                        <a:rPr lang="en-US" sz="1200" b="0" noProof="0" dirty="0">
                          <a:solidFill>
                            <a:schemeClr val="tx2">
                              <a:lumMod val="90000"/>
                              <a:lumOff val="10000"/>
                            </a:schemeClr>
                          </a:solidFill>
                        </a:rPr>
                        <a:t>0.771</a:t>
                      </a:r>
                    </a:p>
                  </a:txBody>
                  <a:tcPr>
                    <a:noFill/>
                  </a:tcPr>
                </a:tc>
                <a:tc>
                  <a:txBody>
                    <a:bodyPr/>
                    <a:lstStyle/>
                    <a:p>
                      <a:pPr algn="ctr"/>
                      <a:r>
                        <a:rPr lang="en-US" sz="1200" b="0" noProof="0" dirty="0">
                          <a:solidFill>
                            <a:schemeClr val="tx2">
                              <a:lumMod val="90000"/>
                              <a:lumOff val="10000"/>
                            </a:schemeClr>
                          </a:solidFill>
                        </a:rPr>
                        <a:t>0.931</a:t>
                      </a:r>
                    </a:p>
                  </a:txBody>
                  <a:tcPr>
                    <a:noFill/>
                  </a:tcPr>
                </a:tc>
                <a:extLst>
                  <a:ext uri="{0D108BD9-81ED-4DB2-BD59-A6C34878D82A}">
                    <a16:rowId xmlns:a16="http://schemas.microsoft.com/office/drawing/2014/main" val="2022203411"/>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XGBoost</a:t>
                      </a:r>
                      <a:endParaRPr lang="en-US" sz="1200" b="0" noProof="0" dirty="0">
                        <a:solidFill>
                          <a:schemeClr val="tx2">
                            <a:lumMod val="90000"/>
                            <a:lumOff val="10000"/>
                          </a:schemeClr>
                        </a:solidFill>
                      </a:endParaRPr>
                    </a:p>
                  </a:txBody>
                  <a:tcPr>
                    <a:noFill/>
                  </a:tcPr>
                </a:tc>
                <a:tc>
                  <a:txBody>
                    <a:bodyPr/>
                    <a:lstStyle/>
                    <a:p>
                      <a:pPr algn="ctr"/>
                      <a:r>
                        <a:rPr lang="en-US" sz="1200" b="0" noProof="0" dirty="0">
                          <a:solidFill>
                            <a:schemeClr val="tx2">
                              <a:lumMod val="90000"/>
                              <a:lumOff val="10000"/>
                            </a:schemeClr>
                          </a:solidFill>
                        </a:rPr>
                        <a:t>2 [2, 3]</a:t>
                      </a:r>
                    </a:p>
                  </a:txBody>
                  <a:tcPr>
                    <a:noFill/>
                  </a:tcPr>
                </a:tc>
                <a:tc>
                  <a:txBody>
                    <a:bodyPr/>
                    <a:lstStyle/>
                    <a:p>
                      <a:pPr algn="ctr"/>
                      <a:r>
                        <a:rPr lang="en-US" sz="1200" b="0" noProof="0" dirty="0">
                          <a:solidFill>
                            <a:schemeClr val="tx2">
                              <a:lumMod val="90000"/>
                              <a:lumOff val="10000"/>
                            </a:schemeClr>
                          </a:solidFill>
                        </a:rPr>
                        <a:t>5</a:t>
                      </a:r>
                    </a:p>
                  </a:txBody>
                  <a:tcPr>
                    <a:noFill/>
                  </a:tcPr>
                </a:tc>
                <a:tc>
                  <a:txBody>
                    <a:bodyPr/>
                    <a:lstStyle/>
                    <a:p>
                      <a:pPr algn="ctr"/>
                      <a:r>
                        <a:rPr lang="en-US" sz="1200" b="0" noProof="0" dirty="0">
                          <a:solidFill>
                            <a:schemeClr val="tx2">
                              <a:lumMod val="90000"/>
                              <a:lumOff val="10000"/>
                            </a:schemeClr>
                          </a:solidFill>
                        </a:rPr>
                        <a:t>0.751</a:t>
                      </a:r>
                    </a:p>
                  </a:txBody>
                  <a:tcPr>
                    <a:noFill/>
                  </a:tcPr>
                </a:tc>
                <a:tc>
                  <a:txBody>
                    <a:bodyPr/>
                    <a:lstStyle/>
                    <a:p>
                      <a:pPr algn="ctr"/>
                      <a:r>
                        <a:rPr lang="en-US" sz="1200" b="0" noProof="0" dirty="0">
                          <a:solidFill>
                            <a:schemeClr val="tx2">
                              <a:lumMod val="90000"/>
                              <a:lumOff val="10000"/>
                            </a:schemeClr>
                          </a:solidFill>
                        </a:rPr>
                        <a:t>0.923</a:t>
                      </a:r>
                    </a:p>
                  </a:txBody>
                  <a:tcPr>
                    <a:noFill/>
                  </a:tcPr>
                </a:tc>
                <a:extLst>
                  <a:ext uri="{0D108BD9-81ED-4DB2-BD59-A6C34878D82A}">
                    <a16:rowId xmlns:a16="http://schemas.microsoft.com/office/drawing/2014/main" val="4057955982"/>
                  </a:ext>
                </a:extLst>
              </a:tr>
            </a:tbl>
          </a:graphicData>
        </a:graphic>
      </p:graphicFrame>
      <p:sp>
        <p:nvSpPr>
          <p:cNvPr id="28" name="ZoneTexte 27">
            <a:extLst>
              <a:ext uri="{FF2B5EF4-FFF2-40B4-BE49-F238E27FC236}">
                <a16:creationId xmlns:a16="http://schemas.microsoft.com/office/drawing/2014/main" id="{99A4ED7C-19E3-76EE-065C-518394D7B29C}"/>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pic>
        <p:nvPicPr>
          <p:cNvPr id="14" name="Image 13">
            <a:extLst>
              <a:ext uri="{FF2B5EF4-FFF2-40B4-BE49-F238E27FC236}">
                <a16:creationId xmlns:a16="http://schemas.microsoft.com/office/drawing/2014/main" id="{0C63AA10-F2AC-233B-E4C2-5C8BB85C4CB7}"/>
              </a:ext>
            </a:extLst>
          </p:cNvPr>
          <p:cNvPicPr>
            <a:picLocks noChangeAspect="1"/>
          </p:cNvPicPr>
          <p:nvPr/>
        </p:nvPicPr>
        <p:blipFill>
          <a:blip r:embed="rId3"/>
          <a:srcRect t="12571"/>
          <a:stretch>
            <a:fillRect/>
          </a:stretch>
        </p:blipFill>
        <p:spPr>
          <a:xfrm>
            <a:off x="8474908" y="1462988"/>
            <a:ext cx="3216767" cy="2338080"/>
          </a:xfrm>
          <a:prstGeom prst="rect">
            <a:avLst/>
          </a:prstGeom>
        </p:spPr>
      </p:pic>
      <p:pic>
        <p:nvPicPr>
          <p:cNvPr id="15" name="Image 14">
            <a:extLst>
              <a:ext uri="{FF2B5EF4-FFF2-40B4-BE49-F238E27FC236}">
                <a16:creationId xmlns:a16="http://schemas.microsoft.com/office/drawing/2014/main" id="{B76887C1-10B2-4F5B-ED10-E840818AEE66}"/>
              </a:ext>
            </a:extLst>
          </p:cNvPr>
          <p:cNvPicPr>
            <a:picLocks noChangeAspect="1"/>
          </p:cNvPicPr>
          <p:nvPr/>
        </p:nvPicPr>
        <p:blipFill>
          <a:blip r:embed="rId4"/>
          <a:srcRect t="10838"/>
          <a:stretch>
            <a:fillRect/>
          </a:stretch>
        </p:blipFill>
        <p:spPr>
          <a:xfrm>
            <a:off x="8474908" y="3875118"/>
            <a:ext cx="3216766" cy="2384418"/>
          </a:xfrm>
          <a:prstGeom prst="rect">
            <a:avLst/>
          </a:prstGeom>
        </p:spPr>
      </p:pic>
      <p:sp>
        <p:nvSpPr>
          <p:cNvPr id="4" name="ZoneTexte 3">
            <a:extLst>
              <a:ext uri="{FF2B5EF4-FFF2-40B4-BE49-F238E27FC236}">
                <a16:creationId xmlns:a16="http://schemas.microsoft.com/office/drawing/2014/main" id="{E6B788FA-5FE7-7279-E2E2-A0DD8967B9E9}"/>
              </a:ext>
            </a:extLst>
          </p:cNvPr>
          <p:cNvSpPr txBox="1"/>
          <p:nvPr/>
        </p:nvSpPr>
        <p:spPr>
          <a:xfrm>
            <a:off x="6470976" y="3047196"/>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0.818 [0.775, 0.859]</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0.951 [0.931, 0.968]</a:t>
            </a:r>
          </a:p>
        </p:txBody>
      </p:sp>
      <p:sp>
        <p:nvSpPr>
          <p:cNvPr id="5" name="ZoneTexte 4">
            <a:extLst>
              <a:ext uri="{FF2B5EF4-FFF2-40B4-BE49-F238E27FC236}">
                <a16:creationId xmlns:a16="http://schemas.microsoft.com/office/drawing/2014/main" id="{E4988621-E2E5-7FBF-73FB-14F71ABBE09B}"/>
              </a:ext>
            </a:extLst>
          </p:cNvPr>
          <p:cNvSpPr txBox="1"/>
          <p:nvPr/>
        </p:nvSpPr>
        <p:spPr>
          <a:xfrm>
            <a:off x="6470976" y="5477887"/>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0.749 [0.706, 0.789]</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0.932</a:t>
            </a:r>
          </a:p>
        </p:txBody>
      </p:sp>
      <p:sp>
        <p:nvSpPr>
          <p:cNvPr id="6" name="ZoneTexte 5">
            <a:extLst>
              <a:ext uri="{FF2B5EF4-FFF2-40B4-BE49-F238E27FC236}">
                <a16:creationId xmlns:a16="http://schemas.microsoft.com/office/drawing/2014/main" id="{07DCCB78-3421-6015-7ADD-C0BA782A3D27}"/>
              </a:ext>
            </a:extLst>
          </p:cNvPr>
          <p:cNvSpPr txBox="1"/>
          <p:nvPr/>
        </p:nvSpPr>
        <p:spPr>
          <a:xfrm>
            <a:off x="409811" y="1149280"/>
            <a:ext cx="2790589"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(normalization)</a:t>
            </a:r>
          </a:p>
        </p:txBody>
      </p:sp>
      <p:sp>
        <p:nvSpPr>
          <p:cNvPr id="7" name="ZoneTexte 6">
            <a:extLst>
              <a:ext uri="{FF2B5EF4-FFF2-40B4-BE49-F238E27FC236}">
                <a16:creationId xmlns:a16="http://schemas.microsoft.com/office/drawing/2014/main" id="{4EFDBEFC-7267-6DDA-ABC6-89FA97F65A49}"/>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feature selection (with binarization)</a:t>
            </a:r>
          </a:p>
        </p:txBody>
      </p:sp>
      <p:sp>
        <p:nvSpPr>
          <p:cNvPr id="8" name="ZoneTexte 7">
            <a:extLst>
              <a:ext uri="{FF2B5EF4-FFF2-40B4-BE49-F238E27FC236}">
                <a16:creationId xmlns:a16="http://schemas.microsoft.com/office/drawing/2014/main" id="{8D96DA5E-61FA-85E7-56A9-479414961B7B}"/>
              </a:ext>
            </a:extLst>
          </p:cNvPr>
          <p:cNvSpPr txBox="1"/>
          <p:nvPr/>
        </p:nvSpPr>
        <p:spPr>
          <a:xfrm>
            <a:off x="6470976" y="1149280"/>
            <a:ext cx="3662069"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comparison (normalization /binarization)</a:t>
            </a:r>
          </a:p>
        </p:txBody>
      </p:sp>
      <p:graphicFrame>
        <p:nvGraphicFramePr>
          <p:cNvPr id="9" name="Tableau 8">
            <a:extLst>
              <a:ext uri="{FF2B5EF4-FFF2-40B4-BE49-F238E27FC236}">
                <a16:creationId xmlns:a16="http://schemas.microsoft.com/office/drawing/2014/main" id="{FCF74AEA-4B75-8F04-595D-58EDCAEDEE01}"/>
              </a:ext>
            </a:extLst>
          </p:cNvPr>
          <p:cNvGraphicFramePr>
            <a:graphicFrameLocks noGrp="1"/>
          </p:cNvGraphicFramePr>
          <p:nvPr>
            <p:extLst>
              <p:ext uri="{D42A27DB-BD31-4B8C-83A1-F6EECF244321}">
                <p14:modId xmlns:p14="http://schemas.microsoft.com/office/powerpoint/2010/main" val="995228832"/>
              </p:ext>
            </p:extLst>
          </p:nvPr>
        </p:nvGraphicFramePr>
        <p:xfrm>
          <a:off x="451195" y="4142822"/>
          <a:ext cx="5228890" cy="1895114"/>
        </p:xfrm>
        <a:graphic>
          <a:graphicData uri="http://schemas.openxmlformats.org/drawingml/2006/table">
            <a:tbl>
              <a:tblPr firstRow="1" bandRow="1">
                <a:tableStyleId>{69012ECD-51FC-41F1-AA8D-1B2483CD663E}</a:tableStyleId>
              </a:tblPr>
              <a:tblGrid>
                <a:gridCol w="1124919">
                  <a:extLst>
                    <a:ext uri="{9D8B030D-6E8A-4147-A177-3AD203B41FA5}">
                      <a16:colId xmlns:a16="http://schemas.microsoft.com/office/drawing/2014/main" val="3740091510"/>
                    </a:ext>
                  </a:extLst>
                </a:gridCol>
                <a:gridCol w="1351505">
                  <a:extLst>
                    <a:ext uri="{9D8B030D-6E8A-4147-A177-3AD203B41FA5}">
                      <a16:colId xmlns:a16="http://schemas.microsoft.com/office/drawing/2014/main" val="602582501"/>
                    </a:ext>
                  </a:extLst>
                </a:gridCol>
                <a:gridCol w="1298601">
                  <a:extLst>
                    <a:ext uri="{9D8B030D-6E8A-4147-A177-3AD203B41FA5}">
                      <a16:colId xmlns:a16="http://schemas.microsoft.com/office/drawing/2014/main" val="3599124844"/>
                    </a:ext>
                  </a:extLst>
                </a:gridCol>
                <a:gridCol w="729984">
                  <a:extLst>
                    <a:ext uri="{9D8B030D-6E8A-4147-A177-3AD203B41FA5}">
                      <a16:colId xmlns:a16="http://schemas.microsoft.com/office/drawing/2014/main" val="2656643680"/>
                    </a:ext>
                  </a:extLst>
                </a:gridCol>
                <a:gridCol w="723881">
                  <a:extLst>
                    <a:ext uri="{9D8B030D-6E8A-4147-A177-3AD203B41FA5}">
                      <a16:colId xmlns:a16="http://schemas.microsoft.com/office/drawing/2014/main" val="1965627173"/>
                    </a:ext>
                  </a:extLst>
                </a:gridCol>
              </a:tblGrid>
              <a:tr h="0">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tc>
                  <a:txBody>
                    <a:bodyPr/>
                    <a:lstStyle/>
                    <a:p>
                      <a:pPr algn="ctr"/>
                      <a:r>
                        <a:rPr lang="en-US" sz="1200" noProof="0" dirty="0"/>
                        <a:t>AUROC</a:t>
                      </a:r>
                    </a:p>
                  </a:txBody>
                  <a:tcPr>
                    <a:solidFill>
                      <a:srgbClr val="163D64"/>
                    </a:solidFill>
                  </a:tcPr>
                </a:tc>
                <a:tc>
                  <a:txBody>
                    <a:bodyPr/>
                    <a:lstStyle/>
                    <a:p>
                      <a:pPr algn="ctr"/>
                      <a:r>
                        <a:rPr lang="en-US" sz="1200" noProof="0" dirty="0"/>
                        <a:t>AUPRC</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a:t>
                      </a:r>
                    </a:p>
                  </a:txBody>
                  <a:tcPr/>
                </a:tc>
                <a:tc>
                  <a:txBody>
                    <a:bodyPr/>
                    <a:lstStyle/>
                    <a:p>
                      <a:pPr algn="ctr"/>
                      <a:r>
                        <a:rPr lang="en-US" sz="1200" b="0" noProof="0" dirty="0">
                          <a:solidFill>
                            <a:schemeClr val="tx2">
                              <a:lumMod val="90000"/>
                              <a:lumOff val="10000"/>
                            </a:schemeClr>
                          </a:solidFill>
                        </a:rPr>
                        <a:t>9  [4, 17]</a:t>
                      </a:r>
                    </a:p>
                  </a:txBody>
                  <a:tcPr/>
                </a:tc>
                <a:tc>
                  <a:txBody>
                    <a:bodyPr/>
                    <a:lstStyle/>
                    <a:p>
                      <a:pPr algn="ctr"/>
                      <a:r>
                        <a:rPr lang="en-US" sz="1200" b="0" noProof="0" dirty="0">
                          <a:solidFill>
                            <a:schemeClr val="tx2">
                              <a:lumMod val="90000"/>
                              <a:lumOff val="10000"/>
                            </a:schemeClr>
                          </a:solidFill>
                        </a:rPr>
                        <a:t>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2">
                              <a:lumMod val="90000"/>
                              <a:lumOff val="10000"/>
                            </a:schemeClr>
                          </a:solidFill>
                          <a:latin typeface="+mn-lt"/>
                          <a:ea typeface="+mn-ea"/>
                          <a:cs typeface="+mn-cs"/>
                        </a:rPr>
                        <a:t>0.749</a:t>
                      </a:r>
                      <a:endParaRPr lang="en-US" sz="1200" b="1" noProof="0" dirty="0">
                        <a:solidFill>
                          <a:schemeClr val="tx2">
                            <a:lumMod val="90000"/>
                            <a:lumOff val="1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noProof="0" dirty="0">
                          <a:solidFill>
                            <a:schemeClr val="tx2">
                              <a:lumMod val="90000"/>
                              <a:lumOff val="10000"/>
                            </a:schemeClr>
                          </a:solidFill>
                        </a:rPr>
                        <a:t>0.932</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endParaRPr lang="en-US" sz="120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6  [3, 11]</a:t>
                      </a:r>
                    </a:p>
                  </a:txBody>
                  <a:tcPr/>
                </a:tc>
                <a:tc>
                  <a:txBody>
                    <a:bodyPr/>
                    <a:lstStyle/>
                    <a:p>
                      <a:pPr algn="ctr"/>
                      <a:r>
                        <a:rPr lang="en-US" sz="1200" b="0" noProof="0" dirty="0">
                          <a:solidFill>
                            <a:schemeClr val="tx2">
                              <a:lumMod val="90000"/>
                              <a:lumOff val="10000"/>
                            </a:schemeClr>
                          </a:solidFill>
                        </a:rPr>
                        <a:t>31</a:t>
                      </a:r>
                    </a:p>
                  </a:txBody>
                  <a:tcPr/>
                </a:tc>
                <a:tc>
                  <a:txBody>
                    <a:bodyPr/>
                    <a:lstStyle/>
                    <a:p>
                      <a:pPr algn="ctr"/>
                      <a:r>
                        <a:rPr lang="en-US" sz="1200" b="0" noProof="0" dirty="0">
                          <a:solidFill>
                            <a:schemeClr val="tx2">
                              <a:lumMod val="90000"/>
                              <a:lumOff val="10000"/>
                            </a:schemeClr>
                          </a:solidFill>
                        </a:rPr>
                        <a:t>0.758</a:t>
                      </a:r>
                    </a:p>
                  </a:txBody>
                  <a:tcPr/>
                </a:tc>
                <a:tc>
                  <a:txBody>
                    <a:bodyPr/>
                    <a:lstStyle/>
                    <a:p>
                      <a:pPr algn="ctr"/>
                      <a:r>
                        <a:rPr lang="en-US" sz="1200" b="0" noProof="0" dirty="0">
                          <a:solidFill>
                            <a:schemeClr val="tx2">
                              <a:lumMod val="90000"/>
                              <a:lumOff val="10000"/>
                            </a:schemeClr>
                          </a:solidFill>
                        </a:rPr>
                        <a:t>NA</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16.5 [6, 63]</a:t>
                      </a:r>
                    </a:p>
                  </a:txBody>
                  <a:tcPr/>
                </a:tc>
                <a:tc>
                  <a:txBody>
                    <a:bodyPr/>
                    <a:lstStyle/>
                    <a:p>
                      <a:pPr algn="ctr"/>
                      <a:r>
                        <a:rPr lang="en-US" sz="1200" noProof="0" dirty="0">
                          <a:solidFill>
                            <a:schemeClr val="tx2">
                              <a:lumMod val="90000"/>
                              <a:lumOff val="10000"/>
                            </a:schemeClr>
                          </a:solidFill>
                        </a:rPr>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2">
                              <a:lumMod val="90000"/>
                              <a:lumOff val="10000"/>
                            </a:schemeClr>
                          </a:solidFill>
                        </a:rPr>
                        <a:t>0.734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2">
                              <a:lumMod val="90000"/>
                              <a:lumOff val="10000"/>
                            </a:schemeClr>
                          </a:solidFill>
                        </a:rPr>
                        <a:t>NA</a:t>
                      </a:r>
                    </a:p>
                  </a:txBody>
                  <a:tcPr/>
                </a:tc>
                <a:extLst>
                  <a:ext uri="{0D108BD9-81ED-4DB2-BD59-A6C34878D82A}">
                    <a16:rowId xmlns:a16="http://schemas.microsoft.com/office/drawing/2014/main" val="3322582079"/>
                  </a:ext>
                </a:extLst>
              </a:tr>
            </a:tbl>
          </a:graphicData>
        </a:graphic>
      </p:graphicFrame>
    </p:spTree>
    <p:extLst>
      <p:ext uri="{BB962C8B-B14F-4D97-AF65-F5344CB8AC3E}">
        <p14:creationId xmlns:p14="http://schemas.microsoft.com/office/powerpoint/2010/main" val="2384766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7E609-C038-703B-0A8F-56586F379ACC}"/>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F7186FE5-3BF1-E724-2EB8-AFA52A00F108}"/>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normalized: </a:t>
            </a:r>
          </a:p>
          <a:p>
            <a:r>
              <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ElasticNet</a:t>
            </a:r>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r>
              <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Binarized:</a:t>
            </a:r>
          </a:p>
          <a:p>
            <a:r>
              <a:rPr lang="en-US" sz="1200" b="1"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Lasso</a:t>
            </a: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CE22F04F-50AF-49E9-B1FE-51E14E55C09B}"/>
              </a:ext>
            </a:extLst>
          </p:cNvPr>
          <p:cNvSpPr>
            <a:spLocks noGrp="1"/>
          </p:cNvSpPr>
          <p:nvPr>
            <p:ph type="title"/>
          </p:nvPr>
        </p:nvSpPr>
        <p:spPr>
          <a:xfrm>
            <a:off x="348792" y="527762"/>
            <a:ext cx="10515600" cy="452171"/>
          </a:xfrm>
        </p:spPr>
        <p:txBody>
          <a:bodyPr>
            <a:normAutofit/>
          </a:bodyPr>
          <a:lstStyle/>
          <a:p>
            <a:r>
              <a:rPr lang="en-US" sz="1600" b="1"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Impact of normalization on STABL Linear: </a:t>
            </a:r>
            <a:r>
              <a:rPr lang="en-US" sz="1600" b="1"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BioBank</a:t>
            </a:r>
            <a:r>
              <a:rPr lang="en-US" sz="1600" b="1"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SSI</a:t>
            </a:r>
          </a:p>
        </p:txBody>
      </p:sp>
      <p:sp>
        <p:nvSpPr>
          <p:cNvPr id="3" name="ZoneTexte 2">
            <a:extLst>
              <a:ext uri="{FF2B5EF4-FFF2-40B4-BE49-F238E27FC236}">
                <a16:creationId xmlns:a16="http://schemas.microsoft.com/office/drawing/2014/main" id="{2BC652F6-A71F-627C-E426-B1FB27126901}"/>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8" name="ZoneTexte 27">
            <a:extLst>
              <a:ext uri="{FF2B5EF4-FFF2-40B4-BE49-F238E27FC236}">
                <a16:creationId xmlns:a16="http://schemas.microsoft.com/office/drawing/2014/main" id="{09D0D99C-D633-B7D3-8C58-DEDF9468B100}"/>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pic>
        <p:nvPicPr>
          <p:cNvPr id="9" name="Image 8">
            <a:extLst>
              <a:ext uri="{FF2B5EF4-FFF2-40B4-BE49-F238E27FC236}">
                <a16:creationId xmlns:a16="http://schemas.microsoft.com/office/drawing/2014/main" id="{C8CB3E2F-F7CA-97A9-2648-3496EB02B615}"/>
              </a:ext>
            </a:extLst>
          </p:cNvPr>
          <p:cNvPicPr>
            <a:picLocks noChangeAspect="1"/>
          </p:cNvPicPr>
          <p:nvPr/>
        </p:nvPicPr>
        <p:blipFill>
          <a:blip r:embed="rId3"/>
          <a:srcRect t="10494"/>
          <a:stretch>
            <a:fillRect/>
          </a:stretch>
        </p:blipFill>
        <p:spPr>
          <a:xfrm>
            <a:off x="8483033" y="1381883"/>
            <a:ext cx="3204000" cy="2384149"/>
          </a:xfrm>
          <a:prstGeom prst="rect">
            <a:avLst/>
          </a:prstGeom>
        </p:spPr>
      </p:pic>
      <p:pic>
        <p:nvPicPr>
          <p:cNvPr id="15" name="Image 14">
            <a:extLst>
              <a:ext uri="{FF2B5EF4-FFF2-40B4-BE49-F238E27FC236}">
                <a16:creationId xmlns:a16="http://schemas.microsoft.com/office/drawing/2014/main" id="{9EB85980-2C9A-05B6-DC1F-277E6C570AEC}"/>
              </a:ext>
            </a:extLst>
          </p:cNvPr>
          <p:cNvPicPr>
            <a:picLocks noChangeAspect="1"/>
          </p:cNvPicPr>
          <p:nvPr/>
        </p:nvPicPr>
        <p:blipFill>
          <a:blip r:embed="rId4"/>
          <a:srcRect t="11404"/>
          <a:stretch>
            <a:fillRect/>
          </a:stretch>
        </p:blipFill>
        <p:spPr>
          <a:xfrm>
            <a:off x="8516858" y="3894232"/>
            <a:ext cx="3204000" cy="2359885"/>
          </a:xfrm>
          <a:prstGeom prst="rect">
            <a:avLst/>
          </a:prstGeom>
        </p:spPr>
      </p:pic>
      <p:sp>
        <p:nvSpPr>
          <p:cNvPr id="4" name="ZoneTexte 3">
            <a:extLst>
              <a:ext uri="{FF2B5EF4-FFF2-40B4-BE49-F238E27FC236}">
                <a16:creationId xmlns:a16="http://schemas.microsoft.com/office/drawing/2014/main" id="{528FFF24-7EE6-BCF3-C25A-F67BF69663A8}"/>
              </a:ext>
            </a:extLst>
          </p:cNvPr>
          <p:cNvSpPr txBox="1"/>
          <p:nvPr/>
        </p:nvSpPr>
        <p:spPr>
          <a:xfrm>
            <a:off x="6470976" y="3047196"/>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0.845 [0.732, 0.921]</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0.62 [0.48, 0.72]</a:t>
            </a:r>
          </a:p>
        </p:txBody>
      </p:sp>
      <p:sp>
        <p:nvSpPr>
          <p:cNvPr id="5" name="ZoneTexte 4">
            <a:extLst>
              <a:ext uri="{FF2B5EF4-FFF2-40B4-BE49-F238E27FC236}">
                <a16:creationId xmlns:a16="http://schemas.microsoft.com/office/drawing/2014/main" id="{9B2861E4-CFE8-A01B-1F8B-EF051979B663}"/>
              </a:ext>
            </a:extLst>
          </p:cNvPr>
          <p:cNvSpPr txBox="1"/>
          <p:nvPr/>
        </p:nvSpPr>
        <p:spPr>
          <a:xfrm>
            <a:off x="6470976" y="5477887"/>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0.818 [0.713, 0.903]</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NA</a:t>
            </a:r>
          </a:p>
        </p:txBody>
      </p:sp>
      <p:sp>
        <p:nvSpPr>
          <p:cNvPr id="6" name="ZoneTexte 5">
            <a:extLst>
              <a:ext uri="{FF2B5EF4-FFF2-40B4-BE49-F238E27FC236}">
                <a16:creationId xmlns:a16="http://schemas.microsoft.com/office/drawing/2014/main" id="{6CFAEF15-AEF6-546F-AB17-0DE28939E8A1}"/>
              </a:ext>
            </a:extLst>
          </p:cNvPr>
          <p:cNvSpPr txBox="1"/>
          <p:nvPr/>
        </p:nvSpPr>
        <p:spPr>
          <a:xfrm>
            <a:off x="409811" y="1149280"/>
            <a:ext cx="2790589"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(normalization)</a:t>
            </a:r>
          </a:p>
        </p:txBody>
      </p:sp>
      <p:sp>
        <p:nvSpPr>
          <p:cNvPr id="7" name="ZoneTexte 6">
            <a:extLst>
              <a:ext uri="{FF2B5EF4-FFF2-40B4-BE49-F238E27FC236}">
                <a16:creationId xmlns:a16="http://schemas.microsoft.com/office/drawing/2014/main" id="{506974DE-2EE2-7090-0DCB-BF896E369B80}"/>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feature selection (with binarization)</a:t>
            </a:r>
          </a:p>
        </p:txBody>
      </p:sp>
      <p:sp>
        <p:nvSpPr>
          <p:cNvPr id="8" name="ZoneTexte 7">
            <a:extLst>
              <a:ext uri="{FF2B5EF4-FFF2-40B4-BE49-F238E27FC236}">
                <a16:creationId xmlns:a16="http://schemas.microsoft.com/office/drawing/2014/main" id="{B526F7D9-3BF7-D71E-70BF-DB74108F927D}"/>
              </a:ext>
            </a:extLst>
          </p:cNvPr>
          <p:cNvSpPr txBox="1"/>
          <p:nvPr/>
        </p:nvSpPr>
        <p:spPr>
          <a:xfrm>
            <a:off x="6470976" y="1149280"/>
            <a:ext cx="3662069"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comparison (normalization /binarization)</a:t>
            </a:r>
          </a:p>
        </p:txBody>
      </p:sp>
      <p:graphicFrame>
        <p:nvGraphicFramePr>
          <p:cNvPr id="11" name="Tableau 10">
            <a:extLst>
              <a:ext uri="{FF2B5EF4-FFF2-40B4-BE49-F238E27FC236}">
                <a16:creationId xmlns:a16="http://schemas.microsoft.com/office/drawing/2014/main" id="{88DDF9D0-38BB-5190-9FAF-372622F1A2C7}"/>
              </a:ext>
            </a:extLst>
          </p:cNvPr>
          <p:cNvGraphicFramePr>
            <a:graphicFrameLocks noGrp="1"/>
          </p:cNvGraphicFramePr>
          <p:nvPr>
            <p:extLst>
              <p:ext uri="{D42A27DB-BD31-4B8C-83A1-F6EECF244321}">
                <p14:modId xmlns:p14="http://schemas.microsoft.com/office/powerpoint/2010/main" val="1966175815"/>
              </p:ext>
            </p:extLst>
          </p:nvPr>
        </p:nvGraphicFramePr>
        <p:xfrm>
          <a:off x="451195" y="4142822"/>
          <a:ext cx="5228890" cy="1895114"/>
        </p:xfrm>
        <a:graphic>
          <a:graphicData uri="http://schemas.openxmlformats.org/drawingml/2006/table">
            <a:tbl>
              <a:tblPr firstRow="1" bandRow="1">
                <a:tableStyleId>{69012ECD-51FC-41F1-AA8D-1B2483CD663E}</a:tableStyleId>
              </a:tblPr>
              <a:tblGrid>
                <a:gridCol w="1124919">
                  <a:extLst>
                    <a:ext uri="{9D8B030D-6E8A-4147-A177-3AD203B41FA5}">
                      <a16:colId xmlns:a16="http://schemas.microsoft.com/office/drawing/2014/main" val="3740091510"/>
                    </a:ext>
                  </a:extLst>
                </a:gridCol>
                <a:gridCol w="1351505">
                  <a:extLst>
                    <a:ext uri="{9D8B030D-6E8A-4147-A177-3AD203B41FA5}">
                      <a16:colId xmlns:a16="http://schemas.microsoft.com/office/drawing/2014/main" val="602582501"/>
                    </a:ext>
                  </a:extLst>
                </a:gridCol>
                <a:gridCol w="1298601">
                  <a:extLst>
                    <a:ext uri="{9D8B030D-6E8A-4147-A177-3AD203B41FA5}">
                      <a16:colId xmlns:a16="http://schemas.microsoft.com/office/drawing/2014/main" val="3599124844"/>
                    </a:ext>
                  </a:extLst>
                </a:gridCol>
                <a:gridCol w="729984">
                  <a:extLst>
                    <a:ext uri="{9D8B030D-6E8A-4147-A177-3AD203B41FA5}">
                      <a16:colId xmlns:a16="http://schemas.microsoft.com/office/drawing/2014/main" val="2656643680"/>
                    </a:ext>
                  </a:extLst>
                </a:gridCol>
                <a:gridCol w="723881">
                  <a:extLst>
                    <a:ext uri="{9D8B030D-6E8A-4147-A177-3AD203B41FA5}">
                      <a16:colId xmlns:a16="http://schemas.microsoft.com/office/drawing/2014/main" val="1965627173"/>
                    </a:ext>
                  </a:extLst>
                </a:gridCol>
              </a:tblGrid>
              <a:tr h="0">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tc>
                  <a:txBody>
                    <a:bodyPr/>
                    <a:lstStyle/>
                    <a:p>
                      <a:pPr algn="ctr"/>
                      <a:r>
                        <a:rPr lang="en-US" sz="1200" noProof="0" dirty="0"/>
                        <a:t>AUROC</a:t>
                      </a:r>
                    </a:p>
                  </a:txBody>
                  <a:tcPr>
                    <a:solidFill>
                      <a:srgbClr val="163D64"/>
                    </a:solidFill>
                  </a:tcPr>
                </a:tc>
                <a:tc>
                  <a:txBody>
                    <a:bodyPr/>
                    <a:lstStyle/>
                    <a:p>
                      <a:pPr algn="ctr"/>
                      <a:r>
                        <a:rPr lang="en-US" sz="1200" noProof="0" dirty="0"/>
                        <a:t>AUPRC</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Lasso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28.5 [20,36]</a:t>
                      </a:r>
                    </a:p>
                  </a:txBody>
                  <a:tcPr/>
                </a:tc>
                <a:tc>
                  <a:txBody>
                    <a:bodyPr/>
                    <a:lstStyle/>
                    <a:p>
                      <a:pPr algn="ctr"/>
                      <a:r>
                        <a:rPr lang="en-US" sz="1200" b="0" kern="1200" noProof="0" dirty="0">
                          <a:solidFill>
                            <a:schemeClr val="tx2">
                              <a:lumMod val="90000"/>
                              <a:lumOff val="10000"/>
                            </a:schemeClr>
                          </a:solidFill>
                          <a:latin typeface="+mn-lt"/>
                          <a:ea typeface="+mn-ea"/>
                          <a:cs typeface="+mn-cs"/>
                        </a:rPr>
                        <a:t>236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noProof="0" dirty="0">
                          <a:solidFill>
                            <a:schemeClr val="tx2">
                              <a:lumMod val="90000"/>
                              <a:lumOff val="10000"/>
                            </a:schemeClr>
                          </a:solidFill>
                        </a:rPr>
                        <a:t>0.818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noProof="0" dirty="0">
                          <a:solidFill>
                            <a:schemeClr val="tx2">
                              <a:lumMod val="90000"/>
                              <a:lumOff val="10000"/>
                            </a:schemeClr>
                          </a:solidFill>
                        </a:rPr>
                        <a:t>NA</a:t>
                      </a:r>
                    </a:p>
                  </a:txBody>
                  <a:tcPr/>
                </a:tc>
                <a:extLst>
                  <a:ext uri="{0D108BD9-81ED-4DB2-BD59-A6C34878D82A}">
                    <a16:rowId xmlns:a16="http://schemas.microsoft.com/office/drawing/2014/main" val="321074885"/>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ALasso</a:t>
                      </a:r>
                      <a:endParaRPr lang="en-US" sz="1200" b="0" kern="1200" noProof="0" dirty="0">
                        <a:solidFill>
                          <a:schemeClr val="tx2">
                            <a:lumMod val="90000"/>
                            <a:lumOff val="1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24 [19, 30]</a:t>
                      </a:r>
                    </a:p>
                  </a:txBody>
                  <a:tcPr/>
                </a:tc>
                <a:tc>
                  <a:txBody>
                    <a:bodyPr/>
                    <a:lstStyle/>
                    <a:p>
                      <a:pPr algn="ctr"/>
                      <a:r>
                        <a:rPr lang="en-US" sz="1200" b="0" kern="1200" noProof="0" dirty="0">
                          <a:solidFill>
                            <a:schemeClr val="tx2">
                              <a:lumMod val="90000"/>
                              <a:lumOff val="10000"/>
                            </a:schemeClr>
                          </a:solidFill>
                          <a:latin typeface="+mn-lt"/>
                          <a:ea typeface="+mn-ea"/>
                          <a:cs typeface="+mn-cs"/>
                        </a:rPr>
                        <a:t>274</a:t>
                      </a:r>
                    </a:p>
                  </a:txBody>
                  <a:tcPr/>
                </a:tc>
                <a:tc>
                  <a:txBody>
                    <a:bodyPr/>
                    <a:lstStyle/>
                    <a:p>
                      <a:pPr algn="ctr"/>
                      <a:r>
                        <a:rPr lang="en-US" sz="1200" b="0" noProof="0" dirty="0">
                          <a:solidFill>
                            <a:schemeClr val="tx2">
                              <a:lumMod val="90000"/>
                              <a:lumOff val="10000"/>
                            </a:schemeClr>
                          </a:solidFill>
                        </a:rPr>
                        <a:t>0.804</a:t>
                      </a:r>
                    </a:p>
                  </a:txBody>
                  <a:tcPr/>
                </a:tc>
                <a:tc>
                  <a:txBody>
                    <a:bodyPr/>
                    <a:lstStyle/>
                    <a:p>
                      <a:pPr algn="ctr"/>
                      <a:r>
                        <a:rPr lang="en-US" sz="1200" b="0" noProof="0" dirty="0">
                          <a:solidFill>
                            <a:schemeClr val="tx2">
                              <a:lumMod val="90000"/>
                              <a:lumOff val="10000"/>
                            </a:schemeClr>
                          </a:solidFill>
                        </a:rPr>
                        <a:t>NA</a:t>
                      </a:r>
                    </a:p>
                  </a:txBody>
                  <a:tcPr/>
                </a:tc>
                <a:extLst>
                  <a:ext uri="{0D108BD9-81ED-4DB2-BD59-A6C34878D82A}">
                    <a16:rowId xmlns:a16="http://schemas.microsoft.com/office/drawing/2014/main" val="1587125708"/>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ElasticNet</a:t>
                      </a:r>
                      <a:endParaRPr lang="en-US" sz="1200" b="0" kern="1200" noProof="0" dirty="0">
                        <a:solidFill>
                          <a:schemeClr val="tx2">
                            <a:lumMod val="90000"/>
                            <a:lumOff val="1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30.5 [21.75, 48]</a:t>
                      </a:r>
                    </a:p>
                  </a:txBody>
                  <a:tcPr/>
                </a:tc>
                <a:tc>
                  <a:txBody>
                    <a:bodyPr/>
                    <a:lstStyle/>
                    <a:p>
                      <a:pPr algn="ctr"/>
                      <a:r>
                        <a:rPr lang="en-US" sz="1200" b="0" kern="1200" noProof="0" dirty="0">
                          <a:solidFill>
                            <a:schemeClr val="tx2">
                              <a:lumMod val="90000"/>
                              <a:lumOff val="10000"/>
                            </a:schemeClr>
                          </a:solidFill>
                          <a:latin typeface="+mn-lt"/>
                          <a:ea typeface="+mn-ea"/>
                          <a:cs typeface="+mn-cs"/>
                        </a:rPr>
                        <a:t>544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2">
                              <a:lumMod val="90000"/>
                              <a:lumOff val="10000"/>
                            </a:schemeClr>
                          </a:solidFill>
                        </a:rPr>
                        <a:t>0.779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2">
                              <a:lumMod val="90000"/>
                              <a:lumOff val="10000"/>
                            </a:schemeClr>
                          </a:solidFill>
                        </a:rPr>
                        <a:t>NA</a:t>
                      </a:r>
                    </a:p>
                  </a:txBody>
                  <a:tcPr/>
                </a:tc>
                <a:extLst>
                  <a:ext uri="{0D108BD9-81ED-4DB2-BD59-A6C34878D82A}">
                    <a16:rowId xmlns:a16="http://schemas.microsoft.com/office/drawing/2014/main" val="3322582079"/>
                  </a:ext>
                </a:extLst>
              </a:tr>
            </a:tbl>
          </a:graphicData>
        </a:graphic>
      </p:graphicFrame>
      <p:graphicFrame>
        <p:nvGraphicFramePr>
          <p:cNvPr id="13" name="Tableau 12">
            <a:extLst>
              <a:ext uri="{FF2B5EF4-FFF2-40B4-BE49-F238E27FC236}">
                <a16:creationId xmlns:a16="http://schemas.microsoft.com/office/drawing/2014/main" id="{F55EC223-58F6-098C-3DFC-86D1051D68DA}"/>
              </a:ext>
            </a:extLst>
          </p:cNvPr>
          <p:cNvGraphicFramePr>
            <a:graphicFrameLocks noGrp="1"/>
          </p:cNvGraphicFramePr>
          <p:nvPr>
            <p:extLst>
              <p:ext uri="{D42A27DB-BD31-4B8C-83A1-F6EECF244321}">
                <p14:modId xmlns:p14="http://schemas.microsoft.com/office/powerpoint/2010/main" val="3458060747"/>
              </p:ext>
            </p:extLst>
          </p:nvPr>
        </p:nvGraphicFramePr>
        <p:xfrm>
          <a:off x="451194" y="1543000"/>
          <a:ext cx="5228891" cy="1947355"/>
        </p:xfrm>
        <a:graphic>
          <a:graphicData uri="http://schemas.openxmlformats.org/drawingml/2006/table">
            <a:tbl>
              <a:tblPr firstRow="1" bandRow="1">
                <a:tableStyleId>{69012ECD-51FC-41F1-AA8D-1B2483CD663E}</a:tableStyleId>
              </a:tblPr>
              <a:tblGrid>
                <a:gridCol w="1792385">
                  <a:extLst>
                    <a:ext uri="{9D8B030D-6E8A-4147-A177-3AD203B41FA5}">
                      <a16:colId xmlns:a16="http://schemas.microsoft.com/office/drawing/2014/main" val="3740091510"/>
                    </a:ext>
                  </a:extLst>
                </a:gridCol>
                <a:gridCol w="838096">
                  <a:extLst>
                    <a:ext uri="{9D8B030D-6E8A-4147-A177-3AD203B41FA5}">
                      <a16:colId xmlns:a16="http://schemas.microsoft.com/office/drawing/2014/main" val="602582501"/>
                    </a:ext>
                  </a:extLst>
                </a:gridCol>
                <a:gridCol w="1028412">
                  <a:extLst>
                    <a:ext uri="{9D8B030D-6E8A-4147-A177-3AD203B41FA5}">
                      <a16:colId xmlns:a16="http://schemas.microsoft.com/office/drawing/2014/main" val="3599124844"/>
                    </a:ext>
                  </a:extLst>
                </a:gridCol>
                <a:gridCol w="820132">
                  <a:extLst>
                    <a:ext uri="{9D8B030D-6E8A-4147-A177-3AD203B41FA5}">
                      <a16:colId xmlns:a16="http://schemas.microsoft.com/office/drawing/2014/main" val="9064081"/>
                    </a:ext>
                  </a:extLst>
                </a:gridCol>
                <a:gridCol w="749866">
                  <a:extLst>
                    <a:ext uri="{9D8B030D-6E8A-4147-A177-3AD203B41FA5}">
                      <a16:colId xmlns:a16="http://schemas.microsoft.com/office/drawing/2014/main" val="211359453"/>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a:t>
                      </a:r>
                    </a:p>
                  </a:txBody>
                  <a:tcPr>
                    <a:solidFill>
                      <a:srgbClr val="163D64"/>
                    </a:solidFill>
                  </a:tcPr>
                </a:tc>
                <a:tc>
                  <a:txBody>
                    <a:bodyPr/>
                    <a:lstStyle/>
                    <a:p>
                      <a:pPr algn="ctr"/>
                      <a:r>
                        <a:rPr lang="en-US" sz="1200" noProof="0" dirty="0"/>
                        <a:t>Number of unique features</a:t>
                      </a:r>
                    </a:p>
                  </a:txBody>
                  <a:tcPr>
                    <a:solidFill>
                      <a:srgbClr val="163D64"/>
                    </a:solidFill>
                  </a:tcPr>
                </a:tc>
                <a:tc>
                  <a:txBody>
                    <a:bodyPr/>
                    <a:lstStyle/>
                    <a:p>
                      <a:pPr algn="ctr"/>
                      <a:r>
                        <a:rPr lang="en-US" sz="1200" noProof="0" dirty="0"/>
                        <a:t>AUROC</a:t>
                      </a:r>
                    </a:p>
                  </a:txBody>
                  <a:tcPr>
                    <a:solidFill>
                      <a:srgbClr val="163D64"/>
                    </a:solidFill>
                  </a:tcPr>
                </a:tc>
                <a:tc>
                  <a:txBody>
                    <a:bodyPr/>
                    <a:lstStyle/>
                    <a:p>
                      <a:pPr algn="ctr"/>
                      <a:r>
                        <a:rPr lang="en-US" sz="1200" noProof="0" dirty="0"/>
                        <a:t>AUPRC</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Lasso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5.5 [4, 7]</a:t>
                      </a:r>
                    </a:p>
                  </a:txBody>
                  <a:tcPr/>
                </a:tc>
                <a:tc>
                  <a:txBody>
                    <a:bodyPr/>
                    <a:lstStyle/>
                    <a:p>
                      <a:pPr algn="ctr"/>
                      <a:r>
                        <a:rPr lang="en-US" sz="1200" b="0" kern="1200" noProof="0" dirty="0">
                          <a:solidFill>
                            <a:schemeClr val="tx2">
                              <a:lumMod val="90000"/>
                              <a:lumOff val="10000"/>
                            </a:schemeClr>
                          </a:solidFill>
                          <a:latin typeface="+mn-lt"/>
                          <a:ea typeface="+mn-ea"/>
                          <a:cs typeface="+mn-cs"/>
                        </a:rPr>
                        <a:t>40</a:t>
                      </a:r>
                    </a:p>
                  </a:txBody>
                  <a:tcPr/>
                </a:tc>
                <a:tc>
                  <a:txBody>
                    <a:bodyPr/>
                    <a:lstStyle/>
                    <a:p>
                      <a:pPr algn="ctr"/>
                      <a:r>
                        <a:rPr lang="en-US" sz="1200" b="0" noProof="0" dirty="0">
                          <a:solidFill>
                            <a:schemeClr val="tx2">
                              <a:lumMod val="90000"/>
                              <a:lumOff val="10000"/>
                            </a:schemeClr>
                          </a:solidFill>
                        </a:rPr>
                        <a:t>0.833</a:t>
                      </a:r>
                    </a:p>
                  </a:txBody>
                  <a:tcPr/>
                </a:tc>
                <a:tc>
                  <a:txBody>
                    <a:bodyPr/>
                    <a:lstStyle/>
                    <a:p>
                      <a:pPr algn="ctr"/>
                      <a:r>
                        <a:rPr lang="en-US" sz="1200" b="0" noProof="0" dirty="0">
                          <a:solidFill>
                            <a:schemeClr val="tx2">
                              <a:lumMod val="90000"/>
                              <a:lumOff val="10000"/>
                            </a:schemeClr>
                          </a:solidFill>
                        </a:rPr>
                        <a:t>0.60</a:t>
                      </a:r>
                    </a:p>
                  </a:txBody>
                  <a:tcPr/>
                </a:tc>
                <a:extLst>
                  <a:ext uri="{0D108BD9-81ED-4DB2-BD59-A6C34878D82A}">
                    <a16:rowId xmlns:a16="http://schemas.microsoft.com/office/drawing/2014/main" val="321074885"/>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ALasso</a:t>
                      </a:r>
                      <a:endParaRPr lang="en-US" sz="1200" b="0" kern="1200" noProof="0" dirty="0">
                        <a:solidFill>
                          <a:schemeClr val="tx2">
                            <a:lumMod val="90000"/>
                            <a:lumOff val="1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5 [3, 6]</a:t>
                      </a:r>
                    </a:p>
                  </a:txBody>
                  <a:tcPr/>
                </a:tc>
                <a:tc>
                  <a:txBody>
                    <a:bodyPr/>
                    <a:lstStyle/>
                    <a:p>
                      <a:pPr algn="ctr"/>
                      <a:r>
                        <a:rPr lang="en-US" sz="1200" b="0" kern="1200" noProof="0" dirty="0">
                          <a:solidFill>
                            <a:schemeClr val="tx2">
                              <a:lumMod val="90000"/>
                              <a:lumOff val="10000"/>
                            </a:schemeClr>
                          </a:solidFill>
                          <a:latin typeface="+mn-lt"/>
                          <a:ea typeface="+mn-ea"/>
                          <a:cs typeface="+mn-cs"/>
                        </a:rPr>
                        <a:t>44</a:t>
                      </a:r>
                    </a:p>
                  </a:txBody>
                  <a:tcPr/>
                </a:tc>
                <a:tc>
                  <a:txBody>
                    <a:bodyPr/>
                    <a:lstStyle/>
                    <a:p>
                      <a:pPr algn="ctr"/>
                      <a:r>
                        <a:rPr lang="en-US" sz="1200" b="0" noProof="0" dirty="0">
                          <a:solidFill>
                            <a:schemeClr val="tx2">
                              <a:lumMod val="90000"/>
                              <a:lumOff val="10000"/>
                            </a:schemeClr>
                          </a:solidFill>
                        </a:rPr>
                        <a:t>0.818</a:t>
                      </a:r>
                    </a:p>
                  </a:txBody>
                  <a:tcPr/>
                </a:tc>
                <a:tc>
                  <a:txBody>
                    <a:bodyPr/>
                    <a:lstStyle/>
                    <a:p>
                      <a:pPr algn="ctr"/>
                      <a:r>
                        <a:rPr lang="en-US" sz="1200" b="0" noProof="0" dirty="0">
                          <a:solidFill>
                            <a:schemeClr val="tx2">
                              <a:lumMod val="90000"/>
                              <a:lumOff val="10000"/>
                            </a:schemeClr>
                          </a:solidFill>
                        </a:rPr>
                        <a:t>0.54</a:t>
                      </a:r>
                    </a:p>
                  </a:txBody>
                  <a:tcPr/>
                </a:tc>
                <a:extLst>
                  <a:ext uri="{0D108BD9-81ED-4DB2-BD59-A6C34878D82A}">
                    <a16:rowId xmlns:a16="http://schemas.microsoft.com/office/drawing/2014/main" val="1587125708"/>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ElasticNet</a:t>
                      </a:r>
                      <a:endParaRPr lang="en-US" sz="1200" b="0" kern="1200" noProof="0" dirty="0">
                        <a:solidFill>
                          <a:schemeClr val="tx2">
                            <a:lumMod val="90000"/>
                            <a:lumOff val="10000"/>
                          </a:schemeClr>
                        </a:solidFill>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5 [4, 9]</a:t>
                      </a:r>
                    </a:p>
                  </a:txBody>
                  <a:tcPr>
                    <a:noFill/>
                  </a:tcPr>
                </a:tc>
                <a:tc>
                  <a:txBody>
                    <a:bodyPr/>
                    <a:lstStyle/>
                    <a:p>
                      <a:pPr algn="ctr"/>
                      <a:r>
                        <a:rPr lang="en-US" sz="1200" b="0" kern="1200" noProof="0" dirty="0">
                          <a:solidFill>
                            <a:schemeClr val="tx2">
                              <a:lumMod val="90000"/>
                              <a:lumOff val="10000"/>
                            </a:schemeClr>
                          </a:solidFill>
                          <a:latin typeface="+mn-lt"/>
                          <a:ea typeface="+mn-ea"/>
                          <a:cs typeface="+mn-cs"/>
                        </a:rPr>
                        <a:t>104</a:t>
                      </a:r>
                    </a:p>
                  </a:txBody>
                  <a:tcPr>
                    <a:noFill/>
                  </a:tcPr>
                </a:tc>
                <a:tc>
                  <a:txBody>
                    <a:bodyPr/>
                    <a:lstStyle/>
                    <a:p>
                      <a:pPr algn="ctr"/>
                      <a:r>
                        <a:rPr lang="en-US" sz="1200" b="0" noProof="0" dirty="0">
                          <a:solidFill>
                            <a:schemeClr val="tx2">
                              <a:lumMod val="90000"/>
                              <a:lumOff val="10000"/>
                            </a:schemeClr>
                          </a:solidFill>
                        </a:rPr>
                        <a:t>0.845</a:t>
                      </a:r>
                    </a:p>
                  </a:txBody>
                  <a:tcPr>
                    <a:noFill/>
                  </a:tcPr>
                </a:tc>
                <a:tc>
                  <a:txBody>
                    <a:bodyPr/>
                    <a:lstStyle/>
                    <a:p>
                      <a:pPr algn="ctr"/>
                      <a:r>
                        <a:rPr lang="en-US" sz="1200" b="0" noProof="0" dirty="0">
                          <a:solidFill>
                            <a:schemeClr val="tx2">
                              <a:lumMod val="90000"/>
                              <a:lumOff val="10000"/>
                            </a:schemeClr>
                          </a:solidFill>
                        </a:rPr>
                        <a:t>0.62</a:t>
                      </a:r>
                    </a:p>
                  </a:txBody>
                  <a:tcPr>
                    <a:noFill/>
                  </a:tcPr>
                </a:tc>
                <a:extLst>
                  <a:ext uri="{0D108BD9-81ED-4DB2-BD59-A6C34878D82A}">
                    <a16:rowId xmlns:a16="http://schemas.microsoft.com/office/drawing/2014/main" val="2615771440"/>
                  </a:ext>
                </a:extLst>
              </a:tr>
              <a:tr h="307477">
                <a:tc>
                  <a:txBody>
                    <a:bodyPr/>
                    <a:lstStyle/>
                    <a:p>
                      <a:pPr algn="ctr"/>
                      <a:r>
                        <a:rPr lang="en-US" sz="1200" b="0" kern="1200" noProof="0" dirty="0">
                          <a:solidFill>
                            <a:schemeClr val="tx2">
                              <a:lumMod val="90000"/>
                              <a:lumOff val="10000"/>
                            </a:schemeClr>
                          </a:solidFill>
                          <a:latin typeface="+mn-lt"/>
                          <a:ea typeface="+mn-ea"/>
                          <a:cs typeface="+mn-cs"/>
                        </a:rPr>
                        <a:t>STABL </a:t>
                      </a:r>
                      <a:r>
                        <a:rPr lang="en-US" sz="1200" b="0" kern="1200" noProof="0" dirty="0" err="1">
                          <a:solidFill>
                            <a:schemeClr val="tx2">
                              <a:lumMod val="90000"/>
                              <a:lumOff val="10000"/>
                            </a:schemeClr>
                          </a:solidFill>
                          <a:latin typeface="+mn-lt"/>
                          <a:ea typeface="+mn-ea"/>
                          <a:cs typeface="+mn-cs"/>
                        </a:rPr>
                        <a:t>XGBoost</a:t>
                      </a:r>
                      <a:endParaRPr lang="en-US" sz="1200" b="0" kern="1200" noProof="0" dirty="0">
                        <a:solidFill>
                          <a:schemeClr val="tx2">
                            <a:lumMod val="90000"/>
                            <a:lumOff val="10000"/>
                          </a:schemeClr>
                        </a:solidFill>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2">
                              <a:lumMod val="90000"/>
                              <a:lumOff val="10000"/>
                            </a:schemeClr>
                          </a:solidFill>
                          <a:latin typeface="+mn-lt"/>
                          <a:ea typeface="+mn-ea"/>
                          <a:cs typeface="+mn-cs"/>
                        </a:rPr>
                        <a:t>9 [7, 11]</a:t>
                      </a:r>
                    </a:p>
                  </a:txBody>
                  <a:tcPr>
                    <a:noFill/>
                  </a:tcPr>
                </a:tc>
                <a:tc>
                  <a:txBody>
                    <a:bodyPr/>
                    <a:lstStyle/>
                    <a:p>
                      <a:pPr algn="ctr"/>
                      <a:r>
                        <a:rPr lang="en-US" sz="1200" b="0" kern="1200" noProof="0" dirty="0">
                          <a:solidFill>
                            <a:schemeClr val="tx2">
                              <a:lumMod val="90000"/>
                              <a:lumOff val="10000"/>
                            </a:schemeClr>
                          </a:solidFill>
                          <a:latin typeface="+mn-lt"/>
                          <a:ea typeface="+mn-ea"/>
                          <a:cs typeface="+mn-cs"/>
                        </a:rPr>
                        <a:t>112</a:t>
                      </a:r>
                    </a:p>
                  </a:txBody>
                  <a:tcPr>
                    <a:noFill/>
                  </a:tcPr>
                </a:tc>
                <a:tc>
                  <a:txBody>
                    <a:bodyPr/>
                    <a:lstStyle/>
                    <a:p>
                      <a:pPr algn="ctr"/>
                      <a:r>
                        <a:rPr lang="en-US" sz="1200" b="0" noProof="0" dirty="0">
                          <a:solidFill>
                            <a:schemeClr val="tx2">
                              <a:lumMod val="90000"/>
                              <a:lumOff val="10000"/>
                            </a:schemeClr>
                          </a:solidFill>
                        </a:rPr>
                        <a:t>0.828</a:t>
                      </a:r>
                    </a:p>
                  </a:txBody>
                  <a:tcPr>
                    <a:noFill/>
                  </a:tcPr>
                </a:tc>
                <a:tc>
                  <a:txBody>
                    <a:bodyPr/>
                    <a:lstStyle/>
                    <a:p>
                      <a:pPr algn="ctr"/>
                      <a:r>
                        <a:rPr lang="en-US" sz="1200" b="0" noProof="0" dirty="0">
                          <a:solidFill>
                            <a:schemeClr val="tx2">
                              <a:lumMod val="90000"/>
                              <a:lumOff val="10000"/>
                            </a:schemeClr>
                          </a:solidFill>
                        </a:rPr>
                        <a:t>0.51</a:t>
                      </a:r>
                    </a:p>
                  </a:txBody>
                  <a:tcPr>
                    <a:noFill/>
                  </a:tcPr>
                </a:tc>
                <a:extLst>
                  <a:ext uri="{0D108BD9-81ED-4DB2-BD59-A6C34878D82A}">
                    <a16:rowId xmlns:a16="http://schemas.microsoft.com/office/drawing/2014/main" val="2022203411"/>
                  </a:ext>
                </a:extLst>
              </a:tr>
            </a:tbl>
          </a:graphicData>
        </a:graphic>
      </p:graphicFrame>
    </p:spTree>
    <p:extLst>
      <p:ext uri="{BB962C8B-B14F-4D97-AF65-F5344CB8AC3E}">
        <p14:creationId xmlns:p14="http://schemas.microsoft.com/office/powerpoint/2010/main" val="2710558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61E56-99D8-86EA-DA53-AF34A75B0019}"/>
            </a:ext>
          </a:extLst>
        </p:cNvPr>
        <p:cNvGrpSpPr/>
        <p:nvPr/>
      </p:nvGrpSpPr>
      <p:grpSpPr>
        <a:xfrm>
          <a:off x="0" y="0"/>
          <a:ext cx="0" cy="0"/>
          <a:chOff x="0" y="0"/>
          <a:chExt cx="0" cy="0"/>
        </a:xfrm>
      </p:grpSpPr>
      <p:sp>
        <p:nvSpPr>
          <p:cNvPr id="27" name="ZoneTexte 26">
            <a:extLst>
              <a:ext uri="{FF2B5EF4-FFF2-40B4-BE49-F238E27FC236}">
                <a16:creationId xmlns:a16="http://schemas.microsoft.com/office/drawing/2014/main" id="{FB7F513A-414F-3C92-ED10-97EB7CD8F18D}"/>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normalized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binarized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ElasticNet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B4888D52-922F-E6A5-7429-B0FF59BFAF69}"/>
              </a:ext>
            </a:extLst>
          </p:cNvPr>
          <p:cNvSpPr>
            <a:spLocks noGrp="1"/>
          </p:cNvSpPr>
          <p:nvPr>
            <p:ph type="title"/>
          </p:nvPr>
        </p:nvSpPr>
        <p:spPr>
          <a:xfrm>
            <a:off x="348792" y="527762"/>
            <a:ext cx="10515600" cy="452171"/>
          </a:xfrm>
        </p:spPr>
        <p:txBody>
          <a:bodyPr>
            <a:normAutofit/>
          </a:bodyPr>
          <a:lstStyle/>
          <a:p>
            <a:r>
              <a:rPr lang="en-US" sz="1600" b="1"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Impact of normalization on STABL Linear: CFRNA</a:t>
            </a:r>
            <a:endPar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ZoneTexte 2">
            <a:extLst>
              <a:ext uri="{FF2B5EF4-FFF2-40B4-BE49-F238E27FC236}">
                <a16:creationId xmlns:a16="http://schemas.microsoft.com/office/drawing/2014/main" id="{21B75823-6F43-0FA3-2D3B-FF76A9995F18}"/>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graphicFrame>
        <p:nvGraphicFramePr>
          <p:cNvPr id="10" name="Tableau 9">
            <a:extLst>
              <a:ext uri="{FF2B5EF4-FFF2-40B4-BE49-F238E27FC236}">
                <a16:creationId xmlns:a16="http://schemas.microsoft.com/office/drawing/2014/main" id="{7A231D73-D92D-78E9-1F03-E9F506577289}"/>
              </a:ext>
            </a:extLst>
          </p:cNvPr>
          <p:cNvGraphicFramePr>
            <a:graphicFrameLocks noGrp="1"/>
          </p:cNvGraphicFramePr>
          <p:nvPr>
            <p:extLst>
              <p:ext uri="{D42A27DB-BD31-4B8C-83A1-F6EECF244321}">
                <p14:modId xmlns:p14="http://schemas.microsoft.com/office/powerpoint/2010/main" val="3343566906"/>
              </p:ext>
            </p:extLst>
          </p:nvPr>
        </p:nvGraphicFramePr>
        <p:xfrm>
          <a:off x="463406" y="1426279"/>
          <a:ext cx="5260357" cy="2185293"/>
        </p:xfrm>
        <a:graphic>
          <a:graphicData uri="http://schemas.openxmlformats.org/drawingml/2006/table">
            <a:tbl>
              <a:tblPr firstRow="1" bandRow="1">
                <a:tableStyleId>{69012ECD-51FC-41F1-AA8D-1B2483CD663E}</a:tableStyleId>
              </a:tblPr>
              <a:tblGrid>
                <a:gridCol w="1402150">
                  <a:extLst>
                    <a:ext uri="{9D8B030D-6E8A-4147-A177-3AD203B41FA5}">
                      <a16:colId xmlns:a16="http://schemas.microsoft.com/office/drawing/2014/main" val="3740091510"/>
                    </a:ext>
                  </a:extLst>
                </a:gridCol>
                <a:gridCol w="1062834">
                  <a:extLst>
                    <a:ext uri="{9D8B030D-6E8A-4147-A177-3AD203B41FA5}">
                      <a16:colId xmlns:a16="http://schemas.microsoft.com/office/drawing/2014/main" val="602582501"/>
                    </a:ext>
                  </a:extLst>
                </a:gridCol>
                <a:gridCol w="931791">
                  <a:extLst>
                    <a:ext uri="{9D8B030D-6E8A-4147-A177-3AD203B41FA5}">
                      <a16:colId xmlns:a16="http://schemas.microsoft.com/office/drawing/2014/main" val="3599124844"/>
                    </a:ext>
                  </a:extLst>
                </a:gridCol>
                <a:gridCol w="931791">
                  <a:extLst>
                    <a:ext uri="{9D8B030D-6E8A-4147-A177-3AD203B41FA5}">
                      <a16:colId xmlns:a16="http://schemas.microsoft.com/office/drawing/2014/main" val="2688717078"/>
                    </a:ext>
                  </a:extLst>
                </a:gridCol>
                <a:gridCol w="931791">
                  <a:extLst>
                    <a:ext uri="{9D8B030D-6E8A-4147-A177-3AD203B41FA5}">
                      <a16:colId xmlns:a16="http://schemas.microsoft.com/office/drawing/2014/main" val="784488353"/>
                    </a:ext>
                  </a:extLst>
                </a:gridCol>
              </a:tblGrid>
              <a:tr h="506216">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txBody>
                  <a:tcPr>
                    <a:solidFill>
                      <a:srgbClr val="163D64"/>
                    </a:solidFill>
                  </a:tcPr>
                </a:tc>
                <a:tc>
                  <a:txBody>
                    <a:bodyPr/>
                    <a:lstStyle/>
                    <a:p>
                      <a:pPr algn="ctr"/>
                      <a:r>
                        <a:rPr lang="en-US" sz="1200" noProof="0" dirty="0"/>
                        <a:t>Unique features</a:t>
                      </a:r>
                    </a:p>
                  </a:txBody>
                  <a:tcPr>
                    <a:solidFill>
                      <a:srgbClr val="163D64"/>
                    </a:solidFill>
                  </a:tcPr>
                </a:tc>
                <a:tc>
                  <a:txBody>
                    <a:bodyPr/>
                    <a:lstStyle/>
                    <a:p>
                      <a:pPr algn="ctr"/>
                      <a:r>
                        <a:rPr lang="en-US" sz="1200" noProof="0" dirty="0"/>
                        <a:t>AUROC</a:t>
                      </a:r>
                    </a:p>
                    <a:p>
                      <a:pPr algn="ctr"/>
                      <a:r>
                        <a:rPr lang="en-US" sz="1200" noProof="0" dirty="0"/>
                        <a:t>(average)</a:t>
                      </a:r>
                    </a:p>
                  </a:txBody>
                  <a:tcPr>
                    <a:solidFill>
                      <a:srgbClr val="163D64"/>
                    </a:solidFill>
                  </a:tcPr>
                </a:tc>
                <a:tc>
                  <a:txBody>
                    <a:bodyPr/>
                    <a:lstStyle/>
                    <a:p>
                      <a:pPr algn="ctr"/>
                      <a:r>
                        <a:rPr lang="en-US" sz="1200" noProof="0" dirty="0"/>
                        <a:t>Precision</a:t>
                      </a:r>
                    </a:p>
                    <a:p>
                      <a:pPr algn="ctr"/>
                      <a:r>
                        <a:rPr lang="en-US" sz="1200" noProof="0" dirty="0"/>
                        <a:t>(average)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0" noProof="0" dirty="0">
                          <a:solidFill>
                            <a:schemeClr val="tx2">
                              <a:lumMod val="90000"/>
                              <a:lumOff val="10000"/>
                            </a:schemeClr>
                          </a:solidFill>
                        </a:rPr>
                        <a:t>STABL Lasso (FDR 0.01)</a:t>
                      </a:r>
                    </a:p>
                  </a:txBody>
                  <a:tcPr/>
                </a:tc>
                <a:tc>
                  <a:txBody>
                    <a:bodyPr/>
                    <a:lstStyle/>
                    <a:p>
                      <a:pPr algn="ctr"/>
                      <a:r>
                        <a:rPr lang="fr-FR" sz="1200" b="0" kern="1200" dirty="0">
                          <a:solidFill>
                            <a:schemeClr val="tx2">
                              <a:lumMod val="90000"/>
                              <a:lumOff val="10000"/>
                            </a:schemeClr>
                          </a:solidFill>
                          <a:latin typeface="+mn-lt"/>
                          <a:ea typeface="+mn-ea"/>
                          <a:cs typeface="+mn-cs"/>
                        </a:rPr>
                        <a:t>7 [5, 9]</a:t>
                      </a:r>
                    </a:p>
                  </a:txBody>
                  <a:tcPr/>
                </a:tc>
                <a:tc>
                  <a:txBody>
                    <a:bodyPr/>
                    <a:lstStyle/>
                    <a:p>
                      <a:pPr algn="ctr"/>
                      <a:r>
                        <a:rPr lang="en-US" sz="1200" b="0" noProof="0" dirty="0">
                          <a:solidFill>
                            <a:schemeClr val="tx2">
                              <a:lumMod val="90000"/>
                              <a:lumOff val="10000"/>
                            </a:schemeClr>
                          </a:solidFill>
                        </a:rPr>
                        <a:t>85</a:t>
                      </a:r>
                    </a:p>
                  </a:txBody>
                  <a:tcPr/>
                </a:tc>
                <a:tc>
                  <a:txBody>
                    <a:bodyPr/>
                    <a:lstStyle/>
                    <a:p>
                      <a:pPr algn="ctr"/>
                      <a:r>
                        <a:rPr lang="en-US" sz="1200" b="0" noProof="0" dirty="0">
                          <a:solidFill>
                            <a:schemeClr val="tx2">
                              <a:lumMod val="90000"/>
                              <a:lumOff val="10000"/>
                            </a:schemeClr>
                          </a:solidFill>
                        </a:rPr>
                        <a:t>0.835</a:t>
                      </a:r>
                    </a:p>
                  </a:txBody>
                  <a:tcPr/>
                </a:tc>
                <a:tc>
                  <a:txBody>
                    <a:bodyPr/>
                    <a:lstStyle/>
                    <a:p>
                      <a:pPr algn="ctr"/>
                      <a:r>
                        <a:rPr lang="en-US" sz="1200" b="0" noProof="0" dirty="0">
                          <a:solidFill>
                            <a:schemeClr val="tx2">
                              <a:lumMod val="90000"/>
                              <a:lumOff val="10000"/>
                            </a:schemeClr>
                          </a:solidFill>
                        </a:rPr>
                        <a:t>0.896</a:t>
                      </a:r>
                    </a:p>
                  </a:txBody>
                  <a:tcPr/>
                </a:tc>
                <a:extLst>
                  <a:ext uri="{0D108BD9-81ED-4DB2-BD59-A6C34878D82A}">
                    <a16:rowId xmlns:a16="http://schemas.microsoft.com/office/drawing/2014/main" val="321074885"/>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r>
                        <a:rPr lang="en-US" sz="1200" b="0" noProof="0" dirty="0">
                          <a:solidFill>
                            <a:schemeClr val="tx2">
                              <a:lumMod val="90000"/>
                              <a:lumOff val="10000"/>
                            </a:schemeClr>
                          </a:solidFill>
                        </a:rPr>
                        <a:t> (FDR 0.01)</a:t>
                      </a:r>
                    </a:p>
                  </a:txBody>
                  <a:tcPr/>
                </a:tc>
                <a:tc>
                  <a:txBody>
                    <a:bodyPr/>
                    <a:lstStyle/>
                    <a:p>
                      <a:pPr algn="ctr"/>
                      <a:r>
                        <a:rPr lang="fr-FR" sz="1200" b="0" kern="1200" dirty="0">
                          <a:solidFill>
                            <a:schemeClr val="tx2">
                              <a:lumMod val="90000"/>
                              <a:lumOff val="10000"/>
                            </a:schemeClr>
                          </a:solidFill>
                          <a:latin typeface="+mn-lt"/>
                          <a:ea typeface="+mn-ea"/>
                          <a:cs typeface="+mn-cs"/>
                        </a:rPr>
                        <a:t>6 [4, 8]</a:t>
                      </a:r>
                    </a:p>
                  </a:txBody>
                  <a:tcPr/>
                </a:tc>
                <a:tc>
                  <a:txBody>
                    <a:bodyPr/>
                    <a:lstStyle/>
                    <a:p>
                      <a:pPr algn="ctr"/>
                      <a:r>
                        <a:rPr lang="en-US" sz="1200" b="0" noProof="0" dirty="0">
                          <a:solidFill>
                            <a:schemeClr val="tx2">
                              <a:lumMod val="90000"/>
                              <a:lumOff val="10000"/>
                            </a:schemeClr>
                          </a:solidFill>
                        </a:rPr>
                        <a:t>303</a:t>
                      </a:r>
                    </a:p>
                  </a:txBody>
                  <a:tcPr/>
                </a:tc>
                <a:tc>
                  <a:txBody>
                    <a:bodyPr/>
                    <a:lstStyle/>
                    <a:p>
                      <a:pPr algn="ctr"/>
                      <a:r>
                        <a:rPr lang="en-US" sz="1200" b="0" noProof="0" dirty="0">
                          <a:solidFill>
                            <a:schemeClr val="tx2">
                              <a:lumMod val="90000"/>
                              <a:lumOff val="10000"/>
                            </a:schemeClr>
                          </a:solidFill>
                        </a:rPr>
                        <a:t>0.797</a:t>
                      </a:r>
                    </a:p>
                  </a:txBody>
                  <a:tcPr/>
                </a:tc>
                <a:tc>
                  <a:txBody>
                    <a:bodyPr/>
                    <a:lstStyle/>
                    <a:p>
                      <a:pPr algn="ctr"/>
                      <a:r>
                        <a:rPr lang="en-US" sz="1200" b="0" noProof="0" dirty="0">
                          <a:solidFill>
                            <a:schemeClr val="tx2">
                              <a:lumMod val="90000"/>
                              <a:lumOff val="10000"/>
                            </a:schemeClr>
                          </a:solidFill>
                        </a:rPr>
                        <a:t>0.869</a:t>
                      </a:r>
                    </a:p>
                  </a:txBody>
                  <a:tcPr/>
                </a:tc>
                <a:extLst>
                  <a:ext uri="{0D108BD9-81ED-4DB2-BD59-A6C34878D82A}">
                    <a16:rowId xmlns:a16="http://schemas.microsoft.com/office/drawing/2014/main" val="1587125708"/>
                  </a:ext>
                </a:extLst>
              </a:tr>
              <a:tr h="32945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ElasticNet</a:t>
                      </a:r>
                      <a:r>
                        <a:rPr lang="en-US" sz="1200" b="0" noProof="0" dirty="0">
                          <a:solidFill>
                            <a:schemeClr val="tx2">
                              <a:lumMod val="90000"/>
                              <a:lumOff val="10000"/>
                            </a:schemeClr>
                          </a:solidFill>
                        </a:rPr>
                        <a:t> (FDR 0.01)</a:t>
                      </a:r>
                    </a:p>
                  </a:txBody>
                  <a:tcPr>
                    <a:noFill/>
                  </a:tcPr>
                </a:tc>
                <a:tc>
                  <a:txBody>
                    <a:bodyPr/>
                    <a:lstStyle/>
                    <a:p>
                      <a:pPr algn="ctr"/>
                      <a:r>
                        <a:rPr lang="fr-FR" sz="1200" b="0" kern="1200" dirty="0">
                          <a:solidFill>
                            <a:schemeClr val="tx2">
                              <a:lumMod val="90000"/>
                              <a:lumOff val="10000"/>
                            </a:schemeClr>
                          </a:solidFill>
                          <a:latin typeface="+mn-lt"/>
                          <a:ea typeface="+mn-ea"/>
                          <a:cs typeface="+mn-cs"/>
                        </a:rPr>
                        <a:t>19.5 [11, 31]</a:t>
                      </a:r>
                    </a:p>
                  </a:txBody>
                  <a:tcPr>
                    <a:noFill/>
                  </a:tcPr>
                </a:tc>
                <a:tc>
                  <a:txBody>
                    <a:bodyPr/>
                    <a:lstStyle/>
                    <a:p>
                      <a:pPr algn="ctr"/>
                      <a:r>
                        <a:rPr lang="en-US" sz="1200" b="0" noProof="0" dirty="0">
                          <a:solidFill>
                            <a:schemeClr val="tx2">
                              <a:lumMod val="90000"/>
                              <a:lumOff val="10000"/>
                            </a:schemeClr>
                          </a:solidFill>
                        </a:rPr>
                        <a:t>306</a:t>
                      </a:r>
                    </a:p>
                  </a:txBody>
                  <a:tcPr>
                    <a:noFill/>
                  </a:tcPr>
                </a:tc>
                <a:tc>
                  <a:txBody>
                    <a:bodyPr/>
                    <a:lstStyle/>
                    <a:p>
                      <a:pPr algn="ctr"/>
                      <a:r>
                        <a:rPr lang="en-US" sz="1200" b="0" noProof="0" dirty="0">
                          <a:solidFill>
                            <a:schemeClr val="tx2">
                              <a:lumMod val="90000"/>
                              <a:lumOff val="10000"/>
                            </a:schemeClr>
                          </a:solidFill>
                        </a:rPr>
                        <a:t>0.862</a:t>
                      </a:r>
                    </a:p>
                  </a:txBody>
                  <a:tcPr>
                    <a:noFill/>
                  </a:tcPr>
                </a:tc>
                <a:tc>
                  <a:txBody>
                    <a:bodyPr/>
                    <a:lstStyle/>
                    <a:p>
                      <a:pPr algn="ctr"/>
                      <a:r>
                        <a:rPr lang="en-US" sz="1200" b="0" noProof="0" dirty="0">
                          <a:solidFill>
                            <a:schemeClr val="tx2">
                              <a:lumMod val="90000"/>
                              <a:lumOff val="10000"/>
                            </a:schemeClr>
                          </a:solidFill>
                        </a:rPr>
                        <a:t>0.912</a:t>
                      </a:r>
                    </a:p>
                  </a:txBody>
                  <a:tcPr>
                    <a:noFill/>
                  </a:tcPr>
                </a:tc>
                <a:extLst>
                  <a:ext uri="{0D108BD9-81ED-4DB2-BD59-A6C34878D82A}">
                    <a16:rowId xmlns:a16="http://schemas.microsoft.com/office/drawing/2014/main" val="2615771440"/>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XGBoost</a:t>
                      </a:r>
                      <a:endParaRPr lang="en-US" sz="1200" b="0" noProof="0" dirty="0">
                        <a:solidFill>
                          <a:schemeClr val="tx2">
                            <a:lumMod val="90000"/>
                            <a:lumOff val="10000"/>
                          </a:schemeClr>
                        </a:solidFill>
                      </a:endParaRPr>
                    </a:p>
                  </a:txBody>
                  <a:tcPr>
                    <a:solidFill>
                      <a:schemeClr val="accent6">
                        <a:lumMod val="20000"/>
                        <a:lumOff val="80000"/>
                      </a:schemeClr>
                    </a:solidFill>
                  </a:tcPr>
                </a:tc>
                <a:tc>
                  <a:txBody>
                    <a:bodyPr/>
                    <a:lstStyle/>
                    <a:p>
                      <a:pPr algn="ctr"/>
                      <a:r>
                        <a:rPr lang="en-US" sz="1200" b="0" noProof="0" dirty="0">
                          <a:solidFill>
                            <a:schemeClr val="tx2">
                              <a:lumMod val="90000"/>
                              <a:lumOff val="10000"/>
                            </a:schemeClr>
                          </a:solidFill>
                        </a:rPr>
                        <a:t>7 [6, 8]</a:t>
                      </a:r>
                    </a:p>
                  </a:txBody>
                  <a:tcPr>
                    <a:solidFill>
                      <a:schemeClr val="accent6">
                        <a:lumMod val="20000"/>
                        <a:lumOff val="80000"/>
                      </a:schemeClr>
                    </a:solidFill>
                  </a:tcPr>
                </a:tc>
                <a:tc>
                  <a:txBody>
                    <a:bodyPr/>
                    <a:lstStyle/>
                    <a:p>
                      <a:pPr algn="ctr"/>
                      <a:r>
                        <a:rPr lang="en-US" sz="1200" b="0" noProof="0" dirty="0">
                          <a:solidFill>
                            <a:schemeClr val="tx2">
                              <a:lumMod val="90000"/>
                              <a:lumOff val="10000"/>
                            </a:schemeClr>
                          </a:solidFill>
                        </a:rPr>
                        <a:t>30</a:t>
                      </a:r>
                    </a:p>
                  </a:txBody>
                  <a:tcPr>
                    <a:solidFill>
                      <a:schemeClr val="accent6">
                        <a:lumMod val="20000"/>
                        <a:lumOff val="80000"/>
                      </a:schemeClr>
                    </a:solidFill>
                  </a:tcPr>
                </a:tc>
                <a:tc>
                  <a:txBody>
                    <a:bodyPr/>
                    <a:lstStyle/>
                    <a:p>
                      <a:pPr algn="ctr"/>
                      <a:r>
                        <a:rPr lang="en-US" sz="1200" b="0" noProof="0" dirty="0">
                          <a:solidFill>
                            <a:schemeClr val="tx2">
                              <a:lumMod val="90000"/>
                              <a:lumOff val="10000"/>
                            </a:schemeClr>
                          </a:solidFill>
                        </a:rPr>
                        <a:t>0.871</a:t>
                      </a:r>
                    </a:p>
                  </a:txBody>
                  <a:tcPr>
                    <a:solidFill>
                      <a:schemeClr val="accent6">
                        <a:lumMod val="20000"/>
                        <a:lumOff val="80000"/>
                      </a:schemeClr>
                    </a:solidFill>
                  </a:tcPr>
                </a:tc>
                <a:tc>
                  <a:txBody>
                    <a:bodyPr/>
                    <a:lstStyle/>
                    <a:p>
                      <a:pPr algn="ctr"/>
                      <a:r>
                        <a:rPr lang="en-US" sz="1200" b="0" noProof="0" dirty="0">
                          <a:solidFill>
                            <a:schemeClr val="tx2">
                              <a:lumMod val="90000"/>
                              <a:lumOff val="10000"/>
                            </a:schemeClr>
                          </a:solidFill>
                        </a:rPr>
                        <a:t>0.92</a:t>
                      </a:r>
                    </a:p>
                  </a:txBody>
                  <a:tcPr>
                    <a:solidFill>
                      <a:schemeClr val="accent6">
                        <a:lumMod val="20000"/>
                        <a:lumOff val="80000"/>
                      </a:schemeClr>
                    </a:solidFill>
                  </a:tcPr>
                </a:tc>
                <a:extLst>
                  <a:ext uri="{0D108BD9-81ED-4DB2-BD59-A6C34878D82A}">
                    <a16:rowId xmlns:a16="http://schemas.microsoft.com/office/drawing/2014/main" val="3058146647"/>
                  </a:ext>
                </a:extLst>
              </a:tr>
            </a:tbl>
          </a:graphicData>
        </a:graphic>
      </p:graphicFrame>
      <p:sp>
        <p:nvSpPr>
          <p:cNvPr id="28" name="ZoneTexte 27">
            <a:extLst>
              <a:ext uri="{FF2B5EF4-FFF2-40B4-BE49-F238E27FC236}">
                <a16:creationId xmlns:a16="http://schemas.microsoft.com/office/drawing/2014/main" id="{84150B54-1BD6-FA93-A886-00A69ABBBF21}"/>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graphicFrame>
        <p:nvGraphicFramePr>
          <p:cNvPr id="4" name="Tableau 3">
            <a:extLst>
              <a:ext uri="{FF2B5EF4-FFF2-40B4-BE49-F238E27FC236}">
                <a16:creationId xmlns:a16="http://schemas.microsoft.com/office/drawing/2014/main" id="{72A6E794-02C6-A21F-B6F2-076D5437F12A}"/>
              </a:ext>
            </a:extLst>
          </p:cNvPr>
          <p:cNvGraphicFramePr>
            <a:graphicFrameLocks noGrp="1"/>
          </p:cNvGraphicFramePr>
          <p:nvPr>
            <p:extLst>
              <p:ext uri="{D42A27DB-BD31-4B8C-83A1-F6EECF244321}">
                <p14:modId xmlns:p14="http://schemas.microsoft.com/office/powerpoint/2010/main" val="1422809638"/>
              </p:ext>
            </p:extLst>
          </p:nvPr>
        </p:nvGraphicFramePr>
        <p:xfrm>
          <a:off x="463406" y="4038850"/>
          <a:ext cx="5260357" cy="2260874"/>
        </p:xfrm>
        <a:graphic>
          <a:graphicData uri="http://schemas.openxmlformats.org/drawingml/2006/table">
            <a:tbl>
              <a:tblPr firstRow="1" bandRow="1">
                <a:tableStyleId>{69012ECD-51FC-41F1-AA8D-1B2483CD663E}</a:tableStyleId>
              </a:tblPr>
              <a:tblGrid>
                <a:gridCol w="1170066">
                  <a:extLst>
                    <a:ext uri="{9D8B030D-6E8A-4147-A177-3AD203B41FA5}">
                      <a16:colId xmlns:a16="http://schemas.microsoft.com/office/drawing/2014/main" val="3740091510"/>
                    </a:ext>
                  </a:extLst>
                </a:gridCol>
                <a:gridCol w="1065470">
                  <a:extLst>
                    <a:ext uri="{9D8B030D-6E8A-4147-A177-3AD203B41FA5}">
                      <a16:colId xmlns:a16="http://schemas.microsoft.com/office/drawing/2014/main" val="14936261"/>
                    </a:ext>
                  </a:extLst>
                </a:gridCol>
                <a:gridCol w="1227776">
                  <a:extLst>
                    <a:ext uri="{9D8B030D-6E8A-4147-A177-3AD203B41FA5}">
                      <a16:colId xmlns:a16="http://schemas.microsoft.com/office/drawing/2014/main" val="3690470600"/>
                    </a:ext>
                  </a:extLst>
                </a:gridCol>
                <a:gridCol w="856283">
                  <a:extLst>
                    <a:ext uri="{9D8B030D-6E8A-4147-A177-3AD203B41FA5}">
                      <a16:colId xmlns:a16="http://schemas.microsoft.com/office/drawing/2014/main" val="602582501"/>
                    </a:ext>
                  </a:extLst>
                </a:gridCol>
                <a:gridCol w="940762">
                  <a:extLst>
                    <a:ext uri="{9D8B030D-6E8A-4147-A177-3AD203B41FA5}">
                      <a16:colId xmlns:a16="http://schemas.microsoft.com/office/drawing/2014/main" val="3599124844"/>
                    </a:ext>
                  </a:extLst>
                </a:gridCol>
              </a:tblGrid>
              <a:tr h="195045">
                <a:tc>
                  <a:txBody>
                    <a:bodyPr/>
                    <a:lstStyle/>
                    <a:p>
                      <a:pPr algn="ctr"/>
                      <a:r>
                        <a:rPr lang="en-US" sz="1200" noProof="0" dirty="0"/>
                        <a:t>STABL Models</a:t>
                      </a:r>
                    </a:p>
                  </a:txBody>
                  <a:tcPr>
                    <a:solidFill>
                      <a:srgbClr val="163D64"/>
                    </a:solidFill>
                  </a:tcPr>
                </a:tc>
                <a:tc>
                  <a:txBody>
                    <a:bodyPr/>
                    <a:lstStyle/>
                    <a:p>
                      <a:pPr algn="ctr"/>
                      <a:r>
                        <a:rPr lang="en-US" sz="1200" noProof="0" dirty="0"/>
                        <a:t>Nb of features (median across 100 folds)</a:t>
                      </a:r>
                    </a:p>
                  </a:txBody>
                  <a:tcPr>
                    <a:solidFill>
                      <a:srgbClr val="163D6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t>Number of unique features across the 100 folds</a:t>
                      </a:r>
                    </a:p>
                    <a:p>
                      <a:pPr algn="ctr"/>
                      <a:endParaRPr lang="en-US" sz="1200" noProof="0" dirty="0"/>
                    </a:p>
                  </a:txBody>
                  <a:tcPr>
                    <a:solidFill>
                      <a:srgbClr val="163D64"/>
                    </a:solidFill>
                  </a:tcPr>
                </a:tc>
                <a:tc>
                  <a:txBody>
                    <a:bodyPr/>
                    <a:lstStyle/>
                    <a:p>
                      <a:pPr algn="ctr"/>
                      <a:r>
                        <a:rPr lang="en-US" sz="1200" noProof="0" dirty="0"/>
                        <a:t>AUROC</a:t>
                      </a:r>
                      <a:r>
                        <a:rPr lang="en-US" sz="1200" baseline="30000" noProof="0" dirty="0"/>
                        <a:t>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Precision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a:t>
                      </a:r>
                    </a:p>
                  </a:txBody>
                  <a:tcPr/>
                </a:tc>
                <a:tc>
                  <a:txBody>
                    <a:bodyPr/>
                    <a:lstStyle/>
                    <a:p>
                      <a:pPr algn="ctr"/>
                      <a:r>
                        <a:rPr lang="en-US" sz="1200" noProof="0" dirty="0">
                          <a:solidFill>
                            <a:schemeClr val="tx2">
                              <a:lumMod val="90000"/>
                              <a:lumOff val="10000"/>
                            </a:schemeClr>
                          </a:solidFill>
                        </a:rPr>
                        <a:t>11 [8, 17]</a:t>
                      </a:r>
                    </a:p>
                  </a:txBody>
                  <a:tcPr/>
                </a:tc>
                <a:tc>
                  <a:txBody>
                    <a:bodyPr/>
                    <a:lstStyle/>
                    <a:p>
                      <a:pPr algn="ctr"/>
                      <a:r>
                        <a:rPr lang="en-US" sz="1200" noProof="0" dirty="0">
                          <a:solidFill>
                            <a:schemeClr val="tx2">
                              <a:lumMod val="90000"/>
                              <a:lumOff val="10000"/>
                            </a:schemeClr>
                          </a:solidFill>
                        </a:rPr>
                        <a:t>80</a:t>
                      </a:r>
                    </a:p>
                  </a:txBody>
                  <a:tcPr/>
                </a:tc>
                <a:tc>
                  <a:txBody>
                    <a:bodyPr/>
                    <a:lstStyle/>
                    <a:p>
                      <a:pPr algn="ctr"/>
                      <a:r>
                        <a:rPr lang="en-US" sz="1200" noProof="0" dirty="0">
                          <a:solidFill>
                            <a:schemeClr val="tx2">
                              <a:lumMod val="90000"/>
                              <a:lumOff val="10000"/>
                            </a:schemeClr>
                          </a:solidFill>
                        </a:rPr>
                        <a:t>0.828</a:t>
                      </a:r>
                    </a:p>
                  </a:txBody>
                  <a:tcPr/>
                </a:tc>
                <a:tc>
                  <a:txBody>
                    <a:bodyPr/>
                    <a:lstStyle/>
                    <a:p>
                      <a:pPr algn="ctr"/>
                      <a:r>
                        <a:rPr lang="en-US" sz="1200" noProof="0" dirty="0">
                          <a:solidFill>
                            <a:schemeClr val="tx2">
                              <a:lumMod val="90000"/>
                              <a:lumOff val="10000"/>
                            </a:schemeClr>
                          </a:solidFill>
                        </a:rPr>
                        <a:t>0.85</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7 [5, 11]</a:t>
                      </a:r>
                    </a:p>
                  </a:txBody>
                  <a:tcPr/>
                </a:tc>
                <a:tc>
                  <a:txBody>
                    <a:bodyPr/>
                    <a:lstStyle/>
                    <a:p>
                      <a:pPr algn="ctr"/>
                      <a:r>
                        <a:rPr lang="en-US" sz="1200" noProof="0" dirty="0">
                          <a:solidFill>
                            <a:schemeClr val="tx2">
                              <a:lumMod val="90000"/>
                              <a:lumOff val="10000"/>
                            </a:schemeClr>
                          </a:solidFill>
                        </a:rPr>
                        <a:t>161</a:t>
                      </a:r>
                    </a:p>
                  </a:txBody>
                  <a:tcPr/>
                </a:tc>
                <a:tc>
                  <a:txBody>
                    <a:bodyPr/>
                    <a:lstStyle/>
                    <a:p>
                      <a:pPr algn="ctr"/>
                      <a:r>
                        <a:rPr lang="en-US" sz="1200" noProof="0" dirty="0">
                          <a:solidFill>
                            <a:schemeClr val="tx2">
                              <a:lumMod val="90000"/>
                              <a:lumOff val="10000"/>
                            </a:schemeClr>
                          </a:solidFill>
                        </a:rPr>
                        <a:t>0.799</a:t>
                      </a:r>
                    </a:p>
                  </a:txBody>
                  <a:tcPr/>
                </a:tc>
                <a:tc>
                  <a:txBody>
                    <a:bodyPr/>
                    <a:lstStyle/>
                    <a:p>
                      <a:pPr algn="ctr"/>
                      <a:r>
                        <a:rPr lang="en-US" sz="1200" noProof="0" dirty="0">
                          <a:solidFill>
                            <a:schemeClr val="tx2">
                              <a:lumMod val="90000"/>
                              <a:lumOff val="10000"/>
                            </a:schemeClr>
                          </a:solidFill>
                        </a:rPr>
                        <a:t>NA</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26 [15.5, 38] </a:t>
                      </a:r>
                    </a:p>
                  </a:txBody>
                  <a:tcPr/>
                </a:tc>
                <a:tc>
                  <a:txBody>
                    <a:bodyPr/>
                    <a:lstStyle/>
                    <a:p>
                      <a:pPr algn="ctr"/>
                      <a:r>
                        <a:rPr lang="en-US" sz="1200" noProof="0" dirty="0">
                          <a:solidFill>
                            <a:schemeClr val="tx2">
                              <a:lumMod val="90000"/>
                              <a:lumOff val="10000"/>
                            </a:schemeClr>
                          </a:solidFill>
                        </a:rPr>
                        <a:t>NA</a:t>
                      </a:r>
                    </a:p>
                  </a:txBody>
                  <a:tcPr/>
                </a:tc>
                <a:tc>
                  <a:txBody>
                    <a:bodyPr/>
                    <a:lstStyle/>
                    <a:p>
                      <a:pPr algn="ctr"/>
                      <a:r>
                        <a:rPr lang="en-US" sz="1200" noProof="0" dirty="0">
                          <a:solidFill>
                            <a:schemeClr val="tx2">
                              <a:lumMod val="90000"/>
                              <a:lumOff val="10000"/>
                            </a:schemeClr>
                          </a:solidFill>
                        </a:rPr>
                        <a:t>0.859</a:t>
                      </a:r>
                    </a:p>
                  </a:txBody>
                  <a:tcPr/>
                </a:tc>
                <a:tc>
                  <a:txBody>
                    <a:bodyPr/>
                    <a:lstStyle/>
                    <a:p>
                      <a:pPr algn="ctr"/>
                      <a:r>
                        <a:rPr lang="en-US" sz="1200" noProof="0" dirty="0">
                          <a:solidFill>
                            <a:schemeClr val="tx2">
                              <a:lumMod val="90000"/>
                              <a:lumOff val="10000"/>
                            </a:schemeClr>
                          </a:solidFill>
                        </a:rPr>
                        <a:t>NA</a:t>
                      </a:r>
                    </a:p>
                  </a:txBody>
                  <a:tcPr/>
                </a:tc>
                <a:extLst>
                  <a:ext uri="{0D108BD9-81ED-4DB2-BD59-A6C34878D82A}">
                    <a16:rowId xmlns:a16="http://schemas.microsoft.com/office/drawing/2014/main" val="2895964765"/>
                  </a:ext>
                </a:extLst>
              </a:tr>
            </a:tbl>
          </a:graphicData>
        </a:graphic>
      </p:graphicFrame>
      <p:pic>
        <p:nvPicPr>
          <p:cNvPr id="9" name="Image 8">
            <a:extLst>
              <a:ext uri="{FF2B5EF4-FFF2-40B4-BE49-F238E27FC236}">
                <a16:creationId xmlns:a16="http://schemas.microsoft.com/office/drawing/2014/main" id="{49450BA5-0E20-31D8-5108-B2858A980848}"/>
              </a:ext>
            </a:extLst>
          </p:cNvPr>
          <p:cNvPicPr>
            <a:picLocks noChangeAspect="1"/>
          </p:cNvPicPr>
          <p:nvPr/>
        </p:nvPicPr>
        <p:blipFill>
          <a:blip r:embed="rId3"/>
          <a:srcRect t="10483"/>
          <a:stretch>
            <a:fillRect/>
          </a:stretch>
        </p:blipFill>
        <p:spPr>
          <a:xfrm>
            <a:off x="8467984" y="3857438"/>
            <a:ext cx="3204000" cy="2384418"/>
          </a:xfrm>
          <a:prstGeom prst="rect">
            <a:avLst/>
          </a:prstGeom>
        </p:spPr>
      </p:pic>
      <p:pic>
        <p:nvPicPr>
          <p:cNvPr id="20" name="Image 19">
            <a:extLst>
              <a:ext uri="{FF2B5EF4-FFF2-40B4-BE49-F238E27FC236}">
                <a16:creationId xmlns:a16="http://schemas.microsoft.com/office/drawing/2014/main" id="{AB6EF499-BDA5-18F4-E919-8D24B39F7EBC}"/>
              </a:ext>
            </a:extLst>
          </p:cNvPr>
          <p:cNvPicPr>
            <a:picLocks noChangeAspect="1"/>
          </p:cNvPicPr>
          <p:nvPr/>
        </p:nvPicPr>
        <p:blipFill>
          <a:blip r:embed="rId4"/>
          <a:srcRect t="10585"/>
          <a:stretch>
            <a:fillRect/>
          </a:stretch>
        </p:blipFill>
        <p:spPr>
          <a:xfrm>
            <a:off x="8467984" y="1408274"/>
            <a:ext cx="3204000" cy="2381692"/>
          </a:xfrm>
          <a:prstGeom prst="rect">
            <a:avLst/>
          </a:prstGeom>
        </p:spPr>
      </p:pic>
      <p:sp>
        <p:nvSpPr>
          <p:cNvPr id="33" name="ZoneTexte 32">
            <a:extLst>
              <a:ext uri="{FF2B5EF4-FFF2-40B4-BE49-F238E27FC236}">
                <a16:creationId xmlns:a16="http://schemas.microsoft.com/office/drawing/2014/main" id="{FDA81BC2-E068-8684-D922-64F3887341B4}"/>
              </a:ext>
            </a:extLst>
          </p:cNvPr>
          <p:cNvSpPr txBox="1"/>
          <p:nvPr/>
        </p:nvSpPr>
        <p:spPr>
          <a:xfrm>
            <a:off x="6470976" y="3047196"/>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0.871 [0.827, 0.938]</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0.922 [0.882, 0.952]</a:t>
            </a:r>
          </a:p>
        </p:txBody>
      </p:sp>
      <p:sp>
        <p:nvSpPr>
          <p:cNvPr id="34" name="ZoneTexte 33">
            <a:extLst>
              <a:ext uri="{FF2B5EF4-FFF2-40B4-BE49-F238E27FC236}">
                <a16:creationId xmlns:a16="http://schemas.microsoft.com/office/drawing/2014/main" id="{28CACFD3-8CA4-4265-101F-1FF6CF75CA84}"/>
              </a:ext>
            </a:extLst>
          </p:cNvPr>
          <p:cNvSpPr txBox="1"/>
          <p:nvPr/>
        </p:nvSpPr>
        <p:spPr>
          <a:xfrm>
            <a:off x="6470976" y="5477887"/>
            <a:ext cx="2259556" cy="461665"/>
          </a:xfrm>
          <a:prstGeom prst="rect">
            <a:avLst/>
          </a:prstGeom>
          <a:solidFill>
            <a:schemeClr val="bg1">
              <a:lumMod val="95000"/>
            </a:schemeClr>
          </a:solidFill>
          <a:ln w="12700">
            <a:solidFill>
              <a:schemeClr val="tx2">
                <a:lumMod val="90000"/>
                <a:lumOff val="10000"/>
              </a:schemeClr>
            </a:solidFill>
          </a:ln>
          <a:effectLst/>
        </p:spPr>
        <p:txBody>
          <a:bodyPr wrap="square" rtlCol="0">
            <a:spAutoFit/>
          </a:bodyPr>
          <a:lstStyle/>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AUROC = 0.859 [0.780, 0.927]</a:t>
            </a:r>
          </a:p>
          <a:p>
            <a:pPr algn="ctr"/>
            <a:r>
              <a:rPr lang="fr-FR" sz="120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AUPRC = NA</a:t>
            </a:r>
          </a:p>
        </p:txBody>
      </p:sp>
      <p:sp>
        <p:nvSpPr>
          <p:cNvPr id="5" name="ZoneTexte 4">
            <a:extLst>
              <a:ext uri="{FF2B5EF4-FFF2-40B4-BE49-F238E27FC236}">
                <a16:creationId xmlns:a16="http://schemas.microsoft.com/office/drawing/2014/main" id="{D53A6E8A-8092-4BE3-028A-1940385811FA}"/>
              </a:ext>
            </a:extLst>
          </p:cNvPr>
          <p:cNvSpPr txBox="1"/>
          <p:nvPr/>
        </p:nvSpPr>
        <p:spPr>
          <a:xfrm>
            <a:off x="409812" y="1149280"/>
            <a:ext cx="247938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(normalization)</a:t>
            </a:r>
          </a:p>
        </p:txBody>
      </p:sp>
      <p:sp>
        <p:nvSpPr>
          <p:cNvPr id="6" name="ZoneTexte 5">
            <a:extLst>
              <a:ext uri="{FF2B5EF4-FFF2-40B4-BE49-F238E27FC236}">
                <a16:creationId xmlns:a16="http://schemas.microsoft.com/office/drawing/2014/main" id="{64B9B050-505D-8B9D-9166-4B6588F62828}"/>
              </a:ext>
            </a:extLst>
          </p:cNvPr>
          <p:cNvSpPr txBox="1"/>
          <p:nvPr/>
        </p:nvSpPr>
        <p:spPr>
          <a:xfrm>
            <a:off x="409811" y="3761851"/>
            <a:ext cx="331694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feature selection (with binarization)</a:t>
            </a:r>
          </a:p>
        </p:txBody>
      </p:sp>
      <p:sp>
        <p:nvSpPr>
          <p:cNvPr id="8" name="ZoneTexte 7">
            <a:extLst>
              <a:ext uri="{FF2B5EF4-FFF2-40B4-BE49-F238E27FC236}">
                <a16:creationId xmlns:a16="http://schemas.microsoft.com/office/drawing/2014/main" id="{6E3F1401-49A6-825C-BDB8-2F02DAAFAFE6}"/>
              </a:ext>
            </a:extLst>
          </p:cNvPr>
          <p:cNvSpPr txBox="1"/>
          <p:nvPr/>
        </p:nvSpPr>
        <p:spPr>
          <a:xfrm>
            <a:off x="6470977" y="1149280"/>
            <a:ext cx="3587424"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comparison (normalization /binarization)</a:t>
            </a:r>
          </a:p>
        </p:txBody>
      </p:sp>
    </p:spTree>
    <p:extLst>
      <p:ext uri="{BB962C8B-B14F-4D97-AF65-F5344CB8AC3E}">
        <p14:creationId xmlns:p14="http://schemas.microsoft.com/office/powerpoint/2010/main" val="4201140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00095-E799-D288-BC7B-4D32E572A36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83E55F4-DCBB-1CC5-770F-2F36C1DA1E57}"/>
              </a:ext>
            </a:extLst>
          </p:cNvPr>
          <p:cNvSpPr>
            <a:spLocks noGrp="1"/>
          </p:cNvSpPr>
          <p:nvPr>
            <p:ph type="title"/>
          </p:nvPr>
        </p:nvSpPr>
        <p:spPr>
          <a:xfrm>
            <a:off x="348792" y="527762"/>
            <a:ext cx="10515600" cy="452171"/>
          </a:xfrm>
        </p:spPr>
        <p:txBody>
          <a:bodyPr>
            <a:normAutofit/>
          </a:bodyPr>
          <a:lstStyle/>
          <a:p>
            <a:r>
              <a:rPr lang="en-US" sz="1600" b="1" noProof="0" dirty="0" err="1">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XGBoost’s</a:t>
            </a:r>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 importance methods</a:t>
            </a:r>
          </a:p>
        </p:txBody>
      </p:sp>
      <p:sp>
        <p:nvSpPr>
          <p:cNvPr id="3" name="ZoneTexte 2">
            <a:extLst>
              <a:ext uri="{FF2B5EF4-FFF2-40B4-BE49-F238E27FC236}">
                <a16:creationId xmlns:a16="http://schemas.microsoft.com/office/drawing/2014/main" id="{AEE37B9E-F839-0EEF-7E78-4DF6D57BB9DD}"/>
              </a:ext>
            </a:extLst>
          </p:cNvPr>
          <p:cNvSpPr txBox="1"/>
          <p:nvPr/>
        </p:nvSpPr>
        <p:spPr>
          <a:xfrm>
            <a:off x="348792" y="1149280"/>
            <a:ext cx="5411928" cy="5410546"/>
          </a:xfrm>
          <a:prstGeom prst="rect">
            <a:avLst/>
          </a:prstGeom>
          <a:noFill/>
          <a:ln>
            <a:solidFill>
              <a:schemeClr val="accent1"/>
            </a:solidFill>
          </a:ln>
        </p:spPr>
        <p:txBody>
          <a:bodyPr wrap="square" lIns="90000" rIns="90000" rtlCol="0">
            <a:noAutofit/>
          </a:bodyPr>
          <a:lstStyle/>
          <a:p>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noProof="0" dirty="0">
                <a:solidFill>
                  <a:schemeClr val="tx2">
                    <a:lumMod val="90000"/>
                    <a:lumOff val="10000"/>
                  </a:schemeClr>
                </a:solidFill>
              </a:rPr>
              <a:t> </a:t>
            </a:r>
            <a:r>
              <a:rPr lang="en-US" sz="1200" b="1" noProof="0" dirty="0">
                <a:solidFill>
                  <a:schemeClr val="tx2">
                    <a:lumMod val="90000"/>
                    <a:lumOff val="10000"/>
                  </a:schemeClr>
                </a:solidFill>
              </a:rPr>
              <a:t>Weight (“frequency”) :</a:t>
            </a:r>
          </a:p>
          <a:p>
            <a:endParaRPr lang="en-US" sz="1200" b="1" noProof="0" dirty="0">
              <a:solidFill>
                <a:schemeClr val="tx2">
                  <a:lumMod val="90000"/>
                  <a:lumOff val="10000"/>
                </a:schemeClr>
              </a:solidFill>
            </a:endParaRPr>
          </a:p>
          <a:p>
            <a:r>
              <a:rPr lang="en-US" sz="1200" b="1" noProof="0" dirty="0">
                <a:solidFill>
                  <a:schemeClr val="tx2">
                    <a:lumMod val="90000"/>
                    <a:lumOff val="10000"/>
                  </a:schemeClr>
                </a:solidFill>
              </a:rPr>
              <a:t>Definition: </a:t>
            </a:r>
            <a:r>
              <a:rPr lang="en-US" sz="1200" noProof="0" dirty="0">
                <a:solidFill>
                  <a:schemeClr val="tx2">
                    <a:lumMod val="90000"/>
                    <a:lumOff val="10000"/>
                  </a:schemeClr>
                </a:solidFill>
              </a:rPr>
              <a:t>The number of splits (across all trees in the model) where the feature is used for splitting.</a:t>
            </a:r>
          </a:p>
          <a:p>
            <a:r>
              <a:rPr lang="en-US" sz="1200" b="1" noProof="0" dirty="0">
                <a:solidFill>
                  <a:schemeClr val="tx2">
                    <a:lumMod val="90000"/>
                    <a:lumOff val="10000"/>
                  </a:schemeClr>
                </a:solidFill>
              </a:rPr>
              <a:t>How it’s calculated: </a:t>
            </a:r>
            <a:r>
              <a:rPr lang="en-US" sz="1200" noProof="0" dirty="0">
                <a:solidFill>
                  <a:schemeClr val="tx2">
                    <a:lumMod val="90000"/>
                    <a:lumOff val="10000"/>
                  </a:schemeClr>
                </a:solidFill>
              </a:rPr>
              <a:t>For every split, if the feature is selected as the split variable, it gets +1. This count is summed over all trees. </a:t>
            </a:r>
            <a:r>
              <a:rPr lang="en-US" sz="1200" b="1" noProof="0" dirty="0">
                <a:solidFill>
                  <a:schemeClr val="tx2">
                    <a:lumMod val="90000"/>
                    <a:lumOff val="10000"/>
                  </a:schemeClr>
                </a:solidFill>
              </a:rPr>
              <a:t>Interpretation: </a:t>
            </a:r>
            <a:r>
              <a:rPr lang="en-US" sz="1200" noProof="0" dirty="0">
                <a:solidFill>
                  <a:schemeClr val="tx2">
                    <a:lumMod val="90000"/>
                    <a:lumOff val="10000"/>
                  </a:schemeClr>
                </a:solidFill>
              </a:rPr>
              <a:t>Measures how often a feature is used, not how much it improves the model.</a:t>
            </a:r>
          </a:p>
          <a:p>
            <a:endParaRPr lang="en-US" sz="1200" b="1"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a:solidFill>
                  <a:schemeClr val="tx2">
                    <a:lumMod val="90000"/>
                    <a:lumOff val="10000"/>
                  </a:schemeClr>
                </a:solidFill>
              </a:rPr>
              <a:t>Gain : </a:t>
            </a:r>
          </a:p>
          <a:p>
            <a:endParaRPr lang="en-US" sz="1200" b="1" noProof="0" dirty="0">
              <a:solidFill>
                <a:schemeClr val="tx2">
                  <a:lumMod val="90000"/>
                  <a:lumOff val="10000"/>
                </a:schemeClr>
              </a:solidFill>
            </a:endParaRPr>
          </a:p>
          <a:p>
            <a:r>
              <a:rPr lang="en-US" sz="1200" b="1" noProof="0" dirty="0">
                <a:solidFill>
                  <a:schemeClr val="tx2">
                    <a:lumMod val="90000"/>
                    <a:lumOff val="10000"/>
                  </a:schemeClr>
                </a:solidFill>
              </a:rPr>
              <a:t>Definition: </a:t>
            </a:r>
            <a:r>
              <a:rPr lang="en-US" sz="1200" noProof="0" dirty="0">
                <a:solidFill>
                  <a:schemeClr val="tx2">
                    <a:lumMod val="90000"/>
                    <a:lumOff val="10000"/>
                  </a:schemeClr>
                </a:solidFill>
              </a:rPr>
              <a:t>The average loss reduction brought by the feature, averaged over all splits where the feature appears.</a:t>
            </a:r>
          </a:p>
          <a:p>
            <a:r>
              <a:rPr lang="en-US" sz="1200" b="1" noProof="0" dirty="0">
                <a:solidFill>
                  <a:schemeClr val="tx2">
                    <a:lumMod val="90000"/>
                    <a:lumOff val="10000"/>
                  </a:schemeClr>
                </a:solidFill>
              </a:rPr>
              <a:t>How it’s calculated: </a:t>
            </a:r>
            <a:r>
              <a:rPr lang="en-US" sz="1200" noProof="0" dirty="0">
                <a:solidFill>
                  <a:schemeClr val="tx2">
                    <a:lumMod val="90000"/>
                    <a:lumOff val="10000"/>
                  </a:schemeClr>
                </a:solidFill>
              </a:rPr>
              <a:t>For each split, </a:t>
            </a:r>
            <a:r>
              <a:rPr lang="en-US" sz="1200" noProof="0" dirty="0" err="1">
                <a:solidFill>
                  <a:schemeClr val="tx2">
                    <a:lumMod val="90000"/>
                    <a:lumOff val="10000"/>
                  </a:schemeClr>
                </a:solidFill>
              </a:rPr>
              <a:t>XGBoost</a:t>
            </a:r>
            <a:r>
              <a:rPr lang="en-US" sz="1200" noProof="0" dirty="0">
                <a:solidFill>
                  <a:schemeClr val="tx2">
                    <a:lumMod val="90000"/>
                    <a:lumOff val="10000"/>
                  </a:schemeClr>
                </a:solidFill>
              </a:rPr>
              <a:t> computes the improvement in the objective function (including regularization) when the split is made. This improvement is called the “gain” of that split. The gain metric for the feature is the mean of these gains across all splits where the feature was used.</a:t>
            </a:r>
          </a:p>
          <a:p>
            <a:r>
              <a:rPr lang="en-US" sz="1200" b="1" noProof="0" dirty="0">
                <a:solidFill>
                  <a:schemeClr val="tx2">
                    <a:lumMod val="90000"/>
                    <a:lumOff val="10000"/>
                  </a:schemeClr>
                </a:solidFill>
              </a:rPr>
              <a:t>Interpretation: </a:t>
            </a:r>
            <a:r>
              <a:rPr lang="en-US" sz="1200" noProof="0" dirty="0">
                <a:solidFill>
                  <a:schemeClr val="tx2">
                    <a:lumMod val="90000"/>
                    <a:lumOff val="10000"/>
                  </a:schemeClr>
                </a:solidFill>
              </a:rPr>
              <a:t>Answers the question: “On average, how much does this feature improve the model when it’s used?”</a:t>
            </a:r>
          </a:p>
          <a:p>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err="1">
                <a:solidFill>
                  <a:schemeClr val="tx2">
                    <a:lumMod val="90000"/>
                    <a:lumOff val="10000"/>
                  </a:schemeClr>
                </a:solidFill>
              </a:rPr>
              <a:t>Total_gain</a:t>
            </a:r>
            <a:endParaRPr lang="en-US" sz="1200" b="1" noProof="0" dirty="0">
              <a:solidFill>
                <a:schemeClr val="tx2">
                  <a:lumMod val="90000"/>
                  <a:lumOff val="10000"/>
                </a:schemeClr>
              </a:solidFill>
            </a:endParaRPr>
          </a:p>
          <a:p>
            <a:pPr marL="171450" indent="-171450">
              <a:buFont typeface="Arial" panose="020B0604020202020204" pitchFamily="34" charset="0"/>
              <a:buChar char="•"/>
            </a:pPr>
            <a:endParaRPr lang="en-US" sz="1200" b="1" noProof="0" dirty="0">
              <a:solidFill>
                <a:schemeClr val="tx2">
                  <a:lumMod val="90000"/>
                  <a:lumOff val="10000"/>
                </a:schemeClr>
              </a:solidFill>
            </a:endParaRPr>
          </a:p>
          <a:p>
            <a:r>
              <a:rPr lang="en-US" sz="1200" b="1" noProof="0" dirty="0">
                <a:solidFill>
                  <a:schemeClr val="tx2">
                    <a:lumMod val="90000"/>
                    <a:lumOff val="10000"/>
                  </a:schemeClr>
                </a:solidFill>
              </a:rPr>
              <a:t>Definition: </a:t>
            </a:r>
            <a:r>
              <a:rPr lang="en-US" sz="1200" noProof="0" dirty="0">
                <a:solidFill>
                  <a:schemeClr val="tx2">
                    <a:lumMod val="90000"/>
                    <a:lumOff val="10000"/>
                  </a:schemeClr>
                </a:solidFill>
              </a:rPr>
              <a:t>The sum of the gains, instead of the average.</a:t>
            </a:r>
          </a:p>
          <a:p>
            <a:r>
              <a:rPr lang="en-US" sz="1200" b="1" noProof="0" dirty="0">
                <a:solidFill>
                  <a:schemeClr val="tx2">
                    <a:lumMod val="90000"/>
                    <a:lumOff val="10000"/>
                  </a:schemeClr>
                </a:solidFill>
              </a:rPr>
              <a:t>How it’s calculated: </a:t>
            </a:r>
            <a:r>
              <a:rPr lang="en-US" sz="1200" noProof="0" dirty="0">
                <a:solidFill>
                  <a:schemeClr val="tx2">
                    <a:lumMod val="90000"/>
                    <a:lumOff val="10000"/>
                  </a:schemeClr>
                </a:solidFill>
              </a:rPr>
              <a:t>Adds up the gain values from all splits where the feature appears.</a:t>
            </a:r>
          </a:p>
          <a:p>
            <a:r>
              <a:rPr lang="en-US" sz="1200" b="1" noProof="0" dirty="0">
                <a:solidFill>
                  <a:schemeClr val="tx2">
                    <a:lumMod val="90000"/>
                    <a:lumOff val="10000"/>
                  </a:schemeClr>
                </a:solidFill>
              </a:rPr>
              <a:t>Interpretation: </a:t>
            </a:r>
            <a:r>
              <a:rPr lang="en-US" sz="1200" noProof="0" dirty="0">
                <a:solidFill>
                  <a:schemeClr val="tx2">
                    <a:lumMod val="90000"/>
                    <a:lumOff val="10000"/>
                  </a:schemeClr>
                </a:solidFill>
              </a:rPr>
              <a:t>Answers the question: “Overall, how much total improvement has this feature contributed to the model?”</a:t>
            </a: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p:txBody>
      </p:sp>
      <p:sp>
        <p:nvSpPr>
          <p:cNvPr id="12" name="ZoneTexte 11">
            <a:extLst>
              <a:ext uri="{FF2B5EF4-FFF2-40B4-BE49-F238E27FC236}">
                <a16:creationId xmlns:a16="http://schemas.microsoft.com/office/drawing/2014/main" id="{63B1F77C-1632-FA79-8E10-DFB59A5E3909}"/>
              </a:ext>
            </a:extLst>
          </p:cNvPr>
          <p:cNvSpPr txBox="1"/>
          <p:nvPr/>
        </p:nvSpPr>
        <p:spPr>
          <a:xfrm>
            <a:off x="409811" y="1020681"/>
            <a:ext cx="170179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Importance Methods</a:t>
            </a:r>
          </a:p>
        </p:txBody>
      </p:sp>
      <p:sp>
        <p:nvSpPr>
          <p:cNvPr id="4" name="ZoneTexte 3">
            <a:extLst>
              <a:ext uri="{FF2B5EF4-FFF2-40B4-BE49-F238E27FC236}">
                <a16:creationId xmlns:a16="http://schemas.microsoft.com/office/drawing/2014/main" id="{128B9C5C-2D3E-A00C-CEF2-828AC07CA4E3}"/>
              </a:ext>
            </a:extLst>
          </p:cNvPr>
          <p:cNvSpPr txBox="1"/>
          <p:nvPr/>
        </p:nvSpPr>
        <p:spPr>
          <a:xfrm>
            <a:off x="6431280" y="1149279"/>
            <a:ext cx="5411928" cy="5410546"/>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a:solidFill>
                  <a:schemeClr val="tx2">
                    <a:lumMod val="90000"/>
                    <a:lumOff val="10000"/>
                  </a:schemeClr>
                </a:solidFill>
              </a:rPr>
              <a:t>Cover</a:t>
            </a:r>
          </a:p>
          <a:p>
            <a:pPr marL="171450" indent="-171450">
              <a:buFont typeface="Arial" panose="020B0604020202020204" pitchFamily="34" charset="0"/>
              <a:buChar char="•"/>
            </a:pPr>
            <a:endParaRPr lang="en-US" sz="1200" b="1" noProof="0" dirty="0">
              <a:solidFill>
                <a:schemeClr val="tx2">
                  <a:lumMod val="90000"/>
                  <a:lumOff val="10000"/>
                </a:schemeClr>
              </a:solidFill>
            </a:endParaRPr>
          </a:p>
          <a:p>
            <a:r>
              <a:rPr lang="en-US" sz="1200" b="1" noProof="0" dirty="0">
                <a:solidFill>
                  <a:schemeClr val="tx2">
                    <a:lumMod val="90000"/>
                    <a:lumOff val="10000"/>
                  </a:schemeClr>
                </a:solidFill>
              </a:rPr>
              <a:t>Definition: </a:t>
            </a:r>
            <a:r>
              <a:rPr lang="en-US" sz="1200" noProof="0" dirty="0">
                <a:solidFill>
                  <a:schemeClr val="tx2">
                    <a:lumMod val="90000"/>
                    <a:lumOff val="10000"/>
                  </a:schemeClr>
                </a:solidFill>
              </a:rPr>
              <a:t>The average coverage of the splits where the feature is used. </a:t>
            </a:r>
          </a:p>
          <a:p>
            <a:r>
              <a:rPr lang="en-US" sz="1200" b="1" noProof="0" dirty="0">
                <a:solidFill>
                  <a:schemeClr val="tx2">
                    <a:lumMod val="90000"/>
                    <a:lumOff val="10000"/>
                  </a:schemeClr>
                </a:solidFill>
              </a:rPr>
              <a:t>How it’s calculated: </a:t>
            </a:r>
            <a:r>
              <a:rPr lang="en-US" sz="1200" noProof="0" dirty="0">
                <a:solidFill>
                  <a:schemeClr val="tx2">
                    <a:lumMod val="90000"/>
                    <a:lumOff val="10000"/>
                  </a:schemeClr>
                </a:solidFill>
              </a:rPr>
              <a:t>For every split where the feature is chosen, </a:t>
            </a:r>
            <a:r>
              <a:rPr lang="en-US" sz="1200" noProof="0" dirty="0" err="1">
                <a:solidFill>
                  <a:schemeClr val="tx2">
                    <a:lumMod val="90000"/>
                    <a:lumOff val="10000"/>
                  </a:schemeClr>
                </a:solidFill>
              </a:rPr>
              <a:t>XGBoost</a:t>
            </a:r>
            <a:r>
              <a:rPr lang="en-US" sz="1200" noProof="0" dirty="0">
                <a:solidFill>
                  <a:schemeClr val="tx2">
                    <a:lumMod val="90000"/>
                    <a:lumOff val="10000"/>
                  </a:schemeClr>
                </a:solidFill>
              </a:rPr>
              <a:t> computes the coverage of that node (sum of the Hessians of the samples passing through it). The cover metric for the feature is the average of these coverage values over all its splits.</a:t>
            </a:r>
          </a:p>
          <a:p>
            <a:r>
              <a:rPr lang="en-US" sz="1200" b="1" noProof="0" dirty="0">
                <a:solidFill>
                  <a:schemeClr val="tx2">
                    <a:lumMod val="90000"/>
                    <a:lumOff val="10000"/>
                  </a:schemeClr>
                </a:solidFill>
              </a:rPr>
              <a:t>Interpretation: </a:t>
            </a:r>
            <a:r>
              <a:rPr lang="en-US" sz="1200" noProof="0" dirty="0">
                <a:solidFill>
                  <a:schemeClr val="tx2">
                    <a:lumMod val="90000"/>
                    <a:lumOff val="10000"/>
                  </a:schemeClr>
                </a:solidFill>
              </a:rPr>
              <a:t>Measures how many (weighted) samples a feature splits when it’s used.</a:t>
            </a:r>
          </a:p>
          <a:p>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err="1">
                <a:solidFill>
                  <a:schemeClr val="tx2">
                    <a:lumMod val="90000"/>
                    <a:lumOff val="10000"/>
                  </a:schemeClr>
                </a:solidFill>
              </a:rPr>
              <a:t>Total_cover</a:t>
            </a:r>
            <a:endParaRPr lang="en-US" sz="1200" b="1" noProof="0" dirty="0">
              <a:solidFill>
                <a:schemeClr val="tx2">
                  <a:lumMod val="90000"/>
                  <a:lumOff val="10000"/>
                </a:schemeClr>
              </a:solidFill>
            </a:endParaRPr>
          </a:p>
          <a:p>
            <a:endParaRPr lang="en-US" sz="1200" b="1" noProof="0" dirty="0">
              <a:solidFill>
                <a:schemeClr val="tx2">
                  <a:lumMod val="90000"/>
                  <a:lumOff val="10000"/>
                </a:schemeClr>
              </a:solidFill>
            </a:endParaRPr>
          </a:p>
          <a:p>
            <a:r>
              <a:rPr lang="en-US" sz="1200" b="1" noProof="0" dirty="0">
                <a:solidFill>
                  <a:schemeClr val="tx2">
                    <a:lumMod val="90000"/>
                    <a:lumOff val="10000"/>
                  </a:schemeClr>
                </a:solidFill>
              </a:rPr>
              <a:t>Definition: </a:t>
            </a:r>
            <a:r>
              <a:rPr lang="en-US" sz="1200" noProof="0" dirty="0">
                <a:solidFill>
                  <a:schemeClr val="tx2">
                    <a:lumMod val="90000"/>
                    <a:lumOff val="10000"/>
                  </a:schemeClr>
                </a:solidFill>
              </a:rPr>
              <a:t>The sum of coverage values instead of the average.</a:t>
            </a:r>
          </a:p>
          <a:p>
            <a:r>
              <a:rPr lang="en-US" sz="1200" b="1" noProof="0" dirty="0">
                <a:solidFill>
                  <a:schemeClr val="tx2">
                    <a:lumMod val="90000"/>
                    <a:lumOff val="10000"/>
                  </a:schemeClr>
                </a:solidFill>
              </a:rPr>
              <a:t>How it’s calculated: </a:t>
            </a:r>
            <a:r>
              <a:rPr lang="en-US" sz="1200" noProof="0" dirty="0">
                <a:solidFill>
                  <a:schemeClr val="tx2">
                    <a:lumMod val="90000"/>
                    <a:lumOff val="10000"/>
                  </a:schemeClr>
                </a:solidFill>
              </a:rPr>
              <a:t>Adds up the coverage from all splits where the feature appears.</a:t>
            </a:r>
          </a:p>
          <a:p>
            <a:r>
              <a:rPr lang="en-US" sz="1200" b="1" noProof="0" dirty="0">
                <a:solidFill>
                  <a:schemeClr val="tx2">
                    <a:lumMod val="90000"/>
                    <a:lumOff val="10000"/>
                  </a:schemeClr>
                </a:solidFill>
              </a:rPr>
              <a:t>Interpretation: </a:t>
            </a:r>
            <a:r>
              <a:rPr lang="en-US" sz="1200" noProof="0" dirty="0">
                <a:solidFill>
                  <a:schemeClr val="tx2">
                    <a:lumMod val="90000"/>
                    <a:lumOff val="10000"/>
                  </a:schemeClr>
                </a:solidFill>
              </a:rPr>
              <a:t>Measures the overall weighted sample mass that the feature has split across the entire model.</a:t>
            </a:r>
          </a:p>
          <a:p>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a:solidFill>
                  <a:schemeClr val="tx2">
                    <a:lumMod val="90000"/>
                    <a:lumOff val="10000"/>
                  </a:schemeClr>
                </a:solidFill>
              </a:rPr>
              <a:t>SHAP (</a:t>
            </a:r>
            <a:r>
              <a:rPr lang="en-US" sz="1200" b="1" noProof="0" dirty="0" err="1">
                <a:solidFill>
                  <a:schemeClr val="tx2">
                    <a:lumMod val="90000"/>
                    <a:lumOff val="10000"/>
                  </a:schemeClr>
                </a:solidFill>
              </a:rPr>
              <a:t>TreeSHAP</a:t>
            </a:r>
            <a:r>
              <a:rPr lang="en-US" sz="1200" b="1" noProof="0" dirty="0">
                <a:solidFill>
                  <a:schemeClr val="tx2">
                    <a:lumMod val="90000"/>
                    <a:lumOff val="10000"/>
                  </a:schemeClr>
                </a:solidFill>
              </a:rPr>
              <a:t>)</a:t>
            </a:r>
          </a:p>
          <a:p>
            <a:endParaRPr lang="en-US" sz="1200" b="1" noProof="0" dirty="0">
              <a:solidFill>
                <a:schemeClr val="tx2">
                  <a:lumMod val="90000"/>
                  <a:lumOff val="10000"/>
                </a:schemeClr>
              </a:solidFill>
            </a:endParaRPr>
          </a:p>
          <a:p>
            <a:r>
              <a:rPr lang="en-US" sz="1200" b="1" noProof="0" dirty="0">
                <a:solidFill>
                  <a:schemeClr val="tx2">
                    <a:lumMod val="90000"/>
                    <a:lumOff val="10000"/>
                  </a:schemeClr>
                </a:solidFill>
              </a:rPr>
              <a:t>Definition: </a:t>
            </a:r>
            <a:r>
              <a:rPr lang="en-US" sz="1200" noProof="0" dirty="0">
                <a:solidFill>
                  <a:schemeClr val="tx2">
                    <a:lumMod val="90000"/>
                    <a:lumOff val="10000"/>
                  </a:schemeClr>
                </a:solidFill>
              </a:rPr>
              <a:t>Local attributions per sample; for global importance. Meaning: “How much does this feature contribute, in absolute value, to the prediction for a given instance?”</a:t>
            </a:r>
          </a:p>
          <a:p>
            <a:r>
              <a:rPr lang="en-US" sz="1200" b="1" noProof="0" dirty="0">
                <a:solidFill>
                  <a:schemeClr val="tx2">
                    <a:lumMod val="90000"/>
                    <a:lumOff val="10000"/>
                  </a:schemeClr>
                </a:solidFill>
              </a:rPr>
              <a:t>How it’s calculated: </a:t>
            </a:r>
            <a:r>
              <a:rPr lang="en-US" sz="1200" noProof="0" dirty="0" err="1">
                <a:solidFill>
                  <a:schemeClr val="tx2">
                    <a:lumMod val="90000"/>
                    <a:lumOff val="10000"/>
                  </a:schemeClr>
                </a:solidFill>
              </a:rPr>
              <a:t>TreeSHAP</a:t>
            </a:r>
            <a:r>
              <a:rPr lang="en-US" sz="1200" noProof="0" dirty="0">
                <a:solidFill>
                  <a:schemeClr val="tx2">
                    <a:lumMod val="90000"/>
                    <a:lumOff val="10000"/>
                  </a:schemeClr>
                </a:solidFill>
              </a:rPr>
              <a:t> uses the structure of the decision trees to compute exact Shapley values for each feature on each sample. The global importance is the mean of the absolute SHAP values across all samples.</a:t>
            </a:r>
          </a:p>
          <a:p>
            <a:r>
              <a:rPr lang="en-US" sz="1200" b="1" noProof="0" dirty="0">
                <a:solidFill>
                  <a:schemeClr val="tx2">
                    <a:lumMod val="90000"/>
                    <a:lumOff val="10000"/>
                  </a:schemeClr>
                </a:solidFill>
              </a:rPr>
              <a:t>Interpretation: </a:t>
            </a:r>
            <a:r>
              <a:rPr lang="en-US" sz="1200" noProof="0" dirty="0">
                <a:solidFill>
                  <a:schemeClr val="tx2">
                    <a:lumMod val="90000"/>
                    <a:lumOff val="10000"/>
                  </a:schemeClr>
                </a:solidFill>
              </a:rPr>
              <a:t>Captures both magnitude and direction of a feature’s influence at the instance level, then summarizes it globally.</a:t>
            </a: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p:txBody>
      </p:sp>
      <p:sp>
        <p:nvSpPr>
          <p:cNvPr id="6" name="ZoneTexte 5">
            <a:extLst>
              <a:ext uri="{FF2B5EF4-FFF2-40B4-BE49-F238E27FC236}">
                <a16:creationId xmlns:a16="http://schemas.microsoft.com/office/drawing/2014/main" id="{9D8506B6-9876-1677-A258-5AE4D130C28F}"/>
              </a:ext>
            </a:extLst>
          </p:cNvPr>
          <p:cNvSpPr txBox="1"/>
          <p:nvPr/>
        </p:nvSpPr>
        <p:spPr>
          <a:xfrm>
            <a:off x="6546660" y="1020681"/>
            <a:ext cx="170179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Importance Methods</a:t>
            </a:r>
          </a:p>
        </p:txBody>
      </p:sp>
    </p:spTree>
    <p:extLst>
      <p:ext uri="{BB962C8B-B14F-4D97-AF65-F5344CB8AC3E}">
        <p14:creationId xmlns:p14="http://schemas.microsoft.com/office/powerpoint/2010/main" val="3144944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1FCE8-6004-9BFB-0CAF-55D2555931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C7DE922-54B9-4A16-220E-0B890BC07994}"/>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Normalization techniques tried</a:t>
            </a:r>
          </a:p>
        </p:txBody>
      </p:sp>
      <p:sp>
        <p:nvSpPr>
          <p:cNvPr id="3" name="ZoneTexte 2">
            <a:extLst>
              <a:ext uri="{FF2B5EF4-FFF2-40B4-BE49-F238E27FC236}">
                <a16:creationId xmlns:a16="http://schemas.microsoft.com/office/drawing/2014/main" id="{709FF7DC-FB69-12F1-6506-8529D639317B}"/>
              </a:ext>
            </a:extLst>
          </p:cNvPr>
          <p:cNvSpPr txBox="1"/>
          <p:nvPr/>
        </p:nvSpPr>
        <p:spPr>
          <a:xfrm>
            <a:off x="348792" y="1149280"/>
            <a:ext cx="5411928" cy="5410546"/>
          </a:xfrm>
          <a:prstGeom prst="rect">
            <a:avLst/>
          </a:prstGeom>
          <a:noFill/>
          <a:ln>
            <a:solidFill>
              <a:schemeClr val="accent1"/>
            </a:solidFill>
          </a:ln>
        </p:spPr>
        <p:txBody>
          <a:bodyPr wrap="square" lIns="90000" rIns="90000" rtlCol="0">
            <a:noAutofit/>
          </a:bodyPr>
          <a:lstStyle/>
          <a:p>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noProof="0" dirty="0">
                <a:solidFill>
                  <a:schemeClr val="tx2">
                    <a:lumMod val="90000"/>
                    <a:lumOff val="10000"/>
                  </a:schemeClr>
                </a:solidFill>
              </a:rPr>
              <a:t>  </a:t>
            </a:r>
            <a:r>
              <a:rPr lang="en-US" sz="1200" b="1" noProof="0" dirty="0">
                <a:solidFill>
                  <a:schemeClr val="tx2">
                    <a:lumMod val="90000"/>
                    <a:lumOff val="10000"/>
                  </a:schemeClr>
                </a:solidFill>
              </a:rPr>
              <a:t>Idea:</a:t>
            </a:r>
            <a:r>
              <a:rPr lang="en-US" sz="1200" noProof="0" dirty="0">
                <a:solidFill>
                  <a:schemeClr val="tx2">
                    <a:lumMod val="90000"/>
                    <a:lumOff val="10000"/>
                  </a:schemeClr>
                </a:solidFill>
              </a:rPr>
              <a:t> Convert per-bootstrap importances p</a:t>
            </a:r>
            <a:r>
              <a:rPr lang="en-US" sz="1200" baseline="-25000" noProof="0" dirty="0">
                <a:solidFill>
                  <a:schemeClr val="tx2">
                    <a:lumMod val="90000"/>
                    <a:lumOff val="10000"/>
                  </a:schemeClr>
                </a:solidFill>
              </a:rPr>
              <a:t>i</a:t>
            </a:r>
            <a:r>
              <a:rPr lang="en-US" sz="1200" noProof="0" dirty="0">
                <a:solidFill>
                  <a:schemeClr val="tx2">
                    <a:lumMod val="90000"/>
                    <a:lumOff val="10000"/>
                  </a:schemeClr>
                </a:solidFill>
              </a:rPr>
              <a:t>​ into shares that sum to 1</a:t>
            </a: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a:solidFill>
                  <a:schemeClr val="tx2">
                    <a:lumMod val="90000"/>
                    <a:lumOff val="10000"/>
                  </a:schemeClr>
                </a:solidFill>
              </a:rPr>
              <a:t>Pros: </a:t>
            </a:r>
          </a:p>
          <a:p>
            <a:pPr marL="628650" lvl="1" indent="-171450">
              <a:buFont typeface="Arial" panose="020B0604020202020204" pitchFamily="34" charset="0"/>
              <a:buChar char="•"/>
            </a:pPr>
            <a:r>
              <a:rPr lang="en-US" sz="1200" noProof="0" dirty="0">
                <a:solidFill>
                  <a:schemeClr val="tx2">
                    <a:lumMod val="90000"/>
                    <a:lumOff val="10000"/>
                  </a:schemeClr>
                </a:solidFill>
              </a:rPr>
              <a:t>Invariant to a common scale factor (</a:t>
            </a:r>
            <a:r>
              <a:rPr lang="en-US" sz="1200" noProof="0" dirty="0" err="1">
                <a:solidFill>
                  <a:schemeClr val="tx2">
                    <a:lumMod val="90000"/>
                    <a:lumOff val="10000"/>
                  </a:schemeClr>
                </a:solidFill>
              </a:rPr>
              <a:t>c⋅p</a:t>
            </a:r>
            <a:r>
              <a:rPr lang="en-US" sz="1200" noProof="0" dirty="0">
                <a:solidFill>
                  <a:schemeClr val="tx2">
                    <a:lumMod val="90000"/>
                    <a:lumOff val="10000"/>
                  </a:schemeClr>
                </a:solidFill>
              </a:rPr>
              <a:t> → same s).</a:t>
            </a:r>
          </a:p>
          <a:p>
            <a:pPr marL="628650" lvl="1" indent="-171450">
              <a:buFont typeface="Arial" panose="020B0604020202020204" pitchFamily="34" charset="0"/>
              <a:buChar char="•"/>
            </a:pPr>
            <a:r>
              <a:rPr lang="en-US" sz="1200" noProof="0" dirty="0">
                <a:solidFill>
                  <a:schemeClr val="tx2">
                    <a:lumMod val="90000"/>
                    <a:lumOff val="10000"/>
                  </a:schemeClr>
                </a:solidFill>
              </a:rPr>
              <a:t>Fits in [0,1] and sums to 1 (easy to visualize within a bootstrap).</a:t>
            </a: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a:solidFill>
                  <a:schemeClr val="tx2">
                    <a:lumMod val="90000"/>
                    <a:lumOff val="10000"/>
                  </a:schemeClr>
                </a:solidFill>
              </a:rPr>
              <a:t>Cons (in STABL):</a:t>
            </a:r>
          </a:p>
          <a:p>
            <a:pPr marL="628650" lvl="1" indent="-171450">
              <a:buFont typeface="Arial" panose="020B0604020202020204" pitchFamily="34" charset="0"/>
              <a:buChar char="•"/>
            </a:pPr>
            <a:r>
              <a:rPr lang="en-US" sz="1200" noProof="0" dirty="0">
                <a:solidFill>
                  <a:schemeClr val="tx2">
                    <a:lumMod val="90000"/>
                    <a:lumOff val="10000"/>
                  </a:schemeClr>
                </a:solidFill>
              </a:rPr>
              <a:t>Loses absolute magnitude: a “confident” bootstrap and a “noisy” one both sum to 1 → FDR curves become less informative.</a:t>
            </a:r>
          </a:p>
          <a:p>
            <a:pPr marL="628650" lvl="1" indent="-171450">
              <a:buFont typeface="Arial" panose="020B0604020202020204" pitchFamily="34" charset="0"/>
              <a:buChar char="•"/>
            </a:pPr>
            <a:r>
              <a:rPr lang="en-US" sz="1200" noProof="0" dirty="0">
                <a:solidFill>
                  <a:schemeClr val="tx2">
                    <a:lumMod val="90000"/>
                    <a:lumOff val="10000"/>
                  </a:schemeClr>
                </a:solidFill>
              </a:rPr>
              <a:t>Dilutes signal when many features have small mass: each share shrinks with the number of nonzero features.</a:t>
            </a:r>
          </a:p>
          <a:p>
            <a:pPr marL="628650" lvl="1" indent="-171450">
              <a:buFont typeface="Arial" panose="020B0604020202020204" pitchFamily="34" charset="0"/>
              <a:buChar char="•"/>
            </a:pPr>
            <a:r>
              <a:rPr lang="en-US" sz="1200" noProof="0" dirty="0">
                <a:solidFill>
                  <a:schemeClr val="tx2">
                    <a:lumMod val="90000"/>
                    <a:lumOff val="10000"/>
                  </a:schemeClr>
                </a:solidFill>
              </a:rPr>
              <a:t>Not comparable across bootstraps/</a:t>
            </a:r>
            <a:r>
              <a:rPr lang="en-US" sz="1200" noProof="0" dirty="0" err="1">
                <a:solidFill>
                  <a:schemeClr val="tx2">
                    <a:lumMod val="90000"/>
                    <a:lumOff val="10000"/>
                  </a:schemeClr>
                </a:solidFill>
              </a:rPr>
              <a:t>λ</a:t>
            </a:r>
            <a:r>
              <a:rPr lang="en-US" sz="1200" noProof="0" dirty="0">
                <a:solidFill>
                  <a:schemeClr val="tx2">
                    <a:lumMod val="90000"/>
                    <a:lumOff val="10000"/>
                  </a:schemeClr>
                </a:solidFill>
              </a:rPr>
              <a:t>: depends on how many features are active in that draw.</a:t>
            </a:r>
          </a:p>
          <a:p>
            <a:pPr marL="628650" lvl="1" indent="-171450">
              <a:buFont typeface="Arial" panose="020B0604020202020204" pitchFamily="34" charset="0"/>
              <a:buChar char="•"/>
            </a:pPr>
            <a:r>
              <a:rPr lang="en-US" sz="1200" noProof="0" dirty="0">
                <a:solidFill>
                  <a:schemeClr val="tx2">
                    <a:lumMod val="90000"/>
                    <a:lumOff val="10000"/>
                  </a:schemeClr>
                </a:solidFill>
              </a:rPr>
              <a:t>Unstable when ∑pj≈0.</a:t>
            </a:r>
          </a:p>
          <a:p>
            <a:pPr marL="171450" indent="-171450">
              <a:buFont typeface="Arial" panose="020B0604020202020204" pitchFamily="34" charset="0"/>
              <a:buChar char="•"/>
            </a:pPr>
            <a:endParaRPr lang="en-US" sz="1200" b="1"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a:solidFill>
                  <a:schemeClr val="tx2">
                    <a:lumMod val="90000"/>
                    <a:lumOff val="10000"/>
                  </a:schemeClr>
                </a:solidFill>
              </a:rPr>
              <a:t>Why didn’t I keep it ?</a:t>
            </a:r>
          </a:p>
          <a:p>
            <a:endParaRPr lang="en-US" sz="1200" b="1" noProof="0" dirty="0">
              <a:solidFill>
                <a:schemeClr val="tx2">
                  <a:lumMod val="90000"/>
                  <a:lumOff val="10000"/>
                </a:schemeClr>
              </a:solidFill>
            </a:endParaRPr>
          </a:p>
          <a:p>
            <a:r>
              <a:rPr lang="en-US" sz="1200" noProof="0" dirty="0">
                <a:solidFill>
                  <a:schemeClr val="tx2">
                    <a:lumMod val="90000"/>
                    <a:lumOff val="10000"/>
                  </a:schemeClr>
                </a:solidFill>
              </a:rPr>
              <a:t>It compresses scale and makes cross-bootstrap aggregation (selection frequency, FDR thresholding) unreliable and overly sensitive.</a:t>
            </a: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p:txBody>
      </p:sp>
      <p:sp>
        <p:nvSpPr>
          <p:cNvPr id="12" name="ZoneTexte 11">
            <a:extLst>
              <a:ext uri="{FF2B5EF4-FFF2-40B4-BE49-F238E27FC236}">
                <a16:creationId xmlns:a16="http://schemas.microsoft.com/office/drawing/2014/main" id="{86C9ADAA-D2DF-B9D6-2DBB-5C1BEA984F81}"/>
              </a:ext>
            </a:extLst>
          </p:cNvPr>
          <p:cNvSpPr txBox="1"/>
          <p:nvPr/>
        </p:nvSpPr>
        <p:spPr>
          <a:xfrm>
            <a:off x="409811" y="1020681"/>
            <a:ext cx="2128116" cy="276999"/>
          </a:xfrm>
          <a:prstGeom prst="rect">
            <a:avLst/>
          </a:prstGeom>
          <a:solidFill>
            <a:schemeClr val="bg1"/>
          </a:solidFill>
          <a:ln>
            <a:noFill/>
          </a:ln>
        </p:spPr>
        <p:txBody>
          <a:bodyPr wrap="square" rtlCol="0">
            <a:spAutoFit/>
          </a:bodyPr>
          <a:lstStyle/>
          <a:p>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Proportionnal</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normlization</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p:txBody>
      </p:sp>
      <p:sp>
        <p:nvSpPr>
          <p:cNvPr id="4" name="ZoneTexte 3">
            <a:extLst>
              <a:ext uri="{FF2B5EF4-FFF2-40B4-BE49-F238E27FC236}">
                <a16:creationId xmlns:a16="http://schemas.microsoft.com/office/drawing/2014/main" id="{78E35CF0-2DEF-20C6-EA59-E755BCA20F14}"/>
              </a:ext>
            </a:extLst>
          </p:cNvPr>
          <p:cNvSpPr txBox="1"/>
          <p:nvPr/>
        </p:nvSpPr>
        <p:spPr>
          <a:xfrm>
            <a:off x="6431280" y="1149279"/>
            <a:ext cx="5411928" cy="5410546"/>
          </a:xfrm>
          <a:prstGeom prst="rect">
            <a:avLst/>
          </a:prstGeom>
          <a:noFill/>
          <a:ln>
            <a:solidFill>
              <a:schemeClr val="accent1"/>
            </a:solidFill>
          </a:ln>
        </p:spPr>
        <p:txBody>
          <a:bodyPr wrap="square" lIns="90000" rIns="90000" rtlCol="0">
            <a:noAutofit/>
          </a:bodyPr>
          <a:lstStyle/>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pPr marL="171450" indent="-171450">
              <a:buFont typeface="Arial" panose="020B0604020202020204" pitchFamily="34" charset="0"/>
              <a:buChar char="•"/>
            </a:pPr>
            <a:r>
              <a:rPr lang="en-US" sz="1200" b="1" noProof="0" dirty="0">
                <a:solidFill>
                  <a:schemeClr val="tx2">
                    <a:lumMod val="90000"/>
                    <a:lumOff val="10000"/>
                  </a:schemeClr>
                </a:solidFill>
              </a:rPr>
              <a:t>Idea:</a:t>
            </a:r>
            <a:r>
              <a:rPr lang="en-US" sz="1200" noProof="0" dirty="0">
                <a:solidFill>
                  <a:schemeClr val="tx2">
                    <a:lumMod val="90000"/>
                    <a:lumOff val="10000"/>
                  </a:schemeClr>
                </a:solidFill>
              </a:rPr>
              <a:t> Replace importances by ranks per bootstrap (1 = largest), then score as 1/rank (ties → average rank).</a:t>
            </a: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a:solidFill>
                  <a:schemeClr val="tx2">
                    <a:lumMod val="90000"/>
                    <a:lumOff val="10000"/>
                  </a:schemeClr>
                </a:solidFill>
              </a:rPr>
              <a:t>Pros:</a:t>
            </a:r>
          </a:p>
          <a:p>
            <a:pPr marL="628650" lvl="1" indent="-171450">
              <a:buFont typeface="Arial" panose="020B0604020202020204" pitchFamily="34" charset="0"/>
              <a:buChar char="•"/>
            </a:pPr>
            <a:r>
              <a:rPr lang="en-US" sz="1200" noProof="0" dirty="0">
                <a:solidFill>
                  <a:schemeClr val="tx2">
                    <a:lumMod val="90000"/>
                    <a:lumOff val="10000"/>
                  </a:schemeClr>
                </a:solidFill>
              </a:rPr>
              <a:t>Invariant to any monotone transform of p (scale/log).</a:t>
            </a:r>
          </a:p>
          <a:p>
            <a:pPr marL="628650" lvl="1" indent="-171450">
              <a:buFont typeface="Arial" panose="020B0604020202020204" pitchFamily="34" charset="0"/>
              <a:buChar char="•"/>
            </a:pPr>
            <a:r>
              <a:rPr lang="en-US" sz="1200" noProof="0" dirty="0">
                <a:solidFill>
                  <a:schemeClr val="tx2">
                    <a:lumMod val="90000"/>
                    <a:lumOff val="10000"/>
                  </a:schemeClr>
                </a:solidFill>
              </a:rPr>
              <a:t>Creates a crisp top-k hierarchy.</a:t>
            </a:r>
          </a:p>
          <a:p>
            <a:pPr marL="171450" indent="-171450">
              <a:buFont typeface="Arial" panose="020B0604020202020204" pitchFamily="34" charset="0"/>
              <a:buChar char="•"/>
            </a:pPr>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a:solidFill>
                  <a:schemeClr val="tx2">
                    <a:lumMod val="90000"/>
                    <a:lumOff val="10000"/>
                  </a:schemeClr>
                </a:solidFill>
              </a:rPr>
              <a:t>Cons (in STABL):</a:t>
            </a:r>
          </a:p>
          <a:p>
            <a:pPr marL="628650" lvl="1" indent="-171450">
              <a:buFont typeface="Arial" panose="020B0604020202020204" pitchFamily="34" charset="0"/>
              <a:buChar char="•"/>
            </a:pPr>
            <a:r>
              <a:rPr lang="en-US" sz="1200" noProof="0" dirty="0">
                <a:solidFill>
                  <a:schemeClr val="tx2">
                    <a:lumMod val="90000"/>
                    <a:lumOff val="10000"/>
                  </a:schemeClr>
                </a:solidFill>
              </a:rPr>
              <a:t>Destroys margins: adjacent values get scores 1 vs 1/2 regardless of true gaps; tail ranks can differ a lot for near-equal values.</a:t>
            </a:r>
          </a:p>
          <a:p>
            <a:pPr marL="628650" lvl="1" indent="-171450">
              <a:buFont typeface="Arial" panose="020B0604020202020204" pitchFamily="34" charset="0"/>
              <a:buChar char="•"/>
            </a:pPr>
            <a:r>
              <a:rPr lang="en-US" sz="1200" noProof="0" dirty="0">
                <a:solidFill>
                  <a:schemeClr val="tx2">
                    <a:lumMod val="90000"/>
                    <a:lumOff val="10000"/>
                  </a:schemeClr>
                </a:solidFill>
              </a:rPr>
              <a:t>Group correlation dilution: correlated features rotate in/out of the top; frequencies spread across the group.</a:t>
            </a:r>
          </a:p>
          <a:p>
            <a:pPr marL="628650" lvl="1" indent="-171450">
              <a:buFont typeface="Arial" panose="020B0604020202020204" pitchFamily="34" charset="0"/>
              <a:buChar char="•"/>
            </a:pPr>
            <a:r>
              <a:rPr lang="en-US" sz="1200" noProof="0" dirty="0">
                <a:solidFill>
                  <a:schemeClr val="tx2">
                    <a:lumMod val="90000"/>
                    <a:lumOff val="10000"/>
                  </a:schemeClr>
                </a:solidFill>
              </a:rPr>
              <a:t>Depends on d (number of features) and ties → poor comparability across omics / datasets.</a:t>
            </a:r>
          </a:p>
          <a:p>
            <a:pPr marL="628650" lvl="1" indent="-171450">
              <a:buFont typeface="Arial" panose="020B0604020202020204" pitchFamily="34" charset="0"/>
              <a:buChar char="•"/>
            </a:pPr>
            <a:r>
              <a:rPr lang="en-US" sz="1200" noProof="0" dirty="0">
                <a:solidFill>
                  <a:schemeClr val="tx2">
                    <a:lumMod val="90000"/>
                    <a:lumOff val="10000"/>
                  </a:schemeClr>
                </a:solidFill>
              </a:rPr>
              <a:t>Misaligned with FDR-by-threshold: ranks don’t reflect loss/gain; FDR curves become less meaningful.</a:t>
            </a:r>
          </a:p>
          <a:p>
            <a:pPr lvl="1"/>
            <a:endParaRPr lang="en-US" sz="1200" noProof="0" dirty="0">
              <a:solidFill>
                <a:schemeClr val="tx2">
                  <a:lumMod val="90000"/>
                  <a:lumOff val="10000"/>
                </a:schemeClr>
              </a:solidFill>
            </a:endParaRPr>
          </a:p>
          <a:p>
            <a:pPr marL="171450" indent="-171450">
              <a:buFont typeface="Arial" panose="020B0604020202020204" pitchFamily="34" charset="0"/>
              <a:buChar char="•"/>
            </a:pPr>
            <a:r>
              <a:rPr lang="en-US" sz="1200" b="1" noProof="0" dirty="0">
                <a:solidFill>
                  <a:schemeClr val="tx2">
                    <a:lumMod val="90000"/>
                    <a:lumOff val="10000"/>
                  </a:schemeClr>
                </a:solidFill>
              </a:rPr>
              <a:t>Why didn’t I keep it?</a:t>
            </a:r>
          </a:p>
          <a:p>
            <a:endParaRPr lang="en-US" sz="1200" b="1" noProof="0" dirty="0">
              <a:solidFill>
                <a:schemeClr val="tx2">
                  <a:lumMod val="90000"/>
                  <a:lumOff val="10000"/>
                </a:schemeClr>
              </a:solidFill>
            </a:endParaRPr>
          </a:p>
          <a:p>
            <a:r>
              <a:rPr lang="en-US" sz="1200" noProof="0" dirty="0">
                <a:solidFill>
                  <a:schemeClr val="tx2">
                    <a:lumMod val="90000"/>
                    <a:lumOff val="10000"/>
                  </a:schemeClr>
                </a:solidFill>
              </a:rPr>
              <a:t>Good for within-bootstrap ordering, but it biases frequency aggregation and weakens FDR control in practice.</a:t>
            </a:r>
          </a:p>
          <a:p>
            <a:pPr lvl="1"/>
            <a:endParaRPr lang="en-US" sz="1200" noProof="0" dirty="0">
              <a:solidFill>
                <a:schemeClr val="tx2">
                  <a:lumMod val="90000"/>
                  <a:lumOff val="10000"/>
                </a:schemeClr>
              </a:solidFill>
            </a:endParaRPr>
          </a:p>
          <a:p>
            <a:pPr marL="171450" indent="-171450">
              <a:buFont typeface="Arial" panose="020B0604020202020204" pitchFamily="34" charset="0"/>
              <a:buChar char="•"/>
            </a:pPr>
            <a:endParaRPr lang="en-US" sz="1200" noProof="0" dirty="0">
              <a:solidFill>
                <a:schemeClr val="tx2">
                  <a:lumMod val="90000"/>
                  <a:lumOff val="10000"/>
                </a:schemeClr>
              </a:solidFill>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p:txBody>
      </p:sp>
      <p:sp>
        <p:nvSpPr>
          <p:cNvPr id="6" name="ZoneTexte 5">
            <a:extLst>
              <a:ext uri="{FF2B5EF4-FFF2-40B4-BE49-F238E27FC236}">
                <a16:creationId xmlns:a16="http://schemas.microsoft.com/office/drawing/2014/main" id="{392BE5B0-4853-FBDB-EBC7-20B3EFDD6C6F}"/>
              </a:ext>
            </a:extLst>
          </p:cNvPr>
          <p:cNvSpPr txBox="1"/>
          <p:nvPr/>
        </p:nvSpPr>
        <p:spPr>
          <a:xfrm>
            <a:off x="6546660" y="1020681"/>
            <a:ext cx="175758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Quantile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Normlization</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p:txBody>
      </p:sp>
      <p:pic>
        <p:nvPicPr>
          <p:cNvPr id="5" name="Image 4">
            <a:extLst>
              <a:ext uri="{FF2B5EF4-FFF2-40B4-BE49-F238E27FC236}">
                <a16:creationId xmlns:a16="http://schemas.microsoft.com/office/drawing/2014/main" id="{BB103E2A-15DB-1ABC-FE27-3D0F72BC0B19}"/>
              </a:ext>
            </a:extLst>
          </p:cNvPr>
          <p:cNvPicPr>
            <a:picLocks noChangeAspect="1"/>
          </p:cNvPicPr>
          <p:nvPr/>
        </p:nvPicPr>
        <p:blipFill>
          <a:blip r:embed="rId3"/>
          <a:stretch>
            <a:fillRect/>
          </a:stretch>
        </p:blipFill>
        <p:spPr>
          <a:xfrm>
            <a:off x="2428180" y="1691761"/>
            <a:ext cx="998530" cy="586922"/>
          </a:xfrm>
          <a:prstGeom prst="rect">
            <a:avLst/>
          </a:prstGeom>
        </p:spPr>
      </p:pic>
      <p:pic>
        <p:nvPicPr>
          <p:cNvPr id="7" name="Image 6">
            <a:extLst>
              <a:ext uri="{FF2B5EF4-FFF2-40B4-BE49-F238E27FC236}">
                <a16:creationId xmlns:a16="http://schemas.microsoft.com/office/drawing/2014/main" id="{23C74C2C-4828-33C1-5D7C-2E680943CE3A}"/>
              </a:ext>
            </a:extLst>
          </p:cNvPr>
          <p:cNvPicPr>
            <a:picLocks noChangeAspect="1"/>
          </p:cNvPicPr>
          <p:nvPr/>
        </p:nvPicPr>
        <p:blipFill>
          <a:blip r:embed="rId4"/>
          <a:stretch>
            <a:fillRect/>
          </a:stretch>
        </p:blipFill>
        <p:spPr>
          <a:xfrm>
            <a:off x="8576205" y="1702683"/>
            <a:ext cx="1122077" cy="576000"/>
          </a:xfrm>
          <a:prstGeom prst="rect">
            <a:avLst/>
          </a:prstGeom>
        </p:spPr>
      </p:pic>
    </p:spTree>
    <p:extLst>
      <p:ext uri="{BB962C8B-B14F-4D97-AF65-F5344CB8AC3E}">
        <p14:creationId xmlns:p14="http://schemas.microsoft.com/office/powerpoint/2010/main" val="106449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39D8F-BF2B-89D6-ACD4-BA75391F010F}"/>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7E300F19-055C-B626-B03D-72F851BC29AE}"/>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1BEA13B7-47B7-00FE-813F-AC50EA73C170}"/>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1B959CB5-C565-9A8C-D1DC-BA5FD8F479CD}"/>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B83B7BDD-DDC9-81AB-46C8-B28AA44774D4}"/>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45FF14F3-0F3E-276E-2F7D-E9934F228A96}"/>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AF7F8112-9DC4-A434-D1A5-C0265C619F0D}"/>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B9FEC4E3-9802-5AC7-AFA4-ED94886DF80D}"/>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69B23DA6-B3E6-CC8C-E7AD-9214D1F4A2DF}"/>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D5ED6518-363F-5948-475E-47396357FC6C}"/>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1640A035-E01E-3B16-AF56-266607CBF2F0}"/>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C480AD1C-6FF1-DD46-5E78-8E2FDAB27E14}"/>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pic>
        <p:nvPicPr>
          <p:cNvPr id="1026" name="Picture 2" descr="Curve Fitting using Linear and Nonlinear Regression | GeeksforGeeks">
            <a:extLst>
              <a:ext uri="{FF2B5EF4-FFF2-40B4-BE49-F238E27FC236}">
                <a16:creationId xmlns:a16="http://schemas.microsoft.com/office/drawing/2014/main" id="{278656DD-69D6-5BAB-BCB3-E7481D684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7" y="1658395"/>
            <a:ext cx="1626301" cy="131666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eur droit 40">
            <a:extLst>
              <a:ext uri="{FF2B5EF4-FFF2-40B4-BE49-F238E27FC236}">
                <a16:creationId xmlns:a16="http://schemas.microsoft.com/office/drawing/2014/main" id="{1834F2B2-1436-BDD9-482F-4498E4F3DD44}"/>
              </a:ext>
            </a:extLst>
          </p:cNvPr>
          <p:cNvCxnSpPr>
            <a:cxnSpLocks/>
          </p:cNvCxnSpPr>
          <p:nvPr/>
        </p:nvCxnSpPr>
        <p:spPr>
          <a:xfrm>
            <a:off x="4964440"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500D12EB-9C96-DC39-7275-A54728E48771}"/>
              </a:ext>
            </a:extLst>
          </p:cNvPr>
          <p:cNvSpPr txBox="1"/>
          <p:nvPr/>
        </p:nvSpPr>
        <p:spPr>
          <a:xfrm>
            <a:off x="2675782" y="1205298"/>
            <a:ext cx="2288655" cy="461665"/>
          </a:xfrm>
          <a:prstGeom prst="rect">
            <a:avLst/>
          </a:prstGeom>
          <a:noFill/>
        </p:spPr>
        <p:txBody>
          <a:bodyPr wrap="square" rtlCol="0">
            <a:spAutoFit/>
          </a:bodyPr>
          <a:lstStyle/>
          <a:p>
            <a:pPr algn="ctr"/>
            <a:r>
              <a:rPr lang="en-US" sz="1200" noProof="0" dirty="0">
                <a:solidFill>
                  <a:schemeClr val="tx2">
                    <a:lumMod val="90000"/>
                    <a:lumOff val="10000"/>
                  </a:schemeClr>
                </a:solidFill>
              </a:rPr>
              <a:t>Fitting a linear model for each bootstrap</a:t>
            </a:r>
          </a:p>
        </p:txBody>
      </p:sp>
      <p:pic>
        <p:nvPicPr>
          <p:cNvPr id="1028" name="Picture 4" descr="LASSO regression | Robeco USA">
            <a:extLst>
              <a:ext uri="{FF2B5EF4-FFF2-40B4-BE49-F238E27FC236}">
                <a16:creationId xmlns:a16="http://schemas.microsoft.com/office/drawing/2014/main" id="{13B34752-74BA-0056-4DC1-C04EC58A8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709" y="2993597"/>
            <a:ext cx="1790810" cy="47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74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752EE-C8A2-FCD1-3B6C-0967572D7DDF}"/>
            </a:ext>
          </a:extLst>
        </p:cNvPr>
        <p:cNvGrpSpPr/>
        <p:nvPr/>
      </p:nvGrpSpPr>
      <p:grpSpPr>
        <a:xfrm>
          <a:off x="0" y="0"/>
          <a:ext cx="0" cy="0"/>
          <a:chOff x="0" y="0"/>
          <a:chExt cx="0" cy="0"/>
        </a:xfrm>
      </p:grpSpPr>
      <p:pic>
        <p:nvPicPr>
          <p:cNvPr id="13" name="Image 12">
            <a:extLst>
              <a:ext uri="{FF2B5EF4-FFF2-40B4-BE49-F238E27FC236}">
                <a16:creationId xmlns:a16="http://schemas.microsoft.com/office/drawing/2014/main" id="{7B508A82-6AEA-ECC8-6ECE-122AE7E796C7}"/>
              </a:ext>
            </a:extLst>
          </p:cNvPr>
          <p:cNvPicPr>
            <a:picLocks noChangeAspect="1"/>
          </p:cNvPicPr>
          <p:nvPr/>
        </p:nvPicPr>
        <p:blipFill>
          <a:blip r:embed="rId3"/>
          <a:srcRect t="21618"/>
          <a:stretch>
            <a:fillRect/>
          </a:stretch>
        </p:blipFill>
        <p:spPr>
          <a:xfrm>
            <a:off x="7910882" y="1509005"/>
            <a:ext cx="3871308" cy="2226971"/>
          </a:xfrm>
          <a:prstGeom prst="rect">
            <a:avLst/>
          </a:prstGeom>
        </p:spPr>
      </p:pic>
      <p:sp>
        <p:nvSpPr>
          <p:cNvPr id="27" name="ZoneTexte 26">
            <a:extLst>
              <a:ext uri="{FF2B5EF4-FFF2-40B4-BE49-F238E27FC236}">
                <a16:creationId xmlns:a16="http://schemas.microsoft.com/office/drawing/2014/main" id="{F6B8D6FB-835C-1DE2-B81A-D0E05D534CDE}"/>
              </a:ext>
            </a:extLst>
          </p:cNvPr>
          <p:cNvSpPr txBox="1"/>
          <p:nvPr/>
        </p:nvSpPr>
        <p:spPr>
          <a:xfrm>
            <a:off x="6409509" y="1297381"/>
            <a:ext cx="5433699" cy="5032857"/>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latin typeface="Aptos" panose="020B0004020202020204" pitchFamily="34" charset="0"/>
            </a:endParaRPr>
          </a:p>
          <a:p>
            <a:endParaRPr lang="en-US" sz="1200" noProof="0" dirty="0">
              <a:ln>
                <a:solidFill>
                  <a:sysClr val="windowText" lastClr="000000"/>
                </a:solidFill>
              </a:ln>
              <a:solidFill>
                <a:schemeClr val="tx2">
                  <a:lumMod val="90000"/>
                  <a:lumOff val="10000"/>
                </a:schemeClr>
              </a:solidFill>
              <a:latin typeface="Aptos" panose="020B0004020202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Best STABL Linear : </a:t>
            </a: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Lasso</a:t>
            </a: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STABL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sz="1200" noProof="0" dirty="0">
              <a:ln>
                <a:solidFill>
                  <a:sysClr val="windowText" lastClr="000000"/>
                </a:solidFill>
              </a:ln>
              <a:latin typeface="Aptos" panose="020B0004020202020204" pitchFamily="34" charset="0"/>
            </a:endParaRPr>
          </a:p>
        </p:txBody>
      </p:sp>
      <p:sp>
        <p:nvSpPr>
          <p:cNvPr id="2" name="Titre 1">
            <a:extLst>
              <a:ext uri="{FF2B5EF4-FFF2-40B4-BE49-F238E27FC236}">
                <a16:creationId xmlns:a16="http://schemas.microsoft.com/office/drawing/2014/main" id="{52E49C5A-61AD-92E8-3109-428235D20A52}"/>
              </a:ext>
            </a:extLst>
          </p:cNvPr>
          <p:cNvSpPr>
            <a:spLocks noGrp="1"/>
          </p:cNvSpPr>
          <p:nvPr>
            <p:ph type="title"/>
          </p:nvPr>
        </p:nvSpPr>
        <p:spPr>
          <a:xfrm>
            <a:off x="348792" y="527762"/>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Performances on INA’s data (Regression dataset) : OUT</a:t>
            </a:r>
          </a:p>
        </p:txBody>
      </p:sp>
      <p:sp>
        <p:nvSpPr>
          <p:cNvPr id="3" name="ZoneTexte 2">
            <a:extLst>
              <a:ext uri="{FF2B5EF4-FFF2-40B4-BE49-F238E27FC236}">
                <a16:creationId xmlns:a16="http://schemas.microsoft.com/office/drawing/2014/main" id="{6574DB5F-F3FB-C235-3813-DAD4A16F3067}"/>
              </a:ext>
            </a:extLst>
          </p:cNvPr>
          <p:cNvSpPr txBox="1"/>
          <p:nvPr/>
        </p:nvSpPr>
        <p:spPr>
          <a:xfrm>
            <a:off x="348791" y="1297381"/>
            <a:ext cx="5433699" cy="2438595"/>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12" name="ZoneTexte 11">
            <a:extLst>
              <a:ext uri="{FF2B5EF4-FFF2-40B4-BE49-F238E27FC236}">
                <a16:creationId xmlns:a16="http://schemas.microsoft.com/office/drawing/2014/main" id="{201514D3-D696-2DC0-66CA-8059531E07B1}"/>
              </a:ext>
            </a:extLst>
          </p:cNvPr>
          <p:cNvSpPr txBox="1"/>
          <p:nvPr/>
        </p:nvSpPr>
        <p:spPr>
          <a:xfrm>
            <a:off x="409811" y="1149280"/>
            <a:ext cx="1758623"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Feature selection part</a:t>
            </a:r>
          </a:p>
        </p:txBody>
      </p:sp>
      <p:graphicFrame>
        <p:nvGraphicFramePr>
          <p:cNvPr id="10" name="Tableau 9">
            <a:extLst>
              <a:ext uri="{FF2B5EF4-FFF2-40B4-BE49-F238E27FC236}">
                <a16:creationId xmlns:a16="http://schemas.microsoft.com/office/drawing/2014/main" id="{3DDAFEB2-15FA-EE3D-F4A5-A043F97C5E3E}"/>
              </a:ext>
            </a:extLst>
          </p:cNvPr>
          <p:cNvGraphicFramePr>
            <a:graphicFrameLocks noGrp="1"/>
          </p:cNvGraphicFramePr>
          <p:nvPr>
            <p:extLst>
              <p:ext uri="{D42A27DB-BD31-4B8C-83A1-F6EECF244321}">
                <p14:modId xmlns:p14="http://schemas.microsoft.com/office/powerpoint/2010/main" val="319884538"/>
              </p:ext>
            </p:extLst>
          </p:nvPr>
        </p:nvGraphicFramePr>
        <p:xfrm>
          <a:off x="440389" y="1481642"/>
          <a:ext cx="5228892" cy="1947355"/>
        </p:xfrm>
        <a:graphic>
          <a:graphicData uri="http://schemas.openxmlformats.org/drawingml/2006/table">
            <a:tbl>
              <a:tblPr firstRow="1" bandRow="1">
                <a:tableStyleId>{69012ECD-51FC-41F1-AA8D-1B2483CD663E}</a:tableStyleId>
              </a:tblPr>
              <a:tblGrid>
                <a:gridCol w="1742964">
                  <a:extLst>
                    <a:ext uri="{9D8B030D-6E8A-4147-A177-3AD203B41FA5}">
                      <a16:colId xmlns:a16="http://schemas.microsoft.com/office/drawing/2014/main" val="3740091510"/>
                    </a:ext>
                  </a:extLst>
                </a:gridCol>
                <a:gridCol w="1742964">
                  <a:extLst>
                    <a:ext uri="{9D8B030D-6E8A-4147-A177-3AD203B41FA5}">
                      <a16:colId xmlns:a16="http://schemas.microsoft.com/office/drawing/2014/main" val="602582501"/>
                    </a:ext>
                  </a:extLst>
                </a:gridCol>
                <a:gridCol w="1742964">
                  <a:extLst>
                    <a:ext uri="{9D8B030D-6E8A-4147-A177-3AD203B41FA5}">
                      <a16:colId xmlns:a16="http://schemas.microsoft.com/office/drawing/2014/main" val="3599124844"/>
                    </a:ext>
                  </a:extLst>
                </a:gridCol>
              </a:tblGrid>
              <a:tr h="717447">
                <a:tc>
                  <a:txBody>
                    <a:bodyPr/>
                    <a:lstStyle/>
                    <a:p>
                      <a:pPr algn="ctr"/>
                      <a:r>
                        <a:rPr lang="en-US" sz="1200" noProof="0" dirty="0"/>
                        <a:t>STABL Models</a:t>
                      </a:r>
                    </a:p>
                  </a:txBody>
                  <a:tcPr>
                    <a:solidFill>
                      <a:srgbClr val="163D64"/>
                    </a:solidFill>
                  </a:tcPr>
                </a:tc>
                <a:tc>
                  <a:txBody>
                    <a:bodyPr/>
                    <a:lstStyle/>
                    <a:p>
                      <a:pPr algn="ctr"/>
                      <a:r>
                        <a:rPr lang="en-US" sz="1200" noProof="0" dirty="0"/>
                        <a:t>Nb of features </a:t>
                      </a:r>
                    </a:p>
                    <a:p>
                      <a:pPr algn="ctr"/>
                      <a:r>
                        <a:rPr lang="en-US" sz="1200" noProof="0" dirty="0"/>
                        <a:t>(median across 100 folds) [25%, 75%]</a:t>
                      </a:r>
                    </a:p>
                  </a:txBody>
                  <a:tcPr>
                    <a:solidFill>
                      <a:srgbClr val="163D64"/>
                    </a:solidFill>
                  </a:tcPr>
                </a:tc>
                <a:tc>
                  <a:txBody>
                    <a:bodyPr/>
                    <a:lstStyle/>
                    <a:p>
                      <a:pPr algn="ctr"/>
                      <a:r>
                        <a:rPr lang="en-US" sz="1200" noProof="0" dirty="0"/>
                        <a:t>Number of unique features across the 100 folds</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b="1" noProof="0" dirty="0">
                          <a:solidFill>
                            <a:schemeClr val="tx2">
                              <a:lumMod val="90000"/>
                              <a:lumOff val="10000"/>
                            </a:schemeClr>
                          </a:solidFill>
                        </a:rPr>
                        <a:t>STABL Lasso</a:t>
                      </a:r>
                    </a:p>
                  </a:txBody>
                  <a:tcPr/>
                </a:tc>
                <a:tc>
                  <a:txBody>
                    <a:bodyPr/>
                    <a:lstStyle/>
                    <a:p>
                      <a:pPr algn="ctr"/>
                      <a:r>
                        <a:rPr lang="en-US" sz="1200" b="1" noProof="0" dirty="0">
                          <a:solidFill>
                            <a:schemeClr val="tx2">
                              <a:lumMod val="90000"/>
                              <a:lumOff val="10000"/>
                            </a:schemeClr>
                          </a:solidFill>
                        </a:rPr>
                        <a:t> 20 [19, 23.25]</a:t>
                      </a:r>
                    </a:p>
                  </a:txBody>
                  <a:tcPr/>
                </a:tc>
                <a:tc>
                  <a:txBody>
                    <a:bodyPr/>
                    <a:lstStyle/>
                    <a:p>
                      <a:pPr algn="ctr"/>
                      <a:r>
                        <a:rPr lang="en-US" sz="1200" b="1" noProof="0" dirty="0">
                          <a:solidFill>
                            <a:schemeClr val="tx2">
                              <a:lumMod val="90000"/>
                              <a:lumOff val="10000"/>
                            </a:schemeClr>
                          </a:solidFill>
                        </a:rPr>
                        <a:t>169</a:t>
                      </a:r>
                    </a:p>
                  </a:txBody>
                  <a:tcPr/>
                </a:tc>
                <a:extLst>
                  <a:ext uri="{0D108BD9-81ED-4DB2-BD59-A6C34878D82A}">
                    <a16:rowId xmlns:a16="http://schemas.microsoft.com/office/drawing/2014/main" val="321074885"/>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ALasso</a:t>
                      </a:r>
                      <a:endParaRPr lang="en-US" sz="1200" b="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20 [18.75, 22]</a:t>
                      </a:r>
                    </a:p>
                  </a:txBody>
                  <a:tcPr/>
                </a:tc>
                <a:tc>
                  <a:txBody>
                    <a:bodyPr/>
                    <a:lstStyle/>
                    <a:p>
                      <a:pPr algn="ctr"/>
                      <a:r>
                        <a:rPr lang="en-US" sz="1200" b="0" noProof="0" dirty="0">
                          <a:solidFill>
                            <a:schemeClr val="tx2">
                              <a:lumMod val="90000"/>
                              <a:lumOff val="10000"/>
                            </a:schemeClr>
                          </a:solidFill>
                        </a:rPr>
                        <a:t>175</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37 [30.75, 45.25]</a:t>
                      </a:r>
                    </a:p>
                  </a:txBody>
                  <a:tcPr/>
                </a:tc>
                <a:tc>
                  <a:txBody>
                    <a:bodyPr/>
                    <a:lstStyle/>
                    <a:p>
                      <a:pPr algn="ctr"/>
                      <a:r>
                        <a:rPr lang="en-US" sz="1200" noProof="0" dirty="0">
                          <a:solidFill>
                            <a:schemeClr val="tx2">
                              <a:lumMod val="90000"/>
                              <a:lumOff val="10000"/>
                            </a:schemeClr>
                          </a:solidFill>
                        </a:rPr>
                        <a:t>229</a:t>
                      </a:r>
                    </a:p>
                  </a:txBody>
                  <a:tcPr/>
                </a:tc>
                <a:extLst>
                  <a:ext uri="{0D108BD9-81ED-4DB2-BD59-A6C34878D82A}">
                    <a16:rowId xmlns:a16="http://schemas.microsoft.com/office/drawing/2014/main" val="3322582079"/>
                  </a:ext>
                </a:extLst>
              </a:tr>
              <a:tr h="307477">
                <a:tc>
                  <a:txBody>
                    <a:bodyPr/>
                    <a:lstStyle/>
                    <a:p>
                      <a:pPr algn="ctr"/>
                      <a:r>
                        <a:rPr lang="en-US" sz="1200" b="0" noProof="0" dirty="0">
                          <a:solidFill>
                            <a:schemeClr val="tx2">
                              <a:lumMod val="90000"/>
                              <a:lumOff val="10000"/>
                            </a:schemeClr>
                          </a:solidFill>
                        </a:rPr>
                        <a:t>STABL </a:t>
                      </a:r>
                      <a:r>
                        <a:rPr lang="en-US" sz="1200" b="0" noProof="0" dirty="0" err="1">
                          <a:solidFill>
                            <a:schemeClr val="tx2">
                              <a:lumMod val="90000"/>
                              <a:lumOff val="10000"/>
                            </a:schemeClr>
                          </a:solidFill>
                        </a:rPr>
                        <a:t>XGBoost</a:t>
                      </a:r>
                      <a:endParaRPr lang="en-US" sz="1200" b="0" noProof="0" dirty="0">
                        <a:solidFill>
                          <a:schemeClr val="tx2">
                            <a:lumMod val="90000"/>
                            <a:lumOff val="10000"/>
                          </a:schemeClr>
                        </a:solidFill>
                      </a:endParaRPr>
                    </a:p>
                  </a:txBody>
                  <a:tcPr/>
                </a:tc>
                <a:tc>
                  <a:txBody>
                    <a:bodyPr/>
                    <a:lstStyle/>
                    <a:p>
                      <a:pPr algn="ctr"/>
                      <a:r>
                        <a:rPr lang="en-US" sz="1200" b="0" noProof="0" dirty="0">
                          <a:solidFill>
                            <a:schemeClr val="tx2">
                              <a:lumMod val="90000"/>
                              <a:lumOff val="10000"/>
                            </a:schemeClr>
                          </a:solidFill>
                        </a:rPr>
                        <a:t>28 [26, 33]</a:t>
                      </a:r>
                    </a:p>
                  </a:txBody>
                  <a:tcPr/>
                </a:tc>
                <a:tc>
                  <a:txBody>
                    <a:bodyPr/>
                    <a:lstStyle/>
                    <a:p>
                      <a:pPr algn="ctr"/>
                      <a:r>
                        <a:rPr lang="en-US" sz="1200" b="0" noProof="0" dirty="0">
                          <a:solidFill>
                            <a:schemeClr val="tx2">
                              <a:lumMod val="90000"/>
                              <a:lumOff val="10000"/>
                            </a:schemeClr>
                          </a:solidFill>
                        </a:rPr>
                        <a:t>141</a:t>
                      </a:r>
                    </a:p>
                  </a:txBody>
                  <a:tcPr/>
                </a:tc>
                <a:extLst>
                  <a:ext uri="{0D108BD9-81ED-4DB2-BD59-A6C34878D82A}">
                    <a16:rowId xmlns:a16="http://schemas.microsoft.com/office/drawing/2014/main" val="2615771440"/>
                  </a:ext>
                </a:extLst>
              </a:tr>
            </a:tbl>
          </a:graphicData>
        </a:graphic>
      </p:graphicFrame>
      <p:sp>
        <p:nvSpPr>
          <p:cNvPr id="28" name="ZoneTexte 27">
            <a:extLst>
              <a:ext uri="{FF2B5EF4-FFF2-40B4-BE49-F238E27FC236}">
                <a16:creationId xmlns:a16="http://schemas.microsoft.com/office/drawing/2014/main" id="{F296A07D-4B0B-7D2D-CE14-7E674C8D2C24}"/>
              </a:ext>
            </a:extLst>
          </p:cNvPr>
          <p:cNvSpPr txBox="1"/>
          <p:nvPr/>
        </p:nvSpPr>
        <p:spPr>
          <a:xfrm>
            <a:off x="348791" y="3875118"/>
            <a:ext cx="5433699" cy="2455120"/>
          </a:xfrm>
          <a:prstGeom prst="rect">
            <a:avLst/>
          </a:prstGeom>
          <a:noFill/>
          <a:ln>
            <a:solidFill>
              <a:schemeClr val="accent1"/>
            </a:solidFill>
          </a:ln>
        </p:spPr>
        <p:txBody>
          <a:bodyPr wrap="square" lIns="90000" rIns="90000" rtlCol="0">
            <a:noAutofit/>
          </a:bodyPr>
          <a:lstStyle/>
          <a:p>
            <a:endPar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endParaRPr>
          </a:p>
          <a:p>
            <a:endParaRPr lang="en-US" noProof="0" dirty="0">
              <a:ln>
                <a:solidFill>
                  <a:sysClr val="windowText" lastClr="000000"/>
                </a:solidFill>
              </a:ln>
              <a:latin typeface="Aptos" panose="020B0004020202020204" pitchFamily="34" charset="0"/>
            </a:endParaRPr>
          </a:p>
        </p:txBody>
      </p:sp>
      <p:sp>
        <p:nvSpPr>
          <p:cNvPr id="29" name="ZoneTexte 28">
            <a:extLst>
              <a:ext uri="{FF2B5EF4-FFF2-40B4-BE49-F238E27FC236}">
                <a16:creationId xmlns:a16="http://schemas.microsoft.com/office/drawing/2014/main" id="{DBA373DB-53C7-3307-3D18-F5904B48F078}"/>
              </a:ext>
            </a:extLst>
          </p:cNvPr>
          <p:cNvSpPr txBox="1"/>
          <p:nvPr/>
        </p:nvSpPr>
        <p:spPr>
          <a:xfrm>
            <a:off x="409810" y="3761851"/>
            <a:ext cx="4799965"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Previous performances (with Linear Regression for the fitting part)</a:t>
            </a:r>
          </a:p>
        </p:txBody>
      </p:sp>
      <p:sp>
        <p:nvSpPr>
          <p:cNvPr id="30" name="ZoneTexte 29">
            <a:extLst>
              <a:ext uri="{FF2B5EF4-FFF2-40B4-BE49-F238E27FC236}">
                <a16:creationId xmlns:a16="http://schemas.microsoft.com/office/drawing/2014/main" id="{6BC8AB75-D722-2A4B-126E-B63F820F0C2B}"/>
              </a:ext>
            </a:extLst>
          </p:cNvPr>
          <p:cNvSpPr txBox="1"/>
          <p:nvPr/>
        </p:nvSpPr>
        <p:spPr>
          <a:xfrm>
            <a:off x="6470977" y="1149280"/>
            <a:ext cx="332616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Results with basic </a:t>
            </a:r>
            <a:r>
              <a:rPr lang="en-US" sz="1200" b="1" noProof="0" dirty="0" err="1">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XGBoost</a:t>
            </a:r>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 for the fitting part</a:t>
            </a:r>
          </a:p>
        </p:txBody>
      </p:sp>
      <p:graphicFrame>
        <p:nvGraphicFramePr>
          <p:cNvPr id="31" name="Tableau 30">
            <a:extLst>
              <a:ext uri="{FF2B5EF4-FFF2-40B4-BE49-F238E27FC236}">
                <a16:creationId xmlns:a16="http://schemas.microsoft.com/office/drawing/2014/main" id="{775925EE-1223-5C4F-AD31-8C0815B80458}"/>
              </a:ext>
            </a:extLst>
          </p:cNvPr>
          <p:cNvGraphicFramePr>
            <a:graphicFrameLocks noGrp="1"/>
          </p:cNvGraphicFramePr>
          <p:nvPr>
            <p:extLst>
              <p:ext uri="{D42A27DB-BD31-4B8C-83A1-F6EECF244321}">
                <p14:modId xmlns:p14="http://schemas.microsoft.com/office/powerpoint/2010/main" val="3981049746"/>
              </p:ext>
            </p:extLst>
          </p:nvPr>
        </p:nvGraphicFramePr>
        <p:xfrm>
          <a:off x="451194" y="4255521"/>
          <a:ext cx="5228892" cy="1694314"/>
        </p:xfrm>
        <a:graphic>
          <a:graphicData uri="http://schemas.openxmlformats.org/drawingml/2006/table">
            <a:tbl>
              <a:tblPr firstRow="1" bandRow="1">
                <a:tableStyleId>{69012ECD-51FC-41F1-AA8D-1B2483CD663E}</a:tableStyleId>
              </a:tblPr>
              <a:tblGrid>
                <a:gridCol w="1586455">
                  <a:extLst>
                    <a:ext uri="{9D8B030D-6E8A-4147-A177-3AD203B41FA5}">
                      <a16:colId xmlns:a16="http://schemas.microsoft.com/office/drawing/2014/main" val="3740091510"/>
                    </a:ext>
                  </a:extLst>
                </a:gridCol>
                <a:gridCol w="1097437">
                  <a:extLst>
                    <a:ext uri="{9D8B030D-6E8A-4147-A177-3AD203B41FA5}">
                      <a16:colId xmlns:a16="http://schemas.microsoft.com/office/drawing/2014/main" val="602582501"/>
                    </a:ext>
                  </a:extLst>
                </a:gridCol>
                <a:gridCol w="1275549">
                  <a:extLst>
                    <a:ext uri="{9D8B030D-6E8A-4147-A177-3AD203B41FA5}">
                      <a16:colId xmlns:a16="http://schemas.microsoft.com/office/drawing/2014/main" val="3599124844"/>
                    </a:ext>
                  </a:extLst>
                </a:gridCol>
                <a:gridCol w="1269451">
                  <a:extLst>
                    <a:ext uri="{9D8B030D-6E8A-4147-A177-3AD203B41FA5}">
                      <a16:colId xmlns:a16="http://schemas.microsoft.com/office/drawing/2014/main" val="923118228"/>
                    </a:ext>
                  </a:extLst>
                </a:gridCol>
              </a:tblGrid>
              <a:tr h="322714">
                <a:tc>
                  <a:txBody>
                    <a:bodyPr/>
                    <a:lstStyle/>
                    <a:p>
                      <a:pPr algn="ctr"/>
                      <a:r>
                        <a:rPr lang="en-US" sz="1200" noProof="0" dirty="0"/>
                        <a:t>STABL Models</a:t>
                      </a:r>
                    </a:p>
                  </a:txBody>
                  <a:tcPr>
                    <a:solidFill>
                      <a:srgbClr val="163D64"/>
                    </a:solidFill>
                  </a:tcPr>
                </a:tc>
                <a:tc>
                  <a:txBody>
                    <a:bodyPr/>
                    <a:lstStyle/>
                    <a:p>
                      <a:pPr algn="ctr"/>
                      <a:r>
                        <a:rPr lang="en-US" sz="1200" noProof="0" dirty="0"/>
                        <a:t>R</a:t>
                      </a:r>
                      <a:r>
                        <a:rPr lang="en-US" sz="1200" baseline="30000" noProof="0" dirty="0"/>
                        <a:t>2 </a:t>
                      </a:r>
                      <a:r>
                        <a:rPr lang="en-US" sz="1200" baseline="0" noProof="0" dirty="0"/>
                        <a:t>(average)</a:t>
                      </a:r>
                      <a:endParaRPr lang="en-US" sz="1200" baseline="30000" noProof="0" dirty="0"/>
                    </a:p>
                  </a:txBody>
                  <a:tcPr>
                    <a:solidFill>
                      <a:srgbClr val="163D64"/>
                    </a:solidFill>
                  </a:tcPr>
                </a:tc>
                <a:tc>
                  <a:txBody>
                    <a:bodyPr/>
                    <a:lstStyle/>
                    <a:p>
                      <a:pPr algn="ctr"/>
                      <a:r>
                        <a:rPr lang="en-US" sz="1200" noProof="0" dirty="0"/>
                        <a:t>RMSE (average)</a:t>
                      </a:r>
                    </a:p>
                  </a:txBody>
                  <a:tcPr>
                    <a:solidFill>
                      <a:srgbClr val="163D64"/>
                    </a:solidFill>
                  </a:tcPr>
                </a:tc>
                <a:tc>
                  <a:txBody>
                    <a:bodyPr/>
                    <a:lstStyle/>
                    <a:p>
                      <a:pPr algn="ctr"/>
                      <a:r>
                        <a:rPr lang="en-US" sz="1200" noProof="0" dirty="0"/>
                        <a:t>MAE (average)</a:t>
                      </a:r>
                    </a:p>
                  </a:txBody>
                  <a:tcPr>
                    <a:solidFill>
                      <a:srgbClr val="163D64"/>
                    </a:solidFill>
                  </a:tcPr>
                </a:tc>
                <a:extLst>
                  <a:ext uri="{0D108BD9-81ED-4DB2-BD59-A6C34878D82A}">
                    <a16:rowId xmlns:a16="http://schemas.microsoft.com/office/drawing/2014/main" val="3827601108"/>
                  </a:ext>
                </a:extLst>
              </a:tr>
              <a:tr h="307477">
                <a:tc>
                  <a:txBody>
                    <a:bodyPr/>
                    <a:lstStyle/>
                    <a:p>
                      <a:pPr algn="ctr"/>
                      <a:r>
                        <a:rPr lang="en-US" sz="1200" noProof="0" dirty="0">
                          <a:solidFill>
                            <a:schemeClr val="tx2">
                              <a:lumMod val="90000"/>
                              <a:lumOff val="10000"/>
                            </a:schemeClr>
                          </a:solidFill>
                        </a:rPr>
                        <a:t>STABL Lasso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0.047</a:t>
                      </a:r>
                    </a:p>
                  </a:txBody>
                  <a:tcPr/>
                </a:tc>
                <a:tc>
                  <a:txBody>
                    <a:bodyPr/>
                    <a:lstStyle/>
                    <a:p>
                      <a:pPr algn="ctr"/>
                      <a:r>
                        <a:rPr lang="en-US" sz="1200" noProof="0" dirty="0">
                          <a:solidFill>
                            <a:schemeClr val="tx2">
                              <a:lumMod val="90000"/>
                              <a:lumOff val="10000"/>
                            </a:schemeClr>
                          </a:solidFill>
                        </a:rPr>
                        <a:t>30.792</a:t>
                      </a:r>
                    </a:p>
                  </a:txBody>
                  <a:tcPr/>
                </a:tc>
                <a:tc>
                  <a:txBody>
                    <a:bodyPr/>
                    <a:lstStyle/>
                    <a:p>
                      <a:pPr algn="ctr"/>
                      <a:r>
                        <a:rPr lang="en-US" sz="1200" noProof="0" dirty="0">
                          <a:solidFill>
                            <a:schemeClr val="tx2">
                              <a:lumMod val="90000"/>
                              <a:lumOff val="10000"/>
                            </a:schemeClr>
                          </a:solidFill>
                        </a:rPr>
                        <a:t>20.589</a:t>
                      </a:r>
                    </a:p>
                  </a:txBody>
                  <a:tcPr/>
                </a:tc>
                <a:extLst>
                  <a:ext uri="{0D108BD9-81ED-4DB2-BD59-A6C34878D82A}">
                    <a16:rowId xmlns:a16="http://schemas.microsoft.com/office/drawing/2014/main" val="321074885"/>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Alasso</a:t>
                      </a:r>
                      <a:r>
                        <a:rPr lang="en-US" sz="1200" noProof="0" dirty="0">
                          <a:solidFill>
                            <a:schemeClr val="tx2">
                              <a:lumMod val="90000"/>
                              <a:lumOff val="10000"/>
                            </a:schemeClr>
                          </a:solidFill>
                        </a:rPr>
                        <a:t>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0.144</a:t>
                      </a:r>
                    </a:p>
                  </a:txBody>
                  <a:tcPr/>
                </a:tc>
                <a:tc>
                  <a:txBody>
                    <a:bodyPr/>
                    <a:lstStyle/>
                    <a:p>
                      <a:pPr algn="ctr"/>
                      <a:r>
                        <a:rPr lang="en-US" sz="1200" noProof="0" dirty="0">
                          <a:solidFill>
                            <a:schemeClr val="tx2">
                              <a:lumMod val="90000"/>
                              <a:lumOff val="10000"/>
                            </a:schemeClr>
                          </a:solidFill>
                        </a:rPr>
                        <a:t>28.233</a:t>
                      </a:r>
                    </a:p>
                  </a:txBody>
                  <a:tcPr/>
                </a:tc>
                <a:tc>
                  <a:txBody>
                    <a:bodyPr/>
                    <a:lstStyle/>
                    <a:p>
                      <a:pPr algn="ctr"/>
                      <a:r>
                        <a:rPr lang="en-US" sz="1200" noProof="0" dirty="0">
                          <a:solidFill>
                            <a:schemeClr val="tx2">
                              <a:lumMod val="90000"/>
                              <a:lumOff val="10000"/>
                            </a:schemeClr>
                          </a:solidFill>
                        </a:rPr>
                        <a:t>19.297</a:t>
                      </a:r>
                    </a:p>
                  </a:txBody>
                  <a:tcPr/>
                </a:tc>
                <a:extLst>
                  <a:ext uri="{0D108BD9-81ED-4DB2-BD59-A6C34878D82A}">
                    <a16:rowId xmlns:a16="http://schemas.microsoft.com/office/drawing/2014/main" val="1587125708"/>
                  </a:ext>
                </a:extLst>
              </a:tr>
              <a:tr h="307477">
                <a:tc>
                  <a:txBody>
                    <a:bodyPr/>
                    <a:lstStyle/>
                    <a:p>
                      <a:pPr algn="ctr"/>
                      <a:r>
                        <a:rPr lang="en-US" sz="1200" noProof="0" dirty="0">
                          <a:solidFill>
                            <a:schemeClr val="tx2">
                              <a:lumMod val="90000"/>
                              <a:lumOff val="10000"/>
                            </a:schemeClr>
                          </a:solidFill>
                        </a:rPr>
                        <a:t>STABL </a:t>
                      </a:r>
                      <a:r>
                        <a:rPr lang="en-US" sz="1200" noProof="0" dirty="0" err="1">
                          <a:solidFill>
                            <a:schemeClr val="tx2">
                              <a:lumMod val="90000"/>
                              <a:lumOff val="10000"/>
                            </a:schemeClr>
                          </a:solidFill>
                        </a:rPr>
                        <a:t>ElasticNet</a:t>
                      </a:r>
                      <a:r>
                        <a:rPr lang="en-US" sz="1200" noProof="0" dirty="0">
                          <a:solidFill>
                            <a:schemeClr val="tx2">
                              <a:lumMod val="90000"/>
                              <a:lumOff val="10000"/>
                            </a:schemeClr>
                          </a:solidFill>
                        </a:rPr>
                        <a:t> + </a:t>
                      </a:r>
                      <a:r>
                        <a:rPr lang="en-US" sz="1200" noProof="0" dirty="0" err="1">
                          <a:solidFill>
                            <a:schemeClr val="tx2">
                              <a:lumMod val="90000"/>
                              <a:lumOff val="10000"/>
                            </a:schemeClr>
                          </a:solidFill>
                        </a:rPr>
                        <a:t>Linereg</a:t>
                      </a:r>
                      <a:endParaRPr lang="en-US" sz="1200" noProof="0" dirty="0">
                        <a:solidFill>
                          <a:schemeClr val="tx2">
                            <a:lumMod val="90000"/>
                            <a:lumOff val="10000"/>
                          </a:schemeClr>
                        </a:solidFill>
                      </a:endParaRPr>
                    </a:p>
                  </a:txBody>
                  <a:tcPr/>
                </a:tc>
                <a:tc>
                  <a:txBody>
                    <a:bodyPr/>
                    <a:lstStyle/>
                    <a:p>
                      <a:pPr algn="ctr"/>
                      <a:r>
                        <a:rPr lang="en-US" sz="1200" noProof="0" dirty="0">
                          <a:solidFill>
                            <a:schemeClr val="tx2">
                              <a:lumMod val="90000"/>
                              <a:lumOff val="10000"/>
                            </a:schemeClr>
                          </a:solidFill>
                        </a:rPr>
                        <a:t>-0.203</a:t>
                      </a:r>
                    </a:p>
                  </a:txBody>
                  <a:tcPr/>
                </a:tc>
                <a:tc>
                  <a:txBody>
                    <a:bodyPr/>
                    <a:lstStyle/>
                    <a:p>
                      <a:pPr algn="ctr"/>
                      <a:r>
                        <a:rPr lang="en-US" sz="1200" noProof="0" dirty="0">
                          <a:solidFill>
                            <a:schemeClr val="tx2">
                              <a:lumMod val="90000"/>
                              <a:lumOff val="10000"/>
                            </a:schemeClr>
                          </a:solidFill>
                        </a:rPr>
                        <a:t>34.718</a:t>
                      </a:r>
                    </a:p>
                  </a:txBody>
                  <a:tcPr/>
                </a:tc>
                <a:tc>
                  <a:txBody>
                    <a:bodyPr/>
                    <a:lstStyle/>
                    <a:p>
                      <a:pPr algn="ctr"/>
                      <a:r>
                        <a:rPr lang="en-US" sz="1200" noProof="0" dirty="0">
                          <a:solidFill>
                            <a:schemeClr val="tx2">
                              <a:lumMod val="90000"/>
                              <a:lumOff val="10000"/>
                            </a:schemeClr>
                          </a:solidFill>
                        </a:rPr>
                        <a:t>21.086</a:t>
                      </a:r>
                    </a:p>
                  </a:txBody>
                  <a:tcPr/>
                </a:tc>
                <a:extLst>
                  <a:ext uri="{0D108BD9-81ED-4DB2-BD59-A6C34878D82A}">
                    <a16:rowId xmlns:a16="http://schemas.microsoft.com/office/drawing/2014/main" val="3322582079"/>
                  </a:ext>
                </a:extLst>
              </a:tr>
            </a:tbl>
          </a:graphicData>
        </a:graphic>
      </p:graphicFrame>
      <p:pic>
        <p:nvPicPr>
          <p:cNvPr id="5" name="Image 4">
            <a:extLst>
              <a:ext uri="{FF2B5EF4-FFF2-40B4-BE49-F238E27FC236}">
                <a16:creationId xmlns:a16="http://schemas.microsoft.com/office/drawing/2014/main" id="{678B3343-4DEB-8C2E-85A4-8FCAED2AED32}"/>
              </a:ext>
            </a:extLst>
          </p:cNvPr>
          <p:cNvPicPr>
            <a:picLocks noChangeAspect="1"/>
          </p:cNvPicPr>
          <p:nvPr/>
        </p:nvPicPr>
        <p:blipFill>
          <a:blip r:embed="rId4"/>
          <a:srcRect t="21498"/>
          <a:stretch>
            <a:fillRect/>
          </a:stretch>
        </p:blipFill>
        <p:spPr>
          <a:xfrm>
            <a:off x="7914048" y="1489362"/>
            <a:ext cx="3870846" cy="2365200"/>
          </a:xfrm>
          <a:prstGeom prst="rect">
            <a:avLst/>
          </a:prstGeom>
        </p:spPr>
      </p:pic>
      <p:pic>
        <p:nvPicPr>
          <p:cNvPr id="7" name="Image 6">
            <a:extLst>
              <a:ext uri="{FF2B5EF4-FFF2-40B4-BE49-F238E27FC236}">
                <a16:creationId xmlns:a16="http://schemas.microsoft.com/office/drawing/2014/main" id="{F6365442-A23C-C050-6625-6183BC16C355}"/>
              </a:ext>
            </a:extLst>
          </p:cNvPr>
          <p:cNvPicPr>
            <a:picLocks noChangeAspect="1"/>
          </p:cNvPicPr>
          <p:nvPr/>
        </p:nvPicPr>
        <p:blipFill>
          <a:blip r:embed="rId5"/>
          <a:srcRect t="21732" b="1"/>
          <a:stretch>
            <a:fillRect/>
          </a:stretch>
        </p:blipFill>
        <p:spPr>
          <a:xfrm>
            <a:off x="7910882" y="3988738"/>
            <a:ext cx="3874012" cy="2226970"/>
          </a:xfrm>
          <a:prstGeom prst="rect">
            <a:avLst/>
          </a:prstGeom>
        </p:spPr>
      </p:pic>
      <p:pic>
        <p:nvPicPr>
          <p:cNvPr id="11" name="Image 10">
            <a:extLst>
              <a:ext uri="{FF2B5EF4-FFF2-40B4-BE49-F238E27FC236}">
                <a16:creationId xmlns:a16="http://schemas.microsoft.com/office/drawing/2014/main" id="{3FC62172-8167-BE66-3164-A76C70F9CE9F}"/>
              </a:ext>
            </a:extLst>
          </p:cNvPr>
          <p:cNvPicPr>
            <a:picLocks noChangeAspect="1"/>
          </p:cNvPicPr>
          <p:nvPr/>
        </p:nvPicPr>
        <p:blipFill>
          <a:blip r:embed="rId6"/>
          <a:srcRect l="29249" t="3473" r="20232" b="75833"/>
          <a:stretch>
            <a:fillRect/>
          </a:stretch>
        </p:blipFill>
        <p:spPr>
          <a:xfrm>
            <a:off x="6470977" y="5363984"/>
            <a:ext cx="2699021" cy="784800"/>
          </a:xfrm>
          <a:prstGeom prst="rect">
            <a:avLst/>
          </a:prstGeom>
          <a:ln>
            <a:solidFill>
              <a:schemeClr val="accent1"/>
            </a:solidFill>
          </a:ln>
          <a:effectLst>
            <a:outerShdw blurRad="50800" dist="38100" dir="2700000" algn="tl" rotWithShape="0">
              <a:prstClr val="black">
                <a:alpha val="40000"/>
              </a:prstClr>
            </a:outerShdw>
          </a:effectLst>
        </p:spPr>
      </p:pic>
      <p:pic>
        <p:nvPicPr>
          <p:cNvPr id="16" name="Image 15">
            <a:extLst>
              <a:ext uri="{FF2B5EF4-FFF2-40B4-BE49-F238E27FC236}">
                <a16:creationId xmlns:a16="http://schemas.microsoft.com/office/drawing/2014/main" id="{BABF5839-31B9-DEFE-448C-0BD615CB99D8}"/>
              </a:ext>
            </a:extLst>
          </p:cNvPr>
          <p:cNvPicPr>
            <a:picLocks noChangeAspect="1"/>
          </p:cNvPicPr>
          <p:nvPr/>
        </p:nvPicPr>
        <p:blipFill>
          <a:blip r:embed="rId7"/>
          <a:srcRect l="29675" t="4577" r="20082" b="76912"/>
          <a:stretch>
            <a:fillRect/>
          </a:stretch>
        </p:blipFill>
        <p:spPr>
          <a:xfrm>
            <a:off x="6470977" y="2733650"/>
            <a:ext cx="2712462" cy="79200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2817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280CB-D71E-1FBD-E869-2E6BB78B3A6A}"/>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02A82256-01B3-A2C5-A70C-22FD236B5258}"/>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BBAB63BB-C6B3-61A5-BC30-3F5D09CF984C}"/>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8883E35E-C7AB-2E47-A676-7A9B91961417}"/>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CBF5BFCB-BB5F-4D18-2330-EE98E493AAAF}"/>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9BA76350-9BBB-E44E-E4E5-4779F5B6E3EC}"/>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48B80615-1221-952F-BF1F-E2A993F12013}"/>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A019DA12-2DEB-59E4-FDCF-674FABCDEA69}"/>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48608F48-16FE-76C1-EB93-A749A6ADB8C8}"/>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08EF487F-8CF6-35FD-14A6-719415B683B5}"/>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69E22407-FB96-F540-4825-BC43BD550F33}"/>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0E120E1F-96A9-8FF6-80C5-63911712FBB9}"/>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pic>
        <p:nvPicPr>
          <p:cNvPr id="1026" name="Picture 2" descr="Curve Fitting using Linear and Nonlinear Regression | GeeksforGeeks">
            <a:extLst>
              <a:ext uri="{FF2B5EF4-FFF2-40B4-BE49-F238E27FC236}">
                <a16:creationId xmlns:a16="http://schemas.microsoft.com/office/drawing/2014/main" id="{0CF2BDEE-06F1-0AF1-FC6F-65A206670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7" y="1658395"/>
            <a:ext cx="1626301" cy="131666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eur droit 40">
            <a:extLst>
              <a:ext uri="{FF2B5EF4-FFF2-40B4-BE49-F238E27FC236}">
                <a16:creationId xmlns:a16="http://schemas.microsoft.com/office/drawing/2014/main" id="{73FC8129-A88A-482D-715B-A617D304CA2B}"/>
              </a:ext>
            </a:extLst>
          </p:cNvPr>
          <p:cNvCxnSpPr>
            <a:cxnSpLocks/>
          </p:cNvCxnSpPr>
          <p:nvPr/>
        </p:nvCxnSpPr>
        <p:spPr>
          <a:xfrm>
            <a:off x="4964440"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2" name="Connecteur droit 41">
            <a:extLst>
              <a:ext uri="{FF2B5EF4-FFF2-40B4-BE49-F238E27FC236}">
                <a16:creationId xmlns:a16="http://schemas.microsoft.com/office/drawing/2014/main" id="{932C3C18-63F5-5B01-644C-BB58258F8D3D}"/>
              </a:ext>
            </a:extLst>
          </p:cNvPr>
          <p:cNvCxnSpPr>
            <a:cxnSpLocks/>
          </p:cNvCxnSpPr>
          <p:nvPr/>
        </p:nvCxnSpPr>
        <p:spPr>
          <a:xfrm>
            <a:off x="725309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CCBBB8F8-4BB4-6EA0-E73B-862AFA02DC9A}"/>
              </a:ext>
            </a:extLst>
          </p:cNvPr>
          <p:cNvSpPr txBox="1"/>
          <p:nvPr/>
        </p:nvSpPr>
        <p:spPr>
          <a:xfrm>
            <a:off x="2675782" y="1205298"/>
            <a:ext cx="2288655" cy="461665"/>
          </a:xfrm>
          <a:prstGeom prst="rect">
            <a:avLst/>
          </a:prstGeom>
          <a:noFill/>
        </p:spPr>
        <p:txBody>
          <a:bodyPr wrap="square" rtlCol="0">
            <a:spAutoFit/>
          </a:bodyPr>
          <a:lstStyle/>
          <a:p>
            <a:pPr algn="ctr"/>
            <a:r>
              <a:rPr lang="en-US" sz="1200" noProof="0" dirty="0">
                <a:solidFill>
                  <a:schemeClr val="tx2">
                    <a:lumMod val="90000"/>
                    <a:lumOff val="10000"/>
                  </a:schemeClr>
                </a:solidFill>
              </a:rPr>
              <a:t>Fitting a linear model for each bootstrap</a:t>
            </a:r>
          </a:p>
        </p:txBody>
      </p:sp>
      <p:sp>
        <p:nvSpPr>
          <p:cNvPr id="47" name="ZoneTexte 46">
            <a:extLst>
              <a:ext uri="{FF2B5EF4-FFF2-40B4-BE49-F238E27FC236}">
                <a16:creationId xmlns:a16="http://schemas.microsoft.com/office/drawing/2014/main" id="{A0F03DCD-B97F-2D0A-DB2C-7AFB0084B05D}"/>
              </a:ext>
            </a:extLst>
          </p:cNvPr>
          <p:cNvSpPr txBox="1"/>
          <p:nvPr/>
        </p:nvSpPr>
        <p:spPr>
          <a:xfrm>
            <a:off x="4972388" y="1205298"/>
            <a:ext cx="2263123" cy="461665"/>
          </a:xfrm>
          <a:prstGeom prst="rect">
            <a:avLst/>
          </a:prstGeom>
          <a:noFill/>
        </p:spPr>
        <p:txBody>
          <a:bodyPr wrap="square" rtlCol="0">
            <a:spAutoFit/>
          </a:bodyPr>
          <a:lstStyle/>
          <a:p>
            <a:pPr algn="ctr"/>
            <a:r>
              <a:rPr lang="en-US" sz="1200" noProof="0" dirty="0">
                <a:solidFill>
                  <a:schemeClr val="tx2">
                    <a:lumMod val="90000"/>
                    <a:lumOff val="10000"/>
                  </a:schemeClr>
                </a:solidFill>
              </a:rPr>
              <a:t>Binarizing the linear coefficients</a:t>
            </a:r>
          </a:p>
        </p:txBody>
      </p:sp>
      <p:pic>
        <p:nvPicPr>
          <p:cNvPr id="1028" name="Picture 4" descr="LASSO regression | Robeco USA">
            <a:extLst>
              <a:ext uri="{FF2B5EF4-FFF2-40B4-BE49-F238E27FC236}">
                <a16:creationId xmlns:a16="http://schemas.microsoft.com/office/drawing/2014/main" id="{0A41FFDF-2F5B-73A6-7914-FCF0C5624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709" y="2993597"/>
            <a:ext cx="1790810" cy="474565"/>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a:extLst>
              <a:ext uri="{FF2B5EF4-FFF2-40B4-BE49-F238E27FC236}">
                <a16:creationId xmlns:a16="http://schemas.microsoft.com/office/drawing/2014/main" id="{7F0D82A5-F371-CF1D-A2CD-12BC3041EBB7}"/>
              </a:ext>
            </a:extLst>
          </p:cNvPr>
          <p:cNvPicPr>
            <a:picLocks noChangeAspect="1"/>
          </p:cNvPicPr>
          <p:nvPr/>
        </p:nvPicPr>
        <p:blipFill>
          <a:blip r:embed="rId4"/>
          <a:srcRect b="44451"/>
          <a:stretch>
            <a:fillRect/>
          </a:stretch>
        </p:blipFill>
        <p:spPr>
          <a:xfrm>
            <a:off x="5066415" y="2218780"/>
            <a:ext cx="2075067" cy="731402"/>
          </a:xfrm>
          <a:prstGeom prst="rect">
            <a:avLst/>
          </a:prstGeom>
        </p:spPr>
      </p:pic>
    </p:spTree>
    <p:extLst>
      <p:ext uri="{BB962C8B-B14F-4D97-AF65-F5344CB8AC3E}">
        <p14:creationId xmlns:p14="http://schemas.microsoft.com/office/powerpoint/2010/main" val="387562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B4D60-474D-5E80-9B2D-ACAF56553670}"/>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7613191C-0112-73E3-2B24-F79CD3BC900A}"/>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2F0D6BB9-C870-5A96-4799-9BD941CAE6A8}"/>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017D9C84-8C42-EA5D-0621-8F35DC10A584}"/>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DC96C156-6E6D-8FC3-C610-C130472DCCC4}"/>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AF9315BC-0327-C7B8-2674-8925C984F25E}"/>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63CAA173-7B06-F617-1E6A-03FBD5EAEC48}"/>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CE9A691D-253A-7070-08EF-7EFCD5D6B6B2}"/>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1B7CC279-3DA0-B5D2-641F-FAA28492DA00}"/>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38584809-A5FE-CD0F-13AE-E03FD9C90D9A}"/>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E0C9DA50-B791-A738-6AF0-408F89D1C00B}"/>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A56F4934-0A12-344A-68F0-4323B295CC83}"/>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pic>
        <p:nvPicPr>
          <p:cNvPr id="1026" name="Picture 2" descr="Curve Fitting using Linear and Nonlinear Regression | GeeksforGeeks">
            <a:extLst>
              <a:ext uri="{FF2B5EF4-FFF2-40B4-BE49-F238E27FC236}">
                <a16:creationId xmlns:a16="http://schemas.microsoft.com/office/drawing/2014/main" id="{277F44B3-7E7F-9198-54E2-85B30BFF1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7" y="1658395"/>
            <a:ext cx="1626301" cy="131666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eur droit 40">
            <a:extLst>
              <a:ext uri="{FF2B5EF4-FFF2-40B4-BE49-F238E27FC236}">
                <a16:creationId xmlns:a16="http://schemas.microsoft.com/office/drawing/2014/main" id="{3C79206C-5944-5206-044A-8FE11930C81E}"/>
              </a:ext>
            </a:extLst>
          </p:cNvPr>
          <p:cNvCxnSpPr>
            <a:cxnSpLocks/>
          </p:cNvCxnSpPr>
          <p:nvPr/>
        </p:nvCxnSpPr>
        <p:spPr>
          <a:xfrm>
            <a:off x="4964440"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2" name="Connecteur droit 41">
            <a:extLst>
              <a:ext uri="{FF2B5EF4-FFF2-40B4-BE49-F238E27FC236}">
                <a16:creationId xmlns:a16="http://schemas.microsoft.com/office/drawing/2014/main" id="{85305546-FC81-C8C2-26F5-49DD5FA61DCC}"/>
              </a:ext>
            </a:extLst>
          </p:cNvPr>
          <p:cNvCxnSpPr>
            <a:cxnSpLocks/>
          </p:cNvCxnSpPr>
          <p:nvPr/>
        </p:nvCxnSpPr>
        <p:spPr>
          <a:xfrm>
            <a:off x="725309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3" name="Connecteur droit 42">
            <a:extLst>
              <a:ext uri="{FF2B5EF4-FFF2-40B4-BE49-F238E27FC236}">
                <a16:creationId xmlns:a16="http://schemas.microsoft.com/office/drawing/2014/main" id="{466966F2-3BEC-EFEC-7D11-B440149CDA63}"/>
              </a:ext>
            </a:extLst>
          </p:cNvPr>
          <p:cNvCxnSpPr>
            <a:cxnSpLocks/>
          </p:cNvCxnSpPr>
          <p:nvPr/>
        </p:nvCxnSpPr>
        <p:spPr>
          <a:xfrm>
            <a:off x="954174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3AC63088-2957-FB3C-9747-528074ABC020}"/>
              </a:ext>
            </a:extLst>
          </p:cNvPr>
          <p:cNvSpPr txBox="1"/>
          <p:nvPr/>
        </p:nvSpPr>
        <p:spPr>
          <a:xfrm>
            <a:off x="2675782" y="1205298"/>
            <a:ext cx="2288655" cy="461665"/>
          </a:xfrm>
          <a:prstGeom prst="rect">
            <a:avLst/>
          </a:prstGeom>
          <a:noFill/>
        </p:spPr>
        <p:txBody>
          <a:bodyPr wrap="square" rtlCol="0">
            <a:spAutoFit/>
          </a:bodyPr>
          <a:lstStyle/>
          <a:p>
            <a:pPr algn="ctr"/>
            <a:r>
              <a:rPr lang="en-US" sz="1200" noProof="0" dirty="0">
                <a:solidFill>
                  <a:schemeClr val="tx2">
                    <a:lumMod val="90000"/>
                    <a:lumOff val="10000"/>
                  </a:schemeClr>
                </a:solidFill>
              </a:rPr>
              <a:t>Fitting a linear model for each bootstrap</a:t>
            </a:r>
          </a:p>
        </p:txBody>
      </p:sp>
      <p:sp>
        <p:nvSpPr>
          <p:cNvPr id="47" name="ZoneTexte 46">
            <a:extLst>
              <a:ext uri="{FF2B5EF4-FFF2-40B4-BE49-F238E27FC236}">
                <a16:creationId xmlns:a16="http://schemas.microsoft.com/office/drawing/2014/main" id="{4F524681-CD19-1D1B-F94E-28CF79977E5D}"/>
              </a:ext>
            </a:extLst>
          </p:cNvPr>
          <p:cNvSpPr txBox="1"/>
          <p:nvPr/>
        </p:nvSpPr>
        <p:spPr>
          <a:xfrm>
            <a:off x="4972388" y="1205298"/>
            <a:ext cx="2263123" cy="461665"/>
          </a:xfrm>
          <a:prstGeom prst="rect">
            <a:avLst/>
          </a:prstGeom>
          <a:noFill/>
        </p:spPr>
        <p:txBody>
          <a:bodyPr wrap="square" rtlCol="0">
            <a:spAutoFit/>
          </a:bodyPr>
          <a:lstStyle/>
          <a:p>
            <a:pPr algn="ctr"/>
            <a:r>
              <a:rPr lang="en-US" sz="1200" noProof="0" dirty="0">
                <a:solidFill>
                  <a:schemeClr val="tx2">
                    <a:lumMod val="90000"/>
                    <a:lumOff val="10000"/>
                  </a:schemeClr>
                </a:solidFill>
              </a:rPr>
              <a:t>Binarizing the linear coefficients</a:t>
            </a:r>
          </a:p>
        </p:txBody>
      </p:sp>
      <p:sp>
        <p:nvSpPr>
          <p:cNvPr id="48" name="ZoneTexte 47">
            <a:extLst>
              <a:ext uri="{FF2B5EF4-FFF2-40B4-BE49-F238E27FC236}">
                <a16:creationId xmlns:a16="http://schemas.microsoft.com/office/drawing/2014/main" id="{238C3958-0FF6-879C-2556-DDE861C6C282}"/>
              </a:ext>
            </a:extLst>
          </p:cNvPr>
          <p:cNvSpPr txBox="1"/>
          <p:nvPr/>
        </p:nvSpPr>
        <p:spPr>
          <a:xfrm>
            <a:off x="7253089" y="1205298"/>
            <a:ext cx="2288652" cy="461665"/>
          </a:xfrm>
          <a:prstGeom prst="rect">
            <a:avLst/>
          </a:prstGeom>
          <a:noFill/>
        </p:spPr>
        <p:txBody>
          <a:bodyPr wrap="square" rtlCol="0">
            <a:spAutoFit/>
          </a:bodyPr>
          <a:lstStyle/>
          <a:p>
            <a:pPr algn="ctr"/>
            <a:r>
              <a:rPr lang="en-US" sz="1200" noProof="0" dirty="0">
                <a:solidFill>
                  <a:schemeClr val="tx2">
                    <a:lumMod val="90000"/>
                    <a:lumOff val="10000"/>
                  </a:schemeClr>
                </a:solidFill>
              </a:rPr>
              <a:t>Frequency of the features across N bootstraps</a:t>
            </a:r>
          </a:p>
        </p:txBody>
      </p:sp>
      <p:pic>
        <p:nvPicPr>
          <p:cNvPr id="1028" name="Picture 4" descr="LASSO regression | Robeco USA">
            <a:extLst>
              <a:ext uri="{FF2B5EF4-FFF2-40B4-BE49-F238E27FC236}">
                <a16:creationId xmlns:a16="http://schemas.microsoft.com/office/drawing/2014/main" id="{1E798CE5-DC86-E353-8B3D-17A08D7F3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709" y="2993597"/>
            <a:ext cx="1790810" cy="474565"/>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a:extLst>
              <a:ext uri="{FF2B5EF4-FFF2-40B4-BE49-F238E27FC236}">
                <a16:creationId xmlns:a16="http://schemas.microsoft.com/office/drawing/2014/main" id="{7981995A-1506-C77A-507A-51525691BB5F}"/>
              </a:ext>
            </a:extLst>
          </p:cNvPr>
          <p:cNvPicPr>
            <a:picLocks noChangeAspect="1"/>
          </p:cNvPicPr>
          <p:nvPr/>
        </p:nvPicPr>
        <p:blipFill>
          <a:blip r:embed="rId4"/>
          <a:srcRect b="44451"/>
          <a:stretch>
            <a:fillRect/>
          </a:stretch>
        </p:blipFill>
        <p:spPr>
          <a:xfrm>
            <a:off x="5066415" y="2218780"/>
            <a:ext cx="2075067" cy="731402"/>
          </a:xfrm>
          <a:prstGeom prst="rect">
            <a:avLst/>
          </a:prstGeom>
        </p:spPr>
      </p:pic>
      <p:pic>
        <p:nvPicPr>
          <p:cNvPr id="54" name="Image 53">
            <a:extLst>
              <a:ext uri="{FF2B5EF4-FFF2-40B4-BE49-F238E27FC236}">
                <a16:creationId xmlns:a16="http://schemas.microsoft.com/office/drawing/2014/main" id="{18902D38-1931-9C75-B37E-675D542C98F4}"/>
              </a:ext>
            </a:extLst>
          </p:cNvPr>
          <p:cNvPicPr>
            <a:picLocks noChangeAspect="1"/>
          </p:cNvPicPr>
          <p:nvPr/>
        </p:nvPicPr>
        <p:blipFill>
          <a:blip r:embed="rId5"/>
          <a:stretch>
            <a:fillRect/>
          </a:stretch>
        </p:blipFill>
        <p:spPr>
          <a:xfrm>
            <a:off x="7372648" y="2141787"/>
            <a:ext cx="2143557" cy="774324"/>
          </a:xfrm>
          <a:prstGeom prst="rect">
            <a:avLst/>
          </a:prstGeom>
        </p:spPr>
      </p:pic>
    </p:spTree>
    <p:extLst>
      <p:ext uri="{BB962C8B-B14F-4D97-AF65-F5344CB8AC3E}">
        <p14:creationId xmlns:p14="http://schemas.microsoft.com/office/powerpoint/2010/main" val="206290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8E23D-3B13-36CD-FC9C-9E1BD8FA24C4}"/>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5175A446-C6F8-D963-4EDB-0263AB4D499E}"/>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61B042E2-66E5-DFE1-F5BB-81F252D35983}"/>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EC5A455D-3917-5BFA-E143-B8E61D34FB80}"/>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0143DE6E-5969-0D22-46EE-AE77F69394DF}"/>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6B39C93D-37C4-0298-2CF4-3E4850C990EB}"/>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570EFB4A-0DAA-BD66-8779-559311A9AC3A}"/>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E52CBE68-234D-0EED-4618-4F19FDC03D7E}"/>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5FA7C904-71A2-206E-4859-C646028F7F1A}"/>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6D869226-A066-F03A-6E5E-696EB82136B6}"/>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F1498197-1922-B27C-358B-1F4A49ECA46E}"/>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534AF475-F13D-E134-A5AA-AA483B352FC0}"/>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pic>
        <p:nvPicPr>
          <p:cNvPr id="1026" name="Picture 2" descr="Curve Fitting using Linear and Nonlinear Regression | GeeksforGeeks">
            <a:extLst>
              <a:ext uri="{FF2B5EF4-FFF2-40B4-BE49-F238E27FC236}">
                <a16:creationId xmlns:a16="http://schemas.microsoft.com/office/drawing/2014/main" id="{A42CD23C-EDD8-982C-4BAB-75A8C2219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7" y="1658395"/>
            <a:ext cx="1626301" cy="131666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eur droit 40">
            <a:extLst>
              <a:ext uri="{FF2B5EF4-FFF2-40B4-BE49-F238E27FC236}">
                <a16:creationId xmlns:a16="http://schemas.microsoft.com/office/drawing/2014/main" id="{C6C850AE-F080-DCBE-D240-9533D8C59377}"/>
              </a:ext>
            </a:extLst>
          </p:cNvPr>
          <p:cNvCxnSpPr>
            <a:cxnSpLocks/>
          </p:cNvCxnSpPr>
          <p:nvPr/>
        </p:nvCxnSpPr>
        <p:spPr>
          <a:xfrm>
            <a:off x="4964440"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2" name="Connecteur droit 41">
            <a:extLst>
              <a:ext uri="{FF2B5EF4-FFF2-40B4-BE49-F238E27FC236}">
                <a16:creationId xmlns:a16="http://schemas.microsoft.com/office/drawing/2014/main" id="{B5BEC20F-EA8C-3A02-BB55-7828522D07B7}"/>
              </a:ext>
            </a:extLst>
          </p:cNvPr>
          <p:cNvCxnSpPr>
            <a:cxnSpLocks/>
          </p:cNvCxnSpPr>
          <p:nvPr/>
        </p:nvCxnSpPr>
        <p:spPr>
          <a:xfrm>
            <a:off x="725309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3" name="Connecteur droit 42">
            <a:extLst>
              <a:ext uri="{FF2B5EF4-FFF2-40B4-BE49-F238E27FC236}">
                <a16:creationId xmlns:a16="http://schemas.microsoft.com/office/drawing/2014/main" id="{19E1FFD4-6BA8-24E0-E038-985227270AAC}"/>
              </a:ext>
            </a:extLst>
          </p:cNvPr>
          <p:cNvCxnSpPr>
            <a:cxnSpLocks/>
          </p:cNvCxnSpPr>
          <p:nvPr/>
        </p:nvCxnSpPr>
        <p:spPr>
          <a:xfrm>
            <a:off x="954174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5AAFAA1B-8E38-3EE3-AB5C-5E7B016D2EFA}"/>
              </a:ext>
            </a:extLst>
          </p:cNvPr>
          <p:cNvSpPr txBox="1"/>
          <p:nvPr/>
        </p:nvSpPr>
        <p:spPr>
          <a:xfrm>
            <a:off x="2675782" y="1205298"/>
            <a:ext cx="2288655" cy="461665"/>
          </a:xfrm>
          <a:prstGeom prst="rect">
            <a:avLst/>
          </a:prstGeom>
          <a:noFill/>
        </p:spPr>
        <p:txBody>
          <a:bodyPr wrap="square" rtlCol="0">
            <a:spAutoFit/>
          </a:bodyPr>
          <a:lstStyle/>
          <a:p>
            <a:pPr algn="ctr"/>
            <a:r>
              <a:rPr lang="en-US" sz="1200" noProof="0" dirty="0">
                <a:solidFill>
                  <a:schemeClr val="tx2">
                    <a:lumMod val="90000"/>
                    <a:lumOff val="10000"/>
                  </a:schemeClr>
                </a:solidFill>
              </a:rPr>
              <a:t>Fitting a linear model for each bootstrap</a:t>
            </a:r>
          </a:p>
        </p:txBody>
      </p:sp>
      <p:sp>
        <p:nvSpPr>
          <p:cNvPr id="47" name="ZoneTexte 46">
            <a:extLst>
              <a:ext uri="{FF2B5EF4-FFF2-40B4-BE49-F238E27FC236}">
                <a16:creationId xmlns:a16="http://schemas.microsoft.com/office/drawing/2014/main" id="{3C518744-2E99-21F9-8432-B11B29D62A02}"/>
              </a:ext>
            </a:extLst>
          </p:cNvPr>
          <p:cNvSpPr txBox="1"/>
          <p:nvPr/>
        </p:nvSpPr>
        <p:spPr>
          <a:xfrm>
            <a:off x="4972388" y="1205298"/>
            <a:ext cx="2263123" cy="461665"/>
          </a:xfrm>
          <a:prstGeom prst="rect">
            <a:avLst/>
          </a:prstGeom>
          <a:noFill/>
        </p:spPr>
        <p:txBody>
          <a:bodyPr wrap="square" rtlCol="0">
            <a:spAutoFit/>
          </a:bodyPr>
          <a:lstStyle/>
          <a:p>
            <a:pPr algn="ctr"/>
            <a:r>
              <a:rPr lang="en-US" sz="1200" noProof="0" dirty="0">
                <a:solidFill>
                  <a:schemeClr val="tx2">
                    <a:lumMod val="90000"/>
                    <a:lumOff val="10000"/>
                  </a:schemeClr>
                </a:solidFill>
              </a:rPr>
              <a:t>Binarizing the linear coefficients</a:t>
            </a:r>
          </a:p>
        </p:txBody>
      </p:sp>
      <p:sp>
        <p:nvSpPr>
          <p:cNvPr id="48" name="ZoneTexte 47">
            <a:extLst>
              <a:ext uri="{FF2B5EF4-FFF2-40B4-BE49-F238E27FC236}">
                <a16:creationId xmlns:a16="http://schemas.microsoft.com/office/drawing/2014/main" id="{608F5ABF-90D4-141D-0830-194A577F354A}"/>
              </a:ext>
            </a:extLst>
          </p:cNvPr>
          <p:cNvSpPr txBox="1"/>
          <p:nvPr/>
        </p:nvSpPr>
        <p:spPr>
          <a:xfrm>
            <a:off x="7253089" y="1205298"/>
            <a:ext cx="2288652" cy="461665"/>
          </a:xfrm>
          <a:prstGeom prst="rect">
            <a:avLst/>
          </a:prstGeom>
          <a:noFill/>
        </p:spPr>
        <p:txBody>
          <a:bodyPr wrap="square" rtlCol="0">
            <a:spAutoFit/>
          </a:bodyPr>
          <a:lstStyle/>
          <a:p>
            <a:pPr algn="ctr"/>
            <a:r>
              <a:rPr lang="en-US" sz="1200" noProof="0" dirty="0">
                <a:solidFill>
                  <a:schemeClr val="tx2">
                    <a:lumMod val="90000"/>
                    <a:lumOff val="10000"/>
                  </a:schemeClr>
                </a:solidFill>
              </a:rPr>
              <a:t>Frequency of the features across N bootstraps</a:t>
            </a:r>
          </a:p>
        </p:txBody>
      </p:sp>
      <p:sp>
        <p:nvSpPr>
          <p:cNvPr id="49" name="ZoneTexte 48">
            <a:extLst>
              <a:ext uri="{FF2B5EF4-FFF2-40B4-BE49-F238E27FC236}">
                <a16:creationId xmlns:a16="http://schemas.microsoft.com/office/drawing/2014/main" id="{E7824E0E-5B67-99E4-76F7-6BEAFD37B902}"/>
              </a:ext>
            </a:extLst>
          </p:cNvPr>
          <p:cNvSpPr txBox="1"/>
          <p:nvPr/>
        </p:nvSpPr>
        <p:spPr>
          <a:xfrm>
            <a:off x="9559319" y="1205298"/>
            <a:ext cx="2304602" cy="461665"/>
          </a:xfrm>
          <a:prstGeom prst="rect">
            <a:avLst/>
          </a:prstGeom>
          <a:noFill/>
        </p:spPr>
        <p:txBody>
          <a:bodyPr wrap="square" rtlCol="0">
            <a:spAutoFit/>
          </a:bodyPr>
          <a:lstStyle/>
          <a:p>
            <a:pPr algn="ctr"/>
            <a:r>
              <a:rPr lang="en-US" sz="1200" noProof="0" dirty="0">
                <a:solidFill>
                  <a:schemeClr val="tx2">
                    <a:lumMod val="90000"/>
                    <a:lumOff val="10000"/>
                  </a:schemeClr>
                </a:solidFill>
              </a:rPr>
              <a:t>Plotting FDR and Stability path graphs</a:t>
            </a:r>
          </a:p>
        </p:txBody>
      </p:sp>
      <p:pic>
        <p:nvPicPr>
          <p:cNvPr id="1028" name="Picture 4" descr="LASSO regression | Robeco USA">
            <a:extLst>
              <a:ext uri="{FF2B5EF4-FFF2-40B4-BE49-F238E27FC236}">
                <a16:creationId xmlns:a16="http://schemas.microsoft.com/office/drawing/2014/main" id="{1D373A8A-E232-D9F8-ED0D-F26F27D86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709" y="2993597"/>
            <a:ext cx="1790810" cy="474565"/>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a:extLst>
              <a:ext uri="{FF2B5EF4-FFF2-40B4-BE49-F238E27FC236}">
                <a16:creationId xmlns:a16="http://schemas.microsoft.com/office/drawing/2014/main" id="{35767693-873D-28CA-7CCD-773546670AF9}"/>
              </a:ext>
            </a:extLst>
          </p:cNvPr>
          <p:cNvPicPr>
            <a:picLocks noChangeAspect="1"/>
          </p:cNvPicPr>
          <p:nvPr/>
        </p:nvPicPr>
        <p:blipFill>
          <a:blip r:embed="rId4"/>
          <a:srcRect b="44451"/>
          <a:stretch>
            <a:fillRect/>
          </a:stretch>
        </p:blipFill>
        <p:spPr>
          <a:xfrm>
            <a:off x="5066415" y="2218780"/>
            <a:ext cx="2075067" cy="731402"/>
          </a:xfrm>
          <a:prstGeom prst="rect">
            <a:avLst/>
          </a:prstGeom>
        </p:spPr>
      </p:pic>
      <p:pic>
        <p:nvPicPr>
          <p:cNvPr id="54" name="Image 53">
            <a:extLst>
              <a:ext uri="{FF2B5EF4-FFF2-40B4-BE49-F238E27FC236}">
                <a16:creationId xmlns:a16="http://schemas.microsoft.com/office/drawing/2014/main" id="{6B0F66F6-E902-44CF-CA71-4BDACF7DE305}"/>
              </a:ext>
            </a:extLst>
          </p:cNvPr>
          <p:cNvPicPr>
            <a:picLocks noChangeAspect="1"/>
          </p:cNvPicPr>
          <p:nvPr/>
        </p:nvPicPr>
        <p:blipFill>
          <a:blip r:embed="rId5"/>
          <a:stretch>
            <a:fillRect/>
          </a:stretch>
        </p:blipFill>
        <p:spPr>
          <a:xfrm>
            <a:off x="7372648" y="2141787"/>
            <a:ext cx="2143557" cy="774324"/>
          </a:xfrm>
          <a:prstGeom prst="rect">
            <a:avLst/>
          </a:prstGeom>
        </p:spPr>
      </p:pic>
      <p:pic>
        <p:nvPicPr>
          <p:cNvPr id="56" name="Image 55">
            <a:extLst>
              <a:ext uri="{FF2B5EF4-FFF2-40B4-BE49-F238E27FC236}">
                <a16:creationId xmlns:a16="http://schemas.microsoft.com/office/drawing/2014/main" id="{82F074F1-368F-A89B-2B4F-31B9B8FF4720}"/>
              </a:ext>
            </a:extLst>
          </p:cNvPr>
          <p:cNvPicPr>
            <a:picLocks noChangeAspect="1"/>
          </p:cNvPicPr>
          <p:nvPr/>
        </p:nvPicPr>
        <p:blipFill>
          <a:blip r:embed="rId6"/>
          <a:stretch>
            <a:fillRect/>
          </a:stretch>
        </p:blipFill>
        <p:spPr>
          <a:xfrm>
            <a:off x="9923203" y="1641724"/>
            <a:ext cx="1537274" cy="1885514"/>
          </a:xfrm>
          <a:prstGeom prst="rect">
            <a:avLst/>
          </a:prstGeom>
        </p:spPr>
      </p:pic>
    </p:spTree>
    <p:extLst>
      <p:ext uri="{BB962C8B-B14F-4D97-AF65-F5344CB8AC3E}">
        <p14:creationId xmlns:p14="http://schemas.microsoft.com/office/powerpoint/2010/main" val="153102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19A1-F532-1956-B8F2-851ABCE8707D}"/>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B7E380A3-99F8-36D0-BE5C-50651BC022E4}"/>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133EC8FA-F773-FB69-A3D4-B24655DE25F3}"/>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506B3629-90CD-C8A5-1CE4-9C9E412E22A9}"/>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FE4C7F1D-EFC7-C012-D933-8ACE8E9ACA48}"/>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C7F3BA41-2DCB-FB1D-B477-728066C5B4C1}"/>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BFF86E39-B1DA-2BDA-0CEE-A8871AB76677}"/>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6904573D-1409-960B-F3BF-2D1F9DD54B7E}"/>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46861A38-146D-F47F-1B4C-103ADE235ED2}"/>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525B6F0A-9782-E0A6-6DD8-15A8D7D6A8B1}"/>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718A4A02-2FA0-C2E5-0615-79BE45C7A3A5}"/>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17A9E87E-2BC5-0AE5-9765-88F12002AD28}"/>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pic>
        <p:nvPicPr>
          <p:cNvPr id="1026" name="Picture 2" descr="Curve Fitting using Linear and Nonlinear Regression | GeeksforGeeks">
            <a:extLst>
              <a:ext uri="{FF2B5EF4-FFF2-40B4-BE49-F238E27FC236}">
                <a16:creationId xmlns:a16="http://schemas.microsoft.com/office/drawing/2014/main" id="{4ECC4F0E-8F20-A276-027A-47C732E78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7" y="1658395"/>
            <a:ext cx="1626301" cy="131666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eur droit 40">
            <a:extLst>
              <a:ext uri="{FF2B5EF4-FFF2-40B4-BE49-F238E27FC236}">
                <a16:creationId xmlns:a16="http://schemas.microsoft.com/office/drawing/2014/main" id="{2B7BB542-EAB2-A83D-FB20-32BCB2B7AB38}"/>
              </a:ext>
            </a:extLst>
          </p:cNvPr>
          <p:cNvCxnSpPr>
            <a:cxnSpLocks/>
          </p:cNvCxnSpPr>
          <p:nvPr/>
        </p:nvCxnSpPr>
        <p:spPr>
          <a:xfrm>
            <a:off x="4964440"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2" name="Connecteur droit 41">
            <a:extLst>
              <a:ext uri="{FF2B5EF4-FFF2-40B4-BE49-F238E27FC236}">
                <a16:creationId xmlns:a16="http://schemas.microsoft.com/office/drawing/2014/main" id="{0F02BF38-CC4C-3B91-47CC-634A955E1E79}"/>
              </a:ext>
            </a:extLst>
          </p:cNvPr>
          <p:cNvCxnSpPr>
            <a:cxnSpLocks/>
          </p:cNvCxnSpPr>
          <p:nvPr/>
        </p:nvCxnSpPr>
        <p:spPr>
          <a:xfrm>
            <a:off x="725309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3" name="Connecteur droit 42">
            <a:extLst>
              <a:ext uri="{FF2B5EF4-FFF2-40B4-BE49-F238E27FC236}">
                <a16:creationId xmlns:a16="http://schemas.microsoft.com/office/drawing/2014/main" id="{2C4A6AB4-0C48-2197-044A-A1650E3118E6}"/>
              </a:ext>
            </a:extLst>
          </p:cNvPr>
          <p:cNvCxnSpPr>
            <a:cxnSpLocks/>
          </p:cNvCxnSpPr>
          <p:nvPr/>
        </p:nvCxnSpPr>
        <p:spPr>
          <a:xfrm>
            <a:off x="954174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F237A284-5124-D3A1-2FA0-C389FD7BD41B}"/>
              </a:ext>
            </a:extLst>
          </p:cNvPr>
          <p:cNvSpPr txBox="1"/>
          <p:nvPr/>
        </p:nvSpPr>
        <p:spPr>
          <a:xfrm>
            <a:off x="2675782" y="1205298"/>
            <a:ext cx="2288655" cy="461665"/>
          </a:xfrm>
          <a:prstGeom prst="rect">
            <a:avLst/>
          </a:prstGeom>
          <a:noFill/>
        </p:spPr>
        <p:txBody>
          <a:bodyPr wrap="square" rtlCol="0">
            <a:spAutoFit/>
          </a:bodyPr>
          <a:lstStyle/>
          <a:p>
            <a:pPr algn="ctr"/>
            <a:r>
              <a:rPr lang="en-US" sz="1200" noProof="0" dirty="0">
                <a:solidFill>
                  <a:schemeClr val="tx2">
                    <a:lumMod val="90000"/>
                    <a:lumOff val="10000"/>
                  </a:schemeClr>
                </a:solidFill>
              </a:rPr>
              <a:t>Fitting a linear model for each bootstrap</a:t>
            </a:r>
          </a:p>
        </p:txBody>
      </p:sp>
      <p:sp>
        <p:nvSpPr>
          <p:cNvPr id="47" name="ZoneTexte 46">
            <a:extLst>
              <a:ext uri="{FF2B5EF4-FFF2-40B4-BE49-F238E27FC236}">
                <a16:creationId xmlns:a16="http://schemas.microsoft.com/office/drawing/2014/main" id="{3F9DFC5C-3754-D7C2-203E-97A267BE1EC9}"/>
              </a:ext>
            </a:extLst>
          </p:cNvPr>
          <p:cNvSpPr txBox="1"/>
          <p:nvPr/>
        </p:nvSpPr>
        <p:spPr>
          <a:xfrm>
            <a:off x="4972388" y="1205298"/>
            <a:ext cx="2263123" cy="461665"/>
          </a:xfrm>
          <a:prstGeom prst="rect">
            <a:avLst/>
          </a:prstGeom>
          <a:noFill/>
        </p:spPr>
        <p:txBody>
          <a:bodyPr wrap="square" rtlCol="0">
            <a:spAutoFit/>
          </a:bodyPr>
          <a:lstStyle/>
          <a:p>
            <a:pPr algn="ctr"/>
            <a:r>
              <a:rPr lang="en-US" sz="1200" noProof="0" dirty="0">
                <a:solidFill>
                  <a:schemeClr val="tx2">
                    <a:lumMod val="90000"/>
                    <a:lumOff val="10000"/>
                  </a:schemeClr>
                </a:solidFill>
              </a:rPr>
              <a:t>Binarizing the linear coefficients</a:t>
            </a:r>
          </a:p>
        </p:txBody>
      </p:sp>
      <p:sp>
        <p:nvSpPr>
          <p:cNvPr id="48" name="ZoneTexte 47">
            <a:extLst>
              <a:ext uri="{FF2B5EF4-FFF2-40B4-BE49-F238E27FC236}">
                <a16:creationId xmlns:a16="http://schemas.microsoft.com/office/drawing/2014/main" id="{051EE3E9-2D11-4DD4-699D-05162E088CD4}"/>
              </a:ext>
            </a:extLst>
          </p:cNvPr>
          <p:cNvSpPr txBox="1"/>
          <p:nvPr/>
        </p:nvSpPr>
        <p:spPr>
          <a:xfrm>
            <a:off x="7253089" y="1205298"/>
            <a:ext cx="2288652" cy="461665"/>
          </a:xfrm>
          <a:prstGeom prst="rect">
            <a:avLst/>
          </a:prstGeom>
          <a:noFill/>
        </p:spPr>
        <p:txBody>
          <a:bodyPr wrap="square" rtlCol="0">
            <a:spAutoFit/>
          </a:bodyPr>
          <a:lstStyle/>
          <a:p>
            <a:pPr algn="ctr"/>
            <a:r>
              <a:rPr lang="en-US" sz="1200" noProof="0" dirty="0">
                <a:solidFill>
                  <a:schemeClr val="tx2">
                    <a:lumMod val="90000"/>
                    <a:lumOff val="10000"/>
                  </a:schemeClr>
                </a:solidFill>
              </a:rPr>
              <a:t>Frequency of the features across N bootstraps</a:t>
            </a:r>
          </a:p>
        </p:txBody>
      </p:sp>
      <p:sp>
        <p:nvSpPr>
          <p:cNvPr id="49" name="ZoneTexte 48">
            <a:extLst>
              <a:ext uri="{FF2B5EF4-FFF2-40B4-BE49-F238E27FC236}">
                <a16:creationId xmlns:a16="http://schemas.microsoft.com/office/drawing/2014/main" id="{0535C362-9C47-5DD4-8DBE-9BE08D661A1B}"/>
              </a:ext>
            </a:extLst>
          </p:cNvPr>
          <p:cNvSpPr txBox="1"/>
          <p:nvPr/>
        </p:nvSpPr>
        <p:spPr>
          <a:xfrm>
            <a:off x="9559319" y="1205298"/>
            <a:ext cx="2304602" cy="461665"/>
          </a:xfrm>
          <a:prstGeom prst="rect">
            <a:avLst/>
          </a:prstGeom>
          <a:noFill/>
        </p:spPr>
        <p:txBody>
          <a:bodyPr wrap="square" rtlCol="0">
            <a:spAutoFit/>
          </a:bodyPr>
          <a:lstStyle/>
          <a:p>
            <a:pPr algn="ctr"/>
            <a:r>
              <a:rPr lang="en-US" sz="1200" noProof="0" dirty="0">
                <a:solidFill>
                  <a:schemeClr val="tx2">
                    <a:lumMod val="90000"/>
                    <a:lumOff val="10000"/>
                  </a:schemeClr>
                </a:solidFill>
              </a:rPr>
              <a:t>Plotting FDR and Stability path graphs</a:t>
            </a:r>
          </a:p>
        </p:txBody>
      </p:sp>
      <p:pic>
        <p:nvPicPr>
          <p:cNvPr id="1028" name="Picture 4" descr="LASSO regression | Robeco USA">
            <a:extLst>
              <a:ext uri="{FF2B5EF4-FFF2-40B4-BE49-F238E27FC236}">
                <a16:creationId xmlns:a16="http://schemas.microsoft.com/office/drawing/2014/main" id="{67951B76-00B6-986C-2181-D4E38EDD7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709" y="2993597"/>
            <a:ext cx="1790810" cy="474565"/>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a:extLst>
              <a:ext uri="{FF2B5EF4-FFF2-40B4-BE49-F238E27FC236}">
                <a16:creationId xmlns:a16="http://schemas.microsoft.com/office/drawing/2014/main" id="{B9196668-7C1F-B213-3293-CE21C76877E7}"/>
              </a:ext>
            </a:extLst>
          </p:cNvPr>
          <p:cNvPicPr>
            <a:picLocks noChangeAspect="1"/>
          </p:cNvPicPr>
          <p:nvPr/>
        </p:nvPicPr>
        <p:blipFill>
          <a:blip r:embed="rId4"/>
          <a:srcRect b="44451"/>
          <a:stretch>
            <a:fillRect/>
          </a:stretch>
        </p:blipFill>
        <p:spPr>
          <a:xfrm>
            <a:off x="5066415" y="2218780"/>
            <a:ext cx="2075067" cy="731402"/>
          </a:xfrm>
          <a:prstGeom prst="rect">
            <a:avLst/>
          </a:prstGeom>
        </p:spPr>
      </p:pic>
      <p:pic>
        <p:nvPicPr>
          <p:cNvPr id="54" name="Image 53">
            <a:extLst>
              <a:ext uri="{FF2B5EF4-FFF2-40B4-BE49-F238E27FC236}">
                <a16:creationId xmlns:a16="http://schemas.microsoft.com/office/drawing/2014/main" id="{72E905BC-242C-6391-713C-C561E6A8B734}"/>
              </a:ext>
            </a:extLst>
          </p:cNvPr>
          <p:cNvPicPr>
            <a:picLocks noChangeAspect="1"/>
          </p:cNvPicPr>
          <p:nvPr/>
        </p:nvPicPr>
        <p:blipFill>
          <a:blip r:embed="rId5"/>
          <a:stretch>
            <a:fillRect/>
          </a:stretch>
        </p:blipFill>
        <p:spPr>
          <a:xfrm>
            <a:off x="7372648" y="2141787"/>
            <a:ext cx="2143557" cy="774324"/>
          </a:xfrm>
          <a:prstGeom prst="rect">
            <a:avLst/>
          </a:prstGeom>
        </p:spPr>
      </p:pic>
      <p:pic>
        <p:nvPicPr>
          <p:cNvPr id="56" name="Image 55">
            <a:extLst>
              <a:ext uri="{FF2B5EF4-FFF2-40B4-BE49-F238E27FC236}">
                <a16:creationId xmlns:a16="http://schemas.microsoft.com/office/drawing/2014/main" id="{58F5DFFD-6B82-16C7-33A2-53B1ECD5B6D2}"/>
              </a:ext>
            </a:extLst>
          </p:cNvPr>
          <p:cNvPicPr>
            <a:picLocks noChangeAspect="1"/>
          </p:cNvPicPr>
          <p:nvPr/>
        </p:nvPicPr>
        <p:blipFill>
          <a:blip r:embed="rId6"/>
          <a:stretch>
            <a:fillRect/>
          </a:stretch>
        </p:blipFill>
        <p:spPr>
          <a:xfrm>
            <a:off x="9923203" y="1641724"/>
            <a:ext cx="1537274" cy="1885514"/>
          </a:xfrm>
          <a:prstGeom prst="rect">
            <a:avLst/>
          </a:prstGeom>
        </p:spPr>
      </p:pic>
      <p:sp>
        <p:nvSpPr>
          <p:cNvPr id="57" name="ZoneTexte 56">
            <a:extLst>
              <a:ext uri="{FF2B5EF4-FFF2-40B4-BE49-F238E27FC236}">
                <a16:creationId xmlns:a16="http://schemas.microsoft.com/office/drawing/2014/main" id="{03C2A93C-0A1B-43F2-7C6F-D1A54AB45B5F}"/>
              </a:ext>
            </a:extLst>
          </p:cNvPr>
          <p:cNvSpPr txBox="1">
            <a:spLocks/>
          </p:cNvSpPr>
          <p:nvPr/>
        </p:nvSpPr>
        <p:spPr>
          <a:xfrm>
            <a:off x="328077" y="37719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58" name="ZoneTexte 57">
            <a:extLst>
              <a:ext uri="{FF2B5EF4-FFF2-40B4-BE49-F238E27FC236}">
                <a16:creationId xmlns:a16="http://schemas.microsoft.com/office/drawing/2014/main" id="{E3B82298-3F4D-51B2-82DA-7C2B994DBE64}"/>
              </a:ext>
            </a:extLst>
          </p:cNvPr>
          <p:cNvSpPr txBox="1"/>
          <p:nvPr/>
        </p:nvSpPr>
        <p:spPr>
          <a:xfrm>
            <a:off x="432517" y="36333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Tree models in STABL</a:t>
            </a:r>
          </a:p>
        </p:txBody>
      </p:sp>
      <p:cxnSp>
        <p:nvCxnSpPr>
          <p:cNvPr id="59" name="Connecteur droit avec flèche 58">
            <a:extLst>
              <a:ext uri="{FF2B5EF4-FFF2-40B4-BE49-F238E27FC236}">
                <a16:creationId xmlns:a16="http://schemas.microsoft.com/office/drawing/2014/main" id="{1CF281FD-0996-F22E-3789-27EB9879ED73}"/>
              </a:ext>
            </a:extLst>
          </p:cNvPr>
          <p:cNvCxnSpPr>
            <a:cxnSpLocks/>
          </p:cNvCxnSpPr>
          <p:nvPr/>
        </p:nvCxnSpPr>
        <p:spPr>
          <a:xfrm flipV="1">
            <a:off x="993912" y="46598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0" name="Ellipse 59">
            <a:extLst>
              <a:ext uri="{FF2B5EF4-FFF2-40B4-BE49-F238E27FC236}">
                <a16:creationId xmlns:a16="http://schemas.microsoft.com/office/drawing/2014/main" id="{821760B1-CA0C-9416-8AFA-4D762E218507}"/>
              </a:ext>
            </a:extLst>
          </p:cNvPr>
          <p:cNvSpPr/>
          <p:nvPr/>
        </p:nvSpPr>
        <p:spPr>
          <a:xfrm>
            <a:off x="1707358" y="44120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1" name="Ellipse 60">
            <a:extLst>
              <a:ext uri="{FF2B5EF4-FFF2-40B4-BE49-F238E27FC236}">
                <a16:creationId xmlns:a16="http://schemas.microsoft.com/office/drawing/2014/main" id="{766BE99D-D8C0-3709-E282-08B454383DD2}"/>
              </a:ext>
            </a:extLst>
          </p:cNvPr>
          <p:cNvSpPr/>
          <p:nvPr/>
        </p:nvSpPr>
        <p:spPr>
          <a:xfrm>
            <a:off x="1707358" y="49820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Ellipse 61">
            <a:extLst>
              <a:ext uri="{FF2B5EF4-FFF2-40B4-BE49-F238E27FC236}">
                <a16:creationId xmlns:a16="http://schemas.microsoft.com/office/drawing/2014/main" id="{A928B5CF-4C6E-BDEB-1FE1-7EC73F627E01}"/>
              </a:ext>
            </a:extLst>
          </p:cNvPr>
          <p:cNvSpPr/>
          <p:nvPr/>
        </p:nvSpPr>
        <p:spPr>
          <a:xfrm>
            <a:off x="1707358" y="55520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63" name="Connecteur droit avec flèche 62">
            <a:extLst>
              <a:ext uri="{FF2B5EF4-FFF2-40B4-BE49-F238E27FC236}">
                <a16:creationId xmlns:a16="http://schemas.microsoft.com/office/drawing/2014/main" id="{4BCAE9A8-C267-3F32-D3F0-A5904D67119D}"/>
              </a:ext>
            </a:extLst>
          </p:cNvPr>
          <p:cNvCxnSpPr>
            <a:cxnSpLocks/>
            <a:endCxn id="61" idx="2"/>
          </p:cNvCxnSpPr>
          <p:nvPr/>
        </p:nvCxnSpPr>
        <p:spPr>
          <a:xfrm flipV="1">
            <a:off x="993912" y="52340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4" name="Connecteur droit avec flèche 1023">
            <a:extLst>
              <a:ext uri="{FF2B5EF4-FFF2-40B4-BE49-F238E27FC236}">
                <a16:creationId xmlns:a16="http://schemas.microsoft.com/office/drawing/2014/main" id="{61415963-0FD2-D193-1C10-F388FD7BD6AF}"/>
              </a:ext>
            </a:extLst>
          </p:cNvPr>
          <p:cNvCxnSpPr>
            <a:cxnSpLocks/>
          </p:cNvCxnSpPr>
          <p:nvPr/>
        </p:nvCxnSpPr>
        <p:spPr>
          <a:xfrm>
            <a:off x="993912" y="52460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5" name="Connecteur droit 1024">
            <a:extLst>
              <a:ext uri="{FF2B5EF4-FFF2-40B4-BE49-F238E27FC236}">
                <a16:creationId xmlns:a16="http://schemas.microsoft.com/office/drawing/2014/main" id="{7485C204-DF45-7D90-9604-CB19C027FEEC}"/>
              </a:ext>
            </a:extLst>
          </p:cNvPr>
          <p:cNvCxnSpPr>
            <a:cxnSpLocks/>
          </p:cNvCxnSpPr>
          <p:nvPr/>
        </p:nvCxnSpPr>
        <p:spPr>
          <a:xfrm>
            <a:off x="2675789"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1027" name="ZoneTexte 1026">
            <a:extLst>
              <a:ext uri="{FF2B5EF4-FFF2-40B4-BE49-F238E27FC236}">
                <a16:creationId xmlns:a16="http://schemas.microsoft.com/office/drawing/2014/main" id="{D38971DA-3C25-5531-A4C1-2E3C4B4B5451}"/>
              </a:ext>
            </a:extLst>
          </p:cNvPr>
          <p:cNvSpPr txBox="1"/>
          <p:nvPr/>
        </p:nvSpPr>
        <p:spPr>
          <a:xfrm>
            <a:off x="556592" y="39103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spTree>
    <p:extLst>
      <p:ext uri="{BB962C8B-B14F-4D97-AF65-F5344CB8AC3E}">
        <p14:creationId xmlns:p14="http://schemas.microsoft.com/office/powerpoint/2010/main" val="317009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2E664-C6B1-896F-B924-E06AC76BE1B7}"/>
            </a:ext>
          </a:extLst>
        </p:cNvPr>
        <p:cNvGrpSpPr/>
        <p:nvPr/>
      </p:nvGrpSpPr>
      <p:grpSpPr>
        <a:xfrm>
          <a:off x="0" y="0"/>
          <a:ext cx="0" cy="0"/>
          <a:chOff x="0" y="0"/>
          <a:chExt cx="0" cy="0"/>
        </a:xfrm>
      </p:grpSpPr>
      <p:sp>
        <p:nvSpPr>
          <p:cNvPr id="18" name="ZoneTexte 17">
            <a:extLst>
              <a:ext uri="{FF2B5EF4-FFF2-40B4-BE49-F238E27FC236}">
                <a16:creationId xmlns:a16="http://schemas.microsoft.com/office/drawing/2014/main" id="{1EF95267-D37F-88ED-80E9-5D58653F0B10}"/>
              </a:ext>
            </a:extLst>
          </p:cNvPr>
          <p:cNvSpPr txBox="1">
            <a:spLocks/>
          </p:cNvSpPr>
          <p:nvPr/>
        </p:nvSpPr>
        <p:spPr>
          <a:xfrm>
            <a:off x="328077" y="10668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2" name="Titre 1">
            <a:extLst>
              <a:ext uri="{FF2B5EF4-FFF2-40B4-BE49-F238E27FC236}">
                <a16:creationId xmlns:a16="http://schemas.microsoft.com/office/drawing/2014/main" id="{F906BB7E-48B2-F4E6-596B-74295AE64C5D}"/>
              </a:ext>
            </a:extLst>
          </p:cNvPr>
          <p:cNvSpPr>
            <a:spLocks noGrp="1"/>
          </p:cNvSpPr>
          <p:nvPr>
            <p:ph type="title"/>
          </p:nvPr>
        </p:nvSpPr>
        <p:spPr>
          <a:xfrm>
            <a:off x="328076" y="515809"/>
            <a:ext cx="10515600" cy="452171"/>
          </a:xfrm>
        </p:spPr>
        <p:txBody>
          <a:bodyPr>
            <a:normAutofit/>
          </a:bodyPr>
          <a:lstStyle/>
          <a:p>
            <a:r>
              <a:rPr lang="en-US" sz="1600" b="1" noProof="0" dirty="0">
                <a:solidFill>
                  <a:schemeClr val="tx2">
                    <a:lumMod val="90000"/>
                    <a:lumOff val="10000"/>
                  </a:schemeClr>
                </a:solidFill>
                <a:latin typeface="Open Sans" panose="020B0606030504020204" pitchFamily="34" charset="0"/>
                <a:ea typeface="Open Sans" panose="020B0606030504020204" pitchFamily="34" charset="0"/>
                <a:cs typeface="Open Sans" panose="020B0606030504020204" pitchFamily="34" charset="0"/>
              </a:rPr>
              <a:t>STABL’s feature selection</a:t>
            </a:r>
          </a:p>
        </p:txBody>
      </p:sp>
      <p:sp>
        <p:nvSpPr>
          <p:cNvPr id="22" name="ZoneTexte 21">
            <a:extLst>
              <a:ext uri="{FF2B5EF4-FFF2-40B4-BE49-F238E27FC236}">
                <a16:creationId xmlns:a16="http://schemas.microsoft.com/office/drawing/2014/main" id="{18E344AA-3058-F1A9-6D35-C08A6B87601D}"/>
              </a:ext>
            </a:extLst>
          </p:cNvPr>
          <p:cNvSpPr txBox="1"/>
          <p:nvPr/>
        </p:nvSpPr>
        <p:spPr>
          <a:xfrm>
            <a:off x="432517" y="9282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Linear models in STABL</a:t>
            </a:r>
          </a:p>
        </p:txBody>
      </p:sp>
      <p:cxnSp>
        <p:nvCxnSpPr>
          <p:cNvPr id="12" name="Connecteur droit avec flèche 11">
            <a:extLst>
              <a:ext uri="{FF2B5EF4-FFF2-40B4-BE49-F238E27FC236}">
                <a16:creationId xmlns:a16="http://schemas.microsoft.com/office/drawing/2014/main" id="{B4F74C85-DFC0-DDFF-4D4D-8D6D4ABA97EA}"/>
              </a:ext>
            </a:extLst>
          </p:cNvPr>
          <p:cNvCxnSpPr>
            <a:cxnSpLocks/>
          </p:cNvCxnSpPr>
          <p:nvPr/>
        </p:nvCxnSpPr>
        <p:spPr>
          <a:xfrm flipV="1">
            <a:off x="993912" y="19547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 name="Ellipse 4">
            <a:extLst>
              <a:ext uri="{FF2B5EF4-FFF2-40B4-BE49-F238E27FC236}">
                <a16:creationId xmlns:a16="http://schemas.microsoft.com/office/drawing/2014/main" id="{66D934A3-3B5B-C5A7-2176-823F73503331}"/>
              </a:ext>
            </a:extLst>
          </p:cNvPr>
          <p:cNvSpPr/>
          <p:nvPr/>
        </p:nvSpPr>
        <p:spPr>
          <a:xfrm>
            <a:off x="1707358" y="17069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9571FE26-770C-647C-3E6B-0C79E0D46825}"/>
              </a:ext>
            </a:extLst>
          </p:cNvPr>
          <p:cNvSpPr/>
          <p:nvPr/>
        </p:nvSpPr>
        <p:spPr>
          <a:xfrm>
            <a:off x="1707358" y="22769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86CA32F0-4271-B08E-19CA-5DE0366F3FB5}"/>
              </a:ext>
            </a:extLst>
          </p:cNvPr>
          <p:cNvSpPr/>
          <p:nvPr/>
        </p:nvSpPr>
        <p:spPr>
          <a:xfrm>
            <a:off x="1707358" y="28469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Connecteur droit avec flèche 13">
            <a:extLst>
              <a:ext uri="{FF2B5EF4-FFF2-40B4-BE49-F238E27FC236}">
                <a16:creationId xmlns:a16="http://schemas.microsoft.com/office/drawing/2014/main" id="{76DAA62B-5C6B-1212-7D49-E40B2ABBCA15}"/>
              </a:ext>
            </a:extLst>
          </p:cNvPr>
          <p:cNvCxnSpPr>
            <a:cxnSpLocks/>
            <a:endCxn id="6" idx="2"/>
          </p:cNvCxnSpPr>
          <p:nvPr/>
        </p:nvCxnSpPr>
        <p:spPr>
          <a:xfrm flipV="1">
            <a:off x="993912" y="25289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82663ADE-0116-88A4-945D-80E87A073797}"/>
              </a:ext>
            </a:extLst>
          </p:cNvPr>
          <p:cNvCxnSpPr>
            <a:cxnSpLocks/>
          </p:cNvCxnSpPr>
          <p:nvPr/>
        </p:nvCxnSpPr>
        <p:spPr>
          <a:xfrm>
            <a:off x="993912" y="25409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4012B807-F19C-E08B-ED71-07E118320D20}"/>
              </a:ext>
            </a:extLst>
          </p:cNvPr>
          <p:cNvCxnSpPr>
            <a:cxnSpLocks/>
          </p:cNvCxnSpPr>
          <p:nvPr/>
        </p:nvCxnSpPr>
        <p:spPr>
          <a:xfrm>
            <a:off x="2675789"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39" name="ZoneTexte 38">
            <a:extLst>
              <a:ext uri="{FF2B5EF4-FFF2-40B4-BE49-F238E27FC236}">
                <a16:creationId xmlns:a16="http://schemas.microsoft.com/office/drawing/2014/main" id="{EA42EA9C-378A-20C7-E7CA-F07FC0AB6C50}"/>
              </a:ext>
            </a:extLst>
          </p:cNvPr>
          <p:cNvSpPr txBox="1"/>
          <p:nvPr/>
        </p:nvSpPr>
        <p:spPr>
          <a:xfrm>
            <a:off x="556592" y="12052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pic>
        <p:nvPicPr>
          <p:cNvPr id="1026" name="Picture 2" descr="Curve Fitting using Linear and Nonlinear Regression | GeeksforGeeks">
            <a:extLst>
              <a:ext uri="{FF2B5EF4-FFF2-40B4-BE49-F238E27FC236}">
                <a16:creationId xmlns:a16="http://schemas.microsoft.com/office/drawing/2014/main" id="{B0111F5B-1A8F-9D99-CECA-47405D9DC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7" y="1658395"/>
            <a:ext cx="1626301" cy="131666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eur droit 40">
            <a:extLst>
              <a:ext uri="{FF2B5EF4-FFF2-40B4-BE49-F238E27FC236}">
                <a16:creationId xmlns:a16="http://schemas.microsoft.com/office/drawing/2014/main" id="{DC296AE5-0289-C27D-5309-279E2F1F54E4}"/>
              </a:ext>
            </a:extLst>
          </p:cNvPr>
          <p:cNvCxnSpPr>
            <a:cxnSpLocks/>
          </p:cNvCxnSpPr>
          <p:nvPr/>
        </p:nvCxnSpPr>
        <p:spPr>
          <a:xfrm>
            <a:off x="4964440"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2" name="Connecteur droit 41">
            <a:extLst>
              <a:ext uri="{FF2B5EF4-FFF2-40B4-BE49-F238E27FC236}">
                <a16:creationId xmlns:a16="http://schemas.microsoft.com/office/drawing/2014/main" id="{BBF5EE0F-95FE-759E-938F-F22C60760A0F}"/>
              </a:ext>
            </a:extLst>
          </p:cNvPr>
          <p:cNvCxnSpPr>
            <a:cxnSpLocks/>
          </p:cNvCxnSpPr>
          <p:nvPr/>
        </p:nvCxnSpPr>
        <p:spPr>
          <a:xfrm>
            <a:off x="725309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cxnSp>
        <p:nvCxnSpPr>
          <p:cNvPr id="43" name="Connecteur droit 42">
            <a:extLst>
              <a:ext uri="{FF2B5EF4-FFF2-40B4-BE49-F238E27FC236}">
                <a16:creationId xmlns:a16="http://schemas.microsoft.com/office/drawing/2014/main" id="{5557F666-F4C9-2DEF-4011-56FA854EFDC5}"/>
              </a:ext>
            </a:extLst>
          </p:cNvPr>
          <p:cNvCxnSpPr>
            <a:cxnSpLocks/>
          </p:cNvCxnSpPr>
          <p:nvPr/>
        </p:nvCxnSpPr>
        <p:spPr>
          <a:xfrm>
            <a:off x="9541741" y="11535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46" name="ZoneTexte 45">
            <a:extLst>
              <a:ext uri="{FF2B5EF4-FFF2-40B4-BE49-F238E27FC236}">
                <a16:creationId xmlns:a16="http://schemas.microsoft.com/office/drawing/2014/main" id="{01E10FEB-858D-E19C-08DA-F7B8A15565F0}"/>
              </a:ext>
            </a:extLst>
          </p:cNvPr>
          <p:cNvSpPr txBox="1"/>
          <p:nvPr/>
        </p:nvSpPr>
        <p:spPr>
          <a:xfrm>
            <a:off x="2675782" y="1205298"/>
            <a:ext cx="2288655" cy="461665"/>
          </a:xfrm>
          <a:prstGeom prst="rect">
            <a:avLst/>
          </a:prstGeom>
          <a:noFill/>
        </p:spPr>
        <p:txBody>
          <a:bodyPr wrap="square" rtlCol="0">
            <a:spAutoFit/>
          </a:bodyPr>
          <a:lstStyle/>
          <a:p>
            <a:pPr algn="ctr"/>
            <a:r>
              <a:rPr lang="en-US" sz="1200" noProof="0" dirty="0">
                <a:solidFill>
                  <a:schemeClr val="tx2">
                    <a:lumMod val="90000"/>
                    <a:lumOff val="10000"/>
                  </a:schemeClr>
                </a:solidFill>
              </a:rPr>
              <a:t>Fitting a linear model for each bootstrap</a:t>
            </a:r>
          </a:p>
        </p:txBody>
      </p:sp>
      <p:sp>
        <p:nvSpPr>
          <p:cNvPr id="47" name="ZoneTexte 46">
            <a:extLst>
              <a:ext uri="{FF2B5EF4-FFF2-40B4-BE49-F238E27FC236}">
                <a16:creationId xmlns:a16="http://schemas.microsoft.com/office/drawing/2014/main" id="{64E59843-CE6F-4FCC-22FE-8D762B035DD1}"/>
              </a:ext>
            </a:extLst>
          </p:cNvPr>
          <p:cNvSpPr txBox="1"/>
          <p:nvPr/>
        </p:nvSpPr>
        <p:spPr>
          <a:xfrm>
            <a:off x="4972388" y="1205298"/>
            <a:ext cx="2263123" cy="461665"/>
          </a:xfrm>
          <a:prstGeom prst="rect">
            <a:avLst/>
          </a:prstGeom>
          <a:noFill/>
        </p:spPr>
        <p:txBody>
          <a:bodyPr wrap="square" rtlCol="0">
            <a:spAutoFit/>
          </a:bodyPr>
          <a:lstStyle/>
          <a:p>
            <a:pPr algn="ctr"/>
            <a:r>
              <a:rPr lang="en-US" sz="1200" noProof="0" dirty="0">
                <a:solidFill>
                  <a:schemeClr val="tx2">
                    <a:lumMod val="90000"/>
                    <a:lumOff val="10000"/>
                  </a:schemeClr>
                </a:solidFill>
              </a:rPr>
              <a:t>Binarizing the linear coefficients</a:t>
            </a:r>
          </a:p>
        </p:txBody>
      </p:sp>
      <p:sp>
        <p:nvSpPr>
          <p:cNvPr id="48" name="ZoneTexte 47">
            <a:extLst>
              <a:ext uri="{FF2B5EF4-FFF2-40B4-BE49-F238E27FC236}">
                <a16:creationId xmlns:a16="http://schemas.microsoft.com/office/drawing/2014/main" id="{A4DF4B55-5053-845D-1FBB-D5E713284B59}"/>
              </a:ext>
            </a:extLst>
          </p:cNvPr>
          <p:cNvSpPr txBox="1"/>
          <p:nvPr/>
        </p:nvSpPr>
        <p:spPr>
          <a:xfrm>
            <a:off x="7253089" y="1205298"/>
            <a:ext cx="2288652" cy="461665"/>
          </a:xfrm>
          <a:prstGeom prst="rect">
            <a:avLst/>
          </a:prstGeom>
          <a:noFill/>
        </p:spPr>
        <p:txBody>
          <a:bodyPr wrap="square" rtlCol="0">
            <a:spAutoFit/>
          </a:bodyPr>
          <a:lstStyle/>
          <a:p>
            <a:pPr algn="ctr"/>
            <a:r>
              <a:rPr lang="en-US" sz="1200" noProof="0" dirty="0">
                <a:solidFill>
                  <a:schemeClr val="tx2">
                    <a:lumMod val="90000"/>
                    <a:lumOff val="10000"/>
                  </a:schemeClr>
                </a:solidFill>
              </a:rPr>
              <a:t>Frequency of the features across N bootstraps</a:t>
            </a:r>
          </a:p>
        </p:txBody>
      </p:sp>
      <p:sp>
        <p:nvSpPr>
          <p:cNvPr id="49" name="ZoneTexte 48">
            <a:extLst>
              <a:ext uri="{FF2B5EF4-FFF2-40B4-BE49-F238E27FC236}">
                <a16:creationId xmlns:a16="http://schemas.microsoft.com/office/drawing/2014/main" id="{129F370C-2098-000A-C623-F967E7AC4DE0}"/>
              </a:ext>
            </a:extLst>
          </p:cNvPr>
          <p:cNvSpPr txBox="1"/>
          <p:nvPr/>
        </p:nvSpPr>
        <p:spPr>
          <a:xfrm>
            <a:off x="9559319" y="1205298"/>
            <a:ext cx="2304602" cy="461665"/>
          </a:xfrm>
          <a:prstGeom prst="rect">
            <a:avLst/>
          </a:prstGeom>
          <a:noFill/>
        </p:spPr>
        <p:txBody>
          <a:bodyPr wrap="square" rtlCol="0">
            <a:spAutoFit/>
          </a:bodyPr>
          <a:lstStyle/>
          <a:p>
            <a:pPr algn="ctr"/>
            <a:r>
              <a:rPr lang="en-US" sz="1200" noProof="0" dirty="0">
                <a:solidFill>
                  <a:schemeClr val="tx2">
                    <a:lumMod val="90000"/>
                    <a:lumOff val="10000"/>
                  </a:schemeClr>
                </a:solidFill>
              </a:rPr>
              <a:t>Plotting FDR and Stability path graphs</a:t>
            </a:r>
          </a:p>
        </p:txBody>
      </p:sp>
      <p:pic>
        <p:nvPicPr>
          <p:cNvPr id="1028" name="Picture 4" descr="LASSO regression | Robeco USA">
            <a:extLst>
              <a:ext uri="{FF2B5EF4-FFF2-40B4-BE49-F238E27FC236}">
                <a16:creationId xmlns:a16="http://schemas.microsoft.com/office/drawing/2014/main" id="{E5A03390-5A43-58E3-3E35-6AB97C320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709" y="2993597"/>
            <a:ext cx="1790810" cy="474565"/>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a:extLst>
              <a:ext uri="{FF2B5EF4-FFF2-40B4-BE49-F238E27FC236}">
                <a16:creationId xmlns:a16="http://schemas.microsoft.com/office/drawing/2014/main" id="{C3DB7897-9200-FB21-6BF0-49F77F30F769}"/>
              </a:ext>
            </a:extLst>
          </p:cNvPr>
          <p:cNvPicPr>
            <a:picLocks noChangeAspect="1"/>
          </p:cNvPicPr>
          <p:nvPr/>
        </p:nvPicPr>
        <p:blipFill>
          <a:blip r:embed="rId4"/>
          <a:srcRect b="44451"/>
          <a:stretch>
            <a:fillRect/>
          </a:stretch>
        </p:blipFill>
        <p:spPr>
          <a:xfrm>
            <a:off x="5066415" y="2218780"/>
            <a:ext cx="2075067" cy="731402"/>
          </a:xfrm>
          <a:prstGeom prst="rect">
            <a:avLst/>
          </a:prstGeom>
        </p:spPr>
      </p:pic>
      <p:pic>
        <p:nvPicPr>
          <p:cNvPr id="54" name="Image 53">
            <a:extLst>
              <a:ext uri="{FF2B5EF4-FFF2-40B4-BE49-F238E27FC236}">
                <a16:creationId xmlns:a16="http://schemas.microsoft.com/office/drawing/2014/main" id="{8BF5D667-1B81-1AE7-7896-35D66AAB684A}"/>
              </a:ext>
            </a:extLst>
          </p:cNvPr>
          <p:cNvPicPr>
            <a:picLocks noChangeAspect="1"/>
          </p:cNvPicPr>
          <p:nvPr/>
        </p:nvPicPr>
        <p:blipFill>
          <a:blip r:embed="rId5"/>
          <a:stretch>
            <a:fillRect/>
          </a:stretch>
        </p:blipFill>
        <p:spPr>
          <a:xfrm>
            <a:off x="7372648" y="2141787"/>
            <a:ext cx="2143557" cy="774324"/>
          </a:xfrm>
          <a:prstGeom prst="rect">
            <a:avLst/>
          </a:prstGeom>
        </p:spPr>
      </p:pic>
      <p:pic>
        <p:nvPicPr>
          <p:cNvPr id="56" name="Image 55">
            <a:extLst>
              <a:ext uri="{FF2B5EF4-FFF2-40B4-BE49-F238E27FC236}">
                <a16:creationId xmlns:a16="http://schemas.microsoft.com/office/drawing/2014/main" id="{808FF565-24EF-B784-9553-AB2871A4CEA7}"/>
              </a:ext>
            </a:extLst>
          </p:cNvPr>
          <p:cNvPicPr>
            <a:picLocks noChangeAspect="1"/>
          </p:cNvPicPr>
          <p:nvPr/>
        </p:nvPicPr>
        <p:blipFill>
          <a:blip r:embed="rId6"/>
          <a:stretch>
            <a:fillRect/>
          </a:stretch>
        </p:blipFill>
        <p:spPr>
          <a:xfrm>
            <a:off x="9923203" y="1641724"/>
            <a:ext cx="1537274" cy="1885514"/>
          </a:xfrm>
          <a:prstGeom prst="rect">
            <a:avLst/>
          </a:prstGeom>
        </p:spPr>
      </p:pic>
      <p:sp>
        <p:nvSpPr>
          <p:cNvPr id="57" name="ZoneTexte 56">
            <a:extLst>
              <a:ext uri="{FF2B5EF4-FFF2-40B4-BE49-F238E27FC236}">
                <a16:creationId xmlns:a16="http://schemas.microsoft.com/office/drawing/2014/main" id="{58734CD5-2E7C-1F7F-723D-8B8DFDEA72A5}"/>
              </a:ext>
            </a:extLst>
          </p:cNvPr>
          <p:cNvSpPr txBox="1">
            <a:spLocks/>
          </p:cNvSpPr>
          <p:nvPr/>
        </p:nvSpPr>
        <p:spPr>
          <a:xfrm>
            <a:off x="328077" y="3771900"/>
            <a:ext cx="11535848" cy="2543756"/>
          </a:xfrm>
          <a:prstGeom prst="rect">
            <a:avLst/>
          </a:prstGeom>
          <a:noFill/>
          <a:ln>
            <a:solidFill>
              <a:schemeClr val="tx2">
                <a:lumMod val="90000"/>
                <a:lumOff val="10000"/>
              </a:schemeClr>
            </a:solidFill>
          </a:ln>
        </p:spPr>
        <p:txBody>
          <a:bodyPr wrap="square" rtlCol="0" anchor="ctr">
            <a:noAutofit/>
          </a:bodyPr>
          <a:lstStyle/>
          <a:p>
            <a:endParaRPr lang="en-US" sz="1200" noProof="0" dirty="0">
              <a:solidFill>
                <a:schemeClr val="tx2">
                  <a:lumMod val="90000"/>
                  <a:lumOff val="10000"/>
                </a:schemeClr>
              </a:solidFill>
            </a:endParaRPr>
          </a:p>
          <a:p>
            <a:endParaRPr lang="en-US" sz="1200" noProof="0" dirty="0">
              <a:solidFill>
                <a:schemeClr val="tx2">
                  <a:lumMod val="90000"/>
                  <a:lumOff val="10000"/>
                </a:schemeClr>
              </a:solidFill>
            </a:endParaRPr>
          </a:p>
          <a:p>
            <a:r>
              <a:rPr lang="en-US" sz="1200" noProof="0" dirty="0">
                <a:solidFill>
                  <a:schemeClr val="tx2">
                    <a:lumMod val="90000"/>
                    <a:lumOff val="10000"/>
                  </a:schemeClr>
                </a:solidFill>
              </a:rPr>
              <a:t>dataset</a:t>
            </a:r>
          </a:p>
        </p:txBody>
      </p:sp>
      <p:sp>
        <p:nvSpPr>
          <p:cNvPr id="58" name="ZoneTexte 57">
            <a:extLst>
              <a:ext uri="{FF2B5EF4-FFF2-40B4-BE49-F238E27FC236}">
                <a16:creationId xmlns:a16="http://schemas.microsoft.com/office/drawing/2014/main" id="{9802C57F-AB81-9AE8-17A7-7DEC51C62F85}"/>
              </a:ext>
            </a:extLst>
          </p:cNvPr>
          <p:cNvSpPr txBox="1"/>
          <p:nvPr/>
        </p:nvSpPr>
        <p:spPr>
          <a:xfrm>
            <a:off x="432517" y="3633399"/>
            <a:ext cx="1841556" cy="276999"/>
          </a:xfrm>
          <a:prstGeom prst="rect">
            <a:avLst/>
          </a:prstGeom>
          <a:solidFill>
            <a:schemeClr val="bg1"/>
          </a:solidFill>
          <a:ln>
            <a:noFill/>
          </a:ln>
        </p:spPr>
        <p:txBody>
          <a:bodyPr wrap="square" rtlCol="0">
            <a:spAutoFit/>
          </a:bodyPr>
          <a:lstStyle/>
          <a:p>
            <a:r>
              <a:rPr lang="en-US" sz="1200" b="1" noProof="0" dirty="0">
                <a:solidFill>
                  <a:schemeClr val="tx2">
                    <a:lumMod val="90000"/>
                    <a:lumOff val="10000"/>
                  </a:schemeClr>
                </a:solidFill>
                <a:latin typeface="Aptos" panose="020B0004020202020204" pitchFamily="34" charset="0"/>
                <a:ea typeface="Open Sans" panose="020B0606030504020204" pitchFamily="34" charset="0"/>
                <a:cs typeface="Open Sans" panose="020B0606030504020204" pitchFamily="34" charset="0"/>
              </a:rPr>
              <a:t>Tree models in STABL</a:t>
            </a:r>
          </a:p>
        </p:txBody>
      </p:sp>
      <p:cxnSp>
        <p:nvCxnSpPr>
          <p:cNvPr id="59" name="Connecteur droit avec flèche 58">
            <a:extLst>
              <a:ext uri="{FF2B5EF4-FFF2-40B4-BE49-F238E27FC236}">
                <a16:creationId xmlns:a16="http://schemas.microsoft.com/office/drawing/2014/main" id="{3B971CFD-5D65-F085-20D5-31AC7D9FCD94}"/>
              </a:ext>
            </a:extLst>
          </p:cNvPr>
          <p:cNvCxnSpPr>
            <a:cxnSpLocks/>
          </p:cNvCxnSpPr>
          <p:nvPr/>
        </p:nvCxnSpPr>
        <p:spPr>
          <a:xfrm flipV="1">
            <a:off x="993912" y="4659833"/>
            <a:ext cx="713446" cy="580485"/>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0" name="Ellipse 59">
            <a:extLst>
              <a:ext uri="{FF2B5EF4-FFF2-40B4-BE49-F238E27FC236}">
                <a16:creationId xmlns:a16="http://schemas.microsoft.com/office/drawing/2014/main" id="{0214FA89-D41E-46C2-E6BE-C01CAE9489EB}"/>
              </a:ext>
            </a:extLst>
          </p:cNvPr>
          <p:cNvSpPr/>
          <p:nvPr/>
        </p:nvSpPr>
        <p:spPr>
          <a:xfrm>
            <a:off x="1707358" y="4412046"/>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1" name="Ellipse 60">
            <a:extLst>
              <a:ext uri="{FF2B5EF4-FFF2-40B4-BE49-F238E27FC236}">
                <a16:creationId xmlns:a16="http://schemas.microsoft.com/office/drawing/2014/main" id="{9E8F6E2C-C9F1-6112-9447-DE4818246D8B}"/>
              </a:ext>
            </a:extLst>
          </p:cNvPr>
          <p:cNvSpPr/>
          <p:nvPr/>
        </p:nvSpPr>
        <p:spPr>
          <a:xfrm>
            <a:off x="1707358" y="4982049"/>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Ellipse 61">
            <a:extLst>
              <a:ext uri="{FF2B5EF4-FFF2-40B4-BE49-F238E27FC236}">
                <a16:creationId xmlns:a16="http://schemas.microsoft.com/office/drawing/2014/main" id="{3D0090A0-0341-8039-13B5-772071C95E2E}"/>
              </a:ext>
            </a:extLst>
          </p:cNvPr>
          <p:cNvSpPr/>
          <p:nvPr/>
        </p:nvSpPr>
        <p:spPr>
          <a:xfrm>
            <a:off x="1707358" y="5552052"/>
            <a:ext cx="504000" cy="50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63" name="Connecteur droit avec flèche 62">
            <a:extLst>
              <a:ext uri="{FF2B5EF4-FFF2-40B4-BE49-F238E27FC236}">
                <a16:creationId xmlns:a16="http://schemas.microsoft.com/office/drawing/2014/main" id="{F6468E49-B4FE-AD82-0E25-5275B08939B4}"/>
              </a:ext>
            </a:extLst>
          </p:cNvPr>
          <p:cNvCxnSpPr>
            <a:cxnSpLocks/>
            <a:endCxn id="61" idx="2"/>
          </p:cNvCxnSpPr>
          <p:nvPr/>
        </p:nvCxnSpPr>
        <p:spPr>
          <a:xfrm flipV="1">
            <a:off x="993912" y="5234049"/>
            <a:ext cx="713446" cy="6269"/>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4" name="Connecteur droit avec flèche 1023">
            <a:extLst>
              <a:ext uri="{FF2B5EF4-FFF2-40B4-BE49-F238E27FC236}">
                <a16:creationId xmlns:a16="http://schemas.microsoft.com/office/drawing/2014/main" id="{1D5FD99B-732D-C8A8-257E-A6058DE73B10}"/>
              </a:ext>
            </a:extLst>
          </p:cNvPr>
          <p:cNvCxnSpPr>
            <a:cxnSpLocks/>
          </p:cNvCxnSpPr>
          <p:nvPr/>
        </p:nvCxnSpPr>
        <p:spPr>
          <a:xfrm>
            <a:off x="993912" y="5246023"/>
            <a:ext cx="713446" cy="553816"/>
          </a:xfrm>
          <a:prstGeom prst="straightConnector1">
            <a:avLst/>
          </a:prstGeom>
          <a:ln>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5" name="Connecteur droit 1024">
            <a:extLst>
              <a:ext uri="{FF2B5EF4-FFF2-40B4-BE49-F238E27FC236}">
                <a16:creationId xmlns:a16="http://schemas.microsoft.com/office/drawing/2014/main" id="{867873B6-71C4-F962-A088-125EEBD9EB7A}"/>
              </a:ext>
            </a:extLst>
          </p:cNvPr>
          <p:cNvCxnSpPr>
            <a:cxnSpLocks/>
          </p:cNvCxnSpPr>
          <p:nvPr/>
        </p:nvCxnSpPr>
        <p:spPr>
          <a:xfrm>
            <a:off x="2675789"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1027" name="ZoneTexte 1026">
            <a:extLst>
              <a:ext uri="{FF2B5EF4-FFF2-40B4-BE49-F238E27FC236}">
                <a16:creationId xmlns:a16="http://schemas.microsoft.com/office/drawing/2014/main" id="{CC7C8820-3A89-F443-F32D-32773CC641B1}"/>
              </a:ext>
            </a:extLst>
          </p:cNvPr>
          <p:cNvSpPr txBox="1"/>
          <p:nvPr/>
        </p:nvSpPr>
        <p:spPr>
          <a:xfrm>
            <a:off x="556592" y="3910398"/>
            <a:ext cx="1717474" cy="461665"/>
          </a:xfrm>
          <a:prstGeom prst="rect">
            <a:avLst/>
          </a:prstGeom>
          <a:noFill/>
        </p:spPr>
        <p:txBody>
          <a:bodyPr wrap="square" rtlCol="0">
            <a:spAutoFit/>
          </a:bodyPr>
          <a:lstStyle/>
          <a:p>
            <a:pPr algn="ctr"/>
            <a:r>
              <a:rPr lang="en-US" sz="1200" noProof="0" dirty="0">
                <a:solidFill>
                  <a:schemeClr val="tx2">
                    <a:lumMod val="90000"/>
                    <a:lumOff val="10000"/>
                  </a:schemeClr>
                </a:solidFill>
              </a:rPr>
              <a:t>N bootstraps with 50% of the samples</a:t>
            </a:r>
          </a:p>
        </p:txBody>
      </p:sp>
      <p:cxnSp>
        <p:nvCxnSpPr>
          <p:cNvPr id="1030" name="Connecteur droit 1029">
            <a:extLst>
              <a:ext uri="{FF2B5EF4-FFF2-40B4-BE49-F238E27FC236}">
                <a16:creationId xmlns:a16="http://schemas.microsoft.com/office/drawing/2014/main" id="{587C4226-4FD7-10C8-0E05-A8F6833DA6C1}"/>
              </a:ext>
            </a:extLst>
          </p:cNvPr>
          <p:cNvCxnSpPr>
            <a:cxnSpLocks/>
          </p:cNvCxnSpPr>
          <p:nvPr/>
        </p:nvCxnSpPr>
        <p:spPr>
          <a:xfrm>
            <a:off x="4964440" y="3858699"/>
            <a:ext cx="0" cy="2369489"/>
          </a:xfrm>
          <a:prstGeom prst="line">
            <a:avLst/>
          </a:prstGeom>
          <a:ln>
            <a:solidFill>
              <a:srgbClr val="163D64"/>
            </a:solidFill>
            <a:prstDash val="dash"/>
          </a:ln>
        </p:spPr>
        <p:style>
          <a:lnRef idx="2">
            <a:schemeClr val="accent1"/>
          </a:lnRef>
          <a:fillRef idx="0">
            <a:schemeClr val="accent1"/>
          </a:fillRef>
          <a:effectRef idx="1">
            <a:schemeClr val="accent1"/>
          </a:effectRef>
          <a:fontRef idx="minor">
            <a:schemeClr val="tx1"/>
          </a:fontRef>
        </p:style>
      </p:cxnSp>
      <p:sp>
        <p:nvSpPr>
          <p:cNvPr id="1033" name="ZoneTexte 1032">
            <a:extLst>
              <a:ext uri="{FF2B5EF4-FFF2-40B4-BE49-F238E27FC236}">
                <a16:creationId xmlns:a16="http://schemas.microsoft.com/office/drawing/2014/main" id="{888069A6-E6B7-5CC8-0BD8-008660D5F51C}"/>
              </a:ext>
            </a:extLst>
          </p:cNvPr>
          <p:cNvSpPr txBox="1"/>
          <p:nvPr/>
        </p:nvSpPr>
        <p:spPr>
          <a:xfrm>
            <a:off x="2675782" y="3910398"/>
            <a:ext cx="2288655" cy="646331"/>
          </a:xfrm>
          <a:prstGeom prst="rect">
            <a:avLst/>
          </a:prstGeom>
          <a:noFill/>
        </p:spPr>
        <p:txBody>
          <a:bodyPr wrap="square" rtlCol="0">
            <a:spAutoFit/>
          </a:bodyPr>
          <a:lstStyle/>
          <a:p>
            <a:pPr algn="ctr"/>
            <a:r>
              <a:rPr lang="en-US" sz="1200" noProof="0" dirty="0">
                <a:solidFill>
                  <a:schemeClr val="tx2">
                    <a:lumMod val="90000"/>
                    <a:lumOff val="10000"/>
                  </a:schemeClr>
                </a:solidFill>
              </a:rPr>
              <a:t>Fitting a tree model for each bootstrap and recover feature importance</a:t>
            </a:r>
          </a:p>
        </p:txBody>
      </p:sp>
      <p:pic>
        <p:nvPicPr>
          <p:cNvPr id="1041" name="Picture 6" descr="Understanding XGBoost Algorithm In Detail">
            <a:extLst>
              <a:ext uri="{FF2B5EF4-FFF2-40B4-BE49-F238E27FC236}">
                <a16:creationId xmlns:a16="http://schemas.microsoft.com/office/drawing/2014/main" id="{4D5BC4E7-6804-345A-ECBB-782F8939BC12}"/>
              </a:ext>
            </a:extLst>
          </p:cNvPr>
          <p:cNvPicPr>
            <a:picLocks noChangeAspect="1" noChangeArrowheads="1"/>
          </p:cNvPicPr>
          <p:nvPr/>
        </p:nvPicPr>
        <p:blipFill rotWithShape="1">
          <a:blip r:embed="rId7">
            <a:clrChange>
              <a:clrFrom>
                <a:srgbClr val="DCF8EE"/>
              </a:clrFrom>
              <a:clrTo>
                <a:srgbClr val="DCF8EE">
                  <a:alpha val="0"/>
                </a:srgbClr>
              </a:clrTo>
            </a:clrChange>
            <a:extLst>
              <a:ext uri="{28A0092B-C50C-407E-A947-70E740481C1C}">
                <a14:useLocalDpi xmlns:a14="http://schemas.microsoft.com/office/drawing/2010/main" val="0"/>
              </a:ext>
            </a:extLst>
          </a:blip>
          <a:srcRect r="31317"/>
          <a:stretch>
            <a:fillRect/>
          </a:stretch>
        </p:blipFill>
        <p:spPr bwMode="auto">
          <a:xfrm>
            <a:off x="2899331" y="4173358"/>
            <a:ext cx="1841556" cy="142441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0" descr="XGBoost Feature Importance | Download Scientific Diagram">
            <a:extLst>
              <a:ext uri="{FF2B5EF4-FFF2-40B4-BE49-F238E27FC236}">
                <a16:creationId xmlns:a16="http://schemas.microsoft.com/office/drawing/2014/main" id="{B2B87B6C-3A61-5F12-34DF-E64F53FE752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2783" r="8855" b="46857"/>
          <a:stretch>
            <a:fillRect/>
          </a:stretch>
        </p:blipFill>
        <p:spPr bwMode="auto">
          <a:xfrm>
            <a:off x="3086639" y="5318180"/>
            <a:ext cx="1466764" cy="91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703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42473</TotalTime>
  <Words>4566</Words>
  <Application>Microsoft Macintosh PowerPoint</Application>
  <PresentationFormat>Grand écran</PresentationFormat>
  <Paragraphs>1351</Paragraphs>
  <Slides>40</Slides>
  <Notes>26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40</vt:i4>
      </vt:variant>
    </vt:vector>
  </HeadingPairs>
  <TitlesOfParts>
    <vt:vector size="47" baseType="lpstr">
      <vt:lpstr>Aptos</vt:lpstr>
      <vt:lpstr>Aptos Display</vt:lpstr>
      <vt:lpstr>Arial</vt:lpstr>
      <vt:lpstr>Calibri</vt:lpstr>
      <vt:lpstr>Cambria Math</vt:lpstr>
      <vt:lpstr>Open Sans</vt:lpstr>
      <vt:lpstr>Thème Office</vt:lpstr>
      <vt:lpstr>STABL with nonlinear models</vt:lpstr>
      <vt:lpstr>STABL’s current pipeline</vt:lpstr>
      <vt:lpstr>STABL’s feature selection</vt:lpstr>
      <vt:lpstr>STABL’s feature selection</vt:lpstr>
      <vt:lpstr>STABL’s feature selection</vt:lpstr>
      <vt:lpstr>STABL’s feature selection</vt:lpstr>
      <vt:lpstr>STABL’s feature selection</vt:lpstr>
      <vt:lpstr>STABL’s feature selection</vt:lpstr>
      <vt:lpstr>STABL’s feature selection</vt:lpstr>
      <vt:lpstr>STABL’s feature selection</vt:lpstr>
      <vt:lpstr>STABL’s feature selection</vt:lpstr>
      <vt:lpstr>STABL’s feature selection</vt:lpstr>
      <vt:lpstr>STABL XGBoost</vt:lpstr>
      <vt:lpstr>STABL XGBoost</vt:lpstr>
      <vt:lpstr>STABL XGBoost</vt:lpstr>
      <vt:lpstr>STABL XGBoost</vt:lpstr>
      <vt:lpstr>Performances</vt:lpstr>
      <vt:lpstr>Performances on Onset of Labor CyTOF + Proteomics (Regression dataset)</vt:lpstr>
      <vt:lpstr>Performances on Onset of Labor CyTOF + Proteomics (Regression dataset)</vt:lpstr>
      <vt:lpstr>Performances on Onset of Labor CyTOF + Proteomics (Regression dataset)</vt:lpstr>
      <vt:lpstr>Performances on COVID-19 (Classification dataset) (training cohort for now)</vt:lpstr>
      <vt:lpstr>Performances on COVID-19 (Classification dataset) (training cohort for now)</vt:lpstr>
      <vt:lpstr>Performances on COVID-19 (Classification dataset) (training cohort for now)</vt:lpstr>
      <vt:lpstr>Performances on CFRNA (Classification dataset)</vt:lpstr>
      <vt:lpstr>Performances on CFRNA (Classification dataset)</vt:lpstr>
      <vt:lpstr>Performances on CFRNA (Classification dataset)</vt:lpstr>
      <vt:lpstr>Performances on BioBank SSI (Classification dataset)</vt:lpstr>
      <vt:lpstr>Performances on BioBank SSI (Classification dataset)</vt:lpstr>
      <vt:lpstr>Performances on BioBank SSI (Classification dataset)</vt:lpstr>
      <vt:lpstr>Relevance of features selected</vt:lpstr>
      <vt:lpstr>Comparing feature sets selected by STABL XGB and STABL ALasso</vt:lpstr>
      <vt:lpstr>Appendix</vt:lpstr>
      <vt:lpstr>Impact of number of bootstraps, artificial features proportion, FDR threshold (OOL)</vt:lpstr>
      <vt:lpstr>Impact of normalization on STABL Linear: OOL</vt:lpstr>
      <vt:lpstr>Impact of normalization on STABL Linear: COVID (validation cohort)</vt:lpstr>
      <vt:lpstr>Impact of normalization on STABL Linear: BioBank SSI</vt:lpstr>
      <vt:lpstr>Impact of normalization on STABL Linear: CFRNA</vt:lpstr>
      <vt:lpstr>XGBoost’s importance methods</vt:lpstr>
      <vt:lpstr>Normalization techniques tried</vt:lpstr>
      <vt:lpstr>Performances on INA’s data (Regression dataset) :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Noé AMAR</dc:creator>
  <cp:lastModifiedBy>Noé AMAR</cp:lastModifiedBy>
  <cp:revision>70</cp:revision>
  <dcterms:created xsi:type="dcterms:W3CDTF">2025-07-28T17:59:02Z</dcterms:created>
  <dcterms:modified xsi:type="dcterms:W3CDTF">2025-08-27T20:46:17Z</dcterms:modified>
</cp:coreProperties>
</file>