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94" d="100"/>
          <a:sy n="94" d="100"/>
        </p:scale>
        <p:origin x="8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Fare clic per modificare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Date Placeholder 4"/>
          <p:cNvSpPr>
            <a:spLocks noGrp="1"/>
          </p:cNvSpPr>
          <p:nvPr>
            <p:ph type="dt" sz="half" idx="10"/>
          </p:nvPr>
        </p:nvSpPr>
        <p:spPr/>
        <p:txBody>
          <a:bodyPr/>
          <a:lstStyle/>
          <a:p>
            <a:fld id="{4509A250-FF31-4206-8172-F9D3106AACB1}" type="datetimeFigureOut">
              <a:rPr lang="en-US" dirty="0"/>
              <a:t>4/25/2021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interni, topo, ufficio&#10;&#10;Descrizione generata automaticamente">
            <a:extLst>
              <a:ext uri="{FF2B5EF4-FFF2-40B4-BE49-F238E27FC236}">
                <a16:creationId xmlns:a16="http://schemas.microsoft.com/office/drawing/2014/main" id="{C50FDF90-FFEE-4BA2-912C-2551BCA47B9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8134" b="7596"/>
          <a:stretch/>
        </p:blipFill>
        <p:spPr>
          <a:xfrm>
            <a:off x="20" y="0"/>
            <a:ext cx="12191980" cy="6857990"/>
          </a:xfrm>
          <a:prstGeom prst="rect">
            <a:avLst/>
          </a:prstGeom>
        </p:spPr>
      </p:pic>
      <p:sp>
        <p:nvSpPr>
          <p:cNvPr id="2" name="Titolo 1">
            <a:extLst>
              <a:ext uri="{FF2B5EF4-FFF2-40B4-BE49-F238E27FC236}">
                <a16:creationId xmlns:a16="http://schemas.microsoft.com/office/drawing/2014/main" id="{37511A92-CC4E-495B-AE99-5302A3FC80C8}"/>
              </a:ext>
            </a:extLst>
          </p:cNvPr>
          <p:cNvSpPr>
            <a:spLocks noGrp="1"/>
          </p:cNvSpPr>
          <p:nvPr>
            <p:ph type="ctrTitle"/>
          </p:nvPr>
        </p:nvSpPr>
        <p:spPr>
          <a:xfrm>
            <a:off x="3366322" y="1399803"/>
            <a:ext cx="8825658" cy="3329581"/>
          </a:xfrm>
        </p:spPr>
        <p:txBody>
          <a:bodyPr>
            <a:normAutofit/>
          </a:bodyPr>
          <a:lstStyle/>
          <a:p>
            <a:r>
              <a:rPr lang="it-IT" dirty="0">
                <a:solidFill>
                  <a:schemeClr val="tx1"/>
                </a:solidFill>
              </a:rPr>
              <a:t>Game Shop</a:t>
            </a:r>
            <a:br>
              <a:rPr lang="it-IT" dirty="0">
                <a:solidFill>
                  <a:schemeClr val="tx1"/>
                </a:solidFill>
              </a:rPr>
            </a:br>
            <a:endParaRPr lang="it-IT" dirty="0">
              <a:solidFill>
                <a:schemeClr val="tx1"/>
              </a:solidFill>
            </a:endParaRPr>
          </a:p>
        </p:txBody>
      </p:sp>
      <p:sp>
        <p:nvSpPr>
          <p:cNvPr id="3" name="Sottotitolo 2">
            <a:extLst>
              <a:ext uri="{FF2B5EF4-FFF2-40B4-BE49-F238E27FC236}">
                <a16:creationId xmlns:a16="http://schemas.microsoft.com/office/drawing/2014/main" id="{20B0B62C-C80E-40B3-8562-7C49DCCB8986}"/>
              </a:ext>
            </a:extLst>
          </p:cNvPr>
          <p:cNvSpPr>
            <a:spLocks noGrp="1"/>
          </p:cNvSpPr>
          <p:nvPr>
            <p:ph type="subTitle" idx="1"/>
          </p:nvPr>
        </p:nvSpPr>
        <p:spPr>
          <a:xfrm>
            <a:off x="8668937" y="6412399"/>
            <a:ext cx="8825658" cy="861420"/>
          </a:xfrm>
        </p:spPr>
        <p:txBody>
          <a:bodyPr>
            <a:normAutofit/>
          </a:bodyPr>
          <a:lstStyle/>
          <a:p>
            <a:r>
              <a:rPr lang="it-IT" dirty="0">
                <a:solidFill>
                  <a:schemeClr val="tx1"/>
                </a:solidFill>
              </a:rPr>
              <a:t>Noemi Capelli O46002319</a:t>
            </a:r>
          </a:p>
        </p:txBody>
      </p:sp>
      <p:sp>
        <p:nvSpPr>
          <p:cNvPr id="5" name="CasellaDiTesto 4">
            <a:extLst>
              <a:ext uri="{FF2B5EF4-FFF2-40B4-BE49-F238E27FC236}">
                <a16:creationId xmlns:a16="http://schemas.microsoft.com/office/drawing/2014/main" id="{E14C7CAA-85A1-4AC6-8D94-E0A9EA3317F3}"/>
              </a:ext>
            </a:extLst>
          </p:cNvPr>
          <p:cNvSpPr txBox="1"/>
          <p:nvPr/>
        </p:nvSpPr>
        <p:spPr>
          <a:xfrm>
            <a:off x="129209" y="6412399"/>
            <a:ext cx="2633869" cy="369332"/>
          </a:xfrm>
          <a:prstGeom prst="rect">
            <a:avLst/>
          </a:prstGeom>
          <a:noFill/>
        </p:spPr>
        <p:txBody>
          <a:bodyPr wrap="square" rtlCol="0">
            <a:spAutoFit/>
          </a:bodyPr>
          <a:lstStyle/>
          <a:p>
            <a:r>
              <a:rPr lang="it-IT"/>
              <a:t>25/04/2021</a:t>
            </a:r>
            <a:endParaRPr lang="it-IT" dirty="0"/>
          </a:p>
        </p:txBody>
      </p:sp>
    </p:spTree>
    <p:extLst>
      <p:ext uri="{BB962C8B-B14F-4D97-AF65-F5344CB8AC3E}">
        <p14:creationId xmlns:p14="http://schemas.microsoft.com/office/powerpoint/2010/main" val="285755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BDFA18D-1E05-4169-89F8-C4DDCAD308B3}"/>
              </a:ext>
            </a:extLst>
          </p:cNvPr>
          <p:cNvSpPr>
            <a:spLocks noGrp="1"/>
          </p:cNvSpPr>
          <p:nvPr>
            <p:ph type="title"/>
          </p:nvPr>
        </p:nvSpPr>
        <p:spPr>
          <a:xfrm>
            <a:off x="646111" y="452718"/>
            <a:ext cx="9404723" cy="1400530"/>
          </a:xfrm>
        </p:spPr>
        <p:txBody>
          <a:bodyPr>
            <a:normAutofit/>
          </a:bodyPr>
          <a:lstStyle/>
          <a:p>
            <a:r>
              <a:rPr lang="it-IT" dirty="0"/>
              <a:t>API</a:t>
            </a:r>
          </a:p>
        </p:txBody>
      </p:sp>
      <p:sp>
        <p:nvSpPr>
          <p:cNvPr id="9" name="Segnaposto contenuto 8">
            <a:extLst>
              <a:ext uri="{FF2B5EF4-FFF2-40B4-BE49-F238E27FC236}">
                <a16:creationId xmlns:a16="http://schemas.microsoft.com/office/drawing/2014/main" id="{BDC08975-3C51-42D7-9366-ADA590830379}"/>
              </a:ext>
            </a:extLst>
          </p:cNvPr>
          <p:cNvSpPr>
            <a:spLocks noGrp="1"/>
          </p:cNvSpPr>
          <p:nvPr>
            <p:ph idx="1"/>
          </p:nvPr>
        </p:nvSpPr>
        <p:spPr>
          <a:xfrm>
            <a:off x="1103312" y="2052918"/>
            <a:ext cx="8946541" cy="4195481"/>
          </a:xfrm>
        </p:spPr>
        <p:txBody>
          <a:bodyPr>
            <a:normAutofit/>
          </a:bodyPr>
          <a:lstStyle/>
          <a:p>
            <a:r>
              <a:rPr lang="it-IT" sz="2000" dirty="0">
                <a:latin typeface="Abadi Extra Light" panose="020B0204020104020204" pitchFamily="34" charset="0"/>
              </a:rPr>
              <a:t>Le Api implementate sono due: </a:t>
            </a:r>
          </a:p>
          <a:p>
            <a:endParaRPr lang="it-IT" sz="2000" dirty="0">
              <a:latin typeface="Abadi Extra Light" panose="020B0204020104020204" pitchFamily="34" charset="0"/>
            </a:endParaRPr>
          </a:p>
          <a:p>
            <a:endParaRPr lang="it-IT" sz="2000" dirty="0">
              <a:latin typeface="Abadi Extra Light" panose="020B0204020104020204" pitchFamily="34" charset="0"/>
            </a:endParaRPr>
          </a:p>
          <a:p>
            <a:pPr marL="342900" indent="-342900">
              <a:buFont typeface="Arial" panose="020B0604020202020204" pitchFamily="34" charset="0"/>
              <a:buChar char="•"/>
            </a:pPr>
            <a:r>
              <a:rPr lang="it-IT" dirty="0">
                <a:latin typeface="Abadi Extra Light" panose="020B0204020104020204" pitchFamily="34" charset="0"/>
              </a:rPr>
              <a:t>La prima (senza autenticazione) è implementata nel file script.js e visibile in mhw2.html; </a:t>
            </a:r>
          </a:p>
          <a:p>
            <a:pPr marL="342900" indent="-342900">
              <a:buFont typeface="Arial" panose="020B0604020202020204" pitchFamily="34" charset="0"/>
              <a:buChar char="•"/>
            </a:pPr>
            <a:r>
              <a:rPr lang="it-IT" sz="2000" dirty="0">
                <a:latin typeface="Abadi Extra Light" panose="020B0204020104020204" pitchFamily="34" charset="0"/>
              </a:rPr>
              <a:t>La seconda (autenticazione con api key) è implementata nel file mhw3.js e visibile in mhw3.html.</a:t>
            </a:r>
          </a:p>
          <a:p>
            <a:pPr marL="0" indent="0">
              <a:buNone/>
            </a:pPr>
            <a:endParaRPr lang="it-IT" dirty="0"/>
          </a:p>
        </p:txBody>
      </p:sp>
    </p:spTree>
    <p:extLst>
      <p:ext uri="{BB962C8B-B14F-4D97-AF65-F5344CB8AC3E}">
        <p14:creationId xmlns:p14="http://schemas.microsoft.com/office/powerpoint/2010/main" val="385226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olo 1">
            <a:extLst>
              <a:ext uri="{FF2B5EF4-FFF2-40B4-BE49-F238E27FC236}">
                <a16:creationId xmlns:a16="http://schemas.microsoft.com/office/drawing/2014/main" id="{7C35577D-0208-45E5-BDC7-5930F328CA9F}"/>
              </a:ext>
            </a:extLst>
          </p:cNvPr>
          <p:cNvSpPr>
            <a:spLocks noGrp="1"/>
          </p:cNvSpPr>
          <p:nvPr>
            <p:ph type="title"/>
          </p:nvPr>
        </p:nvSpPr>
        <p:spPr>
          <a:xfrm>
            <a:off x="646111" y="690879"/>
            <a:ext cx="3682049" cy="5557519"/>
          </a:xfrm>
        </p:spPr>
        <p:txBody>
          <a:bodyPr anchor="ctr">
            <a:normAutofit/>
          </a:bodyPr>
          <a:lstStyle/>
          <a:p>
            <a:pPr algn="ctr"/>
            <a:r>
              <a:rPr lang="it-IT" dirty="0">
                <a:solidFill>
                  <a:srgbClr val="FFFFFF"/>
                </a:solidFill>
              </a:rPr>
              <a:t>SRIPT.JS</a:t>
            </a:r>
            <a:br>
              <a:rPr lang="it-IT" sz="2000" dirty="0">
                <a:solidFill>
                  <a:srgbClr val="FFFFFF"/>
                </a:solidFill>
              </a:rPr>
            </a:br>
            <a:br>
              <a:rPr lang="it-IT" sz="2000" dirty="0">
                <a:solidFill>
                  <a:srgbClr val="FFFFFF"/>
                </a:solidFill>
              </a:rPr>
            </a:br>
            <a:br>
              <a:rPr lang="it-IT" sz="2000" dirty="0">
                <a:solidFill>
                  <a:srgbClr val="FFFFFF"/>
                </a:solidFill>
              </a:rPr>
            </a:br>
            <a:br>
              <a:rPr lang="it-IT" sz="2000" dirty="0">
                <a:solidFill>
                  <a:srgbClr val="FFFFFF"/>
                </a:solidFill>
              </a:rPr>
            </a:br>
            <a:r>
              <a:rPr lang="it-IT" sz="1400" dirty="0">
                <a:solidFill>
                  <a:srgbClr val="FFFFFF"/>
                </a:solidFill>
              </a:rPr>
              <a:t>Queste funzioni si occupa di accedere al file </a:t>
            </a:r>
            <a:r>
              <a:rPr lang="it-IT" sz="1400" dirty="0" err="1">
                <a:solidFill>
                  <a:srgbClr val="FFFFFF"/>
                </a:solidFill>
              </a:rPr>
              <a:t>json</a:t>
            </a:r>
            <a:r>
              <a:rPr lang="it-IT" sz="1400" dirty="0">
                <a:solidFill>
                  <a:srgbClr val="FFFFFF"/>
                </a:solidFill>
              </a:rPr>
              <a:t> contenente tutti i prodotti di </a:t>
            </a:r>
            <a:r>
              <a:rPr lang="it-IT" sz="1400" dirty="0" err="1">
                <a:solidFill>
                  <a:srgbClr val="FFFFFF"/>
                </a:solidFill>
              </a:rPr>
              <a:t>Steam</a:t>
            </a:r>
            <a:r>
              <a:rPr lang="it-IT" sz="1400" dirty="0">
                <a:solidFill>
                  <a:srgbClr val="FFFFFF"/>
                </a:solidFill>
              </a:rPr>
              <a:t> scontati. La sezione che contiene questi elementi viene resa visibile solo quando si tocca il tasto </a:t>
            </a:r>
            <a:r>
              <a:rPr lang="it-IT" sz="1400" dirty="0" err="1">
                <a:solidFill>
                  <a:srgbClr val="FFFFFF"/>
                </a:solidFill>
              </a:rPr>
              <a:t>button</a:t>
            </a:r>
            <a:r>
              <a:rPr lang="it-IT" sz="1400" dirty="0">
                <a:solidFill>
                  <a:srgbClr val="FFFFFF"/>
                </a:solidFill>
              </a:rPr>
              <a:t> e può essere nascosta premendo sempre lo stesso tasto.</a:t>
            </a:r>
          </a:p>
        </p:txBody>
      </p:sp>
      <p:sp>
        <p:nvSpPr>
          <p:cNvPr id="6" name="CasellaDiTesto 5">
            <a:extLst>
              <a:ext uri="{FF2B5EF4-FFF2-40B4-BE49-F238E27FC236}">
                <a16:creationId xmlns:a16="http://schemas.microsoft.com/office/drawing/2014/main" id="{C7A763E2-BB61-456E-ABFD-40A1678F0968}"/>
              </a:ext>
            </a:extLst>
          </p:cNvPr>
          <p:cNvSpPr txBox="1"/>
          <p:nvPr/>
        </p:nvSpPr>
        <p:spPr>
          <a:xfrm>
            <a:off x="4653312" y="606377"/>
            <a:ext cx="3421167" cy="5909310"/>
          </a:xfrm>
          <a:prstGeom prst="rect">
            <a:avLst/>
          </a:prstGeom>
          <a:noFill/>
        </p:spPr>
        <p:txBody>
          <a:bodyPr wrap="square">
            <a:spAutoFit/>
          </a:bodyPr>
          <a:lstStyle/>
          <a:p>
            <a:r>
              <a:rPr lang="it-IT" sz="1050" dirty="0" err="1">
                <a:latin typeface="Consolas" panose="020B0609020204030204" pitchFamily="49" charset="0"/>
              </a:rPr>
              <a:t>function</a:t>
            </a:r>
            <a:r>
              <a:rPr lang="it-IT" sz="1050" dirty="0">
                <a:latin typeface="Consolas" panose="020B0609020204030204" pitchFamily="49" charset="0"/>
              </a:rPr>
              <a:t> </a:t>
            </a:r>
            <a:r>
              <a:rPr lang="it-IT" sz="1050" dirty="0" err="1">
                <a:solidFill>
                  <a:schemeClr val="accent1"/>
                </a:solidFill>
                <a:latin typeface="Consolas" panose="020B0609020204030204" pitchFamily="49" charset="0"/>
              </a:rPr>
              <a:t>onResponse</a:t>
            </a:r>
            <a:r>
              <a:rPr lang="it-IT" sz="1050" dirty="0">
                <a:latin typeface="Consolas" panose="020B0609020204030204" pitchFamily="49" charset="0"/>
              </a:rPr>
              <a:t>(</a:t>
            </a:r>
            <a:r>
              <a:rPr lang="it-IT" sz="1050" dirty="0" err="1">
                <a:latin typeface="Consolas" panose="020B0609020204030204" pitchFamily="49" charset="0"/>
              </a:rPr>
              <a:t>response</a:t>
            </a:r>
            <a:r>
              <a:rPr lang="it-IT" sz="1050" dirty="0">
                <a:latin typeface="Consolas" panose="020B0609020204030204" pitchFamily="49" charset="0"/>
              </a:rPr>
              <a:t>) {</a:t>
            </a:r>
          </a:p>
          <a:p>
            <a:r>
              <a:rPr lang="it-IT" sz="1050" dirty="0">
                <a:latin typeface="Consolas" panose="020B0609020204030204" pitchFamily="49" charset="0"/>
              </a:rPr>
              <a:t>    console.log('Risposta ricevuta');</a:t>
            </a:r>
          </a:p>
          <a:p>
            <a:r>
              <a:rPr lang="it-IT" sz="1050" dirty="0">
                <a:latin typeface="Consolas" panose="020B0609020204030204" pitchFamily="49" charset="0"/>
              </a:rPr>
              <a:t>    </a:t>
            </a:r>
            <a:r>
              <a:rPr lang="it-IT" sz="1050" dirty="0" err="1">
                <a:latin typeface="Consolas" panose="020B0609020204030204" pitchFamily="49" charset="0"/>
              </a:rPr>
              <a:t>return</a:t>
            </a:r>
            <a:r>
              <a:rPr lang="it-IT" sz="1050" dirty="0">
                <a:latin typeface="Consolas" panose="020B0609020204030204" pitchFamily="49" charset="0"/>
              </a:rPr>
              <a:t> </a:t>
            </a:r>
            <a:r>
              <a:rPr lang="it-IT" sz="1050" dirty="0" err="1">
                <a:latin typeface="Consolas" panose="020B0609020204030204" pitchFamily="49" charset="0"/>
              </a:rPr>
              <a:t>response.json</a:t>
            </a:r>
            <a:r>
              <a:rPr lang="it-IT" sz="1050" dirty="0">
                <a:latin typeface="Consolas" panose="020B0609020204030204" pitchFamily="49" charset="0"/>
              </a:rPr>
              <a:t>();</a:t>
            </a:r>
          </a:p>
          <a:p>
            <a:r>
              <a:rPr lang="it-IT" sz="1050" dirty="0">
                <a:latin typeface="Consolas" panose="020B0609020204030204" pitchFamily="49" charset="0"/>
              </a:rPr>
              <a:t>}</a:t>
            </a:r>
          </a:p>
          <a:p>
            <a:r>
              <a:rPr lang="it-IT" sz="1050" dirty="0" err="1">
                <a:latin typeface="Consolas" panose="020B0609020204030204" pitchFamily="49" charset="0"/>
              </a:rPr>
              <a:t>function</a:t>
            </a:r>
            <a:r>
              <a:rPr lang="it-IT" sz="1050" dirty="0">
                <a:latin typeface="Consolas" panose="020B0609020204030204" pitchFamily="49" charset="0"/>
              </a:rPr>
              <a:t> </a:t>
            </a:r>
            <a:r>
              <a:rPr lang="it-IT" sz="1050" dirty="0" err="1">
                <a:solidFill>
                  <a:schemeClr val="accent1"/>
                </a:solidFill>
                <a:latin typeface="Consolas" panose="020B0609020204030204" pitchFamily="49" charset="0"/>
              </a:rPr>
              <a:t>onSaleJson</a:t>
            </a:r>
            <a:r>
              <a:rPr lang="it-IT" sz="1050" dirty="0">
                <a:latin typeface="Consolas" panose="020B0609020204030204" pitchFamily="49" charset="0"/>
              </a:rPr>
              <a:t>(</a:t>
            </a:r>
            <a:r>
              <a:rPr lang="it-IT" sz="1050" dirty="0" err="1">
                <a:latin typeface="Consolas" panose="020B0609020204030204" pitchFamily="49" charset="0"/>
              </a:rPr>
              <a:t>json</a:t>
            </a:r>
            <a:r>
              <a:rPr lang="it-IT" sz="1050" dirty="0">
                <a:latin typeface="Consolas" panose="020B0609020204030204" pitchFamily="49" charset="0"/>
              </a:rPr>
              <a:t>) {</a:t>
            </a:r>
          </a:p>
          <a:p>
            <a:r>
              <a:rPr lang="it-IT" sz="1050" dirty="0">
                <a:latin typeface="Consolas" panose="020B0609020204030204" pitchFamily="49" charset="0"/>
              </a:rPr>
              <a:t>    console.log(</a:t>
            </a:r>
            <a:r>
              <a:rPr lang="it-IT" sz="1050" dirty="0" err="1">
                <a:latin typeface="Consolas" panose="020B0609020204030204" pitchFamily="49" charset="0"/>
              </a:rPr>
              <a:t>json</a:t>
            </a:r>
            <a:r>
              <a:rPr lang="it-IT" sz="1050" dirty="0">
                <a:latin typeface="Consolas" panose="020B0609020204030204" pitchFamily="49" charset="0"/>
              </a:rPr>
              <a:t>);</a:t>
            </a:r>
          </a:p>
          <a:p>
            <a:r>
              <a:rPr lang="en-US" sz="1050" dirty="0">
                <a:latin typeface="Consolas" panose="020B0609020204030204" pitchFamily="49" charset="0"/>
              </a:rPr>
              <a:t>    let </a:t>
            </a:r>
            <a:r>
              <a:rPr lang="en-US" sz="1050" dirty="0" err="1">
                <a:latin typeface="Consolas" panose="020B0609020204030204" pitchFamily="49" charset="0"/>
              </a:rPr>
              <a:t>num_results</a:t>
            </a:r>
            <a:r>
              <a:rPr lang="en-US" sz="1050" dirty="0">
                <a:latin typeface="Consolas" panose="020B0609020204030204" pitchFamily="49" charset="0"/>
              </a:rPr>
              <a:t> = </a:t>
            </a:r>
            <a:r>
              <a:rPr lang="en-US" sz="1050" dirty="0" err="1">
                <a:latin typeface="Consolas" panose="020B0609020204030204" pitchFamily="49" charset="0"/>
              </a:rPr>
              <a:t>json.length</a:t>
            </a:r>
            <a:r>
              <a:rPr lang="en-US"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let</a:t>
            </a:r>
            <a:r>
              <a:rPr lang="it-IT" sz="1050" dirty="0">
                <a:latin typeface="Consolas" panose="020B0609020204030204" pitchFamily="49" charset="0"/>
              </a:rPr>
              <a:t> </a:t>
            </a:r>
            <a:r>
              <a:rPr lang="it-IT" sz="1050" dirty="0" err="1">
                <a:latin typeface="Consolas" panose="020B0609020204030204" pitchFamily="49" charset="0"/>
              </a:rPr>
              <a:t>cont</a:t>
            </a:r>
            <a:r>
              <a:rPr lang="it-IT" sz="1050" dirty="0">
                <a:latin typeface="Consolas" panose="020B0609020204030204" pitchFamily="49" charset="0"/>
              </a:rPr>
              <a:t> = </a:t>
            </a:r>
            <a:r>
              <a:rPr lang="it-IT" sz="1050" dirty="0" err="1">
                <a:latin typeface="Consolas" panose="020B0609020204030204" pitchFamily="49" charset="0"/>
              </a:rPr>
              <a:t>document.querySelector</a:t>
            </a:r>
            <a:r>
              <a:rPr lang="it-IT" sz="1050" dirty="0">
                <a:latin typeface="Consolas" panose="020B0609020204030204" pitchFamily="49" charset="0"/>
              </a:rPr>
              <a:t>(' #api');</a:t>
            </a:r>
          </a:p>
          <a:p>
            <a:r>
              <a:rPr lang="it-IT" sz="1050" dirty="0">
                <a:latin typeface="Consolas" panose="020B0609020204030204" pitchFamily="49" charset="0"/>
              </a:rPr>
              <a:t>    </a:t>
            </a:r>
            <a:r>
              <a:rPr lang="it-IT" sz="1050" dirty="0" err="1">
                <a:latin typeface="Consolas" panose="020B0609020204030204" pitchFamily="49" charset="0"/>
              </a:rPr>
              <a:t>cont.classList.remove</a:t>
            </a:r>
            <a:r>
              <a:rPr lang="it-IT" sz="1050" dirty="0">
                <a:latin typeface="Consolas" panose="020B0609020204030204" pitchFamily="49" charset="0"/>
              </a:rPr>
              <a:t>('</a:t>
            </a:r>
            <a:r>
              <a:rPr lang="it-IT" sz="1050" dirty="0" err="1">
                <a:latin typeface="Consolas" panose="020B0609020204030204" pitchFamily="49" charset="0"/>
              </a:rPr>
              <a:t>hidden</a:t>
            </a:r>
            <a:r>
              <a:rPr lang="it-IT" sz="1050" dirty="0">
                <a:latin typeface="Consolas" panose="020B0609020204030204" pitchFamily="49" charset="0"/>
              </a:rPr>
              <a:t>');</a:t>
            </a:r>
          </a:p>
          <a:p>
            <a:r>
              <a:rPr lang="it-IT" sz="1050" dirty="0">
                <a:latin typeface="Consolas" panose="020B0609020204030204" pitchFamily="49" charset="0"/>
              </a:rPr>
              <a:t>    for (</a:t>
            </a:r>
            <a:r>
              <a:rPr lang="it-IT" sz="1050" dirty="0" err="1">
                <a:latin typeface="Consolas" panose="020B0609020204030204" pitchFamily="49" charset="0"/>
              </a:rPr>
              <a:t>let</a:t>
            </a:r>
            <a:r>
              <a:rPr lang="it-IT" sz="1050" dirty="0">
                <a:latin typeface="Consolas" panose="020B0609020204030204" pitchFamily="49" charset="0"/>
              </a:rPr>
              <a:t> i = 0; i &lt; </a:t>
            </a:r>
            <a:r>
              <a:rPr lang="it-IT" sz="1050" dirty="0" err="1">
                <a:latin typeface="Consolas" panose="020B0609020204030204" pitchFamily="49" charset="0"/>
              </a:rPr>
              <a:t>num_results</a:t>
            </a:r>
            <a:r>
              <a:rPr lang="it-IT" sz="1050" dirty="0">
                <a:latin typeface="Consolas" panose="020B0609020204030204" pitchFamily="49" charset="0"/>
              </a:rPr>
              <a:t>; i++) {</a:t>
            </a:r>
          </a:p>
          <a:p>
            <a:r>
              <a:rPr lang="it-IT" sz="1050" dirty="0">
                <a:latin typeface="Consolas" panose="020B0609020204030204" pitchFamily="49" charset="0"/>
              </a:rPr>
              <a:t>        </a:t>
            </a:r>
            <a:r>
              <a:rPr lang="it-IT" sz="1050" dirty="0" err="1">
                <a:latin typeface="Consolas" panose="020B0609020204030204" pitchFamily="49" charset="0"/>
              </a:rPr>
              <a:t>const</a:t>
            </a:r>
            <a:r>
              <a:rPr lang="it-IT" sz="1050" dirty="0">
                <a:latin typeface="Consolas" panose="020B0609020204030204" pitchFamily="49" charset="0"/>
              </a:rPr>
              <a:t> game = </a:t>
            </a:r>
            <a:r>
              <a:rPr lang="it-IT" sz="1050" dirty="0" err="1">
                <a:latin typeface="Consolas" panose="020B0609020204030204" pitchFamily="49" charset="0"/>
              </a:rPr>
              <a:t>json</a:t>
            </a:r>
            <a:r>
              <a:rPr lang="it-IT" sz="1050" dirty="0">
                <a:latin typeface="Consolas" panose="020B0609020204030204" pitchFamily="49" charset="0"/>
              </a:rPr>
              <a:t>[i]</a:t>
            </a:r>
          </a:p>
          <a:p>
            <a:r>
              <a:rPr lang="en-US" sz="1050" dirty="0">
                <a:latin typeface="Consolas" panose="020B0609020204030204" pitchFamily="49" charset="0"/>
              </a:rPr>
              <a:t>        let </a:t>
            </a:r>
            <a:r>
              <a:rPr lang="en-US" sz="1050" dirty="0" err="1">
                <a:latin typeface="Consolas" panose="020B0609020204030204" pitchFamily="49" charset="0"/>
              </a:rPr>
              <a:t>titlee</a:t>
            </a:r>
            <a:r>
              <a:rPr lang="en-US" sz="1050" dirty="0">
                <a:latin typeface="Consolas" panose="020B0609020204030204" pitchFamily="49" charset="0"/>
              </a:rPr>
              <a:t> = </a:t>
            </a:r>
            <a:r>
              <a:rPr lang="en-US" sz="1050" dirty="0" err="1">
                <a:latin typeface="Consolas" panose="020B0609020204030204" pitchFamily="49" charset="0"/>
              </a:rPr>
              <a:t>document.createElement</a:t>
            </a:r>
            <a:r>
              <a:rPr lang="en-US" sz="1050" dirty="0">
                <a:latin typeface="Consolas" panose="020B0609020204030204" pitchFamily="49" charset="0"/>
              </a:rPr>
              <a:t>('</a:t>
            </a:r>
            <a:r>
              <a:rPr lang="en-US" sz="1050" dirty="0" err="1">
                <a:latin typeface="Consolas" panose="020B0609020204030204" pitchFamily="49" charset="0"/>
              </a:rPr>
              <a:t>em</a:t>
            </a:r>
            <a:r>
              <a:rPr lang="en-US"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let</a:t>
            </a:r>
            <a:r>
              <a:rPr lang="it-IT" sz="1050" dirty="0">
                <a:latin typeface="Consolas" panose="020B0609020204030204" pitchFamily="49" charset="0"/>
              </a:rPr>
              <a:t> image = </a:t>
            </a:r>
            <a:r>
              <a:rPr lang="it-IT" sz="1050" dirty="0" err="1">
                <a:latin typeface="Consolas" panose="020B0609020204030204" pitchFamily="49" charset="0"/>
              </a:rPr>
              <a:t>document.createElement</a:t>
            </a:r>
            <a:r>
              <a:rPr lang="it-IT" sz="1050" dirty="0">
                <a:latin typeface="Consolas" panose="020B0609020204030204" pitchFamily="49" charset="0"/>
              </a:rPr>
              <a:t>('</a:t>
            </a:r>
            <a:r>
              <a:rPr lang="it-IT" sz="1050" dirty="0" err="1">
                <a:latin typeface="Consolas" panose="020B0609020204030204" pitchFamily="49" charset="0"/>
              </a:rPr>
              <a:t>img</a:t>
            </a:r>
            <a:r>
              <a:rPr lang="it-IT" sz="1050" dirty="0">
                <a:latin typeface="Consolas" panose="020B0609020204030204" pitchFamily="49" charset="0"/>
              </a:rPr>
              <a:t>');</a:t>
            </a:r>
          </a:p>
          <a:p>
            <a:r>
              <a:rPr lang="en-US" sz="1050" dirty="0">
                <a:latin typeface="Consolas" panose="020B0609020204030204" pitchFamily="49" charset="0"/>
              </a:rPr>
              <a:t>        let price = </a:t>
            </a:r>
            <a:r>
              <a:rPr lang="en-US" sz="1050" dirty="0" err="1">
                <a:latin typeface="Consolas" panose="020B0609020204030204" pitchFamily="49" charset="0"/>
              </a:rPr>
              <a:t>document.createElement</a:t>
            </a:r>
            <a:r>
              <a:rPr lang="en-US" sz="1050" dirty="0">
                <a:latin typeface="Consolas" panose="020B0609020204030204" pitchFamily="49" charset="0"/>
              </a:rPr>
              <a:t>('span');</a:t>
            </a:r>
          </a:p>
          <a:p>
            <a:r>
              <a:rPr lang="it-IT" sz="1050" dirty="0">
                <a:latin typeface="Consolas" panose="020B0609020204030204" pitchFamily="49" charset="0"/>
              </a:rPr>
              <a:t>        </a:t>
            </a:r>
            <a:r>
              <a:rPr lang="it-IT" sz="1050" dirty="0" err="1">
                <a:latin typeface="Consolas" panose="020B0609020204030204" pitchFamily="49" charset="0"/>
              </a:rPr>
              <a:t>let</a:t>
            </a:r>
            <a:r>
              <a:rPr lang="it-IT" sz="1050" dirty="0">
                <a:latin typeface="Consolas" panose="020B0609020204030204" pitchFamily="49" charset="0"/>
              </a:rPr>
              <a:t> div = </a:t>
            </a:r>
            <a:r>
              <a:rPr lang="it-IT" sz="1050" dirty="0" err="1">
                <a:latin typeface="Consolas" panose="020B0609020204030204" pitchFamily="49" charset="0"/>
              </a:rPr>
              <a:t>document.createElement</a:t>
            </a:r>
            <a:r>
              <a:rPr lang="it-IT" sz="1050" dirty="0">
                <a:latin typeface="Consolas" panose="020B0609020204030204" pitchFamily="49" charset="0"/>
              </a:rPr>
              <a:t>('div');</a:t>
            </a:r>
          </a:p>
          <a:p>
            <a:r>
              <a:rPr lang="it-IT" sz="1050" dirty="0">
                <a:latin typeface="Consolas" panose="020B0609020204030204" pitchFamily="49" charset="0"/>
              </a:rPr>
              <a:t>        </a:t>
            </a:r>
            <a:r>
              <a:rPr lang="it-IT" sz="1050" dirty="0" err="1">
                <a:latin typeface="Consolas" panose="020B0609020204030204" pitchFamily="49" charset="0"/>
              </a:rPr>
              <a:t>let</a:t>
            </a:r>
            <a:r>
              <a:rPr lang="it-IT" sz="1050" dirty="0">
                <a:latin typeface="Consolas" panose="020B0609020204030204" pitchFamily="49" charset="0"/>
              </a:rPr>
              <a:t> a = </a:t>
            </a:r>
            <a:r>
              <a:rPr lang="it-IT" sz="1050" dirty="0" err="1">
                <a:latin typeface="Consolas" panose="020B0609020204030204" pitchFamily="49" charset="0"/>
              </a:rPr>
              <a:t>document.createElement</a:t>
            </a:r>
            <a:r>
              <a:rPr lang="it-IT" sz="1050" dirty="0">
                <a:latin typeface="Consolas" panose="020B0609020204030204" pitchFamily="49" charset="0"/>
              </a:rPr>
              <a:t>("a");</a:t>
            </a:r>
          </a:p>
          <a:p>
            <a:r>
              <a:rPr lang="it-IT" sz="1050" dirty="0">
                <a:latin typeface="Consolas" panose="020B0609020204030204" pitchFamily="49" charset="0"/>
              </a:rPr>
              <a:t>        </a:t>
            </a:r>
            <a:r>
              <a:rPr lang="it-IT" sz="1050" dirty="0" err="1">
                <a:latin typeface="Consolas" panose="020B0609020204030204" pitchFamily="49" charset="0"/>
              </a:rPr>
              <a:t>price.textContent</a:t>
            </a:r>
            <a:r>
              <a:rPr lang="it-IT" sz="1050" dirty="0">
                <a:latin typeface="Consolas" panose="020B0609020204030204" pitchFamily="49" charset="0"/>
              </a:rPr>
              <a:t> = 'prezzo scontato: ' + </a:t>
            </a:r>
            <a:r>
              <a:rPr lang="it-IT" sz="1050" dirty="0" err="1">
                <a:latin typeface="Consolas" panose="020B0609020204030204" pitchFamily="49" charset="0"/>
              </a:rPr>
              <a:t>game.salePrice</a:t>
            </a:r>
            <a:r>
              <a:rPr lang="it-IT" sz="1050" dirty="0">
                <a:latin typeface="Consolas" panose="020B0609020204030204" pitchFamily="49" charset="0"/>
              </a:rPr>
              <a:t> + '\</a:t>
            </a:r>
            <a:r>
              <a:rPr lang="it-IT" sz="1050" dirty="0" err="1">
                <a:latin typeface="Consolas" panose="020B0609020204030204" pitchFamily="49" charset="0"/>
              </a:rPr>
              <a:t>nprezzo</a:t>
            </a:r>
            <a:r>
              <a:rPr lang="it-IT" sz="1050" dirty="0">
                <a:latin typeface="Consolas" panose="020B0609020204030204" pitchFamily="49" charset="0"/>
              </a:rPr>
              <a:t> originale: ' + </a:t>
            </a:r>
            <a:r>
              <a:rPr lang="it-IT" sz="1050" dirty="0" err="1">
                <a:latin typeface="Consolas" panose="020B0609020204030204" pitchFamily="49" charset="0"/>
              </a:rPr>
              <a:t>game.normalPrice</a:t>
            </a:r>
            <a:r>
              <a:rPr lang="it-IT"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titlee.textContent</a:t>
            </a:r>
            <a:r>
              <a:rPr lang="it-IT" sz="1050" dirty="0">
                <a:latin typeface="Consolas" panose="020B0609020204030204" pitchFamily="49" charset="0"/>
              </a:rPr>
              <a:t> = </a:t>
            </a:r>
            <a:r>
              <a:rPr lang="it-IT" sz="1050" dirty="0" err="1">
                <a:latin typeface="Consolas" panose="020B0609020204030204" pitchFamily="49" charset="0"/>
              </a:rPr>
              <a:t>game.title</a:t>
            </a:r>
            <a:r>
              <a:rPr lang="it-IT"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a.setAttribute</a:t>
            </a:r>
            <a:r>
              <a:rPr lang="it-IT" sz="1050" dirty="0">
                <a:latin typeface="Consolas" panose="020B0609020204030204" pitchFamily="49" charset="0"/>
              </a:rPr>
              <a:t>('</a:t>
            </a:r>
            <a:r>
              <a:rPr lang="it-IT" sz="1050" dirty="0" err="1">
                <a:latin typeface="Consolas" panose="020B0609020204030204" pitchFamily="49" charset="0"/>
              </a:rPr>
              <a:t>href</a:t>
            </a:r>
            <a:r>
              <a:rPr lang="it-IT" sz="1050" dirty="0">
                <a:latin typeface="Consolas" panose="020B0609020204030204" pitchFamily="49" charset="0"/>
              </a:rPr>
              <a:t>', '');</a:t>
            </a:r>
          </a:p>
          <a:p>
            <a:r>
              <a:rPr lang="it-IT" sz="1050" dirty="0">
                <a:latin typeface="Consolas" panose="020B0609020204030204" pitchFamily="49" charset="0"/>
              </a:rPr>
              <a:t>        </a:t>
            </a:r>
            <a:r>
              <a:rPr lang="it-IT" sz="1050" dirty="0" err="1">
                <a:latin typeface="Consolas" panose="020B0609020204030204" pitchFamily="49" charset="0"/>
              </a:rPr>
              <a:t>image.classList.add</a:t>
            </a:r>
            <a:r>
              <a:rPr lang="it-IT" sz="1050" dirty="0">
                <a:latin typeface="Consolas" panose="020B0609020204030204" pitchFamily="49" charset="0"/>
              </a:rPr>
              <a:t>('</a:t>
            </a:r>
            <a:r>
              <a:rPr lang="it-IT" sz="1050" dirty="0" err="1">
                <a:latin typeface="Consolas" panose="020B0609020204030204" pitchFamily="49" charset="0"/>
              </a:rPr>
              <a:t>steamImg</a:t>
            </a:r>
            <a:r>
              <a:rPr lang="it-IT"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image.setAttribute</a:t>
            </a:r>
            <a:r>
              <a:rPr lang="it-IT" sz="1050" dirty="0">
                <a:latin typeface="Consolas" panose="020B0609020204030204" pitchFamily="49" charset="0"/>
              </a:rPr>
              <a:t>('</a:t>
            </a:r>
            <a:r>
              <a:rPr lang="it-IT" sz="1050" dirty="0" err="1">
                <a:latin typeface="Consolas" panose="020B0609020204030204" pitchFamily="49" charset="0"/>
              </a:rPr>
              <a:t>src</a:t>
            </a:r>
            <a:r>
              <a:rPr lang="it-IT" sz="1050" dirty="0">
                <a:latin typeface="Consolas" panose="020B0609020204030204" pitchFamily="49" charset="0"/>
              </a:rPr>
              <a:t>', </a:t>
            </a:r>
            <a:r>
              <a:rPr lang="it-IT" sz="1050" dirty="0" err="1">
                <a:latin typeface="Consolas" panose="020B0609020204030204" pitchFamily="49" charset="0"/>
              </a:rPr>
              <a:t>game.thumb</a:t>
            </a:r>
            <a:r>
              <a:rPr lang="it-IT"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cont.appendChild</a:t>
            </a:r>
            <a:r>
              <a:rPr lang="it-IT" sz="1050" dirty="0">
                <a:latin typeface="Consolas" panose="020B0609020204030204" pitchFamily="49" charset="0"/>
              </a:rPr>
              <a:t>(div);</a:t>
            </a:r>
          </a:p>
          <a:p>
            <a:r>
              <a:rPr lang="it-IT" sz="1050" dirty="0">
                <a:latin typeface="Consolas" panose="020B0609020204030204" pitchFamily="49" charset="0"/>
              </a:rPr>
              <a:t>        </a:t>
            </a:r>
            <a:r>
              <a:rPr lang="it-IT" sz="1050" dirty="0" err="1">
                <a:latin typeface="Consolas" panose="020B0609020204030204" pitchFamily="49" charset="0"/>
              </a:rPr>
              <a:t>div.appendChild</a:t>
            </a:r>
            <a:r>
              <a:rPr lang="it-IT" sz="1050" dirty="0">
                <a:latin typeface="Consolas" panose="020B0609020204030204" pitchFamily="49" charset="0"/>
              </a:rPr>
              <a:t>(</a:t>
            </a:r>
            <a:r>
              <a:rPr lang="it-IT" sz="1050" dirty="0" err="1">
                <a:latin typeface="Consolas" panose="020B0609020204030204" pitchFamily="49" charset="0"/>
              </a:rPr>
              <a:t>titlee</a:t>
            </a:r>
            <a:r>
              <a:rPr lang="it-IT"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div.appendChild</a:t>
            </a:r>
            <a:r>
              <a:rPr lang="it-IT" sz="1050" dirty="0">
                <a:latin typeface="Consolas" panose="020B0609020204030204" pitchFamily="49" charset="0"/>
              </a:rPr>
              <a:t>(a);</a:t>
            </a:r>
          </a:p>
          <a:p>
            <a:r>
              <a:rPr lang="it-IT" sz="1050" dirty="0">
                <a:latin typeface="Consolas" panose="020B0609020204030204" pitchFamily="49" charset="0"/>
              </a:rPr>
              <a:t>        </a:t>
            </a:r>
            <a:r>
              <a:rPr lang="it-IT" sz="1050" dirty="0" err="1">
                <a:latin typeface="Consolas" panose="020B0609020204030204" pitchFamily="49" charset="0"/>
              </a:rPr>
              <a:t>a.appendChild</a:t>
            </a:r>
            <a:r>
              <a:rPr lang="it-IT" sz="1050" dirty="0">
                <a:latin typeface="Consolas" panose="020B0609020204030204" pitchFamily="49" charset="0"/>
              </a:rPr>
              <a:t>(image);</a:t>
            </a:r>
          </a:p>
          <a:p>
            <a:r>
              <a:rPr lang="it-IT" sz="1050" dirty="0">
                <a:latin typeface="Consolas" panose="020B0609020204030204" pitchFamily="49" charset="0"/>
              </a:rPr>
              <a:t>        </a:t>
            </a:r>
            <a:r>
              <a:rPr lang="it-IT" sz="1050" dirty="0" err="1">
                <a:latin typeface="Consolas" panose="020B0609020204030204" pitchFamily="49" charset="0"/>
              </a:rPr>
              <a:t>div.appendChild</a:t>
            </a:r>
            <a:r>
              <a:rPr lang="it-IT" sz="1050" dirty="0">
                <a:latin typeface="Consolas" panose="020B0609020204030204" pitchFamily="49" charset="0"/>
              </a:rPr>
              <a:t>(price);</a:t>
            </a:r>
          </a:p>
          <a:p>
            <a:r>
              <a:rPr lang="it-IT" sz="1050" dirty="0">
                <a:latin typeface="Consolas" panose="020B0609020204030204" pitchFamily="49" charset="0"/>
              </a:rPr>
              <a:t>    }</a:t>
            </a:r>
          </a:p>
          <a:p>
            <a:r>
              <a:rPr lang="it-IT" sz="1050" dirty="0">
                <a:latin typeface="Consolas" panose="020B0609020204030204" pitchFamily="49" charset="0"/>
              </a:rPr>
              <a:t>}</a:t>
            </a:r>
          </a:p>
        </p:txBody>
      </p:sp>
      <p:sp>
        <p:nvSpPr>
          <p:cNvPr id="3" name="CasellaDiTesto 2">
            <a:extLst>
              <a:ext uri="{FF2B5EF4-FFF2-40B4-BE49-F238E27FC236}">
                <a16:creationId xmlns:a16="http://schemas.microsoft.com/office/drawing/2014/main" id="{5C984F5D-D906-4067-841D-2E234F5393DA}"/>
              </a:ext>
            </a:extLst>
          </p:cNvPr>
          <p:cNvSpPr txBox="1"/>
          <p:nvPr/>
        </p:nvSpPr>
        <p:spPr>
          <a:xfrm>
            <a:off x="7959517" y="606377"/>
            <a:ext cx="2694215" cy="6186309"/>
          </a:xfrm>
          <a:prstGeom prst="rect">
            <a:avLst/>
          </a:prstGeom>
          <a:noFill/>
        </p:spPr>
        <p:txBody>
          <a:bodyPr wrap="square" rtlCol="0">
            <a:spAutoFit/>
          </a:bodyPr>
          <a:lstStyle/>
          <a:p>
            <a:r>
              <a:rPr lang="it-IT" sz="1050" dirty="0" err="1">
                <a:latin typeface="Consolas" panose="020B0609020204030204" pitchFamily="49" charset="0"/>
              </a:rPr>
              <a:t>function</a:t>
            </a:r>
            <a:r>
              <a:rPr lang="it-IT" sz="1050" dirty="0">
                <a:latin typeface="Consolas" panose="020B0609020204030204" pitchFamily="49" charset="0"/>
              </a:rPr>
              <a:t> </a:t>
            </a:r>
            <a:r>
              <a:rPr lang="it-IT" sz="1050" dirty="0" err="1">
                <a:solidFill>
                  <a:schemeClr val="accent1"/>
                </a:solidFill>
                <a:latin typeface="Consolas" panose="020B0609020204030204" pitchFamily="49" charset="0"/>
              </a:rPr>
              <a:t>hide</a:t>
            </a:r>
            <a:r>
              <a:rPr lang="it-IT" sz="1050" dirty="0">
                <a:latin typeface="Consolas" panose="020B0609020204030204" pitchFamily="49" charset="0"/>
              </a:rPr>
              <a:t>(event){</a:t>
            </a:r>
          </a:p>
          <a:p>
            <a:r>
              <a:rPr lang="it-IT" sz="1050" dirty="0">
                <a:latin typeface="Consolas" panose="020B0609020204030204" pitchFamily="49" charset="0"/>
              </a:rPr>
              <a:t>    </a:t>
            </a:r>
            <a:r>
              <a:rPr lang="it-IT" sz="1050" dirty="0" err="1">
                <a:latin typeface="Consolas" panose="020B0609020204030204" pitchFamily="49" charset="0"/>
              </a:rPr>
              <a:t>let</a:t>
            </a:r>
            <a:r>
              <a:rPr lang="it-IT" sz="1050" dirty="0">
                <a:latin typeface="Consolas" panose="020B0609020204030204" pitchFamily="49" charset="0"/>
              </a:rPr>
              <a:t> </a:t>
            </a:r>
            <a:r>
              <a:rPr lang="it-IT" sz="1050" dirty="0" err="1">
                <a:latin typeface="Consolas" panose="020B0609020204030204" pitchFamily="49" charset="0"/>
              </a:rPr>
              <a:t>cont</a:t>
            </a:r>
            <a:r>
              <a:rPr lang="it-IT" sz="1050" dirty="0">
                <a:latin typeface="Consolas" panose="020B0609020204030204" pitchFamily="49" charset="0"/>
              </a:rPr>
              <a:t> = </a:t>
            </a:r>
            <a:r>
              <a:rPr lang="it-IT" sz="1050" dirty="0" err="1">
                <a:latin typeface="Consolas" panose="020B0609020204030204" pitchFamily="49" charset="0"/>
              </a:rPr>
              <a:t>document.querySelector</a:t>
            </a:r>
            <a:r>
              <a:rPr lang="it-IT" sz="1050" dirty="0">
                <a:latin typeface="Consolas" panose="020B0609020204030204" pitchFamily="49" charset="0"/>
              </a:rPr>
              <a:t>('#api');</a:t>
            </a:r>
          </a:p>
          <a:p>
            <a:r>
              <a:rPr lang="en-US" sz="1050" dirty="0">
                <a:latin typeface="Consolas" panose="020B0609020204030204" pitchFamily="49" charset="0"/>
              </a:rPr>
              <a:t>    </a:t>
            </a:r>
            <a:r>
              <a:rPr lang="en-US" sz="1050" dirty="0" err="1">
                <a:latin typeface="Consolas" panose="020B0609020204030204" pitchFamily="49" charset="0"/>
              </a:rPr>
              <a:t>event.currentTarget.textContent</a:t>
            </a:r>
            <a:r>
              <a:rPr lang="en-US" sz="1050" dirty="0">
                <a:latin typeface="Consolas" panose="020B0609020204030204" pitchFamily="49" charset="0"/>
              </a:rPr>
              <a:t> = 'tap to discover steam\'s product in sales';</a:t>
            </a:r>
          </a:p>
          <a:p>
            <a:r>
              <a:rPr lang="it-IT" sz="1050" dirty="0">
                <a:latin typeface="Consolas" panose="020B0609020204030204" pitchFamily="49" charset="0"/>
              </a:rPr>
              <a:t>    </a:t>
            </a:r>
            <a:r>
              <a:rPr lang="it-IT" sz="1050" dirty="0" err="1">
                <a:latin typeface="Consolas" panose="020B0609020204030204" pitchFamily="49" charset="0"/>
              </a:rPr>
              <a:t>cont.classList.add</a:t>
            </a:r>
            <a:r>
              <a:rPr lang="it-IT" sz="1050" dirty="0">
                <a:latin typeface="Consolas" panose="020B0609020204030204" pitchFamily="49" charset="0"/>
              </a:rPr>
              <a:t>('</a:t>
            </a:r>
            <a:r>
              <a:rPr lang="it-IT" sz="1050" dirty="0" err="1">
                <a:latin typeface="Consolas" panose="020B0609020204030204" pitchFamily="49" charset="0"/>
              </a:rPr>
              <a:t>hidden</a:t>
            </a:r>
            <a:r>
              <a:rPr lang="it-IT"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event.currentTarget.removeEventListener</a:t>
            </a:r>
            <a:r>
              <a:rPr lang="it-IT" sz="1050" dirty="0">
                <a:latin typeface="Consolas" panose="020B0609020204030204" pitchFamily="49" charset="0"/>
              </a:rPr>
              <a:t>('click', </a:t>
            </a:r>
            <a:r>
              <a:rPr lang="it-IT" sz="1050" dirty="0" err="1">
                <a:latin typeface="Consolas" panose="020B0609020204030204" pitchFamily="49" charset="0"/>
              </a:rPr>
              <a:t>hide</a:t>
            </a:r>
            <a:r>
              <a:rPr lang="it-IT"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event.currentTarget.addEventListener</a:t>
            </a:r>
            <a:r>
              <a:rPr lang="it-IT" sz="1050" dirty="0">
                <a:latin typeface="Consolas" panose="020B0609020204030204" pitchFamily="49" charset="0"/>
              </a:rPr>
              <a:t>('click', api);</a:t>
            </a:r>
          </a:p>
          <a:p>
            <a:r>
              <a:rPr lang="it-IT" sz="1050" dirty="0">
                <a:latin typeface="Consolas" panose="020B0609020204030204" pitchFamily="49" charset="0"/>
              </a:rPr>
              <a:t>}</a:t>
            </a:r>
          </a:p>
          <a:p>
            <a:r>
              <a:rPr lang="it-IT" sz="1050" dirty="0" err="1">
                <a:latin typeface="Consolas" panose="020B0609020204030204" pitchFamily="49" charset="0"/>
              </a:rPr>
              <a:t>function</a:t>
            </a:r>
            <a:r>
              <a:rPr lang="it-IT" sz="1050" dirty="0">
                <a:latin typeface="Consolas" panose="020B0609020204030204" pitchFamily="49" charset="0"/>
              </a:rPr>
              <a:t> </a:t>
            </a:r>
            <a:r>
              <a:rPr lang="it-IT" sz="1050" dirty="0">
                <a:solidFill>
                  <a:schemeClr val="accent1"/>
                </a:solidFill>
                <a:latin typeface="Consolas" panose="020B0609020204030204" pitchFamily="49" charset="0"/>
              </a:rPr>
              <a:t>api</a:t>
            </a:r>
            <a:r>
              <a:rPr lang="it-IT" sz="1050" dirty="0">
                <a:latin typeface="Consolas" panose="020B0609020204030204" pitchFamily="49" charset="0"/>
              </a:rPr>
              <a:t>(event) {</a:t>
            </a:r>
          </a:p>
          <a:p>
            <a:r>
              <a:rPr lang="sv-SE" sz="1050" dirty="0">
                <a:latin typeface="Consolas" panose="020B0609020204030204" pitchFamily="49" charset="0"/>
              </a:rPr>
              <a:t>    rest_url = 'https://www.cheapshark.com/api/1.0/deals';</a:t>
            </a:r>
          </a:p>
          <a:p>
            <a:r>
              <a:rPr lang="en-US" sz="1050" dirty="0">
                <a:latin typeface="Consolas" panose="020B0609020204030204" pitchFamily="49" charset="0"/>
              </a:rPr>
              <a:t>    fetch(</a:t>
            </a:r>
            <a:r>
              <a:rPr lang="en-US" sz="1050" dirty="0" err="1">
                <a:latin typeface="Consolas" panose="020B0609020204030204" pitchFamily="49" charset="0"/>
              </a:rPr>
              <a:t>rest_url</a:t>
            </a:r>
            <a:r>
              <a:rPr lang="en-US" sz="1050" dirty="0">
                <a:latin typeface="Consolas" panose="020B0609020204030204" pitchFamily="49" charset="0"/>
              </a:rPr>
              <a:t>).then(</a:t>
            </a:r>
            <a:r>
              <a:rPr lang="en-US" sz="1050" dirty="0" err="1">
                <a:latin typeface="Consolas" panose="020B0609020204030204" pitchFamily="49" charset="0"/>
              </a:rPr>
              <a:t>onResponse</a:t>
            </a:r>
            <a:r>
              <a:rPr lang="en-US" sz="1050" dirty="0">
                <a:latin typeface="Consolas" panose="020B0609020204030204" pitchFamily="49" charset="0"/>
              </a:rPr>
              <a:t>).then(</a:t>
            </a:r>
            <a:r>
              <a:rPr lang="en-US" sz="1050" dirty="0" err="1">
                <a:latin typeface="Consolas" panose="020B0609020204030204" pitchFamily="49" charset="0"/>
              </a:rPr>
              <a:t>onSaleJson</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event.currentTarget.textContent</a:t>
            </a:r>
            <a:r>
              <a:rPr lang="en-US" sz="1050" dirty="0">
                <a:latin typeface="Consolas" panose="020B0609020204030204" pitchFamily="49" charset="0"/>
              </a:rPr>
              <a:t> = "tap to hide";</a:t>
            </a:r>
          </a:p>
          <a:p>
            <a:r>
              <a:rPr lang="it-IT" sz="1050" dirty="0">
                <a:latin typeface="Consolas" panose="020B0609020204030204" pitchFamily="49" charset="0"/>
              </a:rPr>
              <a:t>    </a:t>
            </a:r>
            <a:r>
              <a:rPr lang="it-IT" sz="1050" dirty="0" err="1">
                <a:latin typeface="Consolas" panose="020B0609020204030204" pitchFamily="49" charset="0"/>
              </a:rPr>
              <a:t>event.currentTarget.removeEventListener</a:t>
            </a:r>
            <a:r>
              <a:rPr lang="it-IT" sz="1050" dirty="0">
                <a:latin typeface="Consolas" panose="020B0609020204030204" pitchFamily="49" charset="0"/>
              </a:rPr>
              <a:t>('click', api);</a:t>
            </a:r>
          </a:p>
          <a:p>
            <a:r>
              <a:rPr lang="en-US" sz="1050" dirty="0">
                <a:latin typeface="Consolas" panose="020B0609020204030204" pitchFamily="49" charset="0"/>
              </a:rPr>
              <a:t>    </a:t>
            </a:r>
            <a:r>
              <a:rPr lang="en-US" sz="1050" dirty="0" err="1">
                <a:latin typeface="Consolas" panose="020B0609020204030204" pitchFamily="49" charset="0"/>
              </a:rPr>
              <a:t>event.currentTarget.addEventListener</a:t>
            </a:r>
            <a:r>
              <a:rPr lang="en-US" sz="1050" dirty="0">
                <a:latin typeface="Consolas" panose="020B0609020204030204" pitchFamily="49" charset="0"/>
              </a:rPr>
              <a:t>('click', hide);</a:t>
            </a:r>
          </a:p>
          <a:p>
            <a:r>
              <a:rPr lang="it-IT" sz="1050" dirty="0">
                <a:latin typeface="Consolas" panose="020B0609020204030204" pitchFamily="49" charset="0"/>
              </a:rPr>
              <a:t>}</a:t>
            </a:r>
          </a:p>
          <a:p>
            <a:r>
              <a:rPr lang="en-US" sz="1050" dirty="0">
                <a:latin typeface="Consolas" panose="020B0609020204030204" pitchFamily="49" charset="0"/>
              </a:rPr>
              <a:t>let </a:t>
            </a:r>
            <a:r>
              <a:rPr lang="en-US" sz="1050" dirty="0" err="1">
                <a:latin typeface="Consolas" panose="020B0609020204030204" pitchFamily="49" charset="0"/>
              </a:rPr>
              <a:t>buttSteam</a:t>
            </a:r>
            <a:r>
              <a:rPr lang="en-US" sz="1050" dirty="0">
                <a:latin typeface="Consolas" panose="020B0609020204030204" pitchFamily="49" charset="0"/>
              </a:rPr>
              <a:t> = </a:t>
            </a:r>
            <a:r>
              <a:rPr lang="en-US" sz="1050" dirty="0" err="1">
                <a:latin typeface="Consolas" panose="020B0609020204030204" pitchFamily="49" charset="0"/>
              </a:rPr>
              <a:t>document.querySelector</a:t>
            </a:r>
            <a:r>
              <a:rPr lang="en-US" sz="1050" dirty="0">
                <a:latin typeface="Consolas" panose="020B0609020204030204" pitchFamily="49" charset="0"/>
              </a:rPr>
              <a:t>("button")</a:t>
            </a:r>
          </a:p>
          <a:p>
            <a:r>
              <a:rPr lang="it-IT" sz="1050" dirty="0" err="1">
                <a:latin typeface="Consolas" panose="020B0609020204030204" pitchFamily="49" charset="0"/>
              </a:rPr>
              <a:t>buttSteam.addEventListener</a:t>
            </a:r>
            <a:r>
              <a:rPr lang="it-IT" sz="1050" dirty="0">
                <a:latin typeface="Consolas" panose="020B0609020204030204" pitchFamily="49" charset="0"/>
              </a:rPr>
              <a:t>('click', api);</a:t>
            </a:r>
            <a:endParaRPr lang="it-IT" sz="1050" dirty="0"/>
          </a:p>
          <a:p>
            <a:endParaRPr lang="it-IT" dirty="0"/>
          </a:p>
        </p:txBody>
      </p:sp>
    </p:spTree>
    <p:extLst>
      <p:ext uri="{BB962C8B-B14F-4D97-AF65-F5344CB8AC3E}">
        <p14:creationId xmlns:p14="http://schemas.microsoft.com/office/powerpoint/2010/main" val="188759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olo 1">
            <a:extLst>
              <a:ext uri="{FF2B5EF4-FFF2-40B4-BE49-F238E27FC236}">
                <a16:creationId xmlns:a16="http://schemas.microsoft.com/office/drawing/2014/main" id="{8541D93E-3C4A-4592-A551-D0775E47D86A}"/>
              </a:ext>
            </a:extLst>
          </p:cNvPr>
          <p:cNvSpPr>
            <a:spLocks noGrp="1"/>
          </p:cNvSpPr>
          <p:nvPr>
            <p:ph type="title"/>
          </p:nvPr>
        </p:nvSpPr>
        <p:spPr>
          <a:xfrm>
            <a:off x="646111" y="690879"/>
            <a:ext cx="3682049" cy="5557519"/>
          </a:xfrm>
        </p:spPr>
        <p:txBody>
          <a:bodyPr anchor="ctr">
            <a:normAutofit/>
          </a:bodyPr>
          <a:lstStyle/>
          <a:p>
            <a:pPr algn="ctr"/>
            <a:r>
              <a:rPr lang="it-IT" sz="2800" dirty="0">
                <a:solidFill>
                  <a:srgbClr val="FFFFFF"/>
                </a:solidFill>
              </a:rPr>
              <a:t>MHW3.JS</a:t>
            </a:r>
            <a:br>
              <a:rPr lang="it-IT" sz="2800" dirty="0">
                <a:solidFill>
                  <a:srgbClr val="FFFFFF"/>
                </a:solidFill>
              </a:rPr>
            </a:br>
            <a:br>
              <a:rPr lang="it-IT" sz="2800" dirty="0">
                <a:solidFill>
                  <a:srgbClr val="FFFFFF"/>
                </a:solidFill>
              </a:rPr>
            </a:br>
            <a:r>
              <a:rPr lang="it-IT" sz="1400" dirty="0">
                <a:solidFill>
                  <a:srgbClr val="FFFFFF"/>
                </a:solidFill>
              </a:rPr>
              <a:t>Attraverso </a:t>
            </a:r>
            <a:r>
              <a:rPr lang="it-IT" sz="1400" dirty="0" err="1">
                <a:solidFill>
                  <a:srgbClr val="FFFFFF"/>
                </a:solidFill>
              </a:rPr>
              <a:t>l’api</a:t>
            </a:r>
            <a:r>
              <a:rPr lang="it-IT" sz="1400" dirty="0">
                <a:solidFill>
                  <a:srgbClr val="FFFFFF"/>
                </a:solidFill>
              </a:rPr>
              <a:t> key si accede alle news più popolari di </a:t>
            </a:r>
            <a:r>
              <a:rPr lang="it-IT" sz="1400">
                <a:solidFill>
                  <a:srgbClr val="FFFFFF"/>
                </a:solidFill>
              </a:rPr>
              <a:t>categoria tecnologia( </a:t>
            </a:r>
            <a:r>
              <a:rPr lang="it-IT" sz="1400" dirty="0">
                <a:solidFill>
                  <a:srgbClr val="FFFFFF"/>
                </a:solidFill>
              </a:rPr>
              <a:t>che contengono la parola ‘</a:t>
            </a:r>
            <a:r>
              <a:rPr lang="it-IT" sz="1400">
                <a:solidFill>
                  <a:srgbClr val="FFFFFF"/>
                </a:solidFill>
              </a:rPr>
              <a:t>video games’)  </a:t>
            </a:r>
            <a:r>
              <a:rPr lang="it-IT" sz="1400" dirty="0">
                <a:solidFill>
                  <a:srgbClr val="FFFFFF"/>
                </a:solidFill>
              </a:rPr>
              <a:t>che verranno visionate nella home page. Le notizie che verranno mostrate ogni volta saranno al massimo 6. </a:t>
            </a:r>
          </a:p>
        </p:txBody>
      </p:sp>
      <p:sp>
        <p:nvSpPr>
          <p:cNvPr id="6" name="CasellaDiTesto 5">
            <a:extLst>
              <a:ext uri="{FF2B5EF4-FFF2-40B4-BE49-F238E27FC236}">
                <a16:creationId xmlns:a16="http://schemas.microsoft.com/office/drawing/2014/main" id="{FFB5FEBE-9B17-4C8D-9C06-2CE568D2E3C6}"/>
              </a:ext>
            </a:extLst>
          </p:cNvPr>
          <p:cNvSpPr txBox="1"/>
          <p:nvPr/>
        </p:nvSpPr>
        <p:spPr>
          <a:xfrm>
            <a:off x="4974272" y="191817"/>
            <a:ext cx="6094324" cy="6555641"/>
          </a:xfrm>
          <a:prstGeom prst="rect">
            <a:avLst/>
          </a:prstGeom>
          <a:noFill/>
        </p:spPr>
        <p:txBody>
          <a:bodyPr wrap="square">
            <a:spAutoFit/>
          </a:bodyPr>
          <a:lstStyle/>
          <a:p>
            <a:endParaRPr lang="it-IT" sz="1050" dirty="0">
              <a:latin typeface="Consolas" panose="020B0609020204030204" pitchFamily="49" charset="0"/>
            </a:endParaRPr>
          </a:p>
          <a:p>
            <a:r>
              <a:rPr lang="it-IT" sz="1050" dirty="0" err="1">
                <a:latin typeface="Consolas" panose="020B0609020204030204" pitchFamily="49" charset="0"/>
              </a:rPr>
              <a:t>function</a:t>
            </a:r>
            <a:r>
              <a:rPr lang="it-IT" sz="1050" dirty="0">
                <a:latin typeface="Consolas" panose="020B0609020204030204" pitchFamily="49" charset="0"/>
              </a:rPr>
              <a:t> </a:t>
            </a:r>
            <a:r>
              <a:rPr lang="it-IT" sz="1050" dirty="0" err="1">
                <a:solidFill>
                  <a:schemeClr val="accent1"/>
                </a:solidFill>
                <a:latin typeface="Consolas" panose="020B0609020204030204" pitchFamily="49" charset="0"/>
              </a:rPr>
              <a:t>onResponse</a:t>
            </a:r>
            <a:r>
              <a:rPr lang="it-IT" sz="1050" dirty="0">
                <a:latin typeface="Consolas" panose="020B0609020204030204" pitchFamily="49" charset="0"/>
              </a:rPr>
              <a:t>(</a:t>
            </a:r>
            <a:r>
              <a:rPr lang="it-IT" sz="1050" dirty="0" err="1">
                <a:latin typeface="Consolas" panose="020B0609020204030204" pitchFamily="49" charset="0"/>
              </a:rPr>
              <a:t>response</a:t>
            </a:r>
            <a:r>
              <a:rPr lang="it-IT" sz="1050" dirty="0">
                <a:latin typeface="Consolas" panose="020B0609020204030204" pitchFamily="49" charset="0"/>
              </a:rPr>
              <a:t>) {</a:t>
            </a:r>
          </a:p>
          <a:p>
            <a:r>
              <a:rPr lang="it-IT" sz="1050" dirty="0">
                <a:latin typeface="Consolas" panose="020B0609020204030204" pitchFamily="49" charset="0"/>
              </a:rPr>
              <a:t>    console.log('Risposta ricevuta');</a:t>
            </a:r>
          </a:p>
          <a:p>
            <a:r>
              <a:rPr lang="it-IT" sz="1050" dirty="0">
                <a:latin typeface="Consolas" panose="020B0609020204030204" pitchFamily="49" charset="0"/>
              </a:rPr>
              <a:t>    </a:t>
            </a:r>
            <a:r>
              <a:rPr lang="it-IT" sz="1050" dirty="0" err="1">
                <a:latin typeface="Consolas" panose="020B0609020204030204" pitchFamily="49" charset="0"/>
              </a:rPr>
              <a:t>return</a:t>
            </a:r>
            <a:r>
              <a:rPr lang="it-IT" sz="1050" dirty="0">
                <a:latin typeface="Consolas" panose="020B0609020204030204" pitchFamily="49" charset="0"/>
              </a:rPr>
              <a:t> </a:t>
            </a:r>
            <a:r>
              <a:rPr lang="it-IT" sz="1050" dirty="0" err="1">
                <a:latin typeface="Consolas" panose="020B0609020204030204" pitchFamily="49" charset="0"/>
              </a:rPr>
              <a:t>response.json</a:t>
            </a:r>
            <a:r>
              <a:rPr lang="it-IT" sz="1050" dirty="0">
                <a:latin typeface="Consolas" panose="020B0609020204030204" pitchFamily="49" charset="0"/>
              </a:rPr>
              <a:t>();</a:t>
            </a:r>
          </a:p>
          <a:p>
            <a:r>
              <a:rPr lang="it-IT" sz="1050" dirty="0">
                <a:latin typeface="Consolas" panose="020B0609020204030204" pitchFamily="49" charset="0"/>
              </a:rPr>
              <a:t>}</a:t>
            </a:r>
          </a:p>
          <a:p>
            <a:endParaRPr lang="it-IT" sz="1050" dirty="0">
              <a:latin typeface="Consolas" panose="020B0609020204030204" pitchFamily="49" charset="0"/>
            </a:endParaRPr>
          </a:p>
          <a:p>
            <a:r>
              <a:rPr lang="it-IT" sz="1050" dirty="0" err="1">
                <a:latin typeface="Consolas" panose="020B0609020204030204" pitchFamily="49" charset="0"/>
              </a:rPr>
              <a:t>function</a:t>
            </a:r>
            <a:r>
              <a:rPr lang="it-IT" sz="1050" dirty="0">
                <a:latin typeface="Consolas" panose="020B0609020204030204" pitchFamily="49" charset="0"/>
              </a:rPr>
              <a:t> </a:t>
            </a:r>
            <a:r>
              <a:rPr lang="it-IT" sz="1050" dirty="0" err="1">
                <a:solidFill>
                  <a:schemeClr val="accent1"/>
                </a:solidFill>
                <a:latin typeface="Consolas" panose="020B0609020204030204" pitchFamily="49" charset="0"/>
              </a:rPr>
              <a:t>onSaleJson</a:t>
            </a:r>
            <a:r>
              <a:rPr lang="it-IT" sz="1050" dirty="0">
                <a:latin typeface="Consolas" panose="020B0609020204030204" pitchFamily="49" charset="0"/>
              </a:rPr>
              <a:t>(</a:t>
            </a:r>
            <a:r>
              <a:rPr lang="it-IT" sz="1050" dirty="0" err="1">
                <a:latin typeface="Consolas" panose="020B0609020204030204" pitchFamily="49" charset="0"/>
              </a:rPr>
              <a:t>json</a:t>
            </a:r>
            <a:r>
              <a:rPr lang="it-IT" sz="1050" dirty="0">
                <a:latin typeface="Consolas" panose="020B0609020204030204" pitchFamily="49" charset="0"/>
              </a:rPr>
              <a:t>){</a:t>
            </a:r>
          </a:p>
          <a:p>
            <a:r>
              <a:rPr lang="it-IT" sz="1050" dirty="0">
                <a:latin typeface="Consolas" panose="020B0609020204030204" pitchFamily="49" charset="0"/>
              </a:rPr>
              <a:t>    console.log(</a:t>
            </a:r>
            <a:r>
              <a:rPr lang="it-IT" sz="1050" dirty="0" err="1">
                <a:latin typeface="Consolas" panose="020B0609020204030204" pitchFamily="49" charset="0"/>
              </a:rPr>
              <a:t>json</a:t>
            </a:r>
            <a:r>
              <a:rPr lang="it-IT" sz="1050" dirty="0">
                <a:latin typeface="Consolas" panose="020B0609020204030204" pitchFamily="49" charset="0"/>
              </a:rPr>
              <a:t>);</a:t>
            </a:r>
          </a:p>
          <a:p>
            <a:r>
              <a:rPr lang="en-US" sz="1050" dirty="0">
                <a:latin typeface="Consolas" panose="020B0609020204030204" pitchFamily="49" charset="0"/>
              </a:rPr>
              <a:t>    let </a:t>
            </a:r>
            <a:r>
              <a:rPr lang="en-US" sz="1050" dirty="0" err="1">
                <a:latin typeface="Consolas" panose="020B0609020204030204" pitchFamily="49" charset="0"/>
              </a:rPr>
              <a:t>num_results</a:t>
            </a:r>
            <a:r>
              <a:rPr lang="en-US" sz="1050" dirty="0">
                <a:latin typeface="Consolas" panose="020B0609020204030204" pitchFamily="49" charset="0"/>
              </a:rPr>
              <a:t> = </a:t>
            </a:r>
            <a:r>
              <a:rPr lang="en-US" sz="1050" dirty="0" err="1">
                <a:latin typeface="Consolas" panose="020B0609020204030204" pitchFamily="49" charset="0"/>
              </a:rPr>
              <a:t>json.data.length</a:t>
            </a:r>
            <a:r>
              <a:rPr lang="en-US" sz="1050" dirty="0">
                <a:latin typeface="Consolas" panose="020B0609020204030204" pitchFamily="49" charset="0"/>
              </a:rPr>
              <a:t>;</a:t>
            </a:r>
          </a:p>
          <a:p>
            <a:r>
              <a:rPr lang="en-US" sz="1050" dirty="0">
                <a:latin typeface="Consolas" panose="020B0609020204030204" pitchFamily="49" charset="0"/>
              </a:rPr>
              <a:t>    let </a:t>
            </a:r>
            <a:r>
              <a:rPr lang="en-US" sz="1050" dirty="0" err="1">
                <a:latin typeface="Consolas" panose="020B0609020204030204" pitchFamily="49" charset="0"/>
              </a:rPr>
              <a:t>cont</a:t>
            </a:r>
            <a:r>
              <a:rPr lang="en-US" sz="1050" dirty="0">
                <a:latin typeface="Consolas" panose="020B0609020204030204" pitchFamily="49" charset="0"/>
              </a:rPr>
              <a:t> = </a:t>
            </a:r>
            <a:r>
              <a:rPr lang="en-US" sz="1050" dirty="0" err="1">
                <a:latin typeface="Consolas" panose="020B0609020204030204" pitchFamily="49" charset="0"/>
              </a:rPr>
              <a:t>document.querySelector</a:t>
            </a:r>
            <a:r>
              <a:rPr lang="en-US" sz="1050" dirty="0">
                <a:latin typeface="Consolas" panose="020B0609020204030204" pitchFamily="49" charset="0"/>
              </a:rPr>
              <a:t>('#news');</a:t>
            </a:r>
          </a:p>
          <a:p>
            <a:r>
              <a:rPr lang="it-IT" sz="1050" dirty="0">
                <a:latin typeface="Consolas" panose="020B0609020204030204" pitchFamily="49" charset="0"/>
              </a:rPr>
              <a:t>    </a:t>
            </a:r>
            <a:r>
              <a:rPr lang="it-IT" sz="1050" dirty="0" err="1">
                <a:latin typeface="Consolas" panose="020B0609020204030204" pitchFamily="49" charset="0"/>
              </a:rPr>
              <a:t>if</a:t>
            </a:r>
            <a:r>
              <a:rPr lang="it-IT" sz="1050" dirty="0">
                <a:latin typeface="Consolas" panose="020B0609020204030204" pitchFamily="49" charset="0"/>
              </a:rPr>
              <a:t> (</a:t>
            </a:r>
            <a:r>
              <a:rPr lang="it-IT" sz="1050" dirty="0" err="1">
                <a:latin typeface="Consolas" panose="020B0609020204030204" pitchFamily="49" charset="0"/>
              </a:rPr>
              <a:t>num_results</a:t>
            </a:r>
            <a:r>
              <a:rPr lang="it-IT" sz="1050" dirty="0">
                <a:latin typeface="Consolas" panose="020B0609020204030204" pitchFamily="49" charset="0"/>
              </a:rPr>
              <a:t> &gt; 6) {</a:t>
            </a:r>
          </a:p>
          <a:p>
            <a:r>
              <a:rPr lang="it-IT" sz="1050" dirty="0">
                <a:latin typeface="Consolas" panose="020B0609020204030204" pitchFamily="49" charset="0"/>
              </a:rPr>
              <a:t>        </a:t>
            </a:r>
            <a:r>
              <a:rPr lang="it-IT" sz="1050" dirty="0" err="1">
                <a:latin typeface="Consolas" panose="020B0609020204030204" pitchFamily="49" charset="0"/>
              </a:rPr>
              <a:t>num_results</a:t>
            </a:r>
            <a:r>
              <a:rPr lang="it-IT" sz="1050" dirty="0">
                <a:latin typeface="Consolas" panose="020B0609020204030204" pitchFamily="49" charset="0"/>
              </a:rPr>
              <a:t> = 6;</a:t>
            </a:r>
          </a:p>
          <a:p>
            <a:r>
              <a:rPr lang="it-IT" sz="1050" dirty="0">
                <a:latin typeface="Consolas" panose="020B0609020204030204" pitchFamily="49" charset="0"/>
              </a:rPr>
              <a:t>    }</a:t>
            </a:r>
          </a:p>
          <a:p>
            <a:r>
              <a:rPr lang="it-IT" sz="1050" dirty="0">
                <a:latin typeface="Consolas" panose="020B0609020204030204" pitchFamily="49" charset="0"/>
              </a:rPr>
              <a:t>    for (</a:t>
            </a:r>
            <a:r>
              <a:rPr lang="it-IT" sz="1050" dirty="0" err="1">
                <a:latin typeface="Consolas" panose="020B0609020204030204" pitchFamily="49" charset="0"/>
              </a:rPr>
              <a:t>let</a:t>
            </a:r>
            <a:r>
              <a:rPr lang="it-IT" sz="1050" dirty="0">
                <a:latin typeface="Consolas" panose="020B0609020204030204" pitchFamily="49" charset="0"/>
              </a:rPr>
              <a:t> i = 0; i &lt; </a:t>
            </a:r>
            <a:r>
              <a:rPr lang="it-IT" sz="1050" dirty="0" err="1">
                <a:latin typeface="Consolas" panose="020B0609020204030204" pitchFamily="49" charset="0"/>
              </a:rPr>
              <a:t>num_results</a:t>
            </a:r>
            <a:r>
              <a:rPr lang="it-IT" sz="1050" dirty="0">
                <a:latin typeface="Consolas" panose="020B0609020204030204" pitchFamily="49" charset="0"/>
              </a:rPr>
              <a:t>; i++) {</a:t>
            </a:r>
          </a:p>
          <a:p>
            <a:r>
              <a:rPr lang="en-US" sz="1050" dirty="0">
                <a:latin typeface="Consolas" panose="020B0609020204030204" pitchFamily="49" charset="0"/>
              </a:rPr>
              <a:t>        const news = </a:t>
            </a:r>
            <a:r>
              <a:rPr lang="en-US" sz="1050" dirty="0" err="1">
                <a:latin typeface="Consolas" panose="020B0609020204030204" pitchFamily="49" charset="0"/>
              </a:rPr>
              <a:t>json.data</a:t>
            </a:r>
            <a:r>
              <a:rPr lang="en-US" sz="1050" dirty="0">
                <a:latin typeface="Consolas" panose="020B0609020204030204" pitchFamily="49" charset="0"/>
              </a:rPr>
              <a:t>[</a:t>
            </a:r>
            <a:r>
              <a:rPr lang="en-US" sz="1050" dirty="0" err="1">
                <a:latin typeface="Consolas" panose="020B0609020204030204" pitchFamily="49" charset="0"/>
              </a:rPr>
              <a:t>i</a:t>
            </a:r>
            <a:r>
              <a:rPr lang="en-US" sz="1050" dirty="0">
                <a:latin typeface="Consolas" panose="020B0609020204030204" pitchFamily="49" charset="0"/>
              </a:rPr>
              <a:t>];</a:t>
            </a:r>
            <a:endParaRPr lang="it-IT" sz="1050" dirty="0">
              <a:latin typeface="Consolas" panose="020B0609020204030204" pitchFamily="49" charset="0"/>
            </a:endParaRPr>
          </a:p>
          <a:p>
            <a:r>
              <a:rPr lang="en-US" sz="1050" dirty="0">
                <a:latin typeface="Consolas" panose="020B0609020204030204" pitchFamily="49" charset="0"/>
              </a:rPr>
              <a:t>        let </a:t>
            </a:r>
            <a:r>
              <a:rPr lang="en-US" sz="1050" dirty="0" err="1">
                <a:latin typeface="Consolas" panose="020B0609020204030204" pitchFamily="49" charset="0"/>
              </a:rPr>
              <a:t>titlee</a:t>
            </a:r>
            <a:r>
              <a:rPr lang="en-US" sz="1050" dirty="0">
                <a:latin typeface="Consolas" panose="020B0609020204030204" pitchFamily="49" charset="0"/>
              </a:rPr>
              <a:t> = </a:t>
            </a:r>
            <a:r>
              <a:rPr lang="en-US" sz="1050" dirty="0" err="1">
                <a:latin typeface="Consolas" panose="020B0609020204030204" pitchFamily="49" charset="0"/>
              </a:rPr>
              <a:t>document.createElement</a:t>
            </a:r>
            <a:r>
              <a:rPr lang="en-US" sz="1050" dirty="0">
                <a:latin typeface="Consolas" panose="020B0609020204030204" pitchFamily="49" charset="0"/>
              </a:rPr>
              <a:t>('</a:t>
            </a:r>
            <a:r>
              <a:rPr lang="en-US" sz="1050" dirty="0" err="1">
                <a:latin typeface="Consolas" panose="020B0609020204030204" pitchFamily="49" charset="0"/>
              </a:rPr>
              <a:t>em</a:t>
            </a:r>
            <a:r>
              <a:rPr lang="en-US" sz="1050" dirty="0">
                <a:latin typeface="Consolas" panose="020B0609020204030204" pitchFamily="49" charset="0"/>
              </a:rPr>
              <a:t>’);</a:t>
            </a:r>
            <a:endParaRPr lang="it-IT" sz="1050" dirty="0">
              <a:latin typeface="Consolas" panose="020B0609020204030204" pitchFamily="49" charset="0"/>
            </a:endParaRPr>
          </a:p>
          <a:p>
            <a:r>
              <a:rPr lang="it-IT" sz="1050" dirty="0">
                <a:latin typeface="Consolas" panose="020B0609020204030204" pitchFamily="49" charset="0"/>
              </a:rPr>
              <a:t>        </a:t>
            </a:r>
            <a:r>
              <a:rPr lang="it-IT" sz="1050" dirty="0" err="1">
                <a:latin typeface="Consolas" panose="020B0609020204030204" pitchFamily="49" charset="0"/>
              </a:rPr>
              <a:t>let</a:t>
            </a:r>
            <a:r>
              <a:rPr lang="it-IT" sz="1050" dirty="0">
                <a:latin typeface="Consolas" panose="020B0609020204030204" pitchFamily="49" charset="0"/>
              </a:rPr>
              <a:t> div = </a:t>
            </a:r>
            <a:r>
              <a:rPr lang="it-IT" sz="1050" dirty="0" err="1">
                <a:latin typeface="Consolas" panose="020B0609020204030204" pitchFamily="49" charset="0"/>
              </a:rPr>
              <a:t>document.createElement</a:t>
            </a:r>
            <a:r>
              <a:rPr lang="it-IT" sz="1050" dirty="0">
                <a:latin typeface="Consolas" panose="020B0609020204030204" pitchFamily="49" charset="0"/>
              </a:rPr>
              <a:t>('div');</a:t>
            </a:r>
          </a:p>
          <a:p>
            <a:r>
              <a:rPr lang="it-IT" sz="1050" dirty="0">
                <a:latin typeface="Consolas" panose="020B0609020204030204" pitchFamily="49" charset="0"/>
              </a:rPr>
              <a:t>        </a:t>
            </a:r>
            <a:r>
              <a:rPr lang="it-IT" sz="1050" dirty="0" err="1">
                <a:latin typeface="Consolas" panose="020B0609020204030204" pitchFamily="49" charset="0"/>
              </a:rPr>
              <a:t>let</a:t>
            </a:r>
            <a:r>
              <a:rPr lang="it-IT" sz="1050" dirty="0">
                <a:latin typeface="Consolas" panose="020B0609020204030204" pitchFamily="49" charset="0"/>
              </a:rPr>
              <a:t> a = </a:t>
            </a:r>
            <a:r>
              <a:rPr lang="it-IT" sz="1050" dirty="0" err="1">
                <a:latin typeface="Consolas" panose="020B0609020204030204" pitchFamily="49" charset="0"/>
              </a:rPr>
              <a:t>document.createElement</a:t>
            </a:r>
            <a:r>
              <a:rPr lang="it-IT" sz="1050" dirty="0">
                <a:latin typeface="Consolas" panose="020B0609020204030204" pitchFamily="49" charset="0"/>
              </a:rPr>
              <a:t>("a");</a:t>
            </a:r>
          </a:p>
          <a:p>
            <a:r>
              <a:rPr lang="it-IT" sz="1050" dirty="0">
                <a:latin typeface="Consolas" panose="020B0609020204030204" pitchFamily="49" charset="0"/>
              </a:rPr>
              <a:t>        </a:t>
            </a:r>
            <a:r>
              <a:rPr lang="it-IT" sz="1050" dirty="0" err="1">
                <a:latin typeface="Consolas" panose="020B0609020204030204" pitchFamily="49" charset="0"/>
              </a:rPr>
              <a:t>titlee.textContent</a:t>
            </a:r>
            <a:r>
              <a:rPr lang="it-IT" sz="1050" dirty="0">
                <a:latin typeface="Consolas" panose="020B0609020204030204" pitchFamily="49" charset="0"/>
              </a:rPr>
              <a:t> = </a:t>
            </a:r>
            <a:r>
              <a:rPr lang="it-IT" sz="1050" dirty="0" err="1">
                <a:latin typeface="Consolas" panose="020B0609020204030204" pitchFamily="49" charset="0"/>
              </a:rPr>
              <a:t>news.title</a:t>
            </a:r>
            <a:r>
              <a:rPr lang="it-IT" sz="1050" dirty="0">
                <a:latin typeface="Consolas" panose="020B0609020204030204" pitchFamily="49" charset="0"/>
              </a:rPr>
              <a:t>;</a:t>
            </a:r>
          </a:p>
          <a:p>
            <a:r>
              <a:rPr lang="it-IT" sz="1050" dirty="0">
                <a:latin typeface="Consolas" panose="020B0609020204030204" pitchFamily="49" charset="0"/>
              </a:rPr>
              <a:t>        </a:t>
            </a:r>
            <a:r>
              <a:rPr lang="it-IT" sz="1050" dirty="0" err="1">
                <a:latin typeface="Consolas" panose="020B0609020204030204" pitchFamily="49" charset="0"/>
              </a:rPr>
              <a:t>a.setAttribute</a:t>
            </a:r>
            <a:r>
              <a:rPr lang="it-IT" sz="1050" dirty="0">
                <a:latin typeface="Consolas" panose="020B0609020204030204" pitchFamily="49" charset="0"/>
              </a:rPr>
              <a:t>('</a:t>
            </a:r>
            <a:r>
              <a:rPr lang="it-IT" sz="1050" dirty="0" err="1">
                <a:latin typeface="Consolas" panose="020B0609020204030204" pitchFamily="49" charset="0"/>
              </a:rPr>
              <a:t>href</a:t>
            </a:r>
            <a:r>
              <a:rPr lang="it-IT" sz="1050" dirty="0">
                <a:latin typeface="Consolas" panose="020B0609020204030204" pitchFamily="49" charset="0"/>
              </a:rPr>
              <a:t>', news.url);</a:t>
            </a:r>
          </a:p>
          <a:p>
            <a:r>
              <a:rPr lang="it-IT" sz="1050" dirty="0">
                <a:latin typeface="Consolas" panose="020B0609020204030204" pitchFamily="49" charset="0"/>
              </a:rPr>
              <a:t>        </a:t>
            </a:r>
          </a:p>
          <a:p>
            <a:r>
              <a:rPr lang="it-IT" sz="1050" dirty="0">
                <a:latin typeface="Consolas" panose="020B0609020204030204" pitchFamily="49" charset="0"/>
              </a:rPr>
              <a:t> </a:t>
            </a:r>
          </a:p>
          <a:p>
            <a:r>
              <a:rPr lang="it-IT" sz="1050" dirty="0">
                <a:latin typeface="Consolas" panose="020B0609020204030204" pitchFamily="49" charset="0"/>
              </a:rPr>
              <a:t>        </a:t>
            </a:r>
            <a:r>
              <a:rPr lang="it-IT" sz="1050" dirty="0" err="1">
                <a:latin typeface="Consolas" panose="020B0609020204030204" pitchFamily="49" charset="0"/>
              </a:rPr>
              <a:t>cont.appendChild</a:t>
            </a:r>
            <a:r>
              <a:rPr lang="it-IT" sz="1050" dirty="0">
                <a:latin typeface="Consolas" panose="020B0609020204030204" pitchFamily="49" charset="0"/>
              </a:rPr>
              <a:t>(div);</a:t>
            </a:r>
          </a:p>
          <a:p>
            <a:r>
              <a:rPr lang="it-IT" sz="1050" dirty="0">
                <a:latin typeface="Consolas" panose="020B0609020204030204" pitchFamily="49" charset="0"/>
              </a:rPr>
              <a:t>        </a:t>
            </a:r>
          </a:p>
          <a:p>
            <a:r>
              <a:rPr lang="it-IT" sz="1050" dirty="0">
                <a:latin typeface="Consolas" panose="020B0609020204030204" pitchFamily="49" charset="0"/>
              </a:rPr>
              <a:t>        </a:t>
            </a:r>
            <a:r>
              <a:rPr lang="it-IT" sz="1050" dirty="0" err="1">
                <a:latin typeface="Consolas" panose="020B0609020204030204" pitchFamily="49" charset="0"/>
              </a:rPr>
              <a:t>div.appendChild</a:t>
            </a:r>
            <a:r>
              <a:rPr lang="it-IT" sz="1050" dirty="0">
                <a:latin typeface="Consolas" panose="020B0609020204030204" pitchFamily="49" charset="0"/>
              </a:rPr>
              <a:t>(a);</a:t>
            </a:r>
          </a:p>
          <a:p>
            <a:r>
              <a:rPr lang="it-IT" sz="1050" dirty="0">
                <a:latin typeface="Consolas" panose="020B0609020204030204" pitchFamily="49" charset="0"/>
              </a:rPr>
              <a:t>        </a:t>
            </a:r>
            <a:r>
              <a:rPr lang="it-IT" sz="1050" dirty="0" err="1">
                <a:latin typeface="Consolas" panose="020B0609020204030204" pitchFamily="49" charset="0"/>
              </a:rPr>
              <a:t>a.appendChild</a:t>
            </a:r>
            <a:r>
              <a:rPr lang="it-IT" sz="1050" dirty="0">
                <a:latin typeface="Consolas" panose="020B0609020204030204" pitchFamily="49" charset="0"/>
              </a:rPr>
              <a:t>(</a:t>
            </a:r>
            <a:r>
              <a:rPr lang="it-IT" sz="1050" dirty="0" err="1">
                <a:latin typeface="Consolas" panose="020B0609020204030204" pitchFamily="49" charset="0"/>
              </a:rPr>
              <a:t>titlee</a:t>
            </a:r>
            <a:r>
              <a:rPr lang="it-IT" sz="1050" dirty="0">
                <a:latin typeface="Consolas" panose="020B0609020204030204" pitchFamily="49" charset="0"/>
              </a:rPr>
              <a:t>);</a:t>
            </a:r>
          </a:p>
          <a:p>
            <a:r>
              <a:rPr lang="it-IT" sz="1050" dirty="0">
                <a:latin typeface="Consolas" panose="020B0609020204030204" pitchFamily="49" charset="0"/>
              </a:rPr>
              <a:t>    }</a:t>
            </a:r>
          </a:p>
          <a:p>
            <a:endParaRPr lang="it-IT" sz="1050" dirty="0">
              <a:latin typeface="Consolas" panose="020B0609020204030204" pitchFamily="49" charset="0"/>
            </a:endParaRPr>
          </a:p>
          <a:p>
            <a:endParaRPr lang="it-IT" sz="1050" dirty="0">
              <a:latin typeface="Consolas" panose="020B0609020204030204" pitchFamily="49" charset="0"/>
            </a:endParaRPr>
          </a:p>
          <a:p>
            <a:r>
              <a:rPr lang="it-IT" sz="1050" dirty="0">
                <a:latin typeface="Consolas" panose="020B0609020204030204" pitchFamily="49" charset="0"/>
              </a:rPr>
              <a:t>}</a:t>
            </a:r>
          </a:p>
          <a:p>
            <a:endParaRPr lang="it-IT" sz="1050" dirty="0">
              <a:latin typeface="Consolas" panose="020B0609020204030204" pitchFamily="49" charset="0"/>
            </a:endParaRPr>
          </a:p>
          <a:p>
            <a:r>
              <a:rPr lang="it-IT" sz="1050" dirty="0" err="1">
                <a:latin typeface="Consolas" panose="020B0609020204030204" pitchFamily="49" charset="0"/>
              </a:rPr>
              <a:t>function</a:t>
            </a:r>
            <a:r>
              <a:rPr lang="it-IT" sz="1050" dirty="0">
                <a:latin typeface="Consolas" panose="020B0609020204030204" pitchFamily="49" charset="0"/>
              </a:rPr>
              <a:t> </a:t>
            </a:r>
            <a:r>
              <a:rPr lang="it-IT" sz="1050" dirty="0" err="1">
                <a:solidFill>
                  <a:schemeClr val="accent1"/>
                </a:solidFill>
                <a:latin typeface="Consolas" panose="020B0609020204030204" pitchFamily="49" charset="0"/>
              </a:rPr>
              <a:t>apinew</a:t>
            </a:r>
            <a:r>
              <a:rPr lang="it-IT" sz="1050" dirty="0">
                <a:latin typeface="Consolas" panose="020B0609020204030204" pitchFamily="49" charset="0"/>
              </a:rPr>
              <a:t>() {</a:t>
            </a:r>
          </a:p>
          <a:p>
            <a:endParaRPr lang="it-IT" sz="1050" dirty="0">
              <a:latin typeface="Consolas" panose="020B0609020204030204" pitchFamily="49" charset="0"/>
            </a:endParaRPr>
          </a:p>
          <a:p>
            <a:r>
              <a:rPr lang="it-IT" sz="1050" dirty="0">
                <a:latin typeface="Consolas" panose="020B0609020204030204" pitchFamily="49" charset="0"/>
              </a:rPr>
              <a:t>    </a:t>
            </a:r>
            <a:r>
              <a:rPr lang="it-IT" sz="1050" dirty="0" err="1">
                <a:latin typeface="Consolas" panose="020B0609020204030204" pitchFamily="49" charset="0"/>
              </a:rPr>
              <a:t>fetch</a:t>
            </a:r>
            <a:r>
              <a:rPr lang="it-IT" sz="1050" dirty="0">
                <a:latin typeface="Consolas" panose="020B0609020204030204" pitchFamily="49" charset="0"/>
              </a:rPr>
              <a:t>('http://api.mediastack.com/v1/</a:t>
            </a:r>
            <a:r>
              <a:rPr lang="it-IT" sz="1050" dirty="0" err="1">
                <a:latin typeface="Consolas" panose="020B0609020204030204" pitchFamily="49" charset="0"/>
              </a:rPr>
              <a:t>news?access_key</a:t>
            </a:r>
            <a:r>
              <a:rPr lang="it-IT" sz="1050" dirty="0">
                <a:latin typeface="Consolas" panose="020B0609020204030204" pitchFamily="49" charset="0"/>
              </a:rPr>
              <a:t>=' + </a:t>
            </a:r>
            <a:r>
              <a:rPr lang="it-IT" sz="1050" dirty="0" err="1">
                <a:latin typeface="Consolas" panose="020B0609020204030204" pitchFamily="49" charset="0"/>
              </a:rPr>
              <a:t>videogamenewsapi</a:t>
            </a:r>
            <a:r>
              <a:rPr lang="it-IT" sz="1050" dirty="0">
                <a:latin typeface="Consolas" panose="020B0609020204030204" pitchFamily="49" charset="0"/>
              </a:rPr>
              <a:t>+ '&amp;</a:t>
            </a:r>
            <a:r>
              <a:rPr lang="it-IT" sz="1050" dirty="0" err="1">
                <a:latin typeface="Consolas" panose="020B0609020204030204" pitchFamily="49" charset="0"/>
              </a:rPr>
              <a:t>categories</a:t>
            </a:r>
            <a:r>
              <a:rPr lang="it-IT" sz="1050" dirty="0">
                <a:latin typeface="Consolas" panose="020B0609020204030204" pitchFamily="49" charset="0"/>
              </a:rPr>
              <a:t>=</a:t>
            </a:r>
            <a:r>
              <a:rPr lang="it-IT" sz="1050" dirty="0" err="1">
                <a:latin typeface="Consolas" panose="020B0609020204030204" pitchFamily="49" charset="0"/>
              </a:rPr>
              <a:t>technology&amp;languages</a:t>
            </a:r>
            <a:r>
              <a:rPr lang="it-IT" sz="1050" dirty="0">
                <a:latin typeface="Consolas" panose="020B0609020204030204" pitchFamily="49" charset="0"/>
              </a:rPr>
              <a:t>=en').</a:t>
            </a:r>
            <a:r>
              <a:rPr lang="it-IT" sz="1050" dirty="0" err="1">
                <a:latin typeface="Consolas" panose="020B0609020204030204" pitchFamily="49" charset="0"/>
              </a:rPr>
              <a:t>then</a:t>
            </a:r>
            <a:r>
              <a:rPr lang="it-IT" sz="1050" dirty="0">
                <a:latin typeface="Consolas" panose="020B0609020204030204" pitchFamily="49" charset="0"/>
              </a:rPr>
              <a:t>(</a:t>
            </a:r>
            <a:r>
              <a:rPr lang="it-IT" sz="1050" dirty="0" err="1">
                <a:latin typeface="Consolas" panose="020B0609020204030204" pitchFamily="49" charset="0"/>
              </a:rPr>
              <a:t>onResponse</a:t>
            </a:r>
            <a:r>
              <a:rPr lang="it-IT" sz="1050" dirty="0">
                <a:latin typeface="Consolas" panose="020B0609020204030204" pitchFamily="49" charset="0"/>
              </a:rPr>
              <a:t>).</a:t>
            </a:r>
            <a:r>
              <a:rPr lang="it-IT" sz="1050" dirty="0" err="1">
                <a:latin typeface="Consolas" panose="020B0609020204030204" pitchFamily="49" charset="0"/>
              </a:rPr>
              <a:t>then</a:t>
            </a:r>
            <a:r>
              <a:rPr lang="it-IT" sz="1050" dirty="0">
                <a:latin typeface="Consolas" panose="020B0609020204030204" pitchFamily="49" charset="0"/>
              </a:rPr>
              <a:t>(</a:t>
            </a:r>
            <a:r>
              <a:rPr lang="it-IT" sz="1050" dirty="0" err="1">
                <a:latin typeface="Consolas" panose="020B0609020204030204" pitchFamily="49" charset="0"/>
              </a:rPr>
              <a:t>onSaleJson</a:t>
            </a:r>
            <a:r>
              <a:rPr lang="it-IT" sz="1050" dirty="0">
                <a:latin typeface="Consolas" panose="020B0609020204030204" pitchFamily="49" charset="0"/>
              </a:rPr>
              <a:t>);</a:t>
            </a:r>
          </a:p>
          <a:p>
            <a:r>
              <a:rPr lang="it-IT" sz="1050" dirty="0">
                <a:latin typeface="Consolas" panose="020B0609020204030204" pitchFamily="49" charset="0"/>
              </a:rPr>
              <a:t>}</a:t>
            </a:r>
          </a:p>
          <a:p>
            <a:endParaRPr lang="it-IT" sz="1050" dirty="0">
              <a:latin typeface="Consolas" panose="020B0609020204030204" pitchFamily="49" charset="0"/>
            </a:endParaRPr>
          </a:p>
          <a:p>
            <a:r>
              <a:rPr lang="it-IT" sz="1050" dirty="0" err="1">
                <a:latin typeface="Consolas" panose="020B0609020204030204" pitchFamily="49" charset="0"/>
              </a:rPr>
              <a:t>const</a:t>
            </a:r>
            <a:r>
              <a:rPr lang="it-IT" sz="1050" dirty="0">
                <a:latin typeface="Consolas" panose="020B0609020204030204" pitchFamily="49" charset="0"/>
              </a:rPr>
              <a:t> </a:t>
            </a:r>
            <a:r>
              <a:rPr lang="it-IT" sz="1050" dirty="0" err="1">
                <a:latin typeface="Consolas" panose="020B0609020204030204" pitchFamily="49" charset="0"/>
              </a:rPr>
              <a:t>videogamenewsapi</a:t>
            </a:r>
            <a:r>
              <a:rPr lang="it-IT" sz="1050" dirty="0">
                <a:latin typeface="Consolas" panose="020B0609020204030204" pitchFamily="49" charset="0"/>
              </a:rPr>
              <a:t> = '4e665c71e73acc314b564f95863bbe94';</a:t>
            </a:r>
          </a:p>
          <a:p>
            <a:r>
              <a:rPr lang="it-IT" sz="1050" dirty="0" err="1">
                <a:latin typeface="Consolas" panose="020B0609020204030204" pitchFamily="49" charset="0"/>
              </a:rPr>
              <a:t>apinew</a:t>
            </a:r>
            <a:r>
              <a:rPr lang="it-IT" sz="1050" dirty="0">
                <a:latin typeface="Consolas" panose="020B0609020204030204" pitchFamily="49" charset="0"/>
              </a:rPr>
              <a:t>();</a:t>
            </a:r>
            <a:endParaRPr lang="it-IT" sz="1050" dirty="0"/>
          </a:p>
        </p:txBody>
      </p:sp>
    </p:spTree>
    <p:extLst>
      <p:ext uri="{BB962C8B-B14F-4D97-AF65-F5344CB8AC3E}">
        <p14:creationId xmlns:p14="http://schemas.microsoft.com/office/powerpoint/2010/main" val="3163998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437</TotalTime>
  <Words>774</Words>
  <Application>Microsoft Office PowerPoint</Application>
  <PresentationFormat>Widescreen</PresentationFormat>
  <Paragraphs>93</Paragraphs>
  <Slides>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vt:i4>
      </vt:variant>
    </vt:vector>
  </HeadingPairs>
  <TitlesOfParts>
    <vt:vector size="10" baseType="lpstr">
      <vt:lpstr>Abadi Extra Light</vt:lpstr>
      <vt:lpstr>Arial</vt:lpstr>
      <vt:lpstr>Century Gothic</vt:lpstr>
      <vt:lpstr>Consolas</vt:lpstr>
      <vt:lpstr>Wingdings 3</vt:lpstr>
      <vt:lpstr>Ione</vt:lpstr>
      <vt:lpstr>Game Shop </vt:lpstr>
      <vt:lpstr>API</vt:lpstr>
      <vt:lpstr>SRIPT.JS    Queste funzioni si occupa di accedere al file json contenente tutti i prodotti di Steam scontati. La sezione che contiene questi elementi viene resa visibile solo quando si tocca il tasto button e può essere nascosta premendo sempre lo stesso tasto.</vt:lpstr>
      <vt:lpstr>MHW3.JS  Attraverso l’api key si accede alle news più popolari di categoria tecnologia( che contengono la parola ‘video games’)  che verranno visionate nella home page. Le notizie che verranno mostrate ogni volta saranno al massimo 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Shop </dc:title>
  <dc:creator>Noemi</dc:creator>
  <cp:lastModifiedBy>Noemi</cp:lastModifiedBy>
  <cp:revision>24</cp:revision>
  <cp:lastPrinted>2021-04-12T16:54:11Z</cp:lastPrinted>
  <dcterms:created xsi:type="dcterms:W3CDTF">2021-03-25T10:32:52Z</dcterms:created>
  <dcterms:modified xsi:type="dcterms:W3CDTF">2021-04-24T23:16:14Z</dcterms:modified>
</cp:coreProperties>
</file>