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918" r:id="rId3"/>
    <p:sldId id="1048" r:id="rId4"/>
    <p:sldId id="1456" r:id="rId5"/>
    <p:sldId id="1368" r:id="rId6"/>
    <p:sldId id="1188" r:id="rId7"/>
    <p:sldId id="1189" r:id="rId8"/>
    <p:sldId id="1370" r:id="rId9"/>
    <p:sldId id="1452" r:id="rId10"/>
    <p:sldId id="1187" r:id="rId11"/>
    <p:sldId id="1023" r:id="rId12"/>
    <p:sldId id="1035" r:id="rId13"/>
    <p:sldId id="1037" r:id="rId14"/>
    <p:sldId id="1381" r:id="rId15"/>
    <p:sldId id="1056" r:id="rId16"/>
    <p:sldId id="1057" r:id="rId17"/>
    <p:sldId id="1054" r:id="rId18"/>
    <p:sldId id="1059" r:id="rId19"/>
    <p:sldId id="1317" r:id="rId20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84BA-0D29-134F-9D98-F4ACAE5AB350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3F0B-19EE-0244-B47B-DC0E8BA91FB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67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E0B69DEB-92A3-A849-AD36-738A689EF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EF2CC2-ACFD-E44E-B20C-F0011F344192}" type="slidenum">
              <a:rPr lang="en-US" altLang="en-IT"/>
              <a:pPr>
                <a:spcBef>
                  <a:spcPct val="0"/>
                </a:spcBef>
              </a:pPr>
              <a:t>2</a:t>
            </a:fld>
            <a:endParaRPr lang="en-US" altLang="en-IT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94D9A24-42EA-1F48-A6DC-30FFCDAD74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A7A54F0-07BB-A043-B7C4-1F9E9A9D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91691B86-9992-3445-9C6E-7C3011E8E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413477-4812-D446-A86B-6FDE33DD4051}" type="slidenum">
              <a:rPr lang="en-US" altLang="en-IT" smtClean="0"/>
              <a:pPr>
                <a:spcBef>
                  <a:spcPct val="0"/>
                </a:spcBef>
              </a:pPr>
              <a:t>11</a:t>
            </a:fld>
            <a:endParaRPr lang="en-US" altLang="en-IT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1555964-2FAC-C44F-87E1-4130F1D29F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563DECC-8EBA-1348-BF65-0D3D207CB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8182CB2F-7712-D84F-9135-20E01C280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B8CC27-3E70-9F4B-8597-CFCD7F26E8BE}" type="slidenum">
              <a:rPr lang="en-US" altLang="en-IT" smtClean="0"/>
              <a:pPr>
                <a:spcBef>
                  <a:spcPct val="0"/>
                </a:spcBef>
              </a:pPr>
              <a:t>12</a:t>
            </a:fld>
            <a:endParaRPr lang="en-US" altLang="en-IT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F3BD17B-D962-7544-922B-4E1EF5C01B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E672996-7529-7C48-919D-3627F6214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A82CF665-A8A6-0845-B00D-C2A1CBF73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CB7E31-45F4-BB42-8C06-BE74542D6415}" type="slidenum">
              <a:rPr lang="en-US" altLang="en-IT" smtClean="0"/>
              <a:pPr>
                <a:spcBef>
                  <a:spcPct val="0"/>
                </a:spcBef>
              </a:pPr>
              <a:t>13</a:t>
            </a:fld>
            <a:endParaRPr lang="en-US" altLang="en-IT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BC9AE1B-4DAA-354D-BD23-D1913F7A4B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63E91C7-1D2C-134A-AAF7-99488D73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97F0614B-86B4-C244-A3C8-0892ED6419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21AEA53-1FA1-424C-91D6-3F784A78FB14}" type="slidenum">
              <a:rPr lang="en-US" altLang="en-IT"/>
              <a:pPr algn="r">
                <a:spcBef>
                  <a:spcPct val="0"/>
                </a:spcBef>
              </a:pPr>
              <a:t>14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2B90E617-504F-E64D-AC49-DA2C1DE2F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A9D3D0-006E-9F46-929D-B02C1040BAD2}" type="slidenum">
              <a:rPr lang="en-US" altLang="en-IT" smtClean="0"/>
              <a:pPr>
                <a:spcBef>
                  <a:spcPct val="0"/>
                </a:spcBef>
              </a:pPr>
              <a:t>15</a:t>
            </a:fld>
            <a:endParaRPr lang="en-US" altLang="en-IT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BFA999F4-82D9-E74B-85FA-1FBA657695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5D92BC19-A4AE-5543-9F86-A5ED4DDD7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28DDCA0C-4934-F44B-8BA4-8A072D92C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C1915A-C8AA-474B-AF56-4B40AFC029DC}" type="slidenum">
              <a:rPr lang="en-US" altLang="en-IT" smtClean="0"/>
              <a:pPr>
                <a:spcBef>
                  <a:spcPct val="0"/>
                </a:spcBef>
              </a:pPr>
              <a:t>16</a:t>
            </a:fld>
            <a:endParaRPr lang="en-US" altLang="en-IT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B6B389EC-4ECD-2A44-9686-D68EB1D7AB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B1E1968-0DBE-664F-84C8-1E79B4FBA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A6CFC71-5312-804D-ADB3-EADF75229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C3A32D-966C-8946-B99A-896F625A30AC}" type="slidenum">
              <a:rPr lang="en-US" altLang="en-IT" smtClean="0"/>
              <a:pPr>
                <a:spcBef>
                  <a:spcPct val="0"/>
                </a:spcBef>
              </a:pPr>
              <a:t>17</a:t>
            </a:fld>
            <a:endParaRPr lang="en-US" altLang="en-IT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09A6FCEF-F060-EB40-AFB3-91E1313E15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52FB842-9DC2-B447-B66B-D8032101A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B68FF525-519F-494D-9AC6-4FDDCFFA1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E2450D-4367-E440-838B-E729FABA7805}" type="slidenum">
              <a:rPr lang="en-US" altLang="en-IT" smtClean="0"/>
              <a:pPr>
                <a:spcBef>
                  <a:spcPct val="0"/>
                </a:spcBef>
              </a:pPr>
              <a:t>18</a:t>
            </a:fld>
            <a:endParaRPr lang="en-US" altLang="en-IT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675C79A-F3D3-9742-AEB7-36D0560ED7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8B2A5AE-3E14-7549-8DFB-E8143DB5B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1241CB51-A50A-174E-A35A-7099F2B21E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50F31294-B6AB-BC43-BF19-E092CE313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EF1E6B3A-451E-2743-8B85-9EFE4A457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8A7052-3354-314B-AAA7-1F218234B56F}" type="slidenum">
              <a:rPr lang="en-US" altLang="en-IT"/>
              <a:pPr>
                <a:spcBef>
                  <a:spcPct val="0"/>
                </a:spcBef>
              </a:pPr>
              <a:t>3</a:t>
            </a:fld>
            <a:endParaRPr lang="en-US" altLang="en-IT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F5D4056-275D-9F4F-9D73-C67232C7DC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191A8DB-7D78-EE4C-9CE7-5C672BA76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88AA5DCA-1E14-B64A-A5F9-D17C24D20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A0FCE84F-69B0-CA47-9AFE-A0AFF7D3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IT"/>
              <a:t>L</a:t>
            </a:r>
            <a:r>
              <a:rPr lang="en-IT" altLang="en-IT"/>
              <a:t>og2 because information is represented in bit</a:t>
            </a:r>
          </a:p>
          <a:p>
            <a:r>
              <a:rPr lang="en-IT" altLang="en-IT"/>
              <a:t>pi  is the non zero probability that a tuple in D belong to the class Ci</a:t>
            </a:r>
          </a:p>
          <a:p>
            <a:endParaRPr lang="en-IT" altLang="en-IT"/>
          </a:p>
          <a:p>
            <a:endParaRPr lang="en-IT" altLang="en-IT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78757168-967B-3B4A-9A04-FD8C41B3D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A4D47B-06A6-A141-A595-61DDD7C6C942}" type="slidenum">
              <a:rPr lang="en-US" altLang="en-IT"/>
              <a:pPr>
                <a:spcBef>
                  <a:spcPct val="0"/>
                </a:spcBef>
              </a:pPr>
              <a:t>4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>
            <a:extLst>
              <a:ext uri="{FF2B5EF4-FFF2-40B4-BE49-F238E27FC236}">
                <a16:creationId xmlns:a16="http://schemas.microsoft.com/office/drawing/2014/main" id="{4D7B06D8-82D4-DE41-A215-C91BE15898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Rectangle 3">
            <a:extLst>
              <a:ext uri="{FF2B5EF4-FFF2-40B4-BE49-F238E27FC236}">
                <a16:creationId xmlns:a16="http://schemas.microsoft.com/office/drawing/2014/main" id="{C55F1C5D-3762-0C45-971F-A94B9A29A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>
            <a:extLst>
              <a:ext uri="{FF2B5EF4-FFF2-40B4-BE49-F238E27FC236}">
                <a16:creationId xmlns:a16="http://schemas.microsoft.com/office/drawing/2014/main" id="{82B419F2-07A4-CA4A-AB1C-A92EE18243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Rectangle 3">
            <a:extLst>
              <a:ext uri="{FF2B5EF4-FFF2-40B4-BE49-F238E27FC236}">
                <a16:creationId xmlns:a16="http://schemas.microsoft.com/office/drawing/2014/main" id="{C8F0C38C-362B-2340-B60F-AC8FB4139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>
            <a:extLst>
              <a:ext uri="{FF2B5EF4-FFF2-40B4-BE49-F238E27FC236}">
                <a16:creationId xmlns:a16="http://schemas.microsoft.com/office/drawing/2014/main" id="{0CF505C9-C6B4-9C4C-9375-89AFA1885D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8" name="Rectangle 3">
            <a:extLst>
              <a:ext uri="{FF2B5EF4-FFF2-40B4-BE49-F238E27FC236}">
                <a16:creationId xmlns:a16="http://schemas.microsoft.com/office/drawing/2014/main" id="{A2E809F8-0A4F-6C48-9846-C21298E04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IT"/>
              <a:t>bagging stands for bootstrap aggregation</a:t>
            </a:r>
          </a:p>
          <a:p>
            <a:endParaRPr lang="en-GB" altLang="en-IT"/>
          </a:p>
          <a:p>
            <a:r>
              <a:rPr lang="en-GB" altLang="en-IT"/>
              <a:t>The increased accuracy occurs because the composite model reduces the variance of the individual classiﬁers.</a:t>
            </a:r>
            <a:endParaRPr lang="en-IT" altLang="en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>
            <a:extLst>
              <a:ext uri="{FF2B5EF4-FFF2-40B4-BE49-F238E27FC236}">
                <a16:creationId xmlns:a16="http://schemas.microsoft.com/office/drawing/2014/main" id="{2732A6D1-9C53-3641-B684-4A24960F36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Rectangle 3">
            <a:extLst>
              <a:ext uri="{FF2B5EF4-FFF2-40B4-BE49-F238E27FC236}">
                <a16:creationId xmlns:a16="http://schemas.microsoft.com/office/drawing/2014/main" id="{BE71F1FE-7DB3-2F40-823A-962DC451E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IT"/>
              <a:t>After a classiﬁer, M i, is learned, the weights are updated to allow the subsequent classiﬁer, M i + 1 , to “pay more attention” to the training tuples that were misclassiﬁed by M i.</a:t>
            </a:r>
          </a:p>
          <a:p>
            <a:endParaRPr lang="en-GB" altLang="en-IT"/>
          </a:p>
          <a:p>
            <a:r>
              <a:rPr lang="en-GB" altLang="en-IT"/>
              <a:t>. A tuple’s weight reﬂects how difﬁcult it is to classifythe higher the weight, the more often it has been misclassiﬁed</a:t>
            </a:r>
            <a:endParaRPr lang="en-IT" altLang="en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>
            <a:extLst>
              <a:ext uri="{FF2B5EF4-FFF2-40B4-BE49-F238E27FC236}">
                <a16:creationId xmlns:a16="http://schemas.microsoft.com/office/drawing/2014/main" id="{A1BE8757-41FA-BC45-953E-89E6AEF033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4" name="Rectangle 3">
            <a:extLst>
              <a:ext uri="{FF2B5EF4-FFF2-40B4-BE49-F238E27FC236}">
                <a16:creationId xmlns:a16="http://schemas.microsoft.com/office/drawing/2014/main" id="{DFE34149-384E-8049-B017-14E3D0E56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3F6DD9BD-D2A9-E945-9D79-2AFB7DFAF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D50496-F2BF-3E4F-B566-67B94323FDE5}" type="slidenum">
              <a:rPr lang="en-US" altLang="en-IT" smtClean="0"/>
              <a:pPr>
                <a:spcBef>
                  <a:spcPct val="0"/>
                </a:spcBef>
              </a:pPr>
              <a:t>10</a:t>
            </a:fld>
            <a:endParaRPr lang="en-US" altLang="en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32B1-8A04-AE4E-AC78-C942998C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9B404-0F7D-C341-A4F2-9ACF5900A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CDD7-D295-434E-8A5E-FEF4C53E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316A-2C2A-5949-9AD4-2647F206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42A0-BD4F-EE47-8968-6A12E30B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700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EAC-35F5-D448-8B70-E0B974C4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9E6B-1670-B54C-BA54-DBA40F11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8C36-7901-2E4A-B07F-BF34C153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E1654-9DE9-734C-8606-697551A1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511E-41D2-C741-9CDE-EECA315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353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BB8A2-C45B-584A-9BC9-2E6A0D3A2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74252-FAD8-804E-A613-2DB3E52F9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4FB8-5D9A-7E4C-A09A-27227BD5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826F-3D74-7041-893B-1BBA47B8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630E-408C-1442-BD8E-9B407A4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4622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0DFAAC29-9FDE-1148-9A79-6083F771C2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BDCD6-FA0E-0840-A19A-8D6682DD9D1D}" type="slidenum">
              <a:rPr lang="en-US" altLang="en-IT"/>
              <a:pPr>
                <a:defRPr/>
              </a:pPr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267281415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428EEB65-AB87-7C4A-BF1E-D0E5D96E8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2D1BC-EA25-8B41-BD2F-26D851BE832C}" type="datetime1">
              <a:rPr lang="en-US"/>
              <a:pPr>
                <a:defRPr/>
              </a:pPr>
              <a:t>12/9/21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C59F53FD-E0E5-7642-B5E0-380E0ECB72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9661D3A8-409F-354E-A452-F523270C3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9DAD3-2390-B44F-A805-5CB0E6B6C4A9}" type="slidenum">
              <a:rPr lang="en-US" altLang="en-IT"/>
              <a:pPr>
                <a:defRPr/>
              </a:pPr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117129081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DC99-202A-DB49-8138-0BC7CA23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89C7-16B7-4846-A883-36F29182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4CC1-6152-F547-937E-DFD5853A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9A35-12D7-DD4E-8F39-B6608827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5EBF-9B9E-004F-A502-6FF833E6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6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8E3A-786A-CA4F-B3E7-8BDDCF5C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C5DB-EEEC-5C4C-90CB-512FD440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3ADD-75B7-284A-9C75-61658DC6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B71E8-D5E2-384A-9992-1EA76669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09AD-AE8B-DC46-B28F-DDCB5DAB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411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183B-0E09-2B44-B91A-F6633C9A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BC02-AD8E-9241-9905-5B6464AFA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9621-F75D-A842-B142-74282DC52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CA1A1-91A0-BA44-9A5D-BE894C7A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A842-785B-3647-80D8-64508CFA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731-A0D9-7D4D-906B-C49B9D9A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468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BA7C-4A44-624B-A5CD-1CCB32DD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6CE82-E971-B341-A561-F4714662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123B-D398-8E45-81D5-D58F93847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72267-37D5-D246-9835-5150C943E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1F81C-D918-B442-AD07-8AC73D92F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D8137-C33C-6944-A073-470C594B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D1EFD-CAB6-F142-B49A-ECEE2A8C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2AF6-49D8-2441-A83A-4FC55FB3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468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F237-F348-2A4A-93BE-342233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C259E-E7AA-5A4C-A3F1-1255D3E5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5293-2420-DA43-8ECE-77D53B50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F9CB4-CF7B-184F-A11A-34CB87B8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00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67517-B5B8-D04D-9724-9CF324E7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9F86-B4EE-C743-B9C6-2221D00B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ACADD-1AB4-6B4A-8FF2-0ABAAF1E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019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8143-8AA0-0D48-BDC4-FC15307F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0B50-6A4E-874A-AF17-5CCE2FB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40987-5FA7-9642-8E27-9AD877D8C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77006-2687-C54C-906E-F7B22737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2C21B-EA72-7D45-9622-1D65D60E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5AB93-6137-E14C-8B3D-B8911850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935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2B58-D740-FE42-A68E-2BE74E2F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77D6D-5D6D-5B43-88B1-9C87FBB3F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3C9C6-3758-284B-8D06-37FC140F6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CC08C-6182-5141-824D-3229EB63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982E-1F97-8D4B-AE29-EBC2F0C8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16DFA-766C-5C43-BADB-D2449900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54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06403-975D-4643-AE92-20922384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3CDC-6E32-8145-A7C1-86269F78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5144-FD48-F547-934D-7724DE05B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192A-AD85-EC40-B999-AA12E7B2A963}" type="datetimeFigureOut">
              <a:rPr lang="en-IT" smtClean="0"/>
              <a:t>09/12/21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C768-DA35-3041-BEB4-82764705A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D993-36D5-A048-B886-8D1C90245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E447-1523-7541-8EE2-4639B3D975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05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A241-D33A-2D42-AC5E-AD51F1F70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Recap for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5B43E-8389-5C4D-967C-D506E435B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7526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442732A-95FE-B141-AC17-7F31FEBE0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IT" sz="3200"/>
              <a:t>Partitioning Algorithms: Basic Concept</a:t>
            </a:r>
            <a:endParaRPr lang="en-US" altLang="en-IT" sz="2800" b="1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AFB72862-78E7-F647-B3D3-4D677DD183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371600"/>
            <a:ext cx="8534400" cy="5105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IT" sz="2000" u="sng"/>
              <a:t>Partitioning method:</a:t>
            </a:r>
            <a:r>
              <a:rPr lang="en-US" altLang="en-IT" sz="2000"/>
              <a:t> Partitioning a database </a:t>
            </a:r>
            <a:r>
              <a:rPr lang="en-US" altLang="en-IT" sz="2000" b="1" i="1"/>
              <a:t>D</a:t>
            </a:r>
            <a:r>
              <a:rPr lang="en-US" altLang="en-IT" sz="2000"/>
              <a:t> of </a:t>
            </a:r>
            <a:r>
              <a:rPr lang="en-US" altLang="en-IT" sz="2000" b="1" i="1"/>
              <a:t>n</a:t>
            </a:r>
            <a:r>
              <a:rPr lang="en-US" altLang="en-IT" sz="2000"/>
              <a:t> objects into a set of </a:t>
            </a:r>
            <a:r>
              <a:rPr lang="en-US" altLang="en-IT" sz="2000" b="1" i="1"/>
              <a:t>k</a:t>
            </a:r>
            <a:r>
              <a:rPr lang="en-US" altLang="en-IT" sz="2000"/>
              <a:t> clusters, such that the sum of squared distances is minimized (where c</a:t>
            </a:r>
            <a:r>
              <a:rPr lang="en-US" altLang="en-IT" sz="2000" baseline="-25000"/>
              <a:t>i</a:t>
            </a:r>
            <a:r>
              <a:rPr lang="en-US" altLang="en-IT" sz="2000"/>
              <a:t> is the centroid or medoid of cluster C</a:t>
            </a:r>
            <a:r>
              <a:rPr lang="en-US" altLang="en-IT" sz="2000" baseline="-25000"/>
              <a:t>i</a:t>
            </a:r>
            <a:r>
              <a:rPr lang="en-US" altLang="en-IT" sz="2000"/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altLang="en-IT" sz="2000"/>
          </a:p>
          <a:p>
            <a:pPr eaLnBrk="1" hangingPunct="1">
              <a:lnSpc>
                <a:spcPct val="110000"/>
              </a:lnSpc>
            </a:pPr>
            <a:endParaRPr lang="en-US" altLang="en-IT" sz="2000"/>
          </a:p>
          <a:p>
            <a:pPr eaLnBrk="1" hangingPunct="1">
              <a:lnSpc>
                <a:spcPct val="110000"/>
              </a:lnSpc>
            </a:pPr>
            <a:r>
              <a:rPr lang="en-US" altLang="en-IT" sz="2000"/>
              <a:t>Given </a:t>
            </a:r>
            <a:r>
              <a:rPr lang="en-US" altLang="en-IT" sz="2000" i="1"/>
              <a:t>k</a:t>
            </a:r>
            <a:r>
              <a:rPr lang="en-US" altLang="en-IT" sz="2000"/>
              <a:t>, find a partition of </a:t>
            </a:r>
            <a:r>
              <a:rPr lang="en-US" altLang="en-IT" sz="2000" i="1"/>
              <a:t>k clusters </a:t>
            </a:r>
            <a:r>
              <a:rPr lang="en-US" altLang="en-IT" sz="2000"/>
              <a:t>that optimizes the chosen partitioning criterion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IT" sz="2000"/>
              <a:t>Global optimal: exhaustively enumerate all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IT" sz="2000"/>
              <a:t>Heuristic methods: </a:t>
            </a:r>
            <a:r>
              <a:rPr lang="en-US" altLang="en-IT" sz="2000" i="1"/>
              <a:t>k-means</a:t>
            </a:r>
            <a:r>
              <a:rPr lang="en-US" altLang="en-IT" sz="2000"/>
              <a:t> and </a:t>
            </a:r>
            <a:r>
              <a:rPr lang="en-US" altLang="en-IT" sz="2000" i="1"/>
              <a:t>k-medoids</a:t>
            </a:r>
            <a:r>
              <a:rPr lang="en-US" altLang="en-IT" sz="2000"/>
              <a:t> algorithms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IT" sz="2000" i="1" u="sng"/>
              <a:t>k-means</a:t>
            </a:r>
            <a:r>
              <a:rPr lang="en-US" altLang="en-IT" sz="2000"/>
              <a:t> (MacQueen’67, Lloyd’57/’82): Each cluster is represented by the center of the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IT" sz="2000" i="1" u="sng"/>
              <a:t>k-medoids</a:t>
            </a:r>
            <a:r>
              <a:rPr lang="en-US" altLang="en-IT" sz="2000"/>
              <a:t> or PAM (Partition around medoids) (Kaufman &amp; Rousseeuw’87): Each cluster is represented by one of the objects in the cluster  </a:t>
            </a:r>
          </a:p>
        </p:txBody>
      </p:sp>
      <p:graphicFrame>
        <p:nvGraphicFramePr>
          <p:cNvPr id="44035" name="Object 4">
            <a:extLst>
              <a:ext uri="{FF2B5EF4-FFF2-40B4-BE49-F238E27FC236}">
                <a16:creationId xmlns:a16="http://schemas.microsoft.com/office/drawing/2014/main" id="{05817CF6-2017-0F44-91EA-E38D972B7FB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48200" y="2590801"/>
          <a:ext cx="2851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30721300" imgH="5854700" progId="Equation.3">
                  <p:embed/>
                </p:oleObj>
              </mc:Choice>
              <mc:Fallback>
                <p:oleObj name="Equation" r:id="rId4" imgW="30721300" imgH="5854700" progId="Equation.3">
                  <p:embed/>
                  <p:pic>
                    <p:nvPicPr>
                      <p:cNvPr id="44035" name="Object 4">
                        <a:extLst>
                          <a:ext uri="{FF2B5EF4-FFF2-40B4-BE49-F238E27FC236}">
                            <a16:creationId xmlns:a16="http://schemas.microsoft.com/office/drawing/2014/main" id="{05817CF6-2017-0F44-91EA-E38D972B7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1"/>
                        <a:ext cx="28511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Slide Number Placeholder 7">
            <a:extLst>
              <a:ext uri="{FF2B5EF4-FFF2-40B4-BE49-F238E27FC236}">
                <a16:creationId xmlns:a16="http://schemas.microsoft.com/office/drawing/2014/main" id="{45B6DD45-C8C2-1D4B-979A-1A39B36C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BE8309-5C44-9F4D-93AA-6B48F7AA577D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IT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F8F94635-9956-CC44-AC6E-559A09B31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492126"/>
            <a:ext cx="72961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IT" sz="3200"/>
              <a:t>The </a:t>
            </a:r>
            <a:r>
              <a:rPr lang="en-US" altLang="en-IT" sz="3200" i="1"/>
              <a:t>K-Means</a:t>
            </a:r>
            <a:r>
              <a:rPr lang="en-US" altLang="en-IT" sz="3200"/>
              <a:t> Clustering Method</a:t>
            </a:r>
            <a:r>
              <a:rPr lang="en-US" altLang="en-IT" sz="2400" b="1"/>
              <a:t> </a:t>
            </a:r>
            <a:endParaRPr lang="en-US" altLang="en-IT" sz="2800"/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F293568B-15C3-434D-895A-F6A703591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IT" sz="2400"/>
              <a:t>Given </a:t>
            </a:r>
            <a:r>
              <a:rPr lang="en-US" altLang="en-IT" sz="2400" i="1"/>
              <a:t>k</a:t>
            </a:r>
            <a:r>
              <a:rPr lang="en-US" altLang="en-IT" sz="2400"/>
              <a:t>, the </a:t>
            </a:r>
            <a:r>
              <a:rPr lang="en-US" altLang="en-IT" sz="2400" i="1"/>
              <a:t>k-means</a:t>
            </a:r>
            <a:r>
              <a:rPr lang="en-US" altLang="en-IT" sz="2400"/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IT">
                <a:solidFill>
                  <a:srgbClr val="000000"/>
                </a:solidFill>
              </a:rPr>
              <a:t>Partition objects into </a:t>
            </a:r>
            <a:r>
              <a:rPr lang="en-US" altLang="en-IT" i="1">
                <a:solidFill>
                  <a:srgbClr val="000000"/>
                </a:solidFill>
              </a:rPr>
              <a:t>k</a:t>
            </a:r>
            <a:r>
              <a:rPr lang="en-US" altLang="en-IT">
                <a:solidFill>
                  <a:srgbClr val="000000"/>
                </a:solidFill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IT">
                <a:solidFill>
                  <a:srgbClr val="000000"/>
                </a:solidFill>
              </a:rPr>
              <a:t>Compute seed points as the centroids of the clusters of the current partitioning (the centroid is the center, i.e., </a:t>
            </a:r>
            <a:r>
              <a:rPr lang="en-US" altLang="en-IT" i="1">
                <a:solidFill>
                  <a:schemeClr val="hlink"/>
                </a:solidFill>
              </a:rPr>
              <a:t>mean point</a:t>
            </a:r>
            <a:r>
              <a:rPr lang="en-US" altLang="en-IT">
                <a:solidFill>
                  <a:srgbClr val="000000"/>
                </a:solidFill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IT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IT">
                <a:solidFill>
                  <a:srgbClr val="000000"/>
                </a:solidFill>
              </a:rPr>
              <a:t>Go back to Step 2, stop when the assignment does not change</a:t>
            </a:r>
          </a:p>
        </p:txBody>
      </p:sp>
      <p:sp>
        <p:nvSpPr>
          <p:cNvPr id="46083" name="Slide Number Placeholder 6">
            <a:extLst>
              <a:ext uri="{FF2B5EF4-FFF2-40B4-BE49-F238E27FC236}">
                <a16:creationId xmlns:a16="http://schemas.microsoft.com/office/drawing/2014/main" id="{D35D236B-895D-734C-BE12-F555970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D7F0E2-F82C-9F41-845E-BDD72CF8CCE2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IT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1B4523FB-1151-154A-8AE5-A408DCF34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889" y="492126"/>
            <a:ext cx="7297737" cy="442913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Hierarchical Clustering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27DF57D9-C5A4-BB4A-BBD2-B451B11EC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305800" cy="1219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Use distance matrix as clustering criteria.  This method does not require the number of clusters </a:t>
            </a:r>
            <a:r>
              <a:rPr lang="en-US" altLang="zh-CN" sz="2400" b="1" i="1">
                <a:ea typeface="SimSun" panose="02010600030101010101" pitchFamily="2" charset="-122"/>
              </a:rPr>
              <a:t>k</a:t>
            </a:r>
            <a:r>
              <a:rPr lang="en-US" altLang="zh-CN" sz="2400">
                <a:ea typeface="SimSun" panose="02010600030101010101" pitchFamily="2" charset="-122"/>
              </a:rPr>
              <a:t> as an input, but needs a termination condition </a:t>
            </a:r>
          </a:p>
        </p:txBody>
      </p:sp>
      <p:grpSp>
        <p:nvGrpSpPr>
          <p:cNvPr id="62467" name="Group 4">
            <a:extLst>
              <a:ext uri="{FF2B5EF4-FFF2-40B4-BE49-F238E27FC236}">
                <a16:creationId xmlns:a16="http://schemas.microsoft.com/office/drawing/2014/main" id="{12C4C546-AAF2-9A41-BA67-09555007EC3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743201"/>
            <a:ext cx="6965950" cy="3649663"/>
            <a:chOff x="1200" y="1776"/>
            <a:chExt cx="4388" cy="2299"/>
          </a:xfrm>
        </p:grpSpPr>
        <p:sp>
          <p:nvSpPr>
            <p:cNvPr id="62469" name="Line 5">
              <a:extLst>
                <a:ext uri="{FF2B5EF4-FFF2-40B4-BE49-F238E27FC236}">
                  <a16:creationId xmlns:a16="http://schemas.microsoft.com/office/drawing/2014/main" id="{9B3ABB7F-A229-F642-8AAA-24359D249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grpSp>
          <p:nvGrpSpPr>
            <p:cNvPr id="62470" name="Group 6">
              <a:extLst>
                <a:ext uri="{FF2B5EF4-FFF2-40B4-BE49-F238E27FC236}">
                  <a16:creationId xmlns:a16="http://schemas.microsoft.com/office/drawing/2014/main" id="{213F4F1F-5007-A743-B3D4-106DAFE8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62522" name="Line 7">
                <a:extLst>
                  <a:ext uri="{FF2B5EF4-FFF2-40B4-BE49-F238E27FC236}">
                    <a16:creationId xmlns:a16="http://schemas.microsoft.com/office/drawing/2014/main" id="{0F6D21AB-CED9-734F-AC01-A35E8EA55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T"/>
              </a:p>
            </p:txBody>
          </p:sp>
          <p:sp>
            <p:nvSpPr>
              <p:cNvPr id="62523" name="Text Box 8">
                <a:extLst>
                  <a:ext uri="{FF2B5EF4-FFF2-40B4-BE49-F238E27FC236}">
                    <a16:creationId xmlns:a16="http://schemas.microsoft.com/office/drawing/2014/main" id="{9B8C4D9D-7BC9-EF4E-BD8E-8E0149C04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2471" name="Group 9">
              <a:extLst>
                <a:ext uri="{FF2B5EF4-FFF2-40B4-BE49-F238E27FC236}">
                  <a16:creationId xmlns:a16="http://schemas.microsoft.com/office/drawing/2014/main" id="{2A4241D8-21FE-3942-93D5-30F3A2D92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62520" name="Line 10">
                <a:extLst>
                  <a:ext uri="{FF2B5EF4-FFF2-40B4-BE49-F238E27FC236}">
                    <a16:creationId xmlns:a16="http://schemas.microsoft.com/office/drawing/2014/main" id="{07EC4E46-526E-C74B-BA47-2269E0A3B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T"/>
              </a:p>
            </p:txBody>
          </p:sp>
          <p:sp>
            <p:nvSpPr>
              <p:cNvPr id="62521" name="Text Box 11">
                <a:extLst>
                  <a:ext uri="{FF2B5EF4-FFF2-40B4-BE49-F238E27FC236}">
                    <a16:creationId xmlns:a16="http://schemas.microsoft.com/office/drawing/2014/main" id="{6CAFD8C1-92AE-2E45-B2A8-7F07E071C8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2472" name="Group 12">
              <a:extLst>
                <a:ext uri="{FF2B5EF4-FFF2-40B4-BE49-F238E27FC236}">
                  <a16:creationId xmlns:a16="http://schemas.microsoft.com/office/drawing/2014/main" id="{A693E6B9-1EC0-2247-8B2E-E043FCAFA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62518" name="Line 13">
                <a:extLst>
                  <a:ext uri="{FF2B5EF4-FFF2-40B4-BE49-F238E27FC236}">
                    <a16:creationId xmlns:a16="http://schemas.microsoft.com/office/drawing/2014/main" id="{72CFD581-EE8C-FC4A-BE89-F368DA987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T"/>
              </a:p>
            </p:txBody>
          </p:sp>
          <p:sp>
            <p:nvSpPr>
              <p:cNvPr id="62519" name="Text Box 14">
                <a:extLst>
                  <a:ext uri="{FF2B5EF4-FFF2-40B4-BE49-F238E27FC236}">
                    <a16:creationId xmlns:a16="http://schemas.microsoft.com/office/drawing/2014/main" id="{C2A3ABBB-FEBC-6A49-9349-BE7F36A70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2473" name="Group 15">
              <a:extLst>
                <a:ext uri="{FF2B5EF4-FFF2-40B4-BE49-F238E27FC236}">
                  <a16:creationId xmlns:a16="http://schemas.microsoft.com/office/drawing/2014/main" id="{88E40048-17F7-424E-B654-5A832DBCD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62516" name="Line 16">
                <a:extLst>
                  <a:ext uri="{FF2B5EF4-FFF2-40B4-BE49-F238E27FC236}">
                    <a16:creationId xmlns:a16="http://schemas.microsoft.com/office/drawing/2014/main" id="{E477B24F-9FBF-7142-9120-A0520851A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T"/>
              </a:p>
            </p:txBody>
          </p:sp>
          <p:sp>
            <p:nvSpPr>
              <p:cNvPr id="62517" name="Text Box 17">
                <a:extLst>
                  <a:ext uri="{FF2B5EF4-FFF2-40B4-BE49-F238E27FC236}">
                    <a16:creationId xmlns:a16="http://schemas.microsoft.com/office/drawing/2014/main" id="{885247CA-765B-CF4C-AE2B-DB566B269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2474" name="Group 18">
              <a:extLst>
                <a:ext uri="{FF2B5EF4-FFF2-40B4-BE49-F238E27FC236}">
                  <a16:creationId xmlns:a16="http://schemas.microsoft.com/office/drawing/2014/main" id="{5FCADB4C-E7DC-E148-A2FF-511E58CE4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62514" name="Line 19">
                <a:extLst>
                  <a:ext uri="{FF2B5EF4-FFF2-40B4-BE49-F238E27FC236}">
                    <a16:creationId xmlns:a16="http://schemas.microsoft.com/office/drawing/2014/main" id="{5DCB451D-F0D3-0D45-A5EB-1E0225B83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T"/>
              </a:p>
            </p:txBody>
          </p:sp>
          <p:sp>
            <p:nvSpPr>
              <p:cNvPr id="62515" name="Text Box 20">
                <a:extLst>
                  <a:ext uri="{FF2B5EF4-FFF2-40B4-BE49-F238E27FC236}">
                    <a16:creationId xmlns:a16="http://schemas.microsoft.com/office/drawing/2014/main" id="{FB7B60F8-6007-7249-85B6-6418133B4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62475" name="Text Box 21">
              <a:extLst>
                <a:ext uri="{FF2B5EF4-FFF2-40B4-BE49-F238E27FC236}">
                  <a16:creationId xmlns:a16="http://schemas.microsoft.com/office/drawing/2014/main" id="{0BCCA34D-2C54-9A47-B03D-7FBF82B7C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62476" name="Text Box 22">
              <a:extLst>
                <a:ext uri="{FF2B5EF4-FFF2-40B4-BE49-F238E27FC236}">
                  <a16:creationId xmlns:a16="http://schemas.microsoft.com/office/drawing/2014/main" id="{3998EB32-D335-424A-8446-E4C7B0F62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62477" name="Text Box 23">
              <a:extLst>
                <a:ext uri="{FF2B5EF4-FFF2-40B4-BE49-F238E27FC236}">
                  <a16:creationId xmlns:a16="http://schemas.microsoft.com/office/drawing/2014/main" id="{B2CD2391-02C0-064A-9C07-B2351D755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62478" name="Text Box 24">
              <a:extLst>
                <a:ext uri="{FF2B5EF4-FFF2-40B4-BE49-F238E27FC236}">
                  <a16:creationId xmlns:a16="http://schemas.microsoft.com/office/drawing/2014/main" id="{129F70DA-6561-E447-AB9D-67AF04BA2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62479" name="Text Box 25">
              <a:extLst>
                <a:ext uri="{FF2B5EF4-FFF2-40B4-BE49-F238E27FC236}">
                  <a16:creationId xmlns:a16="http://schemas.microsoft.com/office/drawing/2014/main" id="{04895219-5D7C-7647-AB03-FC93C2A44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62480" name="Oval 26">
              <a:extLst>
                <a:ext uri="{FF2B5EF4-FFF2-40B4-BE49-F238E27FC236}">
                  <a16:creationId xmlns:a16="http://schemas.microsoft.com/office/drawing/2014/main" id="{65BDEE41-E8A9-2B44-A4A8-469302F1C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62481" name="Oval 27">
              <a:extLst>
                <a:ext uri="{FF2B5EF4-FFF2-40B4-BE49-F238E27FC236}">
                  <a16:creationId xmlns:a16="http://schemas.microsoft.com/office/drawing/2014/main" id="{2A54E982-6EC5-F546-A8F7-939EA42B5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62482" name="Oval 28">
              <a:extLst>
                <a:ext uri="{FF2B5EF4-FFF2-40B4-BE49-F238E27FC236}">
                  <a16:creationId xmlns:a16="http://schemas.microsoft.com/office/drawing/2014/main" id="{A8E86448-7D8C-964A-9D73-E87726AF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62483" name="Oval 29">
              <a:extLst>
                <a:ext uri="{FF2B5EF4-FFF2-40B4-BE49-F238E27FC236}">
                  <a16:creationId xmlns:a16="http://schemas.microsoft.com/office/drawing/2014/main" id="{D0A12181-311A-814F-BD8A-1D58ED9ED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62484" name="Oval 30">
              <a:extLst>
                <a:ext uri="{FF2B5EF4-FFF2-40B4-BE49-F238E27FC236}">
                  <a16:creationId xmlns:a16="http://schemas.microsoft.com/office/drawing/2014/main" id="{F7069E4B-D5F9-2745-B900-2F96DDF49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62485" name="Text Box 31">
              <a:extLst>
                <a:ext uri="{FF2B5EF4-FFF2-40B4-BE49-F238E27FC236}">
                  <a16:creationId xmlns:a16="http://schemas.microsoft.com/office/drawing/2014/main" id="{DF22B945-FD1B-D940-9F39-D849DB5EA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62486" name="Oval 32">
              <a:extLst>
                <a:ext uri="{FF2B5EF4-FFF2-40B4-BE49-F238E27FC236}">
                  <a16:creationId xmlns:a16="http://schemas.microsoft.com/office/drawing/2014/main" id="{D9D78D0F-45C9-7C4A-994D-2515713A3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62487" name="Text Box 33">
              <a:extLst>
                <a:ext uri="{FF2B5EF4-FFF2-40B4-BE49-F238E27FC236}">
                  <a16:creationId xmlns:a16="http://schemas.microsoft.com/office/drawing/2014/main" id="{00A4F885-FC15-0246-A997-6D23A27D4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62488" name="Oval 34">
              <a:extLst>
                <a:ext uri="{FF2B5EF4-FFF2-40B4-BE49-F238E27FC236}">
                  <a16:creationId xmlns:a16="http://schemas.microsoft.com/office/drawing/2014/main" id="{579923FD-38BD-F643-9046-A9C214C7D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62489" name="Text Box 35">
              <a:extLst>
                <a:ext uri="{FF2B5EF4-FFF2-40B4-BE49-F238E27FC236}">
                  <a16:creationId xmlns:a16="http://schemas.microsoft.com/office/drawing/2014/main" id="{4B601F28-7A1A-A945-8659-87CD99E30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62490" name="Oval 36">
              <a:extLst>
                <a:ext uri="{FF2B5EF4-FFF2-40B4-BE49-F238E27FC236}">
                  <a16:creationId xmlns:a16="http://schemas.microsoft.com/office/drawing/2014/main" id="{5E2CDE2C-4F9F-754A-B12C-E13BAD0A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62491" name="Text Box 37">
              <a:extLst>
                <a:ext uri="{FF2B5EF4-FFF2-40B4-BE49-F238E27FC236}">
                  <a16:creationId xmlns:a16="http://schemas.microsoft.com/office/drawing/2014/main" id="{DBE20011-41CD-1349-A433-C06E85BFC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62492" name="Oval 38">
              <a:extLst>
                <a:ext uri="{FF2B5EF4-FFF2-40B4-BE49-F238E27FC236}">
                  <a16:creationId xmlns:a16="http://schemas.microsoft.com/office/drawing/2014/main" id="{77BA39DA-CB6D-4A4E-860A-1FE2186BE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62493" name="Line 39">
              <a:extLst>
                <a:ext uri="{FF2B5EF4-FFF2-40B4-BE49-F238E27FC236}">
                  <a16:creationId xmlns:a16="http://schemas.microsoft.com/office/drawing/2014/main" id="{D9F49723-E817-1F45-8165-FD48A09D2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494" name="Line 40">
              <a:extLst>
                <a:ext uri="{FF2B5EF4-FFF2-40B4-BE49-F238E27FC236}">
                  <a16:creationId xmlns:a16="http://schemas.microsoft.com/office/drawing/2014/main" id="{12389F63-DEB9-6C4E-A6AE-9C5ED52A8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495" name="Text Box 41">
              <a:extLst>
                <a:ext uri="{FF2B5EF4-FFF2-40B4-BE49-F238E27FC236}">
                  <a16:creationId xmlns:a16="http://schemas.microsoft.com/office/drawing/2014/main" id="{13B019E6-617E-D048-9D9B-A1A61FF56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2496" name="Line 42">
              <a:extLst>
                <a:ext uri="{FF2B5EF4-FFF2-40B4-BE49-F238E27FC236}">
                  <a16:creationId xmlns:a16="http://schemas.microsoft.com/office/drawing/2014/main" id="{6EE6E449-4307-1542-B38A-A103D02DF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497" name="Text Box 43">
              <a:extLst>
                <a:ext uri="{FF2B5EF4-FFF2-40B4-BE49-F238E27FC236}">
                  <a16:creationId xmlns:a16="http://schemas.microsoft.com/office/drawing/2014/main" id="{183BC9CC-899E-574C-A232-287755C2E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2498" name="Line 44">
              <a:extLst>
                <a:ext uri="{FF2B5EF4-FFF2-40B4-BE49-F238E27FC236}">
                  <a16:creationId xmlns:a16="http://schemas.microsoft.com/office/drawing/2014/main" id="{F8BB6D87-D4F8-994B-A45C-19DB77439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499" name="Text Box 45">
              <a:extLst>
                <a:ext uri="{FF2B5EF4-FFF2-40B4-BE49-F238E27FC236}">
                  <a16:creationId xmlns:a16="http://schemas.microsoft.com/office/drawing/2014/main" id="{2E17F0B2-3AAB-ED46-BB38-17F3F4CB6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2500" name="Line 46">
              <a:extLst>
                <a:ext uri="{FF2B5EF4-FFF2-40B4-BE49-F238E27FC236}">
                  <a16:creationId xmlns:a16="http://schemas.microsoft.com/office/drawing/2014/main" id="{F968DF84-EC44-F742-84B9-AB2313F60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01" name="Text Box 47">
              <a:extLst>
                <a:ext uri="{FF2B5EF4-FFF2-40B4-BE49-F238E27FC236}">
                  <a16:creationId xmlns:a16="http://schemas.microsoft.com/office/drawing/2014/main" id="{5BB86455-34E8-8942-B9D2-85778FA69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2502" name="Line 48">
              <a:extLst>
                <a:ext uri="{FF2B5EF4-FFF2-40B4-BE49-F238E27FC236}">
                  <a16:creationId xmlns:a16="http://schemas.microsoft.com/office/drawing/2014/main" id="{72206D15-4704-574F-9F71-FB3FA5822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03" name="Text Box 49">
              <a:extLst>
                <a:ext uri="{FF2B5EF4-FFF2-40B4-BE49-F238E27FC236}">
                  <a16:creationId xmlns:a16="http://schemas.microsoft.com/office/drawing/2014/main" id="{FD98258C-5D3D-4B4A-9816-FFF8076CE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2504" name="Line 50">
              <a:extLst>
                <a:ext uri="{FF2B5EF4-FFF2-40B4-BE49-F238E27FC236}">
                  <a16:creationId xmlns:a16="http://schemas.microsoft.com/office/drawing/2014/main" id="{46EEBEBB-9066-B140-8B51-552377B78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05" name="Line 51">
              <a:extLst>
                <a:ext uri="{FF2B5EF4-FFF2-40B4-BE49-F238E27FC236}">
                  <a16:creationId xmlns:a16="http://schemas.microsoft.com/office/drawing/2014/main" id="{C2607EED-607B-684C-A904-E70BF398F6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06" name="Line 52">
              <a:extLst>
                <a:ext uri="{FF2B5EF4-FFF2-40B4-BE49-F238E27FC236}">
                  <a16:creationId xmlns:a16="http://schemas.microsoft.com/office/drawing/2014/main" id="{0C9E5CB1-D7F6-7941-A9C9-B8150294B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07" name="Line 53">
              <a:extLst>
                <a:ext uri="{FF2B5EF4-FFF2-40B4-BE49-F238E27FC236}">
                  <a16:creationId xmlns:a16="http://schemas.microsoft.com/office/drawing/2014/main" id="{54DDBE63-37C7-6E47-97A0-2A651B594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08" name="Line 54">
              <a:extLst>
                <a:ext uri="{FF2B5EF4-FFF2-40B4-BE49-F238E27FC236}">
                  <a16:creationId xmlns:a16="http://schemas.microsoft.com/office/drawing/2014/main" id="{D1E42C41-E7BD-D24F-B21F-90B3124A8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09" name="Line 55">
              <a:extLst>
                <a:ext uri="{FF2B5EF4-FFF2-40B4-BE49-F238E27FC236}">
                  <a16:creationId xmlns:a16="http://schemas.microsoft.com/office/drawing/2014/main" id="{FD493746-EBBF-3249-BB89-8B98F2539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10" name="Line 56">
              <a:extLst>
                <a:ext uri="{FF2B5EF4-FFF2-40B4-BE49-F238E27FC236}">
                  <a16:creationId xmlns:a16="http://schemas.microsoft.com/office/drawing/2014/main" id="{F4FB771A-73FA-3F41-957A-DE468A757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11" name="Line 57">
              <a:extLst>
                <a:ext uri="{FF2B5EF4-FFF2-40B4-BE49-F238E27FC236}">
                  <a16:creationId xmlns:a16="http://schemas.microsoft.com/office/drawing/2014/main" id="{26392EE8-4D81-AD45-93E2-48F77CDAB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62512" name="Text Box 58">
              <a:extLst>
                <a:ext uri="{FF2B5EF4-FFF2-40B4-BE49-F238E27FC236}">
                  <a16:creationId xmlns:a16="http://schemas.microsoft.com/office/drawing/2014/main" id="{048EB494-29FF-A247-B799-26C560806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1824"/>
              <a:ext cx="128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62513" name="Text Box 59">
              <a:extLst>
                <a:ext uri="{FF2B5EF4-FFF2-40B4-BE49-F238E27FC236}">
                  <a16:creationId xmlns:a16="http://schemas.microsoft.com/office/drawing/2014/main" id="{4CE595BB-6F59-314C-8A6A-BA8552EC4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3552"/>
              <a:ext cx="88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SimSun" panose="02010600030101010101" pitchFamily="2" charset="-122"/>
                </a:rPr>
                <a:t>(DIANA)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62468" name="Slide Number Placeholder 62">
            <a:extLst>
              <a:ext uri="{FF2B5EF4-FFF2-40B4-BE49-F238E27FC236}">
                <a16:creationId xmlns:a16="http://schemas.microsoft.com/office/drawing/2014/main" id="{7C979B25-F20C-EF4A-8C0F-01BAC972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77D4B0-211E-0540-911B-1D2765BE00C0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IT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val 2">
            <a:extLst>
              <a:ext uri="{FF2B5EF4-FFF2-40B4-BE49-F238E27FC236}">
                <a16:creationId xmlns:a16="http://schemas.microsoft.com/office/drawing/2014/main" id="{843D5987-F1CF-0040-A8A8-255BC66E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64514" name="Oval 3">
            <a:extLst>
              <a:ext uri="{FF2B5EF4-FFF2-40B4-BE49-F238E27FC236}">
                <a16:creationId xmlns:a16="http://schemas.microsoft.com/office/drawing/2014/main" id="{1D6E5AC9-F49B-CD45-978E-30C5F015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64515" name="Oval 4">
            <a:extLst>
              <a:ext uri="{FF2B5EF4-FFF2-40B4-BE49-F238E27FC236}">
                <a16:creationId xmlns:a16="http://schemas.microsoft.com/office/drawing/2014/main" id="{A1F7BC57-A8DC-5A43-9EAC-C824B1754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64516" name="Oval 5">
            <a:extLst>
              <a:ext uri="{FF2B5EF4-FFF2-40B4-BE49-F238E27FC236}">
                <a16:creationId xmlns:a16="http://schemas.microsoft.com/office/drawing/2014/main" id="{F1697ADF-9D2B-BC48-AA1D-17C54FA8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64517" name="Oval 6">
            <a:extLst>
              <a:ext uri="{FF2B5EF4-FFF2-40B4-BE49-F238E27FC236}">
                <a16:creationId xmlns:a16="http://schemas.microsoft.com/office/drawing/2014/main" id="{FDC4DBE3-29F5-E54E-8E8E-697E20C7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64518" name="Oval 7">
            <a:extLst>
              <a:ext uri="{FF2B5EF4-FFF2-40B4-BE49-F238E27FC236}">
                <a16:creationId xmlns:a16="http://schemas.microsoft.com/office/drawing/2014/main" id="{05AB4EA2-4822-1349-8FB6-803C63F0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64519" name="Oval 8">
            <a:extLst>
              <a:ext uri="{FF2B5EF4-FFF2-40B4-BE49-F238E27FC236}">
                <a16:creationId xmlns:a16="http://schemas.microsoft.com/office/drawing/2014/main" id="{4AE9EE2A-205E-E24F-95E8-7B3479C1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64520" name="Oval 9">
            <a:extLst>
              <a:ext uri="{FF2B5EF4-FFF2-40B4-BE49-F238E27FC236}">
                <a16:creationId xmlns:a16="http://schemas.microsoft.com/office/drawing/2014/main" id="{B13973A2-659A-B246-A100-B7A21CA3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64521" name="Oval 10">
            <a:extLst>
              <a:ext uri="{FF2B5EF4-FFF2-40B4-BE49-F238E27FC236}">
                <a16:creationId xmlns:a16="http://schemas.microsoft.com/office/drawing/2014/main" id="{93369202-2BAB-8A4B-99FC-0D5F8C12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64522" name="Line 11">
            <a:extLst>
              <a:ext uri="{FF2B5EF4-FFF2-40B4-BE49-F238E27FC236}">
                <a16:creationId xmlns:a16="http://schemas.microsoft.com/office/drawing/2014/main" id="{068B3AB1-00F2-1943-AE69-702F06336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23" name="Line 12">
            <a:extLst>
              <a:ext uri="{FF2B5EF4-FFF2-40B4-BE49-F238E27FC236}">
                <a16:creationId xmlns:a16="http://schemas.microsoft.com/office/drawing/2014/main" id="{569237B7-5BD0-8841-B633-60867B4A4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24" name="Line 13">
            <a:extLst>
              <a:ext uri="{FF2B5EF4-FFF2-40B4-BE49-F238E27FC236}">
                <a16:creationId xmlns:a16="http://schemas.microsoft.com/office/drawing/2014/main" id="{F74FB8E9-AC36-E44B-87EB-62BEE93B6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25" name="Line 14">
            <a:extLst>
              <a:ext uri="{FF2B5EF4-FFF2-40B4-BE49-F238E27FC236}">
                <a16:creationId xmlns:a16="http://schemas.microsoft.com/office/drawing/2014/main" id="{DCC15F0C-2A61-5642-9DDD-63E4DDF5E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029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26" name="Line 15">
            <a:extLst>
              <a:ext uri="{FF2B5EF4-FFF2-40B4-BE49-F238E27FC236}">
                <a16:creationId xmlns:a16="http://schemas.microsoft.com/office/drawing/2014/main" id="{88029F74-3B2B-494B-93E3-F31715F20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27" name="Line 16">
            <a:extLst>
              <a:ext uri="{FF2B5EF4-FFF2-40B4-BE49-F238E27FC236}">
                <a16:creationId xmlns:a16="http://schemas.microsoft.com/office/drawing/2014/main" id="{88175621-CB62-FC4B-8ED1-86362F1EB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28" name="Line 17">
            <a:extLst>
              <a:ext uri="{FF2B5EF4-FFF2-40B4-BE49-F238E27FC236}">
                <a16:creationId xmlns:a16="http://schemas.microsoft.com/office/drawing/2014/main" id="{B3C68A46-AB9A-5C44-8D23-08D70CD45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10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29" name="Line 18">
            <a:extLst>
              <a:ext uri="{FF2B5EF4-FFF2-40B4-BE49-F238E27FC236}">
                <a16:creationId xmlns:a16="http://schemas.microsoft.com/office/drawing/2014/main" id="{6B908331-5908-034C-8862-0CBF04CB8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0" name="Line 19">
            <a:extLst>
              <a:ext uri="{FF2B5EF4-FFF2-40B4-BE49-F238E27FC236}">
                <a16:creationId xmlns:a16="http://schemas.microsoft.com/office/drawing/2014/main" id="{10D4F409-4A0A-BF4F-B4F3-1178CE802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1" name="Line 20">
            <a:extLst>
              <a:ext uri="{FF2B5EF4-FFF2-40B4-BE49-F238E27FC236}">
                <a16:creationId xmlns:a16="http://schemas.microsoft.com/office/drawing/2014/main" id="{6C4405A2-BD1E-0B48-B4E5-1257318F0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2" name="Line 21">
            <a:extLst>
              <a:ext uri="{FF2B5EF4-FFF2-40B4-BE49-F238E27FC236}">
                <a16:creationId xmlns:a16="http://schemas.microsoft.com/office/drawing/2014/main" id="{ECC9B407-20B5-6B48-A7C5-31FD1CF80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3" name="Line 22">
            <a:extLst>
              <a:ext uri="{FF2B5EF4-FFF2-40B4-BE49-F238E27FC236}">
                <a16:creationId xmlns:a16="http://schemas.microsoft.com/office/drawing/2014/main" id="{32C83DBA-11F6-6B47-9D30-075D5BCBF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4" name="Line 23">
            <a:extLst>
              <a:ext uri="{FF2B5EF4-FFF2-40B4-BE49-F238E27FC236}">
                <a16:creationId xmlns:a16="http://schemas.microsoft.com/office/drawing/2014/main" id="{5D05C86C-453B-F545-9C74-1F4299FD8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5" name="Line 24">
            <a:extLst>
              <a:ext uri="{FF2B5EF4-FFF2-40B4-BE49-F238E27FC236}">
                <a16:creationId xmlns:a16="http://schemas.microsoft.com/office/drawing/2014/main" id="{3AE4CD47-C198-2F4A-A02A-742EF7DEE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6" name="Line 25">
            <a:extLst>
              <a:ext uri="{FF2B5EF4-FFF2-40B4-BE49-F238E27FC236}">
                <a16:creationId xmlns:a16="http://schemas.microsoft.com/office/drawing/2014/main" id="{82320DF4-CD06-4349-8811-33398EF07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7" name="Line 26">
            <a:extLst>
              <a:ext uri="{FF2B5EF4-FFF2-40B4-BE49-F238E27FC236}">
                <a16:creationId xmlns:a16="http://schemas.microsoft.com/office/drawing/2014/main" id="{19A8920E-23B0-864D-84B1-A3D14D9E4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8" name="Line 27">
            <a:extLst>
              <a:ext uri="{FF2B5EF4-FFF2-40B4-BE49-F238E27FC236}">
                <a16:creationId xmlns:a16="http://schemas.microsoft.com/office/drawing/2014/main" id="{FF25FB0F-2ECC-EE45-AC39-CED882406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39" name="Line 28">
            <a:extLst>
              <a:ext uri="{FF2B5EF4-FFF2-40B4-BE49-F238E27FC236}">
                <a16:creationId xmlns:a16="http://schemas.microsoft.com/office/drawing/2014/main" id="{03189C37-C6BB-D44E-A7E5-FFD39B95C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34290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0" name="Line 29">
            <a:extLst>
              <a:ext uri="{FF2B5EF4-FFF2-40B4-BE49-F238E27FC236}">
                <a16:creationId xmlns:a16="http://schemas.microsoft.com/office/drawing/2014/main" id="{91E8740D-337B-6140-AC9F-556A02D09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1" name="Line 30">
            <a:extLst>
              <a:ext uri="{FF2B5EF4-FFF2-40B4-BE49-F238E27FC236}">
                <a16:creationId xmlns:a16="http://schemas.microsoft.com/office/drawing/2014/main" id="{24C215A0-D564-324C-9C38-92E2A3F0A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90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2" name="Line 31">
            <a:extLst>
              <a:ext uri="{FF2B5EF4-FFF2-40B4-BE49-F238E27FC236}">
                <a16:creationId xmlns:a16="http://schemas.microsoft.com/office/drawing/2014/main" id="{4A22F4A2-CE46-2843-B340-D5AF5EF14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6400" y="2514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3" name="Line 32">
            <a:extLst>
              <a:ext uri="{FF2B5EF4-FFF2-40B4-BE49-F238E27FC236}">
                <a16:creationId xmlns:a16="http://schemas.microsoft.com/office/drawing/2014/main" id="{E9BE7D19-9894-F344-950D-B74698A34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514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4" name="Line 33">
            <a:extLst>
              <a:ext uri="{FF2B5EF4-FFF2-40B4-BE49-F238E27FC236}">
                <a16:creationId xmlns:a16="http://schemas.microsoft.com/office/drawing/2014/main" id="{1539E5E8-BEB5-8D4F-81C1-CE02295F72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51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5" name="Line 34">
            <a:extLst>
              <a:ext uri="{FF2B5EF4-FFF2-40B4-BE49-F238E27FC236}">
                <a16:creationId xmlns:a16="http://schemas.microsoft.com/office/drawing/2014/main" id="{6B1FA54F-35A6-B045-8CD5-03A7F89EF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600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6" name="Line 35">
            <a:extLst>
              <a:ext uri="{FF2B5EF4-FFF2-40B4-BE49-F238E27FC236}">
                <a16:creationId xmlns:a16="http://schemas.microsoft.com/office/drawing/2014/main" id="{9A1DE856-D038-2E45-AA08-090F23C013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6002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7" name="Line 36">
            <a:extLst>
              <a:ext uri="{FF2B5EF4-FFF2-40B4-BE49-F238E27FC236}">
                <a16:creationId xmlns:a16="http://schemas.microsoft.com/office/drawing/2014/main" id="{312599EB-9780-7F40-8FE4-002AFADF2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600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8" name="Line 37">
            <a:extLst>
              <a:ext uri="{FF2B5EF4-FFF2-40B4-BE49-F238E27FC236}">
                <a16:creationId xmlns:a16="http://schemas.microsoft.com/office/drawing/2014/main" id="{76036A7A-6DA0-4C42-B951-99EF716F8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49" name="Line 38">
            <a:extLst>
              <a:ext uri="{FF2B5EF4-FFF2-40B4-BE49-F238E27FC236}">
                <a16:creationId xmlns:a16="http://schemas.microsoft.com/office/drawing/2014/main" id="{B73A1E78-5648-C54A-B641-0DB65B4003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50" name="Line 39">
            <a:extLst>
              <a:ext uri="{FF2B5EF4-FFF2-40B4-BE49-F238E27FC236}">
                <a16:creationId xmlns:a16="http://schemas.microsoft.com/office/drawing/2014/main" id="{FD262BA3-0D95-7C4B-9C64-3E0B8B6DA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14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51" name="Text Box 40">
            <a:extLst>
              <a:ext uri="{FF2B5EF4-FFF2-40B4-BE49-F238E27FC236}">
                <a16:creationId xmlns:a16="http://schemas.microsoft.com/office/drawing/2014/main" id="{25F4AC69-9523-534F-922E-D399C0A7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929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i="1">
                <a:solidFill>
                  <a:srgbClr val="170981"/>
                </a:solidFill>
                <a:latin typeface="Berlin Sans FB Demi" panose="020F0502020204030204" pitchFamily="34" charset="0"/>
                <a:ea typeface="SimSun" panose="02010600030101010101" pitchFamily="2" charset="-122"/>
              </a:rPr>
              <a:t>Dendrogram:</a:t>
            </a:r>
            <a:r>
              <a:rPr lang="en-US" altLang="zh-CN" sz="3200" b="1">
                <a:solidFill>
                  <a:srgbClr val="170981"/>
                </a:solidFill>
                <a:latin typeface="Berlin Sans FB Demi" panose="020F0502020204030204" pitchFamily="34" charset="0"/>
                <a:ea typeface="SimSun" panose="02010600030101010101" pitchFamily="2" charset="-122"/>
              </a:rPr>
              <a:t> Shows How Clusters are Merged</a:t>
            </a:r>
            <a:endParaRPr lang="en-US" altLang="zh-CN" sz="3200" b="1">
              <a:solidFill>
                <a:schemeClr val="tx2"/>
              </a:solidFill>
              <a:latin typeface="Berlin Sans FB Dem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4552" name="Line 41">
            <a:extLst>
              <a:ext uri="{FF2B5EF4-FFF2-40B4-BE49-F238E27FC236}">
                <a16:creationId xmlns:a16="http://schemas.microsoft.com/office/drawing/2014/main" id="{2586B4C3-8A8E-2A44-858F-3ACB59575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64553" name="Rectangle 42">
            <a:extLst>
              <a:ext uri="{FF2B5EF4-FFF2-40B4-BE49-F238E27FC236}">
                <a16:creationId xmlns:a16="http://schemas.microsoft.com/office/drawing/2014/main" id="{79BAAD6C-7C8D-C94D-B4EC-8DB96BAD7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76400"/>
            <a:ext cx="8229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Decompose data objects into a several levels of nested partitioning (</a:t>
            </a:r>
            <a:r>
              <a:rPr lang="en-US" altLang="zh-CN" sz="2400" u="sng">
                <a:ea typeface="SimSun" panose="02010600030101010101" pitchFamily="2" charset="-122"/>
              </a:rPr>
              <a:t>tree</a:t>
            </a:r>
            <a:r>
              <a:rPr lang="en-US" altLang="zh-CN" sz="2400">
                <a:ea typeface="SimSun" panose="02010600030101010101" pitchFamily="2" charset="-122"/>
              </a:rPr>
              <a:t> of clusters), called a </a:t>
            </a:r>
            <a:r>
              <a:rPr lang="en-US" altLang="zh-CN" sz="2400" u="sng">
                <a:ea typeface="SimSun" panose="02010600030101010101" pitchFamily="2" charset="-122"/>
              </a:rPr>
              <a:t>dendrogram</a:t>
            </a:r>
            <a:endParaRPr lang="en-US" altLang="zh-CN" sz="2400">
              <a:ea typeface="SimSun" panose="02010600030101010101" pitchFamily="2" charset="-122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ea typeface="SimSun" panose="02010600030101010101" pitchFamily="2" charset="-122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A </a:t>
            </a:r>
            <a:r>
              <a:rPr lang="en-US" altLang="zh-CN" sz="2400" u="sng">
                <a:ea typeface="SimSun" panose="02010600030101010101" pitchFamily="2" charset="-122"/>
              </a:rPr>
              <a:t>clustering</a:t>
            </a:r>
            <a:r>
              <a:rPr lang="en-US" altLang="zh-CN" sz="2400">
                <a:ea typeface="SimSun" panose="02010600030101010101" pitchFamily="2" charset="-122"/>
              </a:rPr>
              <a:t> of the data objects is obtained by </a:t>
            </a:r>
            <a:r>
              <a:rPr lang="en-US" altLang="zh-CN" sz="2400" u="sng">
                <a:ea typeface="SimSun" panose="02010600030101010101" pitchFamily="2" charset="-122"/>
              </a:rPr>
              <a:t>cutting</a:t>
            </a:r>
            <a:r>
              <a:rPr lang="en-US" altLang="zh-CN" sz="2400">
                <a:ea typeface="SimSun" panose="02010600030101010101" pitchFamily="2" charset="-122"/>
              </a:rPr>
              <a:t> the dendrogram at the desired level, then each </a:t>
            </a:r>
            <a:r>
              <a:rPr lang="en-US" altLang="zh-CN" sz="2400" u="sng">
                <a:ea typeface="SimSun" panose="02010600030101010101" pitchFamily="2" charset="-122"/>
              </a:rPr>
              <a:t>connected component</a:t>
            </a:r>
            <a:r>
              <a:rPr lang="en-US" altLang="zh-CN" sz="2400">
                <a:ea typeface="SimSun" panose="02010600030101010101" pitchFamily="2" charset="-122"/>
              </a:rPr>
              <a:t> forms a cluster</a:t>
            </a:r>
          </a:p>
        </p:txBody>
      </p:sp>
      <p:sp>
        <p:nvSpPr>
          <p:cNvPr id="64554" name="Slide Number Placeholder 45">
            <a:extLst>
              <a:ext uri="{FF2B5EF4-FFF2-40B4-BE49-F238E27FC236}">
                <a16:creationId xmlns:a16="http://schemas.microsoft.com/office/drawing/2014/main" id="{F41D4B42-D543-0A45-8C8C-AF16BFB9C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DE58B7-A236-DE45-BED7-1C23C59B95DB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IT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517025D0-65F3-A042-B8F5-B93540A20E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04800"/>
            <a:ext cx="5791200" cy="8382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IT">
                <a:cs typeface="Tahoma" panose="020B0604030504040204" pitchFamily="34" charset="0"/>
                <a:sym typeface="Symbol" pitchFamily="2" charset="2"/>
              </a:rPr>
              <a:t>Distance between Clusters</a:t>
            </a:r>
            <a:endParaRPr lang="en-US" altLang="en-IT" sz="3200"/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D031997-1A7D-3146-A443-88C33E4F41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382000" cy="51816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IT" sz="2400">
                <a:cs typeface="Tahoma" panose="020B0604030504040204" pitchFamily="34" charset="0"/>
                <a:sym typeface="Symbol" pitchFamily="2" charset="2"/>
              </a:rPr>
              <a:t>Single link:  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smallest distance between an element in one cluster and an element in the other, i.e.,  dist(K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 = min(t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ip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t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jq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IT" sz="2400">
                <a:cs typeface="Tahoma" panose="020B0604030504040204" pitchFamily="34" charset="0"/>
                <a:sym typeface="Symbol" pitchFamily="2" charset="2"/>
              </a:rPr>
              <a:t>Complete link: 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largest distance between an element in one cluster and an element in the other, i.e.,  dist(K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 = max(t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ip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t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jq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IT" sz="2400">
                <a:cs typeface="Tahoma" panose="020B0604030504040204" pitchFamily="34" charset="0"/>
                <a:sym typeface="Symbol" pitchFamily="2" charset="2"/>
              </a:rPr>
              <a:t>Average: 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avg distance between an element in one cluster and an element in the other, i.e.,  dist(K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 = avg(t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ip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t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jq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IT" sz="2400">
                <a:cs typeface="Tahoma" panose="020B0604030504040204" pitchFamily="34" charset="0"/>
                <a:sym typeface="Symbol" pitchFamily="2" charset="2"/>
              </a:rPr>
              <a:t>Centroid: 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distance between the centroids of two clusters, i.e.,  dist(K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 = dist(C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C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IT" sz="2400">
                <a:cs typeface="Tahoma" panose="020B0604030504040204" pitchFamily="34" charset="0"/>
                <a:sym typeface="Symbol" pitchFamily="2" charset="2"/>
              </a:rPr>
              <a:t>Medoid: 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distance between the medoids of two clusters, i.e.,  dist(K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K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 = dist(M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, M</a:t>
            </a:r>
            <a:r>
              <a:rPr lang="en-US" altLang="en-IT" sz="2000" baseline="-25000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IT" sz="2000">
                <a:cs typeface="Tahoma" panose="020B0604030504040204" pitchFamily="34" charset="0"/>
                <a:sym typeface="Symbol" pitchFamily="2" charset="2"/>
              </a:rPr>
              <a:t>Medoid: a chosen, centrally located object in the cluster</a:t>
            </a:r>
          </a:p>
        </p:txBody>
      </p:sp>
      <p:grpSp>
        <p:nvGrpSpPr>
          <p:cNvPr id="70659" name="Group 45">
            <a:extLst>
              <a:ext uri="{FF2B5EF4-FFF2-40B4-BE49-F238E27FC236}">
                <a16:creationId xmlns:a16="http://schemas.microsoft.com/office/drawing/2014/main" id="{D5DEFA7A-B6E0-4D42-BE00-CCD030E84229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52400"/>
            <a:ext cx="914400" cy="1066800"/>
            <a:chOff x="6096000" y="152400"/>
            <a:chExt cx="914400" cy="1066800"/>
          </a:xfrm>
        </p:grpSpPr>
        <p:grpSp>
          <p:nvGrpSpPr>
            <p:cNvPr id="70681" name="Group 38">
              <a:extLst>
                <a:ext uri="{FF2B5EF4-FFF2-40B4-BE49-F238E27FC236}">
                  <a16:creationId xmlns:a16="http://schemas.microsoft.com/office/drawing/2014/main" id="{9BCF80FA-0DCA-884A-ACE5-261155FE5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152400"/>
              <a:ext cx="914400" cy="1066800"/>
              <a:chOff x="6096000" y="152400"/>
              <a:chExt cx="914400" cy="10668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C7148C9-1EC6-F44B-9B75-3B19A3AE9A60}"/>
                  </a:ext>
                </a:extLst>
              </p:cNvPr>
              <p:cNvSpPr/>
              <p:nvPr/>
            </p:nvSpPr>
            <p:spPr bwMode="auto">
              <a:xfrm>
                <a:off x="6096000" y="152400"/>
                <a:ext cx="914400" cy="10668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70684" name="Oval 8">
                <a:extLst>
                  <a:ext uri="{FF2B5EF4-FFF2-40B4-BE49-F238E27FC236}">
                    <a16:creationId xmlns:a16="http://schemas.microsoft.com/office/drawing/2014/main" id="{875097D4-4BC3-BB4A-8786-407D4D509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85" name="Oval 9">
                <a:extLst>
                  <a:ext uri="{FF2B5EF4-FFF2-40B4-BE49-F238E27FC236}">
                    <a16:creationId xmlns:a16="http://schemas.microsoft.com/office/drawing/2014/main" id="{ED3AA795-9A02-824B-8264-36FC379B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86" name="Oval 10">
                <a:extLst>
                  <a:ext uri="{FF2B5EF4-FFF2-40B4-BE49-F238E27FC236}">
                    <a16:creationId xmlns:a16="http://schemas.microsoft.com/office/drawing/2014/main" id="{3FF383D7-4154-6C42-8E1A-DCDC58798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838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87" name="Oval 11">
                <a:extLst>
                  <a:ext uri="{FF2B5EF4-FFF2-40B4-BE49-F238E27FC236}">
                    <a16:creationId xmlns:a16="http://schemas.microsoft.com/office/drawing/2014/main" id="{2C44AFEE-EAA6-E447-9E9D-E9D534D4F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88" name="Oval 12">
                <a:extLst>
                  <a:ext uri="{FF2B5EF4-FFF2-40B4-BE49-F238E27FC236}">
                    <a16:creationId xmlns:a16="http://schemas.microsoft.com/office/drawing/2014/main" id="{53C44F15-334A-FF4E-85C2-2FEEC6AA8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89" name="Oval 13">
                <a:extLst>
                  <a:ext uri="{FF2B5EF4-FFF2-40B4-BE49-F238E27FC236}">
                    <a16:creationId xmlns:a16="http://schemas.microsoft.com/office/drawing/2014/main" id="{D94D4713-9384-2A44-AA8A-EA99BC8E3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90" name="Oval 14">
                <a:extLst>
                  <a:ext uri="{FF2B5EF4-FFF2-40B4-BE49-F238E27FC236}">
                    <a16:creationId xmlns:a16="http://schemas.microsoft.com/office/drawing/2014/main" id="{3EA64ADC-AFDB-0040-86A3-FEB73804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91" name="Oval 16">
                <a:extLst>
                  <a:ext uri="{FF2B5EF4-FFF2-40B4-BE49-F238E27FC236}">
                    <a16:creationId xmlns:a16="http://schemas.microsoft.com/office/drawing/2014/main" id="{EBA023DE-E02E-2543-BE5C-23EEC411C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92" name="Oval 17">
                <a:extLst>
                  <a:ext uri="{FF2B5EF4-FFF2-40B4-BE49-F238E27FC236}">
                    <a16:creationId xmlns:a16="http://schemas.microsoft.com/office/drawing/2014/main" id="{1518B769-F97E-1A40-B59F-F2EBF1D43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08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93" name="Oval 18">
                <a:extLst>
                  <a:ext uri="{FF2B5EF4-FFF2-40B4-BE49-F238E27FC236}">
                    <a16:creationId xmlns:a16="http://schemas.microsoft.com/office/drawing/2014/main" id="{00EEB9D5-5960-F54F-8EC2-7097FEB7D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94" name="Oval 33">
                <a:extLst>
                  <a:ext uri="{FF2B5EF4-FFF2-40B4-BE49-F238E27FC236}">
                    <a16:creationId xmlns:a16="http://schemas.microsoft.com/office/drawing/2014/main" id="{982BB5C9-F266-0942-9276-0EC92E806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1066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95" name="Oval 34">
                <a:extLst>
                  <a:ext uri="{FF2B5EF4-FFF2-40B4-BE49-F238E27FC236}">
                    <a16:creationId xmlns:a16="http://schemas.microsoft.com/office/drawing/2014/main" id="{3DC38225-8545-E94A-AF57-E6A1C1BE2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228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96" name="Oval 35">
                <a:extLst>
                  <a:ext uri="{FF2B5EF4-FFF2-40B4-BE49-F238E27FC236}">
                    <a16:creationId xmlns:a16="http://schemas.microsoft.com/office/drawing/2014/main" id="{628604A3-76CC-984E-B775-9609107FC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0697" name="Oval 36">
                <a:extLst>
                  <a:ext uri="{FF2B5EF4-FFF2-40B4-BE49-F238E27FC236}">
                    <a16:creationId xmlns:a16="http://schemas.microsoft.com/office/drawing/2014/main" id="{A9A09131-2CA5-7647-848C-FC2DEE724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0682" name="TextBox 43">
              <a:extLst>
                <a:ext uri="{FF2B5EF4-FFF2-40B4-BE49-F238E27FC236}">
                  <a16:creationId xmlns:a16="http://schemas.microsoft.com/office/drawing/2014/main" id="{C6FAE19D-14EF-4B42-B5D0-AC7873814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07481" y="533400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1000">
                  <a:latin typeface="Tahoma" panose="020B0604030504040204" pitchFamily="34" charset="0"/>
                </a:rPr>
                <a:t>X</a:t>
              </a:r>
            </a:p>
          </p:txBody>
        </p:sp>
      </p:grpSp>
      <p:grpSp>
        <p:nvGrpSpPr>
          <p:cNvPr id="70660" name="Group 46">
            <a:extLst>
              <a:ext uri="{FF2B5EF4-FFF2-40B4-BE49-F238E27FC236}">
                <a16:creationId xmlns:a16="http://schemas.microsoft.com/office/drawing/2014/main" id="{A0DD50FF-0CB8-2B43-A659-7D233875F117}"/>
              </a:ext>
            </a:extLst>
          </p:cNvPr>
          <p:cNvGrpSpPr>
            <a:grpSpLocks/>
          </p:cNvGrpSpPr>
          <p:nvPr/>
        </p:nvGrpSpPr>
        <p:grpSpPr bwMode="auto">
          <a:xfrm>
            <a:off x="9448800" y="304800"/>
            <a:ext cx="1066800" cy="838200"/>
            <a:chOff x="7924800" y="304800"/>
            <a:chExt cx="1066800" cy="838200"/>
          </a:xfrm>
        </p:grpSpPr>
        <p:grpSp>
          <p:nvGrpSpPr>
            <p:cNvPr id="70662" name="Group 39">
              <a:extLst>
                <a:ext uri="{FF2B5EF4-FFF2-40B4-BE49-F238E27FC236}">
                  <a16:creationId xmlns:a16="http://schemas.microsoft.com/office/drawing/2014/main" id="{536EBA64-D046-7144-9623-C0D6754C2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4800" y="304800"/>
              <a:ext cx="1066800" cy="838200"/>
              <a:chOff x="7924800" y="304800"/>
              <a:chExt cx="1066800" cy="8382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C9F8D8-FD8B-AC47-8259-54F2E1D63DBE}"/>
                  </a:ext>
                </a:extLst>
              </p:cNvPr>
              <p:cNvSpPr/>
              <p:nvPr/>
            </p:nvSpPr>
            <p:spPr bwMode="auto">
              <a:xfrm>
                <a:off x="7924800" y="304800"/>
                <a:ext cx="1066800" cy="838200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70665" name="Oval 15">
                <a:extLst>
                  <a:ext uri="{FF2B5EF4-FFF2-40B4-BE49-F238E27FC236}">
                    <a16:creationId xmlns:a16="http://schemas.microsoft.com/office/drawing/2014/main" id="{772796F8-F21A-824B-9640-85B57E8E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58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66" name="Oval 19">
                <a:extLst>
                  <a:ext uri="{FF2B5EF4-FFF2-40B4-BE49-F238E27FC236}">
                    <a16:creationId xmlns:a16="http://schemas.microsoft.com/office/drawing/2014/main" id="{90161C2A-2D24-0E44-96E6-E16563154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2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67" name="Oval 20">
                <a:extLst>
                  <a:ext uri="{FF2B5EF4-FFF2-40B4-BE49-F238E27FC236}">
                    <a16:creationId xmlns:a16="http://schemas.microsoft.com/office/drawing/2014/main" id="{44F41850-E735-3041-8B0A-0CDAC1A74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06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68" name="Oval 21">
                <a:extLst>
                  <a:ext uri="{FF2B5EF4-FFF2-40B4-BE49-F238E27FC236}">
                    <a16:creationId xmlns:a16="http://schemas.microsoft.com/office/drawing/2014/main" id="{EE767DD2-43C9-D84A-B97F-FFD08E406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200" y="762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69" name="Oval 22">
                <a:extLst>
                  <a:ext uri="{FF2B5EF4-FFF2-40B4-BE49-F238E27FC236}">
                    <a16:creationId xmlns:a16="http://schemas.microsoft.com/office/drawing/2014/main" id="{7220F590-1D19-E541-932C-60EFC8088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06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0" name="Oval 23">
                <a:extLst>
                  <a:ext uri="{FF2B5EF4-FFF2-40B4-BE49-F238E27FC236}">
                    <a16:creationId xmlns:a16="http://schemas.microsoft.com/office/drawing/2014/main" id="{FCB8611E-DDC4-A944-96A2-BE633D2C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34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1" name="Oval 24">
                <a:extLst>
                  <a:ext uri="{FF2B5EF4-FFF2-40B4-BE49-F238E27FC236}">
                    <a16:creationId xmlns:a16="http://schemas.microsoft.com/office/drawing/2014/main" id="{B9196219-5DA5-574E-8036-C543FB653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58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2" name="Oval 25">
                <a:extLst>
                  <a:ext uri="{FF2B5EF4-FFF2-40B4-BE49-F238E27FC236}">
                    <a16:creationId xmlns:a16="http://schemas.microsoft.com/office/drawing/2014/main" id="{4DEB5907-0A07-444F-AF24-AE68266F3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3" name="Oval 26">
                <a:extLst>
                  <a:ext uri="{FF2B5EF4-FFF2-40B4-BE49-F238E27FC236}">
                    <a16:creationId xmlns:a16="http://schemas.microsoft.com/office/drawing/2014/main" id="{BAE0300E-1678-E641-BA9B-77F094D6F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2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 b="1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4" name="Oval 27">
                <a:extLst>
                  <a:ext uri="{FF2B5EF4-FFF2-40B4-BE49-F238E27FC236}">
                    <a16:creationId xmlns:a16="http://schemas.microsoft.com/office/drawing/2014/main" id="{6F516DBE-B88F-BF45-9FAE-866170EF9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34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5" name="Oval 28">
                <a:extLst>
                  <a:ext uri="{FF2B5EF4-FFF2-40B4-BE49-F238E27FC236}">
                    <a16:creationId xmlns:a16="http://schemas.microsoft.com/office/drawing/2014/main" id="{D20EC26E-E0AB-774F-85F4-57495EC6B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58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6" name="Oval 29">
                <a:extLst>
                  <a:ext uri="{FF2B5EF4-FFF2-40B4-BE49-F238E27FC236}">
                    <a16:creationId xmlns:a16="http://schemas.microsoft.com/office/drawing/2014/main" id="{252D4E3F-B782-5E44-BDC6-5C14C64B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06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7" name="Oval 30">
                <a:extLst>
                  <a:ext uri="{FF2B5EF4-FFF2-40B4-BE49-F238E27FC236}">
                    <a16:creationId xmlns:a16="http://schemas.microsoft.com/office/drawing/2014/main" id="{AAFE6948-49F0-D342-97F3-EFADD5427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0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8" name="Oval 31">
                <a:extLst>
                  <a:ext uri="{FF2B5EF4-FFF2-40B4-BE49-F238E27FC236}">
                    <a16:creationId xmlns:a16="http://schemas.microsoft.com/office/drawing/2014/main" id="{0BCCF757-913F-9E45-BC05-4049989FC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92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79" name="Oval 32">
                <a:extLst>
                  <a:ext uri="{FF2B5EF4-FFF2-40B4-BE49-F238E27FC236}">
                    <a16:creationId xmlns:a16="http://schemas.microsoft.com/office/drawing/2014/main" id="{E6E2B9BA-4449-6E47-A167-B5E155E4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68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680" name="Oval 37">
                <a:extLst>
                  <a:ext uri="{FF2B5EF4-FFF2-40B4-BE49-F238E27FC236}">
                    <a16:creationId xmlns:a16="http://schemas.microsoft.com/office/drawing/2014/main" id="{A3784F11-56C7-9A4C-823B-3DC04BAD2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9600" y="99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0663" name="TextBox 44">
              <a:extLst>
                <a:ext uri="{FF2B5EF4-FFF2-40B4-BE49-F238E27FC236}">
                  <a16:creationId xmlns:a16="http://schemas.microsoft.com/office/drawing/2014/main" id="{CDE9273D-7644-FD41-98D6-B85C1DD82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458200" y="591979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1000">
                  <a:latin typeface="Tahoma" panose="020B0604030504040204" pitchFamily="34" charset="0"/>
                </a:rPr>
                <a:t>X</a:t>
              </a:r>
            </a:p>
          </p:txBody>
        </p:sp>
      </p:grpSp>
      <p:sp>
        <p:nvSpPr>
          <p:cNvPr id="70661" name="Slide Number Placeholder 47">
            <a:extLst>
              <a:ext uri="{FF2B5EF4-FFF2-40B4-BE49-F238E27FC236}">
                <a16:creationId xmlns:a16="http://schemas.microsoft.com/office/drawing/2014/main" id="{16297FA5-5809-6E42-8AFF-0E4D3B862B0A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9E71490-5364-FE40-8E8B-190067DE8DFD}" type="slidenum">
              <a:rPr lang="en-US" altLang="en-IT" sz="12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IT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050">
            <a:extLst>
              <a:ext uri="{FF2B5EF4-FFF2-40B4-BE49-F238E27FC236}">
                <a16:creationId xmlns:a16="http://schemas.microsoft.com/office/drawing/2014/main" id="{80B18B87-D330-8843-92EB-CB68EB9F6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Density-Based Clustering: Basic Concepts</a:t>
            </a:r>
          </a:p>
        </p:txBody>
      </p:sp>
      <p:sp>
        <p:nvSpPr>
          <p:cNvPr id="103426" name="Rectangle 2051">
            <a:extLst>
              <a:ext uri="{FF2B5EF4-FFF2-40B4-BE49-F238E27FC236}">
                <a16:creationId xmlns:a16="http://schemas.microsoft.com/office/drawing/2014/main" id="{42E0A458-649C-214E-BBF2-D69307083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Two parameters</a:t>
            </a:r>
            <a:r>
              <a:rPr lang="en-US" altLang="zh-CN" sz="2400" i="1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>
                <a:ea typeface="SimSun" panose="02010600030101010101" pitchFamily="2" charset="-122"/>
              </a:rPr>
              <a:t>: Maximum radius of the neighbourhood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>
                <a:ea typeface="SimSun" panose="02010600030101010101" pitchFamily="2" charset="-122"/>
              </a:rPr>
              <a:t>: Minimum number of points in an Eps-neighbourhood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>
                <a:ea typeface="SimSun" panose="02010600030101010101" pitchFamily="2" charset="-122"/>
              </a:rPr>
              <a:t>N</a:t>
            </a:r>
            <a:r>
              <a:rPr lang="en-US" altLang="zh-CN" sz="2400" i="1" baseline="-25000">
                <a:ea typeface="SimSun" panose="02010600030101010101" pitchFamily="2" charset="-122"/>
              </a:rPr>
              <a:t>Eps</a:t>
            </a:r>
            <a:r>
              <a:rPr lang="en-US" altLang="zh-CN" sz="2400" i="1">
                <a:ea typeface="SimSun" panose="02010600030101010101" pitchFamily="2" charset="-122"/>
              </a:rPr>
              <a:t>(p)</a:t>
            </a:r>
            <a:r>
              <a:rPr lang="en-US" altLang="zh-CN" sz="2400">
                <a:ea typeface="SimSun" panose="02010600030101010101" pitchFamily="2" charset="-122"/>
              </a:rPr>
              <a:t>: {q belongs to D | dist(p,q) ≤ Eps}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Directly density-reachable</a:t>
            </a:r>
            <a:r>
              <a:rPr lang="en-US" altLang="zh-CN" sz="2400">
                <a:ea typeface="SimSun" panose="02010600030101010101" pitchFamily="2" charset="-122"/>
              </a:rPr>
              <a:t>: A point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sz="2400" i="1">
                <a:ea typeface="SimSun" panose="02010600030101010101" pitchFamily="2" charset="-122"/>
              </a:rPr>
              <a:t>q</a:t>
            </a:r>
            <a:r>
              <a:rPr lang="en-US" altLang="zh-CN" sz="2400">
                <a:ea typeface="SimSun" panose="02010600030101010101" pitchFamily="2" charset="-122"/>
              </a:rPr>
              <a:t> w.r.t. </a:t>
            </a:r>
            <a:r>
              <a:rPr lang="en-US" altLang="zh-CN" sz="2400" i="1">
                <a:ea typeface="SimSun" panose="02010600030101010101" pitchFamily="2" charset="-122"/>
              </a:rPr>
              <a:t>Eps</a:t>
            </a:r>
            <a:r>
              <a:rPr lang="en-US" altLang="zh-CN" sz="2400">
                <a:ea typeface="SimSun" panose="02010600030101010101" pitchFamily="2" charset="-122"/>
              </a:rPr>
              <a:t>, </a:t>
            </a:r>
            <a:r>
              <a:rPr lang="en-US" altLang="zh-CN" sz="2400" i="1">
                <a:ea typeface="SimSun" panose="02010600030101010101" pitchFamily="2" charset="-122"/>
              </a:rPr>
              <a:t>MinPts</a:t>
            </a:r>
            <a:r>
              <a:rPr lang="en-US" altLang="zh-CN" sz="2400">
                <a:ea typeface="SimSun" panose="02010600030101010101" pitchFamily="2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belongs to </a:t>
            </a:r>
            <a:r>
              <a:rPr lang="en-US" altLang="zh-CN" i="1">
                <a:ea typeface="SimSun" panose="02010600030101010101" pitchFamily="2" charset="-122"/>
              </a:rPr>
              <a:t>N</a:t>
            </a:r>
            <a:r>
              <a:rPr lang="en-US" altLang="zh-CN" i="1" baseline="-25000">
                <a:ea typeface="SimSun" panose="02010600030101010101" pitchFamily="2" charset="-122"/>
              </a:rPr>
              <a:t>Eps</a:t>
            </a:r>
            <a:r>
              <a:rPr lang="en-US" altLang="zh-CN" i="1">
                <a:ea typeface="SimSun" panose="02010600030101010101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              |</a:t>
            </a:r>
            <a:r>
              <a:rPr lang="en-US" altLang="zh-CN" i="1">
                <a:ea typeface="SimSun" panose="02010600030101010101" pitchFamily="2" charset="-122"/>
              </a:rPr>
              <a:t>N</a:t>
            </a:r>
            <a:r>
              <a:rPr lang="en-US" altLang="zh-CN" i="1" baseline="-25000">
                <a:ea typeface="SimSun" panose="02010600030101010101" pitchFamily="2" charset="-122"/>
              </a:rPr>
              <a:t>Eps</a:t>
            </a:r>
            <a:r>
              <a:rPr lang="en-US" altLang="zh-CN" i="1">
                <a:ea typeface="SimSun" panose="02010600030101010101" pitchFamily="2" charset="-122"/>
              </a:rPr>
              <a:t> (q)</a:t>
            </a:r>
            <a:r>
              <a:rPr lang="en-US" altLang="zh-CN">
                <a:ea typeface="SimSun" panose="02010600030101010101" pitchFamily="2" charset="-122"/>
              </a:rPr>
              <a:t>| ≥ </a:t>
            </a:r>
            <a:r>
              <a:rPr lang="en-US" altLang="zh-CN" i="1">
                <a:ea typeface="SimSun" panose="02010600030101010101" pitchFamily="2" charset="-122"/>
              </a:rPr>
              <a:t>MinPts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endParaRPr lang="en-US" altLang="zh-CN" i="1">
              <a:ea typeface="SimSun" panose="02010600030101010101" pitchFamily="2" charset="-122"/>
            </a:endParaRPr>
          </a:p>
        </p:txBody>
      </p:sp>
      <p:grpSp>
        <p:nvGrpSpPr>
          <p:cNvPr id="103427" name="Group 50">
            <a:extLst>
              <a:ext uri="{FF2B5EF4-FFF2-40B4-BE49-F238E27FC236}">
                <a16:creationId xmlns:a16="http://schemas.microsoft.com/office/drawing/2014/main" id="{C25158A1-9C82-2348-AAA4-AFA413AD86F4}"/>
              </a:ext>
            </a:extLst>
          </p:cNvPr>
          <p:cNvGrpSpPr>
            <a:grpSpLocks/>
          </p:cNvGrpSpPr>
          <p:nvPr/>
        </p:nvGrpSpPr>
        <p:grpSpPr bwMode="auto">
          <a:xfrm>
            <a:off x="6788150" y="4648200"/>
            <a:ext cx="3879850" cy="1663700"/>
            <a:chOff x="5264150" y="4648200"/>
            <a:chExt cx="3879850" cy="1663700"/>
          </a:xfrm>
        </p:grpSpPr>
        <p:sp>
          <p:nvSpPr>
            <p:cNvPr id="103429" name="Rectangle 2072">
              <a:extLst>
                <a:ext uri="{FF2B5EF4-FFF2-40B4-BE49-F238E27FC236}">
                  <a16:creationId xmlns:a16="http://schemas.microsoft.com/office/drawing/2014/main" id="{3F4F1675-D980-7643-A650-82AEAC971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16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  <p:grpSp>
          <p:nvGrpSpPr>
            <p:cNvPr id="103430" name="Group 49">
              <a:extLst>
                <a:ext uri="{FF2B5EF4-FFF2-40B4-BE49-F238E27FC236}">
                  <a16:creationId xmlns:a16="http://schemas.microsoft.com/office/drawing/2014/main" id="{DBD73A2A-ECB6-6347-9B70-3F6FA8B0B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103431" name="Oval 2054">
                <a:extLst>
                  <a:ext uri="{FF2B5EF4-FFF2-40B4-BE49-F238E27FC236}">
                    <a16:creationId xmlns:a16="http://schemas.microsoft.com/office/drawing/2014/main" id="{10FF313B-5B67-8C46-996D-067C57930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32" name="Oval 2055">
                <a:extLst>
                  <a:ext uri="{FF2B5EF4-FFF2-40B4-BE49-F238E27FC236}">
                    <a16:creationId xmlns:a16="http://schemas.microsoft.com/office/drawing/2014/main" id="{54EE133A-38DD-A74F-A0A6-AFC2A050A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33" name="Oval 2056">
                <a:extLst>
                  <a:ext uri="{FF2B5EF4-FFF2-40B4-BE49-F238E27FC236}">
                    <a16:creationId xmlns:a16="http://schemas.microsoft.com/office/drawing/2014/main" id="{8CF484B8-841A-FD4C-B5FC-FEE6560F3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34" name="Oval 2057">
                <a:extLst>
                  <a:ext uri="{FF2B5EF4-FFF2-40B4-BE49-F238E27FC236}">
                    <a16:creationId xmlns:a16="http://schemas.microsoft.com/office/drawing/2014/main" id="{C84824C4-2F2C-D043-AD42-765A6B2E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35" name="Oval 2058">
                <a:extLst>
                  <a:ext uri="{FF2B5EF4-FFF2-40B4-BE49-F238E27FC236}">
                    <a16:creationId xmlns:a16="http://schemas.microsoft.com/office/drawing/2014/main" id="{1E7A1D05-D406-0E45-AAE4-06FA08940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36" name="Oval 2059">
                <a:extLst>
                  <a:ext uri="{FF2B5EF4-FFF2-40B4-BE49-F238E27FC236}">
                    <a16:creationId xmlns:a16="http://schemas.microsoft.com/office/drawing/2014/main" id="{D2D55A0E-9EE3-D649-AF74-89E99C0A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37" name="Oval 2060">
                <a:extLst>
                  <a:ext uri="{FF2B5EF4-FFF2-40B4-BE49-F238E27FC236}">
                    <a16:creationId xmlns:a16="http://schemas.microsoft.com/office/drawing/2014/main" id="{65B2394A-3EE8-0646-8012-637C711B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38" name="Oval 2061">
                <a:extLst>
                  <a:ext uri="{FF2B5EF4-FFF2-40B4-BE49-F238E27FC236}">
                    <a16:creationId xmlns:a16="http://schemas.microsoft.com/office/drawing/2014/main" id="{27F6D3FA-BF2D-1F44-B386-B48510CE7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39" name="Oval 2062">
                <a:extLst>
                  <a:ext uri="{FF2B5EF4-FFF2-40B4-BE49-F238E27FC236}">
                    <a16:creationId xmlns:a16="http://schemas.microsoft.com/office/drawing/2014/main" id="{1EBCD55E-E009-694F-B3C9-3709B2B7B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40" name="Oval 2063">
                <a:extLst>
                  <a:ext uri="{FF2B5EF4-FFF2-40B4-BE49-F238E27FC236}">
                    <a16:creationId xmlns:a16="http://schemas.microsoft.com/office/drawing/2014/main" id="{0F71759F-CB80-8147-8653-4842E59B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41" name="Oval 2064">
                <a:extLst>
                  <a:ext uri="{FF2B5EF4-FFF2-40B4-BE49-F238E27FC236}">
                    <a16:creationId xmlns:a16="http://schemas.microsoft.com/office/drawing/2014/main" id="{13EC7D65-048A-9048-89CF-22DDBD11B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42" name="Oval 2065">
                <a:extLst>
                  <a:ext uri="{FF2B5EF4-FFF2-40B4-BE49-F238E27FC236}">
                    <a16:creationId xmlns:a16="http://schemas.microsoft.com/office/drawing/2014/main" id="{954E9392-7B56-B846-A474-011322CD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43" name="Oval 2066">
                <a:extLst>
                  <a:ext uri="{FF2B5EF4-FFF2-40B4-BE49-F238E27FC236}">
                    <a16:creationId xmlns:a16="http://schemas.microsoft.com/office/drawing/2014/main" id="{7727235D-F706-E94A-8E0C-D1CD5BCC6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44" name="Oval 2067">
                <a:extLst>
                  <a:ext uri="{FF2B5EF4-FFF2-40B4-BE49-F238E27FC236}">
                    <a16:creationId xmlns:a16="http://schemas.microsoft.com/office/drawing/2014/main" id="{03C6546D-DE6E-E54C-B33C-C0C61431A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45" name="Oval 2068">
                <a:extLst>
                  <a:ext uri="{FF2B5EF4-FFF2-40B4-BE49-F238E27FC236}">
                    <a16:creationId xmlns:a16="http://schemas.microsoft.com/office/drawing/2014/main" id="{64440AFE-1BFF-0C4C-9B42-9E2BD5F0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46" name="Oval 2069">
                <a:extLst>
                  <a:ext uri="{FF2B5EF4-FFF2-40B4-BE49-F238E27FC236}">
                    <a16:creationId xmlns:a16="http://schemas.microsoft.com/office/drawing/2014/main" id="{64101256-26C3-4D44-A7C6-60F29F643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447" name="Rectangle 2070">
                <a:extLst>
                  <a:ext uri="{FF2B5EF4-FFF2-40B4-BE49-F238E27FC236}">
                    <a16:creationId xmlns:a16="http://schemas.microsoft.com/office/drawing/2014/main" id="{86E63535-AEE9-F54B-8841-A39E5CF35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103448" name="Rectangle 2071">
                <a:extLst>
                  <a:ext uri="{FF2B5EF4-FFF2-40B4-BE49-F238E27FC236}">
                    <a16:creationId xmlns:a16="http://schemas.microsoft.com/office/drawing/2014/main" id="{85F05382-A3E7-DE44-AEF4-AF0C4B6C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103449" name="Oval 2065">
                <a:extLst>
                  <a:ext uri="{FF2B5EF4-FFF2-40B4-BE49-F238E27FC236}">
                    <a16:creationId xmlns:a16="http://schemas.microsoft.com/office/drawing/2014/main" id="{DF6971DF-4007-AA45-8681-76CB0D701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T" altLang="en-IT" sz="24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3428" name="Slide Number Placeholder 51">
            <a:extLst>
              <a:ext uri="{FF2B5EF4-FFF2-40B4-BE49-F238E27FC236}">
                <a16:creationId xmlns:a16="http://schemas.microsoft.com/office/drawing/2014/main" id="{C69DD915-8622-F644-8ABE-8D74AB56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8B2C5-E5E6-AB45-8AE5-A9AAEDE28C70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IT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0"/>
    </mc:Choice>
    <mc:Fallback>
      <p:transition spd="slow" advTm="8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026">
            <a:extLst>
              <a:ext uri="{FF2B5EF4-FFF2-40B4-BE49-F238E27FC236}">
                <a16:creationId xmlns:a16="http://schemas.microsoft.com/office/drawing/2014/main" id="{04792B76-041E-E746-9262-612658E26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Density-Reachable and Density-Connected</a:t>
            </a:r>
          </a:p>
        </p:txBody>
      </p:sp>
      <p:sp>
        <p:nvSpPr>
          <p:cNvPr id="105474" name="Rectangle 1027">
            <a:extLst>
              <a:ext uri="{FF2B5EF4-FFF2-40B4-BE49-F238E27FC236}">
                <a16:creationId xmlns:a16="http://schemas.microsoft.com/office/drawing/2014/main" id="{8CD95DBF-4346-E445-B371-07A47C999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5638800" cy="5029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Density-reachable: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A point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is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>
                <a:ea typeface="SimSun" panose="02010600030101010101" pitchFamily="2" charset="-122"/>
              </a:rPr>
              <a:t> from a point </a:t>
            </a:r>
            <a:r>
              <a:rPr lang="en-US" altLang="zh-CN" i="1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 w.r.t. </a:t>
            </a:r>
            <a:r>
              <a:rPr lang="en-US" altLang="zh-CN" i="1">
                <a:ea typeface="SimSun" panose="02010600030101010101" pitchFamily="2" charset="-122"/>
              </a:rPr>
              <a:t>Eps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MinPts</a:t>
            </a:r>
            <a:r>
              <a:rPr lang="en-US" altLang="zh-CN">
                <a:ea typeface="SimSun" panose="02010600030101010101" pitchFamily="2" charset="-122"/>
              </a:rPr>
              <a:t> if there is a chain of points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1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n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1</a:t>
            </a:r>
            <a:r>
              <a:rPr lang="en-US" altLang="zh-CN">
                <a:ea typeface="SimSun" panose="02010600030101010101" pitchFamily="2" charset="-122"/>
              </a:rPr>
              <a:t> = </a:t>
            </a:r>
            <a:r>
              <a:rPr lang="en-US" altLang="zh-CN" i="1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n</a:t>
            </a:r>
            <a:r>
              <a:rPr lang="en-US" altLang="zh-CN">
                <a:ea typeface="SimSun" panose="02010600030101010101" pitchFamily="2" charset="-122"/>
              </a:rPr>
              <a:t> =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such that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i+1</a:t>
            </a:r>
            <a:r>
              <a:rPr lang="en-US" altLang="zh-CN">
                <a:ea typeface="SimSun" panose="02010600030101010101" pitchFamily="2" charset="-122"/>
              </a:rPr>
              <a:t> is directly density-reachable from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Density-connected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A point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is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>
                <a:ea typeface="SimSun" panose="02010600030101010101" pitchFamily="2" charset="-122"/>
              </a:rPr>
              <a:t> to a point </a:t>
            </a:r>
            <a:r>
              <a:rPr lang="en-US" altLang="zh-CN" i="1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 w.r.t. </a:t>
            </a:r>
            <a:r>
              <a:rPr lang="en-US" altLang="zh-CN" i="1">
                <a:ea typeface="SimSun" panose="02010600030101010101" pitchFamily="2" charset="-122"/>
              </a:rPr>
              <a:t>Eps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MinPts</a:t>
            </a:r>
            <a:r>
              <a:rPr lang="en-US" altLang="zh-CN">
                <a:ea typeface="SimSun" panose="02010600030101010101" pitchFamily="2" charset="-122"/>
              </a:rPr>
              <a:t> if there is a point </a:t>
            </a:r>
            <a:r>
              <a:rPr lang="en-US" altLang="zh-CN" i="1">
                <a:ea typeface="SimSun" panose="02010600030101010101" pitchFamily="2" charset="-122"/>
              </a:rPr>
              <a:t>o </a:t>
            </a:r>
            <a:r>
              <a:rPr lang="en-US" altLang="zh-CN">
                <a:ea typeface="SimSun" panose="02010600030101010101" pitchFamily="2" charset="-122"/>
              </a:rPr>
              <a:t>such that both,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and </a:t>
            </a:r>
            <a:r>
              <a:rPr lang="en-US" altLang="zh-CN" i="1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 are density-reachable from </a:t>
            </a:r>
            <a:r>
              <a:rPr lang="en-US" altLang="zh-CN" i="1">
                <a:ea typeface="SimSun" panose="02010600030101010101" pitchFamily="2" charset="-122"/>
              </a:rPr>
              <a:t>o</a:t>
            </a:r>
            <a:r>
              <a:rPr lang="en-US" altLang="zh-CN">
                <a:ea typeface="SimSun" panose="02010600030101010101" pitchFamily="2" charset="-122"/>
              </a:rPr>
              <a:t> w.r.t. </a:t>
            </a:r>
            <a:r>
              <a:rPr lang="en-US" altLang="zh-CN" i="1">
                <a:ea typeface="SimSun" panose="02010600030101010101" pitchFamily="2" charset="-122"/>
              </a:rPr>
              <a:t>Eps</a:t>
            </a:r>
            <a:r>
              <a:rPr lang="en-US" altLang="zh-CN">
                <a:ea typeface="SimSun" panose="02010600030101010101" pitchFamily="2" charset="-122"/>
              </a:rPr>
              <a:t> and </a:t>
            </a:r>
            <a:r>
              <a:rPr lang="en-US" altLang="zh-CN" i="1">
                <a:ea typeface="SimSun" panose="02010600030101010101" pitchFamily="2" charset="-122"/>
              </a:rPr>
              <a:t>MinPts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05475" name="Oval 1028">
            <a:extLst>
              <a:ext uri="{FF2B5EF4-FFF2-40B4-BE49-F238E27FC236}">
                <a16:creationId xmlns:a16="http://schemas.microsoft.com/office/drawing/2014/main" id="{EE179DBE-3C41-274F-9D89-4546DCEA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2459039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76" name="Oval 1029">
            <a:extLst>
              <a:ext uri="{FF2B5EF4-FFF2-40B4-BE49-F238E27FC236}">
                <a16:creationId xmlns:a16="http://schemas.microsoft.com/office/drawing/2014/main" id="{83519A58-B91C-3743-BD30-B40B1DA8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77" name="Oval 1030">
            <a:extLst>
              <a:ext uri="{FF2B5EF4-FFF2-40B4-BE49-F238E27FC236}">
                <a16:creationId xmlns:a16="http://schemas.microsoft.com/office/drawing/2014/main" id="{77BB7471-AACF-DB42-B1F3-1DAA3615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2235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78" name="Oval 1031">
            <a:extLst>
              <a:ext uri="{FF2B5EF4-FFF2-40B4-BE49-F238E27FC236}">
                <a16:creationId xmlns:a16="http://schemas.microsoft.com/office/drawing/2014/main" id="{B8B19EFB-6022-E24C-BEF9-38CA6C7B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1" y="29051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79" name="Oval 1032">
            <a:extLst>
              <a:ext uri="{FF2B5EF4-FFF2-40B4-BE49-F238E27FC236}">
                <a16:creationId xmlns:a16="http://schemas.microsoft.com/office/drawing/2014/main" id="{03B12CC3-7878-FD48-AD78-1EB43A5B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639" y="268287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0" name="Oval 1033">
            <a:extLst>
              <a:ext uri="{FF2B5EF4-FFF2-40B4-BE49-F238E27FC236}">
                <a16:creationId xmlns:a16="http://schemas.microsoft.com/office/drawing/2014/main" id="{F1929F8F-9446-9A4F-BBD0-979C8EAA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639" y="29051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1" name="Oval 1034">
            <a:extLst>
              <a:ext uri="{FF2B5EF4-FFF2-40B4-BE49-F238E27FC236}">
                <a16:creationId xmlns:a16="http://schemas.microsoft.com/office/drawing/2014/main" id="{82807B15-17BD-9F4B-8886-4A7FCD90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017839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2" name="Oval 1035">
            <a:extLst>
              <a:ext uri="{FF2B5EF4-FFF2-40B4-BE49-F238E27FC236}">
                <a16:creationId xmlns:a16="http://schemas.microsoft.com/office/drawing/2014/main" id="{B5F687C9-98BF-2A4D-9219-6B38B6A7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3" name="Oval 1036">
            <a:extLst>
              <a:ext uri="{FF2B5EF4-FFF2-40B4-BE49-F238E27FC236}">
                <a16:creationId xmlns:a16="http://schemas.microsoft.com/office/drawing/2014/main" id="{FCF91AAE-7615-3F48-80D4-A3C3027AE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26" y="2682876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4" name="Oval 1037">
            <a:extLst>
              <a:ext uri="{FF2B5EF4-FFF2-40B4-BE49-F238E27FC236}">
                <a16:creationId xmlns:a16="http://schemas.microsoft.com/office/drawing/2014/main" id="{76D2BBD2-A7C5-6B47-8887-D4B0EC952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276" y="2235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5" name="Oval 1038">
            <a:extLst>
              <a:ext uri="{FF2B5EF4-FFF2-40B4-BE49-F238E27FC236}">
                <a16:creationId xmlns:a16="http://schemas.microsoft.com/office/drawing/2014/main" id="{A566345E-B391-834F-8DEC-4F296A42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27940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6" name="Oval 1039">
            <a:extLst>
              <a:ext uri="{FF2B5EF4-FFF2-40B4-BE49-F238E27FC236}">
                <a16:creationId xmlns:a16="http://schemas.microsoft.com/office/drawing/2014/main" id="{987F81E1-9C17-A04E-A202-5003CD35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726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7" name="Oval 1040">
            <a:extLst>
              <a:ext uri="{FF2B5EF4-FFF2-40B4-BE49-F238E27FC236}">
                <a16:creationId xmlns:a16="http://schemas.microsoft.com/office/drawing/2014/main" id="{A45366F9-C1FD-9641-836E-B682C0A4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563" y="2905126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8" name="Oval 1041">
            <a:extLst>
              <a:ext uri="{FF2B5EF4-FFF2-40B4-BE49-F238E27FC236}">
                <a16:creationId xmlns:a16="http://schemas.microsoft.com/office/drawing/2014/main" id="{B5A3FD63-1775-7F4C-A825-0BCC5F84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363" y="3017839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89" name="Oval 1042">
            <a:extLst>
              <a:ext uri="{FF2B5EF4-FFF2-40B4-BE49-F238E27FC236}">
                <a16:creationId xmlns:a16="http://schemas.microsoft.com/office/drawing/2014/main" id="{0E695034-B12D-F24B-93A3-FA3E5D89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90" name="Oval 1043">
            <a:extLst>
              <a:ext uri="{FF2B5EF4-FFF2-40B4-BE49-F238E27FC236}">
                <a16:creationId xmlns:a16="http://schemas.microsoft.com/office/drawing/2014/main" id="{DADA9323-A3EE-AC40-9BA0-BC4AD4F9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91" name="Rectangle 1044">
            <a:extLst>
              <a:ext uri="{FF2B5EF4-FFF2-40B4-BE49-F238E27FC236}">
                <a16:creationId xmlns:a16="http://schemas.microsoft.com/office/drawing/2014/main" id="{5AF9DDDA-6743-3F4C-ABC7-7E7164073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0" y="205105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105492" name="Rectangle 1045">
            <a:extLst>
              <a:ext uri="{FF2B5EF4-FFF2-40B4-BE49-F238E27FC236}">
                <a16:creationId xmlns:a16="http://schemas.microsoft.com/office/drawing/2014/main" id="{E76903A0-C844-A042-8699-478B72079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273685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105493" name="Oval 1046">
            <a:extLst>
              <a:ext uri="{FF2B5EF4-FFF2-40B4-BE49-F238E27FC236}">
                <a16:creationId xmlns:a16="http://schemas.microsoft.com/office/drawing/2014/main" id="{0470852D-6894-7544-9D1C-6B0C3189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T" altLang="en-IT" sz="2400">
              <a:latin typeface="Tahoma" panose="020B0604030504040204" pitchFamily="34" charset="0"/>
            </a:endParaRPr>
          </a:p>
        </p:txBody>
      </p:sp>
      <p:sp>
        <p:nvSpPr>
          <p:cNvPr id="105494" name="Rectangle 1047">
            <a:extLst>
              <a:ext uri="{FF2B5EF4-FFF2-40B4-BE49-F238E27FC236}">
                <a16:creationId xmlns:a16="http://schemas.microsoft.com/office/drawing/2014/main" id="{BA78A2B8-4F47-494C-8C4D-2E96CAA81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650" y="2508251"/>
            <a:ext cx="609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05495" name="Line 1048">
            <a:extLst>
              <a:ext uri="{FF2B5EF4-FFF2-40B4-BE49-F238E27FC236}">
                <a16:creationId xmlns:a16="http://schemas.microsoft.com/office/drawing/2014/main" id="{B94A0278-DD84-F34A-9F44-FD89A2507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9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grpSp>
        <p:nvGrpSpPr>
          <p:cNvPr id="105496" name="Group 1049">
            <a:extLst>
              <a:ext uri="{FF2B5EF4-FFF2-40B4-BE49-F238E27FC236}">
                <a16:creationId xmlns:a16="http://schemas.microsoft.com/office/drawing/2014/main" id="{3780BCDE-DED3-3D45-95EA-1A28C41BA0B2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343400"/>
            <a:ext cx="2863850" cy="1638300"/>
            <a:chOff x="3428" y="2740"/>
            <a:chExt cx="1804" cy="1032"/>
          </a:xfrm>
        </p:grpSpPr>
        <p:sp>
          <p:nvSpPr>
            <p:cNvPr id="105499" name="Oval 1050">
              <a:extLst>
                <a:ext uri="{FF2B5EF4-FFF2-40B4-BE49-F238E27FC236}">
                  <a16:creationId xmlns:a16="http://schemas.microsoft.com/office/drawing/2014/main" id="{3F4FF68B-31D6-D24C-9EE9-2F5DDF9F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0" name="Oval 1051">
              <a:extLst>
                <a:ext uri="{FF2B5EF4-FFF2-40B4-BE49-F238E27FC236}">
                  <a16:creationId xmlns:a16="http://schemas.microsoft.com/office/drawing/2014/main" id="{D3842C5B-3D16-2D41-9B55-BDB3FD93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1" name="Oval 1052">
              <a:extLst>
                <a:ext uri="{FF2B5EF4-FFF2-40B4-BE49-F238E27FC236}">
                  <a16:creationId xmlns:a16="http://schemas.microsoft.com/office/drawing/2014/main" id="{6566AB07-9950-5244-B591-8B05990B1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2" name="Oval 1053">
              <a:extLst>
                <a:ext uri="{FF2B5EF4-FFF2-40B4-BE49-F238E27FC236}">
                  <a16:creationId xmlns:a16="http://schemas.microsoft.com/office/drawing/2014/main" id="{E3DDB5D3-647C-9C4A-8EDA-9F44C714F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3" name="Oval 1054">
              <a:extLst>
                <a:ext uri="{FF2B5EF4-FFF2-40B4-BE49-F238E27FC236}">
                  <a16:creationId xmlns:a16="http://schemas.microsoft.com/office/drawing/2014/main" id="{6BB12C5F-F311-AB4C-A0C5-4564FEBF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4" name="Oval 1055">
              <a:extLst>
                <a:ext uri="{FF2B5EF4-FFF2-40B4-BE49-F238E27FC236}">
                  <a16:creationId xmlns:a16="http://schemas.microsoft.com/office/drawing/2014/main" id="{2743C058-003A-A143-8AF1-AE72A2096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5" name="Oval 1056">
              <a:extLst>
                <a:ext uri="{FF2B5EF4-FFF2-40B4-BE49-F238E27FC236}">
                  <a16:creationId xmlns:a16="http://schemas.microsoft.com/office/drawing/2014/main" id="{538C1B36-0D44-8943-A3E0-CDA2EBA0F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6" name="Oval 1057">
              <a:extLst>
                <a:ext uri="{FF2B5EF4-FFF2-40B4-BE49-F238E27FC236}">
                  <a16:creationId xmlns:a16="http://schemas.microsoft.com/office/drawing/2014/main" id="{DB984390-A600-8C42-B606-8A5837E33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7" name="Oval 1058">
              <a:extLst>
                <a:ext uri="{FF2B5EF4-FFF2-40B4-BE49-F238E27FC236}">
                  <a16:creationId xmlns:a16="http://schemas.microsoft.com/office/drawing/2014/main" id="{4D08886C-DE19-AA46-B332-1AF91EE54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8" name="Oval 1059">
              <a:extLst>
                <a:ext uri="{FF2B5EF4-FFF2-40B4-BE49-F238E27FC236}">
                  <a16:creationId xmlns:a16="http://schemas.microsoft.com/office/drawing/2014/main" id="{BA06521C-83B9-E443-9BA0-D2185F7C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09" name="Oval 1060">
              <a:extLst>
                <a:ext uri="{FF2B5EF4-FFF2-40B4-BE49-F238E27FC236}">
                  <a16:creationId xmlns:a16="http://schemas.microsoft.com/office/drawing/2014/main" id="{5042D38E-F80F-1343-891D-1AB9D7079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10" name="Oval 1061">
              <a:extLst>
                <a:ext uri="{FF2B5EF4-FFF2-40B4-BE49-F238E27FC236}">
                  <a16:creationId xmlns:a16="http://schemas.microsoft.com/office/drawing/2014/main" id="{373D4A50-1DB4-7E4C-B695-AE25DFB35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11" name="Oval 1062">
              <a:extLst>
                <a:ext uri="{FF2B5EF4-FFF2-40B4-BE49-F238E27FC236}">
                  <a16:creationId xmlns:a16="http://schemas.microsoft.com/office/drawing/2014/main" id="{B46A3194-2CDD-8841-8701-2474BCB2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12" name="Oval 1063">
              <a:extLst>
                <a:ext uri="{FF2B5EF4-FFF2-40B4-BE49-F238E27FC236}">
                  <a16:creationId xmlns:a16="http://schemas.microsoft.com/office/drawing/2014/main" id="{A8BCA02A-F186-AF41-8920-2DB1C30E9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13" name="Rectangle 1064">
              <a:extLst>
                <a:ext uri="{FF2B5EF4-FFF2-40B4-BE49-F238E27FC236}">
                  <a16:creationId xmlns:a16="http://schemas.microsoft.com/office/drawing/2014/main" id="{6C874F34-B424-5E48-BF2F-78B45FDC7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105514" name="Rectangle 1065">
              <a:extLst>
                <a:ext uri="{FF2B5EF4-FFF2-40B4-BE49-F238E27FC236}">
                  <a16:creationId xmlns:a16="http://schemas.microsoft.com/office/drawing/2014/main" id="{EC46A492-DA72-AD4F-8D35-1C3424B75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3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105515" name="Oval 1066">
              <a:extLst>
                <a:ext uri="{FF2B5EF4-FFF2-40B4-BE49-F238E27FC236}">
                  <a16:creationId xmlns:a16="http://schemas.microsoft.com/office/drawing/2014/main" id="{D818A813-DB74-B34A-A768-AA6045686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16" name="Oval 1067">
              <a:extLst>
                <a:ext uri="{FF2B5EF4-FFF2-40B4-BE49-F238E27FC236}">
                  <a16:creationId xmlns:a16="http://schemas.microsoft.com/office/drawing/2014/main" id="{9C3EC934-B05C-5542-B7AC-39A33875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17" name="Oval 1068">
              <a:extLst>
                <a:ext uri="{FF2B5EF4-FFF2-40B4-BE49-F238E27FC236}">
                  <a16:creationId xmlns:a16="http://schemas.microsoft.com/office/drawing/2014/main" id="{25C9D30F-E9A5-5B49-A303-D2F4630E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18" name="Oval 1069">
              <a:extLst>
                <a:ext uri="{FF2B5EF4-FFF2-40B4-BE49-F238E27FC236}">
                  <a16:creationId xmlns:a16="http://schemas.microsoft.com/office/drawing/2014/main" id="{D34BC8EF-198B-034D-A751-669B6202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19" name="Oval 1070">
              <a:extLst>
                <a:ext uri="{FF2B5EF4-FFF2-40B4-BE49-F238E27FC236}">
                  <a16:creationId xmlns:a16="http://schemas.microsoft.com/office/drawing/2014/main" id="{DA1AE022-C6C7-B247-B3E2-20DB2C07B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20" name="Oval 1071">
              <a:extLst>
                <a:ext uri="{FF2B5EF4-FFF2-40B4-BE49-F238E27FC236}">
                  <a16:creationId xmlns:a16="http://schemas.microsoft.com/office/drawing/2014/main" id="{5C1E7414-B3F0-8E46-BC81-5512536B4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21" name="Oval 1072">
              <a:extLst>
                <a:ext uri="{FF2B5EF4-FFF2-40B4-BE49-F238E27FC236}">
                  <a16:creationId xmlns:a16="http://schemas.microsoft.com/office/drawing/2014/main" id="{49CFD8E6-7A60-9A4B-8C42-E2E6FA11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22" name="Oval 1073">
              <a:extLst>
                <a:ext uri="{FF2B5EF4-FFF2-40B4-BE49-F238E27FC236}">
                  <a16:creationId xmlns:a16="http://schemas.microsoft.com/office/drawing/2014/main" id="{E008F335-DB62-A544-9110-E6FD71E99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23" name="Oval 1074">
              <a:extLst>
                <a:ext uri="{FF2B5EF4-FFF2-40B4-BE49-F238E27FC236}">
                  <a16:creationId xmlns:a16="http://schemas.microsoft.com/office/drawing/2014/main" id="{EA1A63F4-90CB-9D46-A7C8-ACF15F68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24" name="Oval 1075">
              <a:extLst>
                <a:ext uri="{FF2B5EF4-FFF2-40B4-BE49-F238E27FC236}">
                  <a16:creationId xmlns:a16="http://schemas.microsoft.com/office/drawing/2014/main" id="{92331BFE-9942-744C-805E-2FC17F2CB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25" name="Line 1076">
              <a:extLst>
                <a:ext uri="{FF2B5EF4-FFF2-40B4-BE49-F238E27FC236}">
                  <a16:creationId xmlns:a16="http://schemas.microsoft.com/office/drawing/2014/main" id="{B9508AF8-6286-D540-B7AC-1ED459D32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105526" name="Line 1077">
              <a:extLst>
                <a:ext uri="{FF2B5EF4-FFF2-40B4-BE49-F238E27FC236}">
                  <a16:creationId xmlns:a16="http://schemas.microsoft.com/office/drawing/2014/main" id="{4DE6E351-D45C-EE4A-9369-FBD487F97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105527" name="Oval 1078">
              <a:extLst>
                <a:ext uri="{FF2B5EF4-FFF2-40B4-BE49-F238E27FC236}">
                  <a16:creationId xmlns:a16="http://schemas.microsoft.com/office/drawing/2014/main" id="{74D8FD08-DA2E-0646-9CE4-3956D1D4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28" name="Oval 1079">
              <a:extLst>
                <a:ext uri="{FF2B5EF4-FFF2-40B4-BE49-F238E27FC236}">
                  <a16:creationId xmlns:a16="http://schemas.microsoft.com/office/drawing/2014/main" id="{C030A022-94B1-FC44-B06A-C3E22D662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29" name="Oval 1080">
              <a:extLst>
                <a:ext uri="{FF2B5EF4-FFF2-40B4-BE49-F238E27FC236}">
                  <a16:creationId xmlns:a16="http://schemas.microsoft.com/office/drawing/2014/main" id="{06A7B9B8-0BBE-A145-8213-0F209A88E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30" name="Oval 1081">
              <a:extLst>
                <a:ext uri="{FF2B5EF4-FFF2-40B4-BE49-F238E27FC236}">
                  <a16:creationId xmlns:a16="http://schemas.microsoft.com/office/drawing/2014/main" id="{E8ADDE8D-3909-4747-95EE-82427E9B4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5531" name="Line 1082">
              <a:extLst>
                <a:ext uri="{FF2B5EF4-FFF2-40B4-BE49-F238E27FC236}">
                  <a16:creationId xmlns:a16="http://schemas.microsoft.com/office/drawing/2014/main" id="{E9B5BC70-C8A5-EF4F-ACF7-6AC926AB7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105532" name="Line 1083">
              <a:extLst>
                <a:ext uri="{FF2B5EF4-FFF2-40B4-BE49-F238E27FC236}">
                  <a16:creationId xmlns:a16="http://schemas.microsoft.com/office/drawing/2014/main" id="{FA56AB62-988C-AF45-9896-8822868B3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105533" name="Rectangle 1084">
              <a:extLst>
                <a:ext uri="{FF2B5EF4-FFF2-40B4-BE49-F238E27FC236}">
                  <a16:creationId xmlns:a16="http://schemas.microsoft.com/office/drawing/2014/main" id="{E1065214-C32E-1E4F-BD61-E7B6683C1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105497" name="Line 1085">
            <a:extLst>
              <a:ext uri="{FF2B5EF4-FFF2-40B4-BE49-F238E27FC236}">
                <a16:creationId xmlns:a16="http://schemas.microsoft.com/office/drawing/2014/main" id="{98540568-ACE4-124B-8347-ABC0B206D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105498" name="Slide Number Placeholder 64">
            <a:extLst>
              <a:ext uri="{FF2B5EF4-FFF2-40B4-BE49-F238E27FC236}">
                <a16:creationId xmlns:a16="http://schemas.microsoft.com/office/drawing/2014/main" id="{471ECD3B-EA2E-9A4C-9C61-E0747F07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634760-4D22-F943-95C8-F8F5700A1B09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IT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6"/>
    </mc:Choice>
    <mc:Fallback>
      <p:transition spd="slow" advTm="10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A44827BC-B4DF-544A-82A4-08C090E06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534400" cy="9906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DBSCAN: Density-Based Spatial Clustering of Applications with Noise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172C0BDC-AE97-BF4E-8252-533DF7984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Relies on a </a:t>
            </a:r>
            <a:r>
              <a:rPr lang="en-US" altLang="zh-CN" sz="2400" i="1">
                <a:ea typeface="SimSun" panose="02010600030101010101" pitchFamily="2" charset="-122"/>
              </a:rPr>
              <a:t>density-based</a:t>
            </a:r>
            <a:r>
              <a:rPr lang="en-US" altLang="zh-CN" sz="2400">
                <a:ea typeface="SimSun" panose="02010600030101010101" pitchFamily="2" charset="-122"/>
              </a:rPr>
              <a:t> notion of cluster:  A </a:t>
            </a:r>
            <a:r>
              <a:rPr lang="en-US" altLang="zh-CN" sz="2400" i="1">
                <a:ea typeface="SimSun" panose="02010600030101010101" pitchFamily="2" charset="-122"/>
              </a:rPr>
              <a:t>cluster</a:t>
            </a:r>
            <a:r>
              <a:rPr lang="en-US" altLang="zh-CN" sz="2400">
                <a:ea typeface="SimSun" panose="02010600030101010101" pitchFamily="2" charset="-122"/>
              </a:rPr>
              <a:t> is defined as a maximal set of density-connected points</a:t>
            </a:r>
          </a:p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Discovers clusters of arbitrary shape in spatial databases with noise</a:t>
            </a:r>
          </a:p>
        </p:txBody>
      </p:sp>
      <p:grpSp>
        <p:nvGrpSpPr>
          <p:cNvPr id="107523" name="Group 4">
            <a:extLst>
              <a:ext uri="{FF2B5EF4-FFF2-40B4-BE49-F238E27FC236}">
                <a16:creationId xmlns:a16="http://schemas.microsoft.com/office/drawing/2014/main" id="{FCAC0D5B-B095-1344-A33A-FAD83E831F4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505200"/>
            <a:ext cx="6324600" cy="2743200"/>
            <a:chOff x="672" y="1824"/>
            <a:chExt cx="4608" cy="2112"/>
          </a:xfrm>
        </p:grpSpPr>
        <p:sp>
          <p:nvSpPr>
            <p:cNvPr id="107525" name="Oval 5">
              <a:extLst>
                <a:ext uri="{FF2B5EF4-FFF2-40B4-BE49-F238E27FC236}">
                  <a16:creationId xmlns:a16="http://schemas.microsoft.com/office/drawing/2014/main" id="{DA5F86BD-7E5D-B14B-BD3C-C351E8A52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26" name="Oval 6">
              <a:extLst>
                <a:ext uri="{FF2B5EF4-FFF2-40B4-BE49-F238E27FC236}">
                  <a16:creationId xmlns:a16="http://schemas.microsoft.com/office/drawing/2014/main" id="{8EA711FD-5CA6-0647-AAD4-6860F598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27" name="Oval 7">
              <a:extLst>
                <a:ext uri="{FF2B5EF4-FFF2-40B4-BE49-F238E27FC236}">
                  <a16:creationId xmlns:a16="http://schemas.microsoft.com/office/drawing/2014/main" id="{26DB7A81-212D-A240-8904-9DB6E3EB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28" name="Oval 8">
              <a:extLst>
                <a:ext uri="{FF2B5EF4-FFF2-40B4-BE49-F238E27FC236}">
                  <a16:creationId xmlns:a16="http://schemas.microsoft.com/office/drawing/2014/main" id="{8B93B93C-FE88-2142-9217-4969445D7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29" name="Oval 9">
              <a:extLst>
                <a:ext uri="{FF2B5EF4-FFF2-40B4-BE49-F238E27FC236}">
                  <a16:creationId xmlns:a16="http://schemas.microsoft.com/office/drawing/2014/main" id="{5F90D2D6-0732-B441-B9D4-630076FE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0" name="Oval 10">
              <a:extLst>
                <a:ext uri="{FF2B5EF4-FFF2-40B4-BE49-F238E27FC236}">
                  <a16:creationId xmlns:a16="http://schemas.microsoft.com/office/drawing/2014/main" id="{5589ADB0-DD66-FA4A-897B-219DA64D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1" name="Oval 11">
              <a:extLst>
                <a:ext uri="{FF2B5EF4-FFF2-40B4-BE49-F238E27FC236}">
                  <a16:creationId xmlns:a16="http://schemas.microsoft.com/office/drawing/2014/main" id="{11AFEDF7-6FAF-EA41-9CB2-9FF49E822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2" name="Oval 12">
              <a:extLst>
                <a:ext uri="{FF2B5EF4-FFF2-40B4-BE49-F238E27FC236}">
                  <a16:creationId xmlns:a16="http://schemas.microsoft.com/office/drawing/2014/main" id="{53E5C2EB-2AB1-6643-8BB9-04D15DF45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3" name="Oval 13">
              <a:extLst>
                <a:ext uri="{FF2B5EF4-FFF2-40B4-BE49-F238E27FC236}">
                  <a16:creationId xmlns:a16="http://schemas.microsoft.com/office/drawing/2014/main" id="{80ABB8FD-7836-1C42-AC33-ADC32D76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4" name="Oval 14">
              <a:extLst>
                <a:ext uri="{FF2B5EF4-FFF2-40B4-BE49-F238E27FC236}">
                  <a16:creationId xmlns:a16="http://schemas.microsoft.com/office/drawing/2014/main" id="{25904514-888E-AE46-AE0F-382A0F73E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5" name="Oval 15">
              <a:extLst>
                <a:ext uri="{FF2B5EF4-FFF2-40B4-BE49-F238E27FC236}">
                  <a16:creationId xmlns:a16="http://schemas.microsoft.com/office/drawing/2014/main" id="{D18C1498-3DC5-9F4E-879F-5376BEFF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6" name="Oval 16">
              <a:extLst>
                <a:ext uri="{FF2B5EF4-FFF2-40B4-BE49-F238E27FC236}">
                  <a16:creationId xmlns:a16="http://schemas.microsoft.com/office/drawing/2014/main" id="{F50B07D8-4692-DC47-9C63-85934F836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7" name="Oval 17">
              <a:extLst>
                <a:ext uri="{FF2B5EF4-FFF2-40B4-BE49-F238E27FC236}">
                  <a16:creationId xmlns:a16="http://schemas.microsoft.com/office/drawing/2014/main" id="{C72452A1-5A2D-9349-B2DA-75BD8F7D1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8" name="Oval 18">
              <a:extLst>
                <a:ext uri="{FF2B5EF4-FFF2-40B4-BE49-F238E27FC236}">
                  <a16:creationId xmlns:a16="http://schemas.microsoft.com/office/drawing/2014/main" id="{7AFA003F-E3A4-9343-90D4-5714BD670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39" name="Oval 19">
              <a:extLst>
                <a:ext uri="{FF2B5EF4-FFF2-40B4-BE49-F238E27FC236}">
                  <a16:creationId xmlns:a16="http://schemas.microsoft.com/office/drawing/2014/main" id="{DEC3BF8F-F0EF-5F49-A998-DE12996CB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40" name="Oval 20">
              <a:extLst>
                <a:ext uri="{FF2B5EF4-FFF2-40B4-BE49-F238E27FC236}">
                  <a16:creationId xmlns:a16="http://schemas.microsoft.com/office/drawing/2014/main" id="{5A65C3C0-257E-344F-92B1-2C274E5B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41" name="Oval 21">
              <a:extLst>
                <a:ext uri="{FF2B5EF4-FFF2-40B4-BE49-F238E27FC236}">
                  <a16:creationId xmlns:a16="http://schemas.microsoft.com/office/drawing/2014/main" id="{33BEE293-27C0-1144-BB59-E06C7355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42" name="Rectangle 22">
              <a:extLst>
                <a:ext uri="{FF2B5EF4-FFF2-40B4-BE49-F238E27FC236}">
                  <a16:creationId xmlns:a16="http://schemas.microsoft.com/office/drawing/2014/main" id="{4A5F5425-7EB3-704C-A4F9-249E62B70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43" name="Oval 23">
              <a:extLst>
                <a:ext uri="{FF2B5EF4-FFF2-40B4-BE49-F238E27FC236}">
                  <a16:creationId xmlns:a16="http://schemas.microsoft.com/office/drawing/2014/main" id="{394AB58A-FD04-7542-9FAF-172F1FF0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44" name="Oval 24">
              <a:extLst>
                <a:ext uri="{FF2B5EF4-FFF2-40B4-BE49-F238E27FC236}">
                  <a16:creationId xmlns:a16="http://schemas.microsoft.com/office/drawing/2014/main" id="{F4154BDF-A8E7-D042-89BC-3E8D7DDEB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45" name="Oval 25">
              <a:extLst>
                <a:ext uri="{FF2B5EF4-FFF2-40B4-BE49-F238E27FC236}">
                  <a16:creationId xmlns:a16="http://schemas.microsoft.com/office/drawing/2014/main" id="{B749F32E-BEE8-2B49-9376-192AEDA31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  <p:sp>
          <p:nvSpPr>
            <p:cNvPr id="107546" name="AutoShape 26">
              <a:extLst>
                <a:ext uri="{FF2B5EF4-FFF2-40B4-BE49-F238E27FC236}">
                  <a16:creationId xmlns:a16="http://schemas.microsoft.com/office/drawing/2014/main" id="{5421A24F-427C-7545-B6C5-76612DC6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107547" name="AutoShape 27">
              <a:extLst>
                <a:ext uri="{FF2B5EF4-FFF2-40B4-BE49-F238E27FC236}">
                  <a16:creationId xmlns:a16="http://schemas.microsoft.com/office/drawing/2014/main" id="{552A6BA9-B34A-1C47-A54E-27B2F34DE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107548" name="AutoShape 28">
              <a:extLst>
                <a:ext uri="{FF2B5EF4-FFF2-40B4-BE49-F238E27FC236}">
                  <a16:creationId xmlns:a16="http://schemas.microsoft.com/office/drawing/2014/main" id="{C3A5AC35-CFFC-E342-8114-8FE2D61C8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107549" name="Text Box 29">
              <a:extLst>
                <a:ext uri="{FF2B5EF4-FFF2-40B4-BE49-F238E27FC236}">
                  <a16:creationId xmlns:a16="http://schemas.microsoft.com/office/drawing/2014/main" id="{2BBAE2A7-3EB3-D24F-A740-E7ECA2214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Eps = 1cm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107550" name="Oval 30">
              <a:extLst>
                <a:ext uri="{FF2B5EF4-FFF2-40B4-BE49-F238E27FC236}">
                  <a16:creationId xmlns:a16="http://schemas.microsoft.com/office/drawing/2014/main" id="{8DE3D382-3DBB-C64B-90D4-E0F74F7FB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en-IT" sz="2400">
                <a:latin typeface="Tahoma" panose="020B0604030504040204" pitchFamily="34" charset="0"/>
              </a:endParaRPr>
            </a:p>
          </p:txBody>
        </p:sp>
      </p:grpSp>
      <p:sp>
        <p:nvSpPr>
          <p:cNvPr id="107524" name="Slide Number Placeholder 33">
            <a:extLst>
              <a:ext uri="{FF2B5EF4-FFF2-40B4-BE49-F238E27FC236}">
                <a16:creationId xmlns:a16="http://schemas.microsoft.com/office/drawing/2014/main" id="{2A164246-7E42-5E45-A12A-E85EFF8D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1BE84D-3D94-9847-B26E-480433260883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IT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ED12BBCD-565D-1F41-8783-6297071F8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9" y="492126"/>
            <a:ext cx="7437437" cy="574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ea typeface="SimSun" panose="02010600030101010101" pitchFamily="2" charset="-122"/>
              </a:rPr>
              <a:t>DBSCAN: The Algorithm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96D64903-FC3F-BD41-8F97-8814A892C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Arbitrary select a point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endParaRPr lang="en-US" altLang="zh-CN" sz="240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w.r.t. </a:t>
            </a:r>
            <a:r>
              <a:rPr lang="en-US" altLang="zh-CN" sz="2400" i="1">
                <a:ea typeface="SimSun" panose="02010600030101010101" pitchFamily="2" charset="-122"/>
              </a:rPr>
              <a:t>Eps</a:t>
            </a:r>
            <a:r>
              <a:rPr lang="en-US" altLang="zh-CN" sz="2400">
                <a:ea typeface="SimSun" panose="02010600030101010101" pitchFamily="2" charset="-122"/>
              </a:rPr>
              <a:t> and </a:t>
            </a:r>
            <a:r>
              <a:rPr lang="en-US" altLang="zh-CN" sz="2400" i="1">
                <a:ea typeface="SimSun" panose="02010600030101010101" pitchFamily="2" charset="-122"/>
              </a:rPr>
              <a:t>MinPts</a:t>
            </a:r>
            <a:endParaRPr lang="en-US" altLang="zh-CN" sz="240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If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is a core point, a cluster is formed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If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and DBSCAN visits the next point of the database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Continue the process until all of the points have been processed</a:t>
            </a:r>
            <a:endParaRPr lang="en-US" altLang="zh-CN" sz="2000">
              <a:ea typeface="SimSun" panose="02010600030101010101" pitchFamily="2" charset="-122"/>
            </a:endParaRPr>
          </a:p>
        </p:txBody>
      </p:sp>
      <p:sp>
        <p:nvSpPr>
          <p:cNvPr id="109571" name="Slide Number Placeholder 6">
            <a:extLst>
              <a:ext uri="{FF2B5EF4-FFF2-40B4-BE49-F238E27FC236}">
                <a16:creationId xmlns:a16="http://schemas.microsoft.com/office/drawing/2014/main" id="{8A19A60F-8A59-DC4E-A332-7820FCE7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1537D-F04F-1841-9B1F-8A854327D291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IT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0"/>
    </mc:Choice>
    <mc:Fallback>
      <p:transition spd="slow" advTm="9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8">
            <a:extLst>
              <a:ext uri="{FF2B5EF4-FFF2-40B4-BE49-F238E27FC236}">
                <a16:creationId xmlns:a16="http://schemas.microsoft.com/office/drawing/2014/main" id="{2F8357C9-12C7-3B4A-A18D-95AFBBC36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3626"/>
            <a:ext cx="20574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Rectangle 2">
            <a:extLst>
              <a:ext uri="{FF2B5EF4-FFF2-40B4-BE49-F238E27FC236}">
                <a16:creationId xmlns:a16="http://schemas.microsoft.com/office/drawing/2014/main" id="{F86526A0-7C3C-2641-BB57-E748F08BB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620000" cy="914400"/>
          </a:xfrm>
        </p:spPr>
        <p:txBody>
          <a:bodyPr>
            <a:normAutofit fontScale="90000"/>
          </a:bodyPr>
          <a:lstStyle/>
          <a:p>
            <a:r>
              <a:rPr lang="en-US" altLang="en-IT" sz="3200"/>
              <a:t>Parametric Methods II: Detection of Multivariate Outliers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399F32B-0B64-C94F-951E-6A0D161A6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458200" cy="5562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IT" sz="2000"/>
              <a:t>Multivariate data: A data set involving two or more attributes or variables</a:t>
            </a:r>
          </a:p>
          <a:p>
            <a:pPr>
              <a:lnSpc>
                <a:spcPct val="130000"/>
              </a:lnSpc>
            </a:pPr>
            <a:r>
              <a:rPr lang="en-US" altLang="en-IT" sz="2000"/>
              <a:t>Transform the multivariate outlier detection task into a univariate outlier detection problem</a:t>
            </a:r>
          </a:p>
          <a:p>
            <a:pPr>
              <a:lnSpc>
                <a:spcPct val="130000"/>
              </a:lnSpc>
            </a:pPr>
            <a:r>
              <a:rPr lang="en-US" altLang="en-IT" sz="2000"/>
              <a:t>Method 1. Compute Mahalaobis distance</a:t>
            </a:r>
          </a:p>
          <a:p>
            <a:pPr lvl="1">
              <a:lnSpc>
                <a:spcPct val="130000"/>
              </a:lnSpc>
            </a:pPr>
            <a:r>
              <a:rPr lang="en-US" altLang="en-IT" sz="2000"/>
              <a:t>Let </a:t>
            </a:r>
            <a:r>
              <a:rPr lang="en-US" altLang="en-IT" sz="2000">
                <a:cs typeface="Arial" panose="020B0604020202020204" pitchFamily="34" charset="0"/>
              </a:rPr>
              <a:t>ō</a:t>
            </a:r>
            <a:r>
              <a:rPr lang="en-US" altLang="en-IT" sz="2000"/>
              <a:t> be the mean vector for a multivariate data set. Mahalaobis distance for an object o to </a:t>
            </a:r>
            <a:r>
              <a:rPr lang="en-US" altLang="en-IT" sz="2000">
                <a:cs typeface="Arial" panose="020B0604020202020204" pitchFamily="34" charset="0"/>
              </a:rPr>
              <a:t>ō</a:t>
            </a:r>
            <a:r>
              <a:rPr lang="en-US" altLang="en-IT" sz="2000"/>
              <a:t> is MDist(o, </a:t>
            </a:r>
            <a:r>
              <a:rPr lang="en-US" altLang="en-IT" sz="2000">
                <a:cs typeface="Arial" panose="020B0604020202020204" pitchFamily="34" charset="0"/>
              </a:rPr>
              <a:t>ō</a:t>
            </a:r>
            <a:r>
              <a:rPr lang="en-US" altLang="en-IT" sz="2000"/>
              <a:t>) = (o – </a:t>
            </a:r>
            <a:r>
              <a:rPr lang="en-US" altLang="en-IT" sz="2000">
                <a:cs typeface="Arial" panose="020B0604020202020204" pitchFamily="34" charset="0"/>
              </a:rPr>
              <a:t>ō </a:t>
            </a:r>
            <a:r>
              <a:rPr lang="en-US" altLang="en-IT" sz="2000"/>
              <a:t>)</a:t>
            </a:r>
            <a:r>
              <a:rPr lang="en-US" altLang="en-IT" sz="2000" baseline="30000"/>
              <a:t>T</a:t>
            </a:r>
            <a:r>
              <a:rPr lang="en-US" altLang="en-IT" sz="2000"/>
              <a:t> S </a:t>
            </a:r>
            <a:r>
              <a:rPr lang="en-US" altLang="en-IT" sz="2000" baseline="30000"/>
              <a:t>–1</a:t>
            </a:r>
            <a:r>
              <a:rPr lang="en-US" altLang="en-IT" sz="2000"/>
              <a:t>(o – </a:t>
            </a:r>
            <a:r>
              <a:rPr lang="en-US" altLang="en-IT" sz="2000">
                <a:cs typeface="Arial" panose="020B0604020202020204" pitchFamily="34" charset="0"/>
              </a:rPr>
              <a:t>ō)</a:t>
            </a:r>
            <a:r>
              <a:rPr lang="en-US" altLang="en-IT" sz="2000"/>
              <a:t> where S is the covariance matrix</a:t>
            </a:r>
          </a:p>
          <a:p>
            <a:pPr lvl="1">
              <a:lnSpc>
                <a:spcPct val="130000"/>
              </a:lnSpc>
            </a:pPr>
            <a:r>
              <a:rPr lang="en-US" altLang="en-IT" sz="2000"/>
              <a:t>Use the Grubb's test on this measure to detect outliers</a:t>
            </a:r>
          </a:p>
          <a:p>
            <a:pPr>
              <a:lnSpc>
                <a:spcPct val="130000"/>
              </a:lnSpc>
            </a:pPr>
            <a:r>
              <a:rPr lang="en-US" altLang="en-IT" sz="2000"/>
              <a:t>Method 2. Use </a:t>
            </a:r>
            <a:r>
              <a:rPr lang="el-GR" altLang="en-IT" sz="2000">
                <a:cs typeface="Arial" panose="020B0604020202020204" pitchFamily="34" charset="0"/>
              </a:rPr>
              <a:t>χ</a:t>
            </a:r>
            <a:r>
              <a:rPr lang="en-US" altLang="en-IT" sz="2000" baseline="30000">
                <a:cs typeface="Arial" panose="020B0604020202020204" pitchFamily="34" charset="0"/>
              </a:rPr>
              <a:t>2 </a:t>
            </a:r>
            <a:r>
              <a:rPr lang="en-US" altLang="en-IT" sz="2000"/>
              <a:t>–statistic:</a:t>
            </a:r>
          </a:p>
          <a:p>
            <a:pPr lvl="1">
              <a:lnSpc>
                <a:spcPct val="130000"/>
              </a:lnSpc>
            </a:pPr>
            <a:r>
              <a:rPr lang="en-US" altLang="en-IT" sz="2000"/>
              <a:t>where </a:t>
            </a:r>
            <a:r>
              <a:rPr lang="en-US" altLang="en-IT" sz="2000" i="1"/>
              <a:t>E</a:t>
            </a:r>
            <a:r>
              <a:rPr lang="en-US" altLang="en-IT" sz="2000" i="1" baseline="-25000"/>
              <a:t>i</a:t>
            </a:r>
            <a:r>
              <a:rPr lang="en-US" altLang="en-IT" sz="2000"/>
              <a:t> is the mean of the </a:t>
            </a:r>
            <a:r>
              <a:rPr lang="en-US" altLang="en-IT" sz="2000" i="1"/>
              <a:t>i</a:t>
            </a:r>
            <a:r>
              <a:rPr lang="en-US" altLang="en-IT" sz="2000"/>
              <a:t>-dimension among all objects, and n is the dimensionality</a:t>
            </a:r>
          </a:p>
          <a:p>
            <a:pPr lvl="1">
              <a:lnSpc>
                <a:spcPct val="130000"/>
              </a:lnSpc>
            </a:pPr>
            <a:r>
              <a:rPr lang="en-US" altLang="en-IT" sz="2000"/>
              <a:t>If </a:t>
            </a:r>
            <a:r>
              <a:rPr lang="el-GR" altLang="en-IT" sz="2000">
                <a:cs typeface="Arial" panose="020B0604020202020204" pitchFamily="34" charset="0"/>
              </a:rPr>
              <a:t>χ</a:t>
            </a:r>
            <a:r>
              <a:rPr lang="en-US" altLang="en-IT" sz="2000" baseline="30000">
                <a:cs typeface="Arial" panose="020B0604020202020204" pitchFamily="34" charset="0"/>
              </a:rPr>
              <a:t>2 </a:t>
            </a:r>
            <a:r>
              <a:rPr lang="en-US" altLang="en-IT" sz="2000"/>
              <a:t>–statistic is large, then object </a:t>
            </a:r>
            <a:r>
              <a:rPr lang="en-US" altLang="en-IT" sz="2000" i="1"/>
              <a:t>o</a:t>
            </a:r>
            <a:r>
              <a:rPr lang="en-US" altLang="en-IT" sz="2000" i="1" baseline="-25000"/>
              <a:t>i</a:t>
            </a:r>
            <a:r>
              <a:rPr lang="en-US" altLang="en-IT" sz="2000"/>
              <a:t> is an outlier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A62D6328-2C50-F447-A567-493311EBD4CD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FBE308-D4A6-E047-991F-CC5563C3A618}" type="slidenum">
              <a:rPr lang="en-US" altLang="en-IT" sz="1200" b="1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IT" sz="1200" b="1">
              <a:latin typeface="Calibri" panose="020F0502020204030204" pitchFamily="34" charset="0"/>
            </a:endParaRP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C6B9EC23-EE47-3E43-84DD-A355330E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67200"/>
            <a:ext cx="8686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T" altLang="en-IT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A7FCABF2-40A7-B44B-975D-B76ABDDB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2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A6263-9702-404E-BCDE-AE6E3FA4AD14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IT" sz="1200">
              <a:latin typeface="Tahoma" panose="020B060403050404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0A4B7F3-8444-7341-818C-9DDE58FCC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IT">
                <a:solidFill>
                  <a:srgbClr val="170981"/>
                </a:solidFill>
              </a:rPr>
              <a:t>Decision Tree Induction: An Example</a:t>
            </a:r>
            <a:endParaRPr lang="en-US" altLang="en-IT" i="1">
              <a:solidFill>
                <a:srgbClr val="170981"/>
              </a:solidFill>
            </a:endParaRPr>
          </a:p>
        </p:txBody>
      </p:sp>
      <p:grpSp>
        <p:nvGrpSpPr>
          <p:cNvPr id="38915" name="Group 63">
            <a:extLst>
              <a:ext uri="{FF2B5EF4-FFF2-40B4-BE49-F238E27FC236}">
                <a16:creationId xmlns:a16="http://schemas.microsoft.com/office/drawing/2014/main" id="{3031632A-E101-E644-AF1E-07356F0CAA09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2819401"/>
            <a:ext cx="6311900" cy="3814763"/>
            <a:chOff x="766" y="1152"/>
            <a:chExt cx="3976" cy="2403"/>
          </a:xfrm>
        </p:grpSpPr>
        <p:sp>
          <p:nvSpPr>
            <p:cNvPr id="38918" name="Rectangle 3">
              <a:extLst>
                <a:ext uri="{FF2B5EF4-FFF2-40B4-BE49-F238E27FC236}">
                  <a16:creationId xmlns:a16="http://schemas.microsoft.com/office/drawing/2014/main" id="{C1736A09-5117-E943-ACFC-099C1945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38919" name="Rectangle 4">
              <a:extLst>
                <a:ext uri="{FF2B5EF4-FFF2-40B4-BE49-F238E27FC236}">
                  <a16:creationId xmlns:a16="http://schemas.microsoft.com/office/drawing/2014/main" id="{9E9949DC-B811-2F4C-B41F-1F2674CB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766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38920" name="Rectangle 5">
              <a:extLst>
                <a:ext uri="{FF2B5EF4-FFF2-40B4-BE49-F238E27FC236}">
                  <a16:creationId xmlns:a16="http://schemas.microsoft.com/office/drawing/2014/main" id="{4BBC2AE5-83BD-AF40-B02C-2FE3BE33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38921" name="Rectangle 6">
              <a:extLst>
                <a:ext uri="{FF2B5EF4-FFF2-40B4-BE49-F238E27FC236}">
                  <a16:creationId xmlns:a16="http://schemas.microsoft.com/office/drawing/2014/main" id="{92EDCC7F-FDAF-2140-80ED-E5CCFB06F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38922" name="Line 11">
              <a:extLst>
                <a:ext uri="{FF2B5EF4-FFF2-40B4-BE49-F238E27FC236}">
                  <a16:creationId xmlns:a16="http://schemas.microsoft.com/office/drawing/2014/main" id="{9530B6BC-E03F-214A-A5B0-CFEFD087A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38923" name="Line 12">
              <a:extLst>
                <a:ext uri="{FF2B5EF4-FFF2-40B4-BE49-F238E27FC236}">
                  <a16:creationId xmlns:a16="http://schemas.microsoft.com/office/drawing/2014/main" id="{D0243661-2F03-2144-925C-009264BDD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38924" name="Line 13">
              <a:extLst>
                <a:ext uri="{FF2B5EF4-FFF2-40B4-BE49-F238E27FC236}">
                  <a16:creationId xmlns:a16="http://schemas.microsoft.com/office/drawing/2014/main" id="{B2F601E0-AB1F-2D48-99C9-E8300A1BA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38925" name="Rectangle 14">
              <a:extLst>
                <a:ext uri="{FF2B5EF4-FFF2-40B4-BE49-F238E27FC236}">
                  <a16:creationId xmlns:a16="http://schemas.microsoft.com/office/drawing/2014/main" id="{5847BE36-F6B1-3B4D-8942-75985C20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 b="1">
                  <a:latin typeface="Times New Roman" panose="02020603050405020304" pitchFamily="18" charset="0"/>
                </a:rPr>
                <a:t>&lt;=30</a:t>
              </a:r>
              <a:endParaRPr lang="en-US" altLang="en-IT" sz="2400">
                <a:latin typeface="Times New Roman" panose="02020603050405020304" pitchFamily="18" charset="0"/>
              </a:endParaRPr>
            </a:p>
          </p:txBody>
        </p:sp>
        <p:sp>
          <p:nvSpPr>
            <p:cNvPr id="38926" name="Rectangle 15">
              <a:extLst>
                <a:ext uri="{FF2B5EF4-FFF2-40B4-BE49-F238E27FC236}">
                  <a16:creationId xmlns:a16="http://schemas.microsoft.com/office/drawing/2014/main" id="{59721AF2-5FEB-F648-8EF3-6A1BBC73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 b="1">
                  <a:latin typeface="Times New Roman" panose="02020603050405020304" pitchFamily="18" charset="0"/>
                </a:rPr>
                <a:t>&gt;40</a:t>
              </a:r>
              <a:endParaRPr lang="en-US" altLang="en-IT" sz="2400">
                <a:latin typeface="Times New Roman" panose="02020603050405020304" pitchFamily="18" charset="0"/>
              </a:endParaRPr>
            </a:p>
          </p:txBody>
        </p:sp>
        <p:sp>
          <p:nvSpPr>
            <p:cNvPr id="38927" name="Line 16">
              <a:extLst>
                <a:ext uri="{FF2B5EF4-FFF2-40B4-BE49-F238E27FC236}">
                  <a16:creationId xmlns:a16="http://schemas.microsoft.com/office/drawing/2014/main" id="{F373BAA6-7199-614B-95F9-3C4F28F43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38928" name="Line 17">
              <a:extLst>
                <a:ext uri="{FF2B5EF4-FFF2-40B4-BE49-F238E27FC236}">
                  <a16:creationId xmlns:a16="http://schemas.microsoft.com/office/drawing/2014/main" id="{3D1B64F4-14E0-3747-8E35-10B885384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38929" name="Line 18">
              <a:extLst>
                <a:ext uri="{FF2B5EF4-FFF2-40B4-BE49-F238E27FC236}">
                  <a16:creationId xmlns:a16="http://schemas.microsoft.com/office/drawing/2014/main" id="{59D42365-829C-1043-9B1E-7B635D698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38930" name="Line 19">
              <a:extLst>
                <a:ext uri="{FF2B5EF4-FFF2-40B4-BE49-F238E27FC236}">
                  <a16:creationId xmlns:a16="http://schemas.microsoft.com/office/drawing/2014/main" id="{BD7E50BF-5F1E-C94D-BDA8-EA67D06B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38931" name="Line 24">
              <a:extLst>
                <a:ext uri="{FF2B5EF4-FFF2-40B4-BE49-F238E27FC236}">
                  <a16:creationId xmlns:a16="http://schemas.microsoft.com/office/drawing/2014/main" id="{4E223D27-222A-CA48-A70F-91504F3F5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38932" name="Rectangle 25">
              <a:extLst>
                <a:ext uri="{FF2B5EF4-FFF2-40B4-BE49-F238E27FC236}">
                  <a16:creationId xmlns:a16="http://schemas.microsoft.com/office/drawing/2014/main" id="{2D82B248-ABFC-A544-A54D-AAD67F8C1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8933" name="Rectangle 27">
              <a:extLst>
                <a:ext uri="{FF2B5EF4-FFF2-40B4-BE49-F238E27FC236}">
                  <a16:creationId xmlns:a16="http://schemas.microsoft.com/office/drawing/2014/main" id="{73E3C720-891D-AF40-8FBF-8E931E25A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8934" name="Rectangle 28">
              <a:extLst>
                <a:ext uri="{FF2B5EF4-FFF2-40B4-BE49-F238E27FC236}">
                  <a16:creationId xmlns:a16="http://schemas.microsoft.com/office/drawing/2014/main" id="{EE16905C-2932-484D-AB84-738DBEB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8935" name="Rectangle 29">
              <a:extLst>
                <a:ext uri="{FF2B5EF4-FFF2-40B4-BE49-F238E27FC236}">
                  <a16:creationId xmlns:a16="http://schemas.microsoft.com/office/drawing/2014/main" id="{9EEBBE6B-8AB9-6D4E-B248-1ED54520D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8936" name="Rectangle 30">
              <a:extLst>
                <a:ext uri="{FF2B5EF4-FFF2-40B4-BE49-F238E27FC236}">
                  <a16:creationId xmlns:a16="http://schemas.microsoft.com/office/drawing/2014/main" id="{CB21A0FE-7F32-3340-AFCC-CA6FC329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000" b="1">
                  <a:latin typeface="Times New Roman" panose="02020603050405020304" pitchFamily="18" charset="0"/>
                </a:rPr>
                <a:t>31..40</a:t>
              </a:r>
              <a:endParaRPr lang="en-US" altLang="en-IT" sz="1800">
                <a:latin typeface="Times New Roman" panose="02020603050405020304" pitchFamily="18" charset="0"/>
              </a:endParaRPr>
            </a:p>
          </p:txBody>
        </p:sp>
        <p:sp>
          <p:nvSpPr>
            <p:cNvPr id="38937" name="Rectangle 62">
              <a:extLst>
                <a:ext uri="{FF2B5EF4-FFF2-40B4-BE49-F238E27FC236}">
                  <a16:creationId xmlns:a16="http://schemas.microsoft.com/office/drawing/2014/main" id="{F53A5A5F-93BD-0246-9A0C-1890FF1647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56844">
              <a:off x="3166" y="321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8938" name="Rectangle 9">
              <a:extLst>
                <a:ext uri="{FF2B5EF4-FFF2-40B4-BE49-F238E27FC236}">
                  <a16:creationId xmlns:a16="http://schemas.microsoft.com/office/drawing/2014/main" id="{03157AD0-1D3E-7C4F-829C-A4B35830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38939" name="Rectangle 10">
              <a:extLst>
                <a:ext uri="{FF2B5EF4-FFF2-40B4-BE49-F238E27FC236}">
                  <a16:creationId xmlns:a16="http://schemas.microsoft.com/office/drawing/2014/main" id="{2D9D62B1-EA90-AA46-A39C-A013C211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784"/>
              <a:ext cx="81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38940" name="Rectangle 8">
              <a:extLst>
                <a:ext uri="{FF2B5EF4-FFF2-40B4-BE49-F238E27FC236}">
                  <a16:creationId xmlns:a16="http://schemas.microsoft.com/office/drawing/2014/main" id="{EA190AC9-CF69-6B48-AB0C-5D8A3A8D7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8941" name="Rectangle 7">
              <a:extLst>
                <a:ext uri="{FF2B5EF4-FFF2-40B4-BE49-F238E27FC236}">
                  <a16:creationId xmlns:a16="http://schemas.microsoft.com/office/drawing/2014/main" id="{35A8BFC6-32A2-AA4E-A4E7-2EB491917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IT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38916" name="Object 1024">
            <a:extLst>
              <a:ext uri="{FF2B5EF4-FFF2-40B4-BE49-F238E27FC236}">
                <a16:creationId xmlns:a16="http://schemas.microsoft.com/office/drawing/2014/main" id="{DAB71BFA-540A-FF4B-B100-4522192D6762}"/>
              </a:ext>
            </a:extLst>
          </p:cNvPr>
          <p:cNvGraphicFramePr>
            <a:graphicFrameLocks/>
          </p:cNvGraphicFramePr>
          <p:nvPr/>
        </p:nvGraphicFramePr>
        <p:xfrm>
          <a:off x="6716714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5778500" imgH="4470400" progId="Excel.Sheet.8">
                  <p:embed/>
                </p:oleObj>
              </mc:Choice>
              <mc:Fallback>
                <p:oleObj name="Worksheet" r:id="rId4" imgW="5778500" imgH="4470400" progId="Excel.Sheet.8">
                  <p:embed/>
                  <p:pic>
                    <p:nvPicPr>
                      <p:cNvPr id="38916" name="Object 1024">
                        <a:extLst>
                          <a:ext uri="{FF2B5EF4-FFF2-40B4-BE49-F238E27FC236}">
                            <a16:creationId xmlns:a16="http://schemas.microsoft.com/office/drawing/2014/main" id="{DAB71BFA-540A-FF4B-B100-4522192D67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4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1">
            <a:extLst>
              <a:ext uri="{FF2B5EF4-FFF2-40B4-BE49-F238E27FC236}">
                <a16:creationId xmlns:a16="http://schemas.microsoft.com/office/drawing/2014/main" id="{E2B87581-7F3D-B748-B813-FE90B43E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371600"/>
            <a:ext cx="51736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altLang="en-IT" sz="2400"/>
              <a:t>Training data set: Buys_computer</a:t>
            </a:r>
          </a:p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altLang="en-IT" sz="2400"/>
              <a:t>The data set follows an example of Quinlan’s ID3 (Playing Tennis)</a:t>
            </a:r>
          </a:p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altLang="en-IT" sz="2400"/>
              <a:t>Resulting tree: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86C6EC0B-0144-7549-A2DA-AB3447703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DDFFDE-5C84-D145-A017-3355ED013B02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IT" sz="1200">
              <a:latin typeface="Tahoma" panose="020B0604030504040204" pitchFamily="34" charset="0"/>
            </a:endParaRPr>
          </a:p>
        </p:txBody>
      </p:sp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DEBB7ACB-DA45-6C42-B3B2-042DDDA59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IT"/>
              <a:t>Algorithm for Decision Tree Induction</a:t>
            </a:r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id="{45200194-4570-B34D-900E-FCF57735A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IT" sz="240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IT"/>
              <a:t>Tree is constructed in a </a:t>
            </a:r>
            <a:r>
              <a:rPr lang="en-US" altLang="en-IT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IT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IT"/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IT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IT"/>
              <a:t>Test attributes are selected on the basis of a heuristic or statistical measure (e.g., </a:t>
            </a:r>
            <a:r>
              <a:rPr lang="en-US" altLang="en-IT">
                <a:solidFill>
                  <a:schemeClr val="hlink"/>
                </a:solidFill>
              </a:rPr>
              <a:t>information gain</a:t>
            </a:r>
            <a:r>
              <a:rPr lang="en-US" altLang="en-IT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IT" sz="240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IT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IT"/>
              <a:t>There are no remaining attributes for further partitioning – </a:t>
            </a:r>
            <a:r>
              <a:rPr lang="en-US" altLang="en-IT">
                <a:solidFill>
                  <a:schemeClr val="hlink"/>
                </a:solidFill>
              </a:rPr>
              <a:t>majority voting</a:t>
            </a:r>
            <a:r>
              <a:rPr lang="en-US" altLang="en-IT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IT"/>
              <a:t>There are no samples left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BA4014F7-0C0E-A446-B016-19D659292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/>
              <a:t>Brief Review of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D5AE-C258-7745-B014-13A5F0EB56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C6A0E375-94D1-994B-997B-189CAAC70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38B6CD-18C3-7F4C-A80D-3564CE15D737}" type="slidenum">
              <a:rPr lang="en-US" altLang="en-IT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IT" sz="1200">
              <a:latin typeface="Tahoma" panose="020B0604030504040204" pitchFamily="34" charset="0"/>
            </a:endParaRPr>
          </a:p>
        </p:txBody>
      </p:sp>
      <p:pic>
        <p:nvPicPr>
          <p:cNvPr id="43012" name="Picture 2" descr="http://upload.wikimedia.org/wikipedia/commons/thumb/2/22/Binary_entropy_plot.svg/200px-Binary_entropy_plot.svg.png">
            <a:extLst>
              <a:ext uri="{FF2B5EF4-FFF2-40B4-BE49-F238E27FC236}">
                <a16:creationId xmlns:a16="http://schemas.microsoft.com/office/drawing/2014/main" id="{75A9C64F-581A-6B49-897F-E81886D3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4191001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4">
            <a:extLst>
              <a:ext uri="{FF2B5EF4-FFF2-40B4-BE49-F238E27FC236}">
                <a16:creationId xmlns:a16="http://schemas.microsoft.com/office/drawing/2014/main" id="{D8D4F1FD-1D3D-574D-A91E-A0E6FB07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60960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IT" sz="1600" b="1">
                <a:latin typeface="Tahoma" panose="020B0604030504040204" pitchFamily="34" charset="0"/>
              </a:rPr>
              <a:t>m =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4">
            <a:extLst>
              <a:ext uri="{FF2B5EF4-FFF2-40B4-BE49-F238E27FC236}">
                <a16:creationId xmlns:a16="http://schemas.microsoft.com/office/drawing/2014/main" id="{79D52B93-8592-0048-BDC6-F0FABB437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1"/>
            <a:ext cx="45720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8" name="Rectangle 2">
            <a:extLst>
              <a:ext uri="{FF2B5EF4-FFF2-40B4-BE49-F238E27FC236}">
                <a16:creationId xmlns:a16="http://schemas.microsoft.com/office/drawing/2014/main" id="{78D05977-30BB-564C-8071-319F45C2D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IT"/>
              <a:t>Ensemble Methods: Increasing the Accuracy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B615648-858E-C348-BB82-522BD5D64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2590800"/>
            <a:ext cx="8458200" cy="3810000"/>
          </a:xfrm>
        </p:spPr>
        <p:txBody>
          <a:bodyPr/>
          <a:lstStyle/>
          <a:p>
            <a:pPr eaLnBrk="1" hangingPunct="1"/>
            <a:r>
              <a:rPr lang="en-US" altLang="en-IT" sz="2400"/>
              <a:t>Ensemble methods</a:t>
            </a:r>
          </a:p>
          <a:p>
            <a:pPr lvl="1" eaLnBrk="1" hangingPunct="1"/>
            <a:r>
              <a:rPr lang="en-US" altLang="en-IT"/>
              <a:t>Use a combination of models to increase accuracy</a:t>
            </a:r>
          </a:p>
          <a:p>
            <a:pPr lvl="1" eaLnBrk="1" hangingPunct="1"/>
            <a:r>
              <a:rPr lang="en-US" altLang="en-IT"/>
              <a:t>Combine a series of k learned models, M</a:t>
            </a:r>
            <a:r>
              <a:rPr lang="en-US" altLang="en-IT" baseline="-25000"/>
              <a:t>1</a:t>
            </a:r>
            <a:r>
              <a:rPr lang="en-US" altLang="en-IT"/>
              <a:t>, M</a:t>
            </a:r>
            <a:r>
              <a:rPr lang="en-US" altLang="en-IT" baseline="-25000"/>
              <a:t>2</a:t>
            </a:r>
            <a:r>
              <a:rPr lang="en-US" altLang="en-IT"/>
              <a:t>, …, M</a:t>
            </a:r>
            <a:r>
              <a:rPr lang="en-US" altLang="en-IT" baseline="-25000"/>
              <a:t>k</a:t>
            </a:r>
            <a:r>
              <a:rPr lang="en-US" altLang="en-IT"/>
              <a:t>, with the aim of creating an improved model M*</a:t>
            </a:r>
          </a:p>
          <a:p>
            <a:pPr eaLnBrk="1" hangingPunct="1"/>
            <a:r>
              <a:rPr lang="en-US" altLang="en-IT" sz="2400"/>
              <a:t>Popular ensemble methods</a:t>
            </a:r>
          </a:p>
          <a:p>
            <a:pPr lvl="1" eaLnBrk="1" hangingPunct="1"/>
            <a:r>
              <a:rPr lang="en-US" altLang="en-IT"/>
              <a:t>Bagging: averaging the prediction over a collection of classifiers</a:t>
            </a:r>
          </a:p>
          <a:p>
            <a:pPr lvl="1" eaLnBrk="1" hangingPunct="1"/>
            <a:r>
              <a:rPr lang="en-US" altLang="en-IT"/>
              <a:t>Boosting: weighted vote with a collection of classifiers</a:t>
            </a:r>
          </a:p>
          <a:p>
            <a:pPr lvl="1" eaLnBrk="1" hangingPunct="1"/>
            <a:r>
              <a:rPr lang="en-US" altLang="en-IT"/>
              <a:t>Ensemble: combining a set of heterogeneous classifiers</a:t>
            </a:r>
          </a:p>
        </p:txBody>
      </p:sp>
      <p:sp>
        <p:nvSpPr>
          <p:cNvPr id="147460" name="Slide Number Placeholder 7">
            <a:extLst>
              <a:ext uri="{FF2B5EF4-FFF2-40B4-BE49-F238E27FC236}">
                <a16:creationId xmlns:a16="http://schemas.microsoft.com/office/drawing/2014/main" id="{7678F36C-F18E-4C4F-814F-2017F24A39C6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59516D-BE36-6041-8FCA-F8662A5B8795}" type="slidenum">
              <a:rPr lang="en-US" altLang="en-IT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IT"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>
            <a:extLst>
              <a:ext uri="{FF2B5EF4-FFF2-40B4-BE49-F238E27FC236}">
                <a16:creationId xmlns:a16="http://schemas.microsoft.com/office/drawing/2014/main" id="{BB874FE2-CFDB-A34A-80D5-985FEE28A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IT"/>
              <a:t>Bagging: Boostrap Aggregation</a:t>
            </a:r>
          </a:p>
        </p:txBody>
      </p:sp>
      <p:sp>
        <p:nvSpPr>
          <p:cNvPr id="149506" name="Rectangle 3">
            <a:extLst>
              <a:ext uri="{FF2B5EF4-FFF2-40B4-BE49-F238E27FC236}">
                <a16:creationId xmlns:a16="http://schemas.microsoft.com/office/drawing/2014/main" id="{8766E337-6974-5548-B423-FB7D5E7BA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en-IT" sz="2000"/>
              <a:t>Analogy: Diagnosis based on multiple doctors’ majority vote</a:t>
            </a:r>
          </a:p>
          <a:p>
            <a:pPr eaLnBrk="1" hangingPunct="1"/>
            <a:r>
              <a:rPr lang="en-US" altLang="en-IT" sz="2000"/>
              <a:t>Training</a:t>
            </a:r>
          </a:p>
          <a:p>
            <a:pPr lvl="1" eaLnBrk="1" hangingPunct="1"/>
            <a:r>
              <a:rPr lang="en-US" altLang="en-IT" sz="2000"/>
              <a:t>Given a set D of </a:t>
            </a:r>
            <a:r>
              <a:rPr lang="en-US" altLang="en-IT" sz="2000" i="1"/>
              <a:t>d </a:t>
            </a:r>
            <a:r>
              <a:rPr lang="en-US" altLang="en-IT" sz="2000"/>
              <a:t>tuples, at each iteration </a:t>
            </a:r>
            <a:r>
              <a:rPr lang="en-US" altLang="en-IT" sz="2000" i="1"/>
              <a:t>i</a:t>
            </a:r>
            <a:r>
              <a:rPr lang="en-US" altLang="en-IT" sz="2000"/>
              <a:t>, a training set D</a:t>
            </a:r>
            <a:r>
              <a:rPr lang="en-US" altLang="en-IT" sz="2000" baseline="-25000"/>
              <a:t>i</a:t>
            </a:r>
            <a:r>
              <a:rPr lang="en-US" altLang="en-IT" sz="2000"/>
              <a:t> of </a:t>
            </a:r>
            <a:r>
              <a:rPr lang="en-US" altLang="en-IT" sz="2000" i="1"/>
              <a:t>d</a:t>
            </a:r>
            <a:r>
              <a:rPr lang="en-US" altLang="en-IT" sz="2000"/>
              <a:t> tuples is sampled with replacement from D (i.e., bootstrap)</a:t>
            </a:r>
          </a:p>
          <a:p>
            <a:pPr lvl="1" eaLnBrk="1" hangingPunct="1"/>
            <a:r>
              <a:rPr lang="en-US" altLang="en-IT" sz="2000"/>
              <a:t>A classifier model M</a:t>
            </a:r>
            <a:r>
              <a:rPr lang="en-US" altLang="en-IT" sz="2000" baseline="-25000"/>
              <a:t>i</a:t>
            </a:r>
            <a:r>
              <a:rPr lang="en-US" altLang="en-IT" sz="2000"/>
              <a:t> is learned for each training set D</a:t>
            </a:r>
            <a:r>
              <a:rPr lang="en-US" altLang="en-IT" sz="2000" baseline="-25000"/>
              <a:t>i</a:t>
            </a:r>
            <a:endParaRPr lang="en-US" altLang="en-IT" sz="2000"/>
          </a:p>
          <a:p>
            <a:pPr eaLnBrk="1" hangingPunct="1"/>
            <a:r>
              <a:rPr lang="en-US" altLang="en-IT" sz="2000"/>
              <a:t>Classification: classify an unknown sample</a:t>
            </a:r>
            <a:r>
              <a:rPr lang="en-US" altLang="en-IT" sz="2000" b="1"/>
              <a:t> X</a:t>
            </a:r>
            <a:r>
              <a:rPr lang="en-US" altLang="en-IT" sz="2000"/>
              <a:t> </a:t>
            </a:r>
          </a:p>
          <a:p>
            <a:pPr lvl="1" eaLnBrk="1" hangingPunct="1"/>
            <a:r>
              <a:rPr lang="en-US" altLang="en-IT" sz="2000"/>
              <a:t>Each classifier M</a:t>
            </a:r>
            <a:r>
              <a:rPr lang="en-US" altLang="en-IT" sz="2000" baseline="-25000"/>
              <a:t>i</a:t>
            </a:r>
            <a:r>
              <a:rPr lang="en-US" altLang="en-IT" sz="2000"/>
              <a:t> returns its class prediction</a:t>
            </a:r>
          </a:p>
          <a:p>
            <a:pPr lvl="1" eaLnBrk="1" hangingPunct="1"/>
            <a:r>
              <a:rPr lang="en-US" altLang="en-IT" sz="2000"/>
              <a:t>The bagged classifier M* counts the votes and assigns the class with the most votes to </a:t>
            </a:r>
            <a:r>
              <a:rPr lang="en-US" altLang="en-IT" sz="2000" b="1"/>
              <a:t>X</a:t>
            </a:r>
            <a:endParaRPr lang="en-US" altLang="en-IT" sz="2000"/>
          </a:p>
          <a:p>
            <a:pPr eaLnBrk="1" hangingPunct="1"/>
            <a:r>
              <a:rPr lang="en-US" altLang="en-IT" sz="2000"/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en-IT" sz="2000"/>
              <a:t>Accuracy</a:t>
            </a:r>
          </a:p>
          <a:p>
            <a:pPr lvl="1" eaLnBrk="1" hangingPunct="1"/>
            <a:r>
              <a:rPr lang="en-US" altLang="en-IT" sz="2000"/>
              <a:t>Often significantly better than a single classifier derived from D</a:t>
            </a:r>
          </a:p>
          <a:p>
            <a:pPr lvl="1" eaLnBrk="1" hangingPunct="1"/>
            <a:r>
              <a:rPr lang="en-US" altLang="en-IT" sz="2000"/>
              <a:t>For noise data: not considerably worse, more robust </a:t>
            </a:r>
          </a:p>
          <a:p>
            <a:pPr lvl="1" eaLnBrk="1" hangingPunct="1"/>
            <a:r>
              <a:rPr lang="en-US" altLang="en-IT" sz="2000"/>
              <a:t>Proved improved accuracy in prediction</a:t>
            </a:r>
          </a:p>
        </p:txBody>
      </p:sp>
      <p:sp>
        <p:nvSpPr>
          <p:cNvPr id="149507" name="Slide Number Placeholder 7">
            <a:extLst>
              <a:ext uri="{FF2B5EF4-FFF2-40B4-BE49-F238E27FC236}">
                <a16:creationId xmlns:a16="http://schemas.microsoft.com/office/drawing/2014/main" id="{643905DE-8077-5F40-BE9A-08B45116781B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73DC531-F8CC-9845-9629-D0C2A9069BBF}" type="slidenum">
              <a:rPr lang="en-US" altLang="en-IT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IT" sz="1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026">
            <a:extLst>
              <a:ext uri="{FF2B5EF4-FFF2-40B4-BE49-F238E27FC236}">
                <a16:creationId xmlns:a16="http://schemas.microsoft.com/office/drawing/2014/main" id="{26E68473-A1DE-7649-807C-90BB92367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58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IT"/>
              <a:t>Boosting</a:t>
            </a:r>
            <a:endParaRPr lang="en-US" altLang="en-IT" sz="2800"/>
          </a:p>
        </p:txBody>
      </p:sp>
      <p:sp>
        <p:nvSpPr>
          <p:cNvPr id="151554" name="Rectangle 1027">
            <a:extLst>
              <a:ext uri="{FF2B5EF4-FFF2-40B4-BE49-F238E27FC236}">
                <a16:creationId xmlns:a16="http://schemas.microsoft.com/office/drawing/2014/main" id="{93D7DDB5-2617-E444-8E84-91ED01D7B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839200" cy="54864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en-IT" sz="2400"/>
              <a:t>Analogy: Consult several doctors, based on a combination of weighted diagnoses—weight assigned based on the previous diagnosis accuracy</a:t>
            </a:r>
          </a:p>
          <a:p>
            <a:pPr marL="457200" indent="-457200"/>
            <a:r>
              <a:rPr lang="en-US" altLang="en-IT" sz="2400"/>
              <a:t>How boosting works?</a:t>
            </a:r>
          </a:p>
          <a:p>
            <a:pPr marL="914400" lvl="1" indent="-457200"/>
            <a:r>
              <a:rPr lang="en-US" altLang="en-IT" b="1"/>
              <a:t>Weights</a:t>
            </a:r>
            <a:r>
              <a:rPr lang="en-US" altLang="en-IT"/>
              <a:t> are assigned to each training tuple</a:t>
            </a:r>
          </a:p>
          <a:p>
            <a:pPr marL="914400" lvl="1" indent="-457200"/>
            <a:r>
              <a:rPr lang="en-US" altLang="en-IT"/>
              <a:t>A series of k classifiers is iteratively learned</a:t>
            </a:r>
          </a:p>
          <a:p>
            <a:pPr marL="914400" lvl="1" indent="-457200"/>
            <a:r>
              <a:rPr lang="en-US" altLang="en-IT"/>
              <a:t>After a classifier M</a:t>
            </a:r>
            <a:r>
              <a:rPr lang="en-US" altLang="en-IT" baseline="-25000"/>
              <a:t>i</a:t>
            </a:r>
            <a:r>
              <a:rPr lang="en-US" altLang="en-IT"/>
              <a:t> is learned, the weights are updated to allow the subsequent classifier, M</a:t>
            </a:r>
            <a:r>
              <a:rPr lang="en-US" altLang="en-IT" baseline="-25000"/>
              <a:t>i+1</a:t>
            </a:r>
            <a:r>
              <a:rPr lang="en-US" altLang="en-IT"/>
              <a:t>, to </a:t>
            </a:r>
            <a:r>
              <a:rPr lang="en-US" altLang="en-IT" b="1"/>
              <a:t>pay more attention to the training tuples that were misclassified</a:t>
            </a:r>
            <a:r>
              <a:rPr lang="en-US" altLang="en-IT"/>
              <a:t> by M</a:t>
            </a:r>
            <a:r>
              <a:rPr lang="en-US" altLang="en-IT" baseline="-25000"/>
              <a:t>i</a:t>
            </a:r>
            <a:endParaRPr lang="en-US" altLang="en-IT"/>
          </a:p>
          <a:p>
            <a:pPr marL="914400" lvl="1" indent="-457200"/>
            <a:r>
              <a:rPr lang="en-US" altLang="en-IT"/>
              <a:t>The final </a:t>
            </a:r>
            <a:r>
              <a:rPr lang="en-US" altLang="en-IT" b="1"/>
              <a:t>M* combines the votes</a:t>
            </a:r>
            <a:r>
              <a:rPr lang="en-US" altLang="en-IT"/>
              <a:t> of each individual classifier, where the weight of each classifier's vote is a function of its accuracy</a:t>
            </a:r>
          </a:p>
          <a:p>
            <a:pPr marL="457200" indent="-457200"/>
            <a:r>
              <a:rPr lang="en-US" altLang="en-IT" sz="2400"/>
              <a:t>Boosting algorithm can be extended for numeric prediction</a:t>
            </a:r>
          </a:p>
          <a:p>
            <a:pPr marL="457200" indent="-457200"/>
            <a:r>
              <a:rPr lang="en-US" altLang="en-IT" sz="2400"/>
              <a:t>Comparing with bagging: Boosting tends to have greater accuracy, but it also risks overfitting the model to misclassified data</a:t>
            </a:r>
          </a:p>
        </p:txBody>
      </p:sp>
      <p:sp>
        <p:nvSpPr>
          <p:cNvPr id="151555" name="Slide Number Placeholder 7">
            <a:extLst>
              <a:ext uri="{FF2B5EF4-FFF2-40B4-BE49-F238E27FC236}">
                <a16:creationId xmlns:a16="http://schemas.microsoft.com/office/drawing/2014/main" id="{E7ED63CF-6793-D64B-82F8-74BBA20334D9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96B849B-3C3B-2D44-8385-07FBD1F622B9}" type="slidenum">
              <a:rPr lang="en-US" altLang="en-IT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IT" sz="1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Number Placeholder 7">
            <a:extLst>
              <a:ext uri="{FF2B5EF4-FFF2-40B4-BE49-F238E27FC236}">
                <a16:creationId xmlns:a16="http://schemas.microsoft.com/office/drawing/2014/main" id="{FB01FFD6-A733-7B48-AE40-411FC0012E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F1650-2C89-314B-895E-A691096C64AF}" type="slidenum">
              <a:rPr lang="en-US" altLang="en-IT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IT" sz="1200" b="1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41B63493-4B64-8549-96D3-886FFE58C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IT"/>
              <a:t>Adaboost (Freund and Schapire, 1997)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B9E5B981-7E0C-C745-9E21-A19E477F92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382000" cy="5105400"/>
          </a:xfrm>
        </p:spPr>
        <p:txBody>
          <a:bodyPr/>
          <a:lstStyle/>
          <a:p>
            <a:pPr marL="457200" indent="-457200"/>
            <a:r>
              <a:rPr lang="en-US" altLang="en-IT" sz="2000"/>
              <a:t>Given a set of </a:t>
            </a:r>
            <a:r>
              <a:rPr lang="en-US" altLang="en-IT" sz="2000" i="1"/>
              <a:t>d</a:t>
            </a:r>
            <a:r>
              <a:rPr lang="en-US" altLang="en-IT" sz="2000"/>
              <a:t> class-labeled tuples, (</a:t>
            </a:r>
            <a:r>
              <a:rPr lang="en-US" altLang="en-IT" sz="2000" b="1"/>
              <a:t>X</a:t>
            </a:r>
            <a:r>
              <a:rPr lang="en-US" altLang="en-IT" sz="2000" b="1" baseline="-25000"/>
              <a:t>1</a:t>
            </a:r>
            <a:r>
              <a:rPr lang="en-US" altLang="en-IT" sz="2000"/>
              <a:t>, y</a:t>
            </a:r>
            <a:r>
              <a:rPr lang="en-US" altLang="en-IT" sz="2000" baseline="-25000"/>
              <a:t>1</a:t>
            </a:r>
            <a:r>
              <a:rPr lang="en-US" altLang="en-IT" sz="2000"/>
              <a:t>), …, (</a:t>
            </a:r>
            <a:r>
              <a:rPr lang="en-US" altLang="en-IT" sz="2000" b="1"/>
              <a:t>X</a:t>
            </a:r>
            <a:r>
              <a:rPr lang="en-US" altLang="en-IT" sz="2000" b="1" baseline="-25000"/>
              <a:t>d</a:t>
            </a:r>
            <a:r>
              <a:rPr lang="en-US" altLang="en-IT" sz="2000"/>
              <a:t>, y</a:t>
            </a:r>
            <a:r>
              <a:rPr lang="en-US" altLang="en-IT" sz="2000" baseline="-25000"/>
              <a:t>d</a:t>
            </a:r>
            <a:r>
              <a:rPr lang="en-US" altLang="en-IT" sz="2000"/>
              <a:t>)</a:t>
            </a:r>
          </a:p>
          <a:p>
            <a:pPr marL="457200" indent="-457200"/>
            <a:r>
              <a:rPr lang="en-US" altLang="en-IT" sz="2000"/>
              <a:t>Initially, all the weights of tuples are set the same (1/d)</a:t>
            </a:r>
          </a:p>
          <a:p>
            <a:pPr marL="457200" indent="-457200"/>
            <a:r>
              <a:rPr lang="en-US" altLang="en-IT" sz="2000"/>
              <a:t>Generate k classifiers in k rounds.  At round i,</a:t>
            </a:r>
          </a:p>
          <a:p>
            <a:pPr marL="914400" lvl="1" indent="-457200"/>
            <a:r>
              <a:rPr lang="en-US" altLang="en-IT" sz="2000"/>
              <a:t>Tuples from D are sampled (with replacement) to form a training set D</a:t>
            </a:r>
            <a:r>
              <a:rPr lang="en-US" altLang="en-IT" sz="2000" baseline="-25000"/>
              <a:t>i</a:t>
            </a:r>
            <a:r>
              <a:rPr lang="en-US" altLang="en-IT" sz="2000"/>
              <a:t> of the same size</a:t>
            </a:r>
          </a:p>
          <a:p>
            <a:pPr marL="914400" lvl="1" indent="-457200"/>
            <a:r>
              <a:rPr lang="en-US" altLang="en-IT" sz="2000"/>
              <a:t>Each tuple’s chance of being selected is based on its weight</a:t>
            </a:r>
          </a:p>
          <a:p>
            <a:pPr marL="914400" lvl="1" indent="-457200"/>
            <a:r>
              <a:rPr lang="en-US" altLang="en-IT" sz="2000"/>
              <a:t>A classification model M</a:t>
            </a:r>
            <a:r>
              <a:rPr lang="en-US" altLang="en-IT" sz="2000" baseline="-25000"/>
              <a:t>i</a:t>
            </a:r>
            <a:r>
              <a:rPr lang="en-US" altLang="en-IT" sz="2000"/>
              <a:t> is derived from D</a:t>
            </a:r>
            <a:r>
              <a:rPr lang="en-US" altLang="en-IT" sz="2000" baseline="-25000"/>
              <a:t>i</a:t>
            </a:r>
          </a:p>
          <a:p>
            <a:pPr marL="914400" lvl="1" indent="-457200"/>
            <a:r>
              <a:rPr lang="en-US" altLang="en-IT" sz="2000"/>
              <a:t>Its error rate is calculated using D</a:t>
            </a:r>
            <a:r>
              <a:rPr lang="en-US" altLang="en-IT" sz="2000" baseline="-25000"/>
              <a:t>i </a:t>
            </a:r>
            <a:r>
              <a:rPr lang="en-US" altLang="en-IT" sz="2000"/>
              <a:t>as a test set</a:t>
            </a:r>
          </a:p>
          <a:p>
            <a:pPr marL="914400" lvl="1" indent="-457200"/>
            <a:r>
              <a:rPr lang="en-US" altLang="en-IT" sz="2000"/>
              <a:t>If a tuple is misclassified, its weight is increased, o.w. it is decreased</a:t>
            </a:r>
          </a:p>
          <a:p>
            <a:pPr marL="457200" indent="-457200"/>
            <a:r>
              <a:rPr lang="en-US" altLang="en-IT" sz="2000"/>
              <a:t>Error rate: err(</a:t>
            </a:r>
            <a:r>
              <a:rPr lang="en-US" altLang="en-IT" sz="2000" b="1"/>
              <a:t>X</a:t>
            </a:r>
            <a:r>
              <a:rPr lang="en-US" altLang="en-IT" sz="2000" b="1" baseline="-25000"/>
              <a:t>j</a:t>
            </a:r>
            <a:r>
              <a:rPr lang="en-US" altLang="en-IT" sz="2000"/>
              <a:t>) is the misclassification error of tuple </a:t>
            </a:r>
            <a:r>
              <a:rPr lang="en-US" altLang="en-IT" sz="2000" b="1"/>
              <a:t>X</a:t>
            </a:r>
            <a:r>
              <a:rPr lang="en-US" altLang="en-IT" sz="2000" b="1" baseline="-25000"/>
              <a:t>j</a:t>
            </a:r>
            <a:r>
              <a:rPr lang="en-US" altLang="en-IT" sz="2000"/>
              <a:t>. Classifier M</a:t>
            </a:r>
            <a:r>
              <a:rPr lang="en-US" altLang="en-IT" sz="2000" baseline="-25000"/>
              <a:t>i</a:t>
            </a:r>
            <a:r>
              <a:rPr lang="en-US" altLang="en-IT" sz="2000"/>
              <a:t> error rate is the sum of the weights of the misclassified tuples: </a:t>
            </a:r>
          </a:p>
          <a:p>
            <a:pPr marL="457200" indent="-457200"/>
            <a:endParaRPr lang="en-US" altLang="en-IT" sz="2000"/>
          </a:p>
          <a:p>
            <a:pPr marL="457200" indent="-457200"/>
            <a:endParaRPr lang="en-US" altLang="en-IT" sz="2000"/>
          </a:p>
          <a:p>
            <a:pPr marL="457200" indent="-457200"/>
            <a:r>
              <a:rPr lang="en-US" altLang="en-IT" sz="2000"/>
              <a:t>The weight of classifier M</a:t>
            </a:r>
            <a:r>
              <a:rPr lang="en-US" altLang="en-IT" sz="2000" baseline="-25000"/>
              <a:t>i</a:t>
            </a:r>
            <a:r>
              <a:rPr lang="en-US" altLang="en-IT" sz="2000"/>
              <a:t>’s vote is</a:t>
            </a:r>
          </a:p>
        </p:txBody>
      </p:sp>
      <p:graphicFrame>
        <p:nvGraphicFramePr>
          <p:cNvPr id="153604" name="Object 4">
            <a:extLst>
              <a:ext uri="{FF2B5EF4-FFF2-40B4-BE49-F238E27FC236}">
                <a16:creationId xmlns:a16="http://schemas.microsoft.com/office/drawing/2014/main" id="{C86D5F7C-260E-4446-9B9D-47A23CC7C9B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477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4" imgW="25158700" imgH="9944100" progId="Equation.3">
                  <p:embed/>
                </p:oleObj>
              </mc:Choice>
              <mc:Fallback>
                <p:oleObj name="Equation" r:id="rId4" imgW="25158700" imgH="9944100" progId="Equation.3">
                  <p:embed/>
                  <p:pic>
                    <p:nvPicPr>
                      <p:cNvPr id="153604" name="Object 4">
                        <a:extLst>
                          <a:ext uri="{FF2B5EF4-FFF2-40B4-BE49-F238E27FC236}">
                            <a16:creationId xmlns:a16="http://schemas.microsoft.com/office/drawing/2014/main" id="{C86D5F7C-260E-4446-9B9D-47A23CC7C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6">
            <a:extLst>
              <a:ext uri="{FF2B5EF4-FFF2-40B4-BE49-F238E27FC236}">
                <a16:creationId xmlns:a16="http://schemas.microsoft.com/office/drawing/2014/main" id="{DF61E81D-5085-6E49-A9F4-79D3A9EB8B61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038600" y="4953001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6" imgW="40373300" imgH="10236200" progId="Equation.3">
                  <p:embed/>
                </p:oleObj>
              </mc:Choice>
              <mc:Fallback>
                <p:oleObj name="Equation" r:id="rId6" imgW="40373300" imgH="10236200" progId="Equation.3">
                  <p:embed/>
                  <p:pic>
                    <p:nvPicPr>
                      <p:cNvPr id="153605" name="Object 6">
                        <a:extLst>
                          <a:ext uri="{FF2B5EF4-FFF2-40B4-BE49-F238E27FC236}">
                            <a16:creationId xmlns:a16="http://schemas.microsoft.com/office/drawing/2014/main" id="{DF61E81D-5085-6E49-A9F4-79D3A9EB8B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1"/>
                        <a:ext cx="3505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>
            <a:extLst>
              <a:ext uri="{FF2B5EF4-FFF2-40B4-BE49-F238E27FC236}">
                <a16:creationId xmlns:a16="http://schemas.microsoft.com/office/drawing/2014/main" id="{E6F99C90-1821-EF42-B4D2-0880C13B8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/>
              <a:t>Random Forest (</a:t>
            </a:r>
            <a:r>
              <a:rPr lang="en-US" altLang="en-IT" sz="3200"/>
              <a:t>Breiman 2001) </a:t>
            </a:r>
          </a:p>
        </p:txBody>
      </p:sp>
      <p:sp>
        <p:nvSpPr>
          <p:cNvPr id="155650" name="Rectangle 3">
            <a:extLst>
              <a:ext uri="{FF2B5EF4-FFF2-40B4-BE49-F238E27FC236}">
                <a16:creationId xmlns:a16="http://schemas.microsoft.com/office/drawing/2014/main" id="{0767B8FE-16B5-D64E-A070-9167A0F7C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458200" cy="5410200"/>
          </a:xfrm>
        </p:spPr>
        <p:txBody>
          <a:bodyPr/>
          <a:lstStyle/>
          <a:p>
            <a:r>
              <a:rPr lang="en-US" altLang="en-IT" sz="2000"/>
              <a:t>Random Forest: </a:t>
            </a:r>
          </a:p>
          <a:p>
            <a:pPr lvl="1"/>
            <a:r>
              <a:rPr lang="en-US" altLang="en-IT" sz="2000"/>
              <a:t>Each classifier in the ensemble is a </a:t>
            </a:r>
            <a:r>
              <a:rPr lang="en-US" altLang="en-IT" sz="2000" i="1"/>
              <a:t>decision tree </a:t>
            </a:r>
            <a:r>
              <a:rPr lang="en-US" altLang="en-IT" sz="2000"/>
              <a:t>classifier and is generated using a random selection of attributes at each node to determine the split</a:t>
            </a:r>
          </a:p>
          <a:p>
            <a:pPr lvl="1"/>
            <a:r>
              <a:rPr lang="en-US" altLang="en-IT" sz="2000"/>
              <a:t>During classification, each tree votes and the most popular class is returned</a:t>
            </a:r>
          </a:p>
          <a:p>
            <a:r>
              <a:rPr lang="en-US" altLang="en-IT" sz="2000"/>
              <a:t>Two Methods to construct Random Forest:</a:t>
            </a:r>
          </a:p>
          <a:p>
            <a:pPr lvl="1"/>
            <a:r>
              <a:rPr lang="en-US" altLang="en-IT" sz="2000"/>
              <a:t>Forest-RI (</a:t>
            </a:r>
            <a:r>
              <a:rPr lang="en-US" altLang="en-IT" sz="2000" i="1"/>
              <a:t>random input selection</a:t>
            </a:r>
            <a:r>
              <a:rPr lang="en-US" altLang="en-IT" sz="2000"/>
              <a:t>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altLang="en-IT" sz="2000"/>
              <a:t>Forest-RC (</a:t>
            </a:r>
            <a:r>
              <a:rPr lang="en-US" altLang="en-IT" sz="2000" i="1"/>
              <a:t>random linear combinations</a:t>
            </a:r>
            <a:r>
              <a:rPr lang="en-US" altLang="en-IT" sz="2000"/>
              <a:t>)</a:t>
            </a:r>
            <a:r>
              <a:rPr lang="en-US" altLang="en-IT" sz="2000" i="1"/>
              <a:t>: </a:t>
            </a:r>
            <a:r>
              <a:rPr lang="en-US" altLang="en-IT" sz="2000"/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altLang="en-IT" sz="2000"/>
              <a:t>Comparable in accuracy to Adaboost, but more robust to errors and outliers </a:t>
            </a:r>
          </a:p>
          <a:p>
            <a:r>
              <a:rPr lang="en-US" altLang="en-IT" sz="2000"/>
              <a:t>Insensitive to the number of attributes selected for consideration at each split, and faster than bagging or boosting</a:t>
            </a:r>
          </a:p>
        </p:txBody>
      </p:sp>
      <p:sp>
        <p:nvSpPr>
          <p:cNvPr id="155651" name="Slide Number Placeholder 7">
            <a:extLst>
              <a:ext uri="{FF2B5EF4-FFF2-40B4-BE49-F238E27FC236}">
                <a16:creationId xmlns:a16="http://schemas.microsoft.com/office/drawing/2014/main" id="{C8A29367-EAF5-B74C-B115-1E86806D4D70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17F3658-7C09-4640-971D-AB38E80B8D9A}" type="slidenum">
              <a:rPr lang="en-US" altLang="en-IT" sz="12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IT" sz="1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1909</Words>
  <Application>Microsoft Macintosh PowerPoint</Application>
  <PresentationFormat>Widescreen</PresentationFormat>
  <Paragraphs>225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Berlin Sans FB Demi</vt:lpstr>
      <vt:lpstr>Calibri</vt:lpstr>
      <vt:lpstr>Calibri Light</vt:lpstr>
      <vt:lpstr>Tahoma</vt:lpstr>
      <vt:lpstr>Times New Roman</vt:lpstr>
      <vt:lpstr>Wingdings</vt:lpstr>
      <vt:lpstr>Office Theme</vt:lpstr>
      <vt:lpstr>Microsoft Office Excel Worksheet</vt:lpstr>
      <vt:lpstr>Microsoft Equation 3.0</vt:lpstr>
      <vt:lpstr>Recap for Practice</vt:lpstr>
      <vt:lpstr>Decision Tree Induction: An Example</vt:lpstr>
      <vt:lpstr>Algorithm for Decision Tree Induction</vt:lpstr>
      <vt:lpstr>Brief Review of Entropy</vt:lpstr>
      <vt:lpstr>Ensemble Methods: Increasing the Accuracy</vt:lpstr>
      <vt:lpstr>Bagging: Boostrap Aggregation</vt:lpstr>
      <vt:lpstr>Boosting</vt:lpstr>
      <vt:lpstr>Adaboost (Freund and Schapire, 1997)</vt:lpstr>
      <vt:lpstr>Random Forest (Breiman 2001) </vt:lpstr>
      <vt:lpstr>Partitioning Algorithms: Basic Concept</vt:lpstr>
      <vt:lpstr>The K-Means Clustering Method </vt:lpstr>
      <vt:lpstr>Hierarchical Clustering</vt:lpstr>
      <vt:lpstr>PowerPoint Presentation</vt:lpstr>
      <vt:lpstr>Distance between Clusters</vt:lpstr>
      <vt:lpstr>Density-Based Clustering: Basic Concepts</vt:lpstr>
      <vt:lpstr>Density-Reachable and Density-Connected</vt:lpstr>
      <vt:lpstr>DBSCAN: Density-Based Spatial Clustering of Applications with Noise</vt:lpstr>
      <vt:lpstr>DBSCAN: The Algorithm</vt:lpstr>
      <vt:lpstr>Parametric Methods II: Detection of Multivariate 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for Practice</dc:title>
  <dc:creator>Riccardo Tommasini</dc:creator>
  <cp:lastModifiedBy>Riccardo Tommasini</cp:lastModifiedBy>
  <cp:revision>2</cp:revision>
  <dcterms:created xsi:type="dcterms:W3CDTF">2021-12-09T16:33:09Z</dcterms:created>
  <dcterms:modified xsi:type="dcterms:W3CDTF">2021-12-09T22:22:55Z</dcterms:modified>
</cp:coreProperties>
</file>