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/>
    <p:restoredTop sz="96327"/>
  </p:normalViewPr>
  <p:slideViewPr>
    <p:cSldViewPr snapToGrid="0">
      <p:cViewPr varScale="1">
        <p:scale>
          <a:sx n="130" d="100"/>
          <a:sy n="130" d="100"/>
        </p:scale>
        <p:origin x="1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F82BAB0-370D-C86E-9480-FB228F30F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59" t="3145" r="7257" b="83384"/>
          <a:stretch/>
        </p:blipFill>
        <p:spPr>
          <a:xfrm>
            <a:off x="5099920" y="164289"/>
            <a:ext cx="2206142" cy="7288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21CF0C-6D8B-4556-C7FD-BDBE2E4B9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8" t="4340" r="52888" b="83925"/>
          <a:stretch/>
        </p:blipFill>
        <p:spPr>
          <a:xfrm>
            <a:off x="1252308" y="157020"/>
            <a:ext cx="2125269" cy="634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FA0875-624C-9D5F-1705-3B91FE4C58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0" t="4741" r="3120" b="28565"/>
          <a:stretch/>
        </p:blipFill>
        <p:spPr>
          <a:xfrm>
            <a:off x="457575" y="791885"/>
            <a:ext cx="6993363" cy="3461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758E16-58EA-DECD-B489-E2CAD152E460}"/>
              </a:ext>
            </a:extLst>
          </p:cNvPr>
          <p:cNvSpPr txBox="1"/>
          <p:nvPr/>
        </p:nvSpPr>
        <p:spPr>
          <a:xfrm>
            <a:off x="951122" y="-42221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Cotton spermosphere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F097C-400E-6A85-FAB4-213F5D80B7E5}"/>
              </a:ext>
            </a:extLst>
          </p:cNvPr>
          <p:cNvSpPr txBox="1"/>
          <p:nvPr/>
        </p:nvSpPr>
        <p:spPr>
          <a:xfrm>
            <a:off x="4637714" y="-12357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Soybean spermosphere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E934C3-4AB0-4F2B-1269-BA2EC32A0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9" t="31321" r="92720" b="61355"/>
          <a:stretch/>
        </p:blipFill>
        <p:spPr>
          <a:xfrm>
            <a:off x="680514" y="735331"/>
            <a:ext cx="294640" cy="3962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EDEA5E-772C-87F5-F81C-93E3E777C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30" t="16036" r="86194" b="76474"/>
          <a:stretch/>
        </p:blipFill>
        <p:spPr>
          <a:xfrm>
            <a:off x="1012356" y="559431"/>
            <a:ext cx="332323" cy="405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01FF74-6AA5-AACE-6578-9C2441A9D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67" t="12183" r="37622" b="73991"/>
          <a:stretch/>
        </p:blipFill>
        <p:spPr>
          <a:xfrm>
            <a:off x="4271954" y="407316"/>
            <a:ext cx="731520" cy="748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B219FD-077E-0E72-5E26-D069682A4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11" t="63952" r="2755" b="28511"/>
          <a:stretch/>
        </p:blipFill>
        <p:spPr>
          <a:xfrm>
            <a:off x="4244352" y="467300"/>
            <a:ext cx="321282" cy="407775"/>
          </a:xfrm>
          <a:prstGeom prst="rect">
            <a:avLst/>
          </a:prstGeom>
        </p:spPr>
      </p:pic>
      <p:sp>
        <p:nvSpPr>
          <p:cNvPr id="39" name="Donut 38">
            <a:extLst>
              <a:ext uri="{FF2B5EF4-FFF2-40B4-BE49-F238E27FC236}">
                <a16:creationId xmlns:a16="http://schemas.microsoft.com/office/drawing/2014/main" id="{C6CE8FAA-4B7B-6D32-D5C0-FE6AEF9A3FC8}"/>
              </a:ext>
            </a:extLst>
          </p:cNvPr>
          <p:cNvSpPr/>
          <p:nvPr/>
        </p:nvSpPr>
        <p:spPr>
          <a:xfrm>
            <a:off x="1358900" y="1203362"/>
            <a:ext cx="63500" cy="57113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Donut 41">
            <a:extLst>
              <a:ext uri="{FF2B5EF4-FFF2-40B4-BE49-F238E27FC236}">
                <a16:creationId xmlns:a16="http://schemas.microsoft.com/office/drawing/2014/main" id="{F34482E0-E897-ED35-11F7-14AE0C1E3350}"/>
              </a:ext>
            </a:extLst>
          </p:cNvPr>
          <p:cNvSpPr/>
          <p:nvPr/>
        </p:nvSpPr>
        <p:spPr>
          <a:xfrm>
            <a:off x="6969125" y="2816225"/>
            <a:ext cx="76201" cy="79375"/>
          </a:xfrm>
          <a:prstGeom prst="donut">
            <a:avLst>
              <a:gd name="adj" fmla="val 104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43C94A-E5A1-7F37-DA5A-04572C417DBB}"/>
              </a:ext>
            </a:extLst>
          </p:cNvPr>
          <p:cNvGrpSpPr/>
          <p:nvPr/>
        </p:nvGrpSpPr>
        <p:grpSpPr>
          <a:xfrm>
            <a:off x="7817508" y="276999"/>
            <a:ext cx="4192422" cy="4025036"/>
            <a:chOff x="8076069" y="2868930"/>
            <a:chExt cx="3576458" cy="36081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B9D79E-6D80-5B33-72CB-B029D1186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2711" t="5448" r="1274" b="27859"/>
            <a:stretch/>
          </p:blipFill>
          <p:spPr>
            <a:xfrm>
              <a:off x="8076069" y="2868930"/>
              <a:ext cx="3576458" cy="3608174"/>
            </a:xfrm>
            <a:prstGeom prst="ellipse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B4CFEE3-5CC0-60F2-641F-56DA5B3E7A5B}"/>
                </a:ext>
              </a:extLst>
            </p:cNvPr>
            <p:cNvSpPr/>
            <p:nvPr/>
          </p:nvSpPr>
          <p:spPr>
            <a:xfrm>
              <a:off x="8658329" y="4391117"/>
              <a:ext cx="2407920" cy="20859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8C72099-983F-A954-B566-BD0B4CD3D6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492" t="84149" r="14726" b="-902"/>
          <a:stretch/>
        </p:blipFill>
        <p:spPr>
          <a:xfrm>
            <a:off x="2069105" y="5278195"/>
            <a:ext cx="6303757" cy="1392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03C18F-A9C3-D665-B0EC-5193F48262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888" t="5121" r="1514" b="28967"/>
          <a:stretch/>
        </p:blipFill>
        <p:spPr>
          <a:xfrm>
            <a:off x="8200439" y="1036174"/>
            <a:ext cx="3442921" cy="3464255"/>
          </a:xfrm>
          <a:prstGeom prst="ellipse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4B81CF-A381-C7E9-1872-06751361C5F7}"/>
              </a:ext>
            </a:extLst>
          </p:cNvPr>
          <p:cNvSpPr txBox="1"/>
          <p:nvPr/>
        </p:nvSpPr>
        <p:spPr>
          <a:xfrm>
            <a:off x="9175425" y="-12357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Soil without a seed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84688F-E1F7-67E3-0681-B0F6C4A737DD}"/>
              </a:ext>
            </a:extLst>
          </p:cNvPr>
          <p:cNvCxnSpPr>
            <a:cxnSpLocks/>
          </p:cNvCxnSpPr>
          <p:nvPr/>
        </p:nvCxnSpPr>
        <p:spPr>
          <a:xfrm>
            <a:off x="8692290" y="5443227"/>
            <a:ext cx="483115" cy="0"/>
          </a:xfrm>
          <a:prstGeom prst="line">
            <a:avLst/>
          </a:prstGeom>
          <a:ln w="15875">
            <a:solidFill>
              <a:srgbClr val="EDBF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5569410-8B41-1104-F5DD-CF75A308E77E}"/>
              </a:ext>
            </a:extLst>
          </p:cNvPr>
          <p:cNvSpPr txBox="1"/>
          <p:nvPr/>
        </p:nvSpPr>
        <p:spPr>
          <a:xfrm>
            <a:off x="9267771" y="5320116"/>
            <a:ext cx="1539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Negative co-association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B1EADA-B99D-9F20-E02F-F8E5DAADF63A}"/>
              </a:ext>
            </a:extLst>
          </p:cNvPr>
          <p:cNvCxnSpPr>
            <a:cxnSpLocks/>
          </p:cNvCxnSpPr>
          <p:nvPr/>
        </p:nvCxnSpPr>
        <p:spPr>
          <a:xfrm>
            <a:off x="8712610" y="5687067"/>
            <a:ext cx="48311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F19DB93-5C18-E91E-6EF7-077F4460FF36}"/>
              </a:ext>
            </a:extLst>
          </p:cNvPr>
          <p:cNvSpPr txBox="1"/>
          <p:nvPr/>
        </p:nvSpPr>
        <p:spPr>
          <a:xfrm>
            <a:off x="9267771" y="5563956"/>
            <a:ext cx="1483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Positive co-association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43F2CE-15F1-A0FF-8DBD-43B2D8DB1C1B}"/>
              </a:ext>
            </a:extLst>
          </p:cNvPr>
          <p:cNvSpPr txBox="1"/>
          <p:nvPr/>
        </p:nvSpPr>
        <p:spPr>
          <a:xfrm>
            <a:off x="4689509" y="4400931"/>
            <a:ext cx="3155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N components = 20</a:t>
            </a:r>
          </a:p>
          <a:p>
            <a:r>
              <a:rPr lang="en-US" sz="1200" dirty="0">
                <a:latin typeface="Helvetica" pitchFamily="2" charset="0"/>
              </a:rPr>
              <a:t>N components excluding isolated nodes = 8</a:t>
            </a:r>
          </a:p>
          <a:p>
            <a:r>
              <a:rPr lang="en-US" sz="1200" dirty="0">
                <a:latin typeface="Helvetica" pitchFamily="2" charset="0"/>
              </a:rPr>
              <a:t>N nodes in largest component = 121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68F54-8F3B-9771-5178-3AA3E604F5E1}"/>
              </a:ext>
            </a:extLst>
          </p:cNvPr>
          <p:cNvSpPr txBox="1"/>
          <p:nvPr/>
        </p:nvSpPr>
        <p:spPr>
          <a:xfrm>
            <a:off x="8671614" y="4400931"/>
            <a:ext cx="3239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N components = 30</a:t>
            </a:r>
          </a:p>
          <a:p>
            <a:r>
              <a:rPr lang="en-US" sz="1200" dirty="0">
                <a:latin typeface="Helvetica" pitchFamily="2" charset="0"/>
              </a:rPr>
              <a:t>N components excluding isolated nodes = 21</a:t>
            </a:r>
          </a:p>
          <a:p>
            <a:r>
              <a:rPr lang="en-US" sz="1200" dirty="0">
                <a:latin typeface="Helvetica" pitchFamily="2" charset="0"/>
              </a:rPr>
              <a:t>N nodes in largest component = 80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F42786-D95D-659C-BFFD-56792AB6EB4A}"/>
              </a:ext>
            </a:extLst>
          </p:cNvPr>
          <p:cNvSpPr txBox="1"/>
          <p:nvPr/>
        </p:nvSpPr>
        <p:spPr>
          <a:xfrm>
            <a:off x="680514" y="4400298"/>
            <a:ext cx="3155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N components = 9</a:t>
            </a:r>
          </a:p>
          <a:p>
            <a:r>
              <a:rPr lang="en-US" sz="1200" dirty="0">
                <a:latin typeface="Helvetica" pitchFamily="2" charset="0"/>
              </a:rPr>
              <a:t>N components excluding isolated nodes = 6</a:t>
            </a:r>
          </a:p>
          <a:p>
            <a:r>
              <a:rPr lang="en-US" sz="1200" dirty="0">
                <a:latin typeface="Helvetica" pitchFamily="2" charset="0"/>
              </a:rPr>
              <a:t>N nodes in largest component = 136</a:t>
            </a:r>
          </a:p>
        </p:txBody>
      </p:sp>
      <p:sp>
        <p:nvSpPr>
          <p:cNvPr id="44" name="Donut 43">
            <a:extLst>
              <a:ext uri="{FF2B5EF4-FFF2-40B4-BE49-F238E27FC236}">
                <a16:creationId xmlns:a16="http://schemas.microsoft.com/office/drawing/2014/main" id="{EA7BA4AD-A01A-D0E5-9DD9-2072592CE7E0}"/>
              </a:ext>
            </a:extLst>
          </p:cNvPr>
          <p:cNvSpPr/>
          <p:nvPr/>
        </p:nvSpPr>
        <p:spPr>
          <a:xfrm>
            <a:off x="1306579" y="1566476"/>
            <a:ext cx="77721" cy="75393"/>
          </a:xfrm>
          <a:prstGeom prst="donut">
            <a:avLst>
              <a:gd name="adj" fmla="val 16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Donut 44">
            <a:extLst>
              <a:ext uri="{FF2B5EF4-FFF2-40B4-BE49-F238E27FC236}">
                <a16:creationId xmlns:a16="http://schemas.microsoft.com/office/drawing/2014/main" id="{82BA6DFF-DA64-5E3C-883F-AC99C1C104A6}"/>
              </a:ext>
            </a:extLst>
          </p:cNvPr>
          <p:cNvSpPr/>
          <p:nvPr/>
        </p:nvSpPr>
        <p:spPr>
          <a:xfrm>
            <a:off x="6530975" y="3617548"/>
            <a:ext cx="66675" cy="68627"/>
          </a:xfrm>
          <a:prstGeom prst="donut">
            <a:avLst>
              <a:gd name="adj" fmla="val 16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onut 45">
            <a:extLst>
              <a:ext uri="{FF2B5EF4-FFF2-40B4-BE49-F238E27FC236}">
                <a16:creationId xmlns:a16="http://schemas.microsoft.com/office/drawing/2014/main" id="{107B9BB9-9330-53F7-5A17-CD65F4C7832C}"/>
              </a:ext>
            </a:extLst>
          </p:cNvPr>
          <p:cNvSpPr/>
          <p:nvPr/>
        </p:nvSpPr>
        <p:spPr>
          <a:xfrm>
            <a:off x="1159882" y="1422258"/>
            <a:ext cx="68844" cy="69591"/>
          </a:xfrm>
          <a:prstGeom prst="donut">
            <a:avLst>
              <a:gd name="adj" fmla="val 138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Donut 46">
            <a:extLst>
              <a:ext uri="{FF2B5EF4-FFF2-40B4-BE49-F238E27FC236}">
                <a16:creationId xmlns:a16="http://schemas.microsoft.com/office/drawing/2014/main" id="{7C0BA2E8-D0A4-1C4A-0996-4B06E1A061C3}"/>
              </a:ext>
            </a:extLst>
          </p:cNvPr>
          <p:cNvSpPr/>
          <p:nvPr/>
        </p:nvSpPr>
        <p:spPr>
          <a:xfrm>
            <a:off x="6686550" y="2743200"/>
            <a:ext cx="76201" cy="73025"/>
          </a:xfrm>
          <a:prstGeom prst="donut">
            <a:avLst>
              <a:gd name="adj" fmla="val 13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Donut 47">
            <a:extLst>
              <a:ext uri="{FF2B5EF4-FFF2-40B4-BE49-F238E27FC236}">
                <a16:creationId xmlns:a16="http://schemas.microsoft.com/office/drawing/2014/main" id="{CCD1B82A-F831-073D-FD10-EA9572B258E4}"/>
              </a:ext>
            </a:extLst>
          </p:cNvPr>
          <p:cNvSpPr/>
          <p:nvPr/>
        </p:nvSpPr>
        <p:spPr>
          <a:xfrm>
            <a:off x="932072" y="2498725"/>
            <a:ext cx="83459" cy="79375"/>
          </a:xfrm>
          <a:prstGeom prst="donut">
            <a:avLst>
              <a:gd name="adj" fmla="val 13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Donut 48">
            <a:extLst>
              <a:ext uri="{FF2B5EF4-FFF2-40B4-BE49-F238E27FC236}">
                <a16:creationId xmlns:a16="http://schemas.microsoft.com/office/drawing/2014/main" id="{8A9E56F7-7745-1098-1FA9-2AC7328FE4D1}"/>
              </a:ext>
            </a:extLst>
          </p:cNvPr>
          <p:cNvSpPr/>
          <p:nvPr/>
        </p:nvSpPr>
        <p:spPr>
          <a:xfrm>
            <a:off x="5190067" y="3888036"/>
            <a:ext cx="64558" cy="64840"/>
          </a:xfrm>
          <a:prstGeom prst="donut">
            <a:avLst>
              <a:gd name="adj" fmla="val 9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EF85E7F9-0236-447D-16DF-19CF442E9E14}"/>
              </a:ext>
            </a:extLst>
          </p:cNvPr>
          <p:cNvSpPr/>
          <p:nvPr/>
        </p:nvSpPr>
        <p:spPr>
          <a:xfrm>
            <a:off x="1416050" y="3697324"/>
            <a:ext cx="101600" cy="8572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82633777-EF65-2F33-C38C-EA81AA53823D}"/>
              </a:ext>
            </a:extLst>
          </p:cNvPr>
          <p:cNvSpPr/>
          <p:nvPr/>
        </p:nvSpPr>
        <p:spPr>
          <a:xfrm>
            <a:off x="6848475" y="2597150"/>
            <a:ext cx="83459" cy="9020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D78185F3-77A7-9236-67EB-B42F443A2F0B}"/>
              </a:ext>
            </a:extLst>
          </p:cNvPr>
          <p:cNvSpPr/>
          <p:nvPr/>
        </p:nvSpPr>
        <p:spPr>
          <a:xfrm>
            <a:off x="2276475" y="2035174"/>
            <a:ext cx="92075" cy="82551"/>
          </a:xfrm>
          <a:prstGeom prst="triangle">
            <a:avLst>
              <a:gd name="adj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561F5BE2-AD27-981D-06C4-E49E814424A3}"/>
              </a:ext>
            </a:extLst>
          </p:cNvPr>
          <p:cNvSpPr/>
          <p:nvPr/>
        </p:nvSpPr>
        <p:spPr>
          <a:xfrm>
            <a:off x="6534150" y="1844850"/>
            <a:ext cx="95250" cy="9190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A03B777E-566C-F50A-1E19-B649BE830633}"/>
              </a:ext>
            </a:extLst>
          </p:cNvPr>
          <p:cNvSpPr/>
          <p:nvPr/>
        </p:nvSpPr>
        <p:spPr>
          <a:xfrm>
            <a:off x="2978150" y="2895600"/>
            <a:ext cx="92075" cy="82551"/>
          </a:xfrm>
          <a:prstGeom prst="triangle">
            <a:avLst>
              <a:gd name="adj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603D289E-75E0-38E6-87DC-F8368A7CBE7B}"/>
              </a:ext>
            </a:extLst>
          </p:cNvPr>
          <p:cNvSpPr/>
          <p:nvPr/>
        </p:nvSpPr>
        <p:spPr>
          <a:xfrm>
            <a:off x="6629400" y="2118558"/>
            <a:ext cx="95250" cy="9190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A2EB64-4B82-82A0-2166-AE80DDEE2497}"/>
              </a:ext>
            </a:extLst>
          </p:cNvPr>
          <p:cNvSpPr txBox="1"/>
          <p:nvPr/>
        </p:nvSpPr>
        <p:spPr>
          <a:xfrm>
            <a:off x="7708537" y="5712916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Fungi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AE908C-FE44-587A-97B5-7CA524A349FB}"/>
              </a:ext>
            </a:extLst>
          </p:cNvPr>
          <p:cNvSpPr txBox="1"/>
          <p:nvPr/>
        </p:nvSpPr>
        <p:spPr>
          <a:xfrm>
            <a:off x="94488" y="37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7A43C-909C-E755-DD5C-6B4606025176}"/>
              </a:ext>
            </a:extLst>
          </p:cNvPr>
          <p:cNvSpPr txBox="1"/>
          <p:nvPr/>
        </p:nvSpPr>
        <p:spPr>
          <a:xfrm>
            <a:off x="3845459" y="336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537DF-620D-29F1-A171-468D45FF4A22}"/>
              </a:ext>
            </a:extLst>
          </p:cNvPr>
          <p:cNvSpPr txBox="1"/>
          <p:nvPr/>
        </p:nvSpPr>
        <p:spPr>
          <a:xfrm>
            <a:off x="7688087" y="336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628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E97132"/>
      </a:accent3>
      <a:accent4>
        <a:srgbClr val="196B24"/>
      </a:accent4>
      <a:accent5>
        <a:srgbClr val="4EA72E"/>
      </a:accent5>
      <a:accent6>
        <a:srgbClr val="C80724"/>
      </a:accent6>
      <a:hlink>
        <a:srgbClr val="518B9B"/>
      </a:hlink>
      <a:folHlink>
        <a:srgbClr val="96607D"/>
      </a:folHlink>
    </a:clrScheme>
    <a:fontScheme name="Office Theme">
      <a:majorFont>
        <a:latin typeface="Bierstadt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Bierstadt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70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Bierstadt</vt:lpstr>
      <vt:lpstr>BierstadtDisplay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Noel</dc:creator>
  <cp:lastModifiedBy>Zachary Noel</cp:lastModifiedBy>
  <cp:revision>2</cp:revision>
  <dcterms:created xsi:type="dcterms:W3CDTF">2023-01-05T18:43:41Z</dcterms:created>
  <dcterms:modified xsi:type="dcterms:W3CDTF">2023-01-05T21:39:31Z</dcterms:modified>
</cp:coreProperties>
</file>