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ABA6E-4717-ADC3-01BA-E5C17C9411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EBAEB4-B5EC-F04B-A04D-C4C605315F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AA9A6B-C61E-9393-FE74-4ABD93FB3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58FE3-0527-4C82-B571-0E3C3F845407}" type="datetimeFigureOut">
              <a:rPr lang="en-IN" smtClean="0"/>
              <a:t>13-04-2023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6C0C2F-9D68-6FD5-5E17-F4912AF00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CB316A-E88E-F6C5-296C-352C9CEF1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3345B-7F2D-4495-A264-D754268B3C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3034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A4C54-6674-B5B9-764A-96EAE334D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82679D-8CA3-4D4B-6704-8FC0F19578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842A06-E0EA-23C2-6290-F1503B307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58FE3-0527-4C82-B571-0E3C3F845407}" type="datetimeFigureOut">
              <a:rPr lang="en-IN" smtClean="0"/>
              <a:t>13-04-2023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56AB1-9DB1-4765-0FC7-E6E2614D1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7C5EBD-D7E8-6B66-0F75-24F5C748E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3345B-7F2D-4495-A264-D754268B3C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272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80BFA4-263B-7435-7A31-948977F877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794AF2-993D-0563-4F0D-A535472BAD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8B678D-B03F-02C5-DD37-D3EADA9E0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58FE3-0527-4C82-B571-0E3C3F845407}" type="datetimeFigureOut">
              <a:rPr lang="en-IN" smtClean="0"/>
              <a:t>13-04-2023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2CC2F5-276B-18E2-A24F-F8106E875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7920F1-934F-3D65-B909-2AB25F012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3345B-7F2D-4495-A264-D754268B3C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3960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855C7-7B7B-80D6-468A-56FBB6591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494D2A-1FC5-E8D9-A29D-1B46576EEA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F659C1-560E-4AC5-F2D6-47C56B234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58FE3-0527-4C82-B571-0E3C3F845407}" type="datetimeFigureOut">
              <a:rPr lang="en-IN" smtClean="0"/>
              <a:t>13-04-2023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43B820-7A39-46C0-D383-9C86407DD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602AAC-9A45-2CB9-0C05-DD2F60AFF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3345B-7F2D-4495-A264-D754268B3C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0925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92A00-E1D3-D4A8-9F85-D08A6992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D00470-BE66-EFD4-8360-20503C91A2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7D6CCD-C5B5-8CF9-24E6-A47142436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58FE3-0527-4C82-B571-0E3C3F845407}" type="datetimeFigureOut">
              <a:rPr lang="en-IN" smtClean="0"/>
              <a:t>13-04-2023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EAF9B1-FB53-92E6-FAEB-F0DF4EF29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4427A0-44C0-F9E8-2438-75A0B22FF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3345B-7F2D-4495-A264-D754268B3C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8882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1A99A-FB2A-8C89-0BC0-2E70BBE20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8B303-B1B8-69C8-DC2B-E429CCF718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1F5632-FD37-8ECB-8359-849612729B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78A716-A4B6-6CFE-CF8C-A6B687474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58FE3-0527-4C82-B571-0E3C3F845407}" type="datetimeFigureOut">
              <a:rPr lang="en-IN" smtClean="0"/>
              <a:t>13-04-2023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E58977-B326-2CEE-EB44-A36BC55FC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EFB31A-F48F-394F-D61A-3D087A67F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3345B-7F2D-4495-A264-D754268B3C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1948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794C0-C349-2B9F-D127-367BB4FA7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1FB0AC-AB0F-B991-BC7A-4D1F6DC18C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0CD0E7-4C95-CF39-FCFD-08280CB0F7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61A47A-68FB-33D8-0D2B-6BBBC79B38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D3C17F-9787-1C76-0B6A-C2E072D76B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682039-4432-9CC8-E521-094F6B274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58FE3-0527-4C82-B571-0E3C3F845407}" type="datetimeFigureOut">
              <a:rPr lang="en-IN" smtClean="0"/>
              <a:t>13-04-2023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D8D175-C398-A6A8-5790-E6ED9548E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53F934-43E3-0D90-29A4-733A6D34F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3345B-7F2D-4495-A264-D754268B3C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095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F9DD7-017E-2838-0E93-172701445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8028F2-518F-6483-B2E1-0EF0073B7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58FE3-0527-4C82-B571-0E3C3F845407}" type="datetimeFigureOut">
              <a:rPr lang="en-IN" smtClean="0"/>
              <a:t>13-04-2023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09A75E-B378-8E67-54EA-8A25E1089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2CAD15-EEB2-54C6-4F4A-7F71917BC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3345B-7F2D-4495-A264-D754268B3C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9139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0FD647-B709-6097-05C8-653920057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58FE3-0527-4C82-B571-0E3C3F845407}" type="datetimeFigureOut">
              <a:rPr lang="en-IN" smtClean="0"/>
              <a:t>13-04-2023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C9D70F-3D41-E56C-B732-6BB3ECF9F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F285E6-B255-F586-5E28-DCD5C41E9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3345B-7F2D-4495-A264-D754268B3C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9057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60F11-39FE-0E0E-8D59-EB3ADDBD6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7AE0E-21F7-06E3-625F-EB790BAA6F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BF52E7-03E8-B63A-120D-E11CAF2080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456403-4907-BC25-DA49-50108DC9B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58FE3-0527-4C82-B571-0E3C3F845407}" type="datetimeFigureOut">
              <a:rPr lang="en-IN" smtClean="0"/>
              <a:t>13-04-2023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4C3946-F797-EC77-D249-04A6F19D3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C25E8D-096C-8A88-2373-75F684043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3345B-7F2D-4495-A264-D754268B3C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8355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BB5BD-30CC-69BC-C00D-CDDA7CB3E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524F52-7D87-27E2-3503-8CD00443AA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8C4C81-8781-A2F0-0602-5B36C42BBF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18B396-A0EB-5389-EF53-74DE9D979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58FE3-0527-4C82-B571-0E3C3F845407}" type="datetimeFigureOut">
              <a:rPr lang="en-IN" smtClean="0"/>
              <a:t>13-04-2023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23C967-CD39-4187-4E59-D10A7FBF0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3DB757-DBC3-011A-5841-D6EC827EF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3345B-7F2D-4495-A264-D754268B3C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294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435B8D-396F-AACE-E592-796939097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A7715D-5048-F283-6084-5E3AC534F2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8E3FDC-50D4-F9FB-022A-1A2E990998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458FE3-0527-4C82-B571-0E3C3F845407}" type="datetimeFigureOut">
              <a:rPr lang="en-IN" smtClean="0"/>
              <a:t>13-04-2023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590920-4815-A574-0514-B3FE5866EC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CDCC59-8915-5DF4-C474-046A97F68F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63345B-7F2D-4495-A264-D754268B3C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7275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38592-922C-4975-3724-709E3C813B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47947"/>
            <a:ext cx="9144000" cy="962015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br>
              <a:rPr lang="en-US" sz="2700" b="1" spc="345" dirty="0">
                <a:solidFill>
                  <a:srgbClr val="124F5C"/>
                </a:solidFill>
                <a:latin typeface="Georgia"/>
                <a:cs typeface="Georgia"/>
              </a:rPr>
            </a:br>
            <a:br>
              <a:rPr lang="en-US" sz="2700" b="1" spc="345" dirty="0">
                <a:solidFill>
                  <a:srgbClr val="124F5C"/>
                </a:solidFill>
                <a:latin typeface="Georgia"/>
                <a:cs typeface="Georgia"/>
              </a:rPr>
            </a:br>
            <a:br>
              <a:rPr lang="en-US" sz="2700" b="1" spc="345" dirty="0">
                <a:solidFill>
                  <a:srgbClr val="124F5C"/>
                </a:solidFill>
                <a:latin typeface="Georgia"/>
                <a:cs typeface="Georgia"/>
              </a:rPr>
            </a:br>
            <a:r>
              <a:rPr lang="en-US" sz="2700" b="1" spc="345" dirty="0">
                <a:solidFill>
                  <a:srgbClr val="124F5C"/>
                </a:solidFill>
                <a:latin typeface="Georgia"/>
                <a:cs typeface="Georgia"/>
              </a:rPr>
              <a:t>Cardiovascular</a:t>
            </a:r>
            <a:r>
              <a:rPr lang="en-US" sz="2700" b="1" dirty="0">
                <a:solidFill>
                  <a:srgbClr val="124F5C"/>
                </a:solidFill>
                <a:latin typeface="Georgia"/>
                <a:cs typeface="Georgia"/>
              </a:rPr>
              <a:t> </a:t>
            </a:r>
            <a:r>
              <a:rPr lang="en-US" sz="2700" b="1" spc="90" dirty="0">
                <a:solidFill>
                  <a:srgbClr val="124F5C"/>
                </a:solidFill>
                <a:latin typeface="Georgia"/>
                <a:cs typeface="Georgia"/>
              </a:rPr>
              <a:t>Risk</a:t>
            </a:r>
            <a:r>
              <a:rPr lang="en-US" sz="2700" b="1" spc="-10" dirty="0">
                <a:solidFill>
                  <a:srgbClr val="124F5C"/>
                </a:solidFill>
                <a:latin typeface="Georgia"/>
                <a:cs typeface="Georgia"/>
              </a:rPr>
              <a:t> </a:t>
            </a:r>
            <a:r>
              <a:rPr lang="en-US" sz="2700" b="1" spc="220" dirty="0">
                <a:solidFill>
                  <a:srgbClr val="124F5C"/>
                </a:solidFill>
                <a:latin typeface="Georgia"/>
                <a:cs typeface="Georgia"/>
              </a:rPr>
              <a:t>Prediction</a:t>
            </a:r>
            <a:br>
              <a:rPr lang="en-US" sz="2700" b="1" spc="220" dirty="0">
                <a:solidFill>
                  <a:srgbClr val="124F5C"/>
                </a:solidFill>
                <a:latin typeface="Georgia"/>
                <a:cs typeface="Georgia"/>
              </a:rPr>
            </a:br>
            <a:r>
              <a:rPr lang="en-US" sz="2700" b="0" dirty="0">
                <a:solidFill>
                  <a:srgbClr val="82C6FF"/>
                </a:solidFill>
                <a:effectLst/>
                <a:latin typeface="Courier New" panose="02070309020205020404" pitchFamily="49" charset="0"/>
              </a:rPr>
              <a:t>Predictive Analytics with Case Studies(CSE3085)</a:t>
            </a:r>
            <a:b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</a:br>
            <a:br>
              <a:rPr lang="en-US" sz="6000" dirty="0">
                <a:latin typeface="Georgia"/>
                <a:cs typeface="Georgia"/>
              </a:rPr>
            </a:br>
            <a:br>
              <a:rPr lang="en-US" sz="4800" dirty="0">
                <a:latin typeface="Bahnschrift"/>
                <a:cs typeface="Bahnschrift"/>
              </a:rPr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46796C-64D3-D5F8-5BC8-6E75F0DF5D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47948"/>
            <a:ext cx="8277726" cy="1237989"/>
          </a:xfrm>
        </p:spPr>
        <p:txBody>
          <a:bodyPr>
            <a:noAutofit/>
          </a:bodyPr>
          <a:lstStyle/>
          <a:p>
            <a:r>
              <a:rPr lang="en-US" sz="2000" b="1" dirty="0">
                <a:solidFill>
                  <a:srgbClr val="002060"/>
                </a:solidFill>
                <a:latin typeface="Bahnschrift" panose="020B0502040204020203" pitchFamily="34" charset="0"/>
              </a:rPr>
              <a:t>NOEL BENNY - 20MIA1020</a:t>
            </a:r>
          </a:p>
          <a:p>
            <a:r>
              <a:rPr lang="en-US" sz="2000" b="1" dirty="0">
                <a:solidFill>
                  <a:srgbClr val="002060"/>
                </a:solidFill>
                <a:latin typeface="Bahnschrift" panose="020B0502040204020203" pitchFamily="34" charset="0"/>
              </a:rPr>
              <a:t>ANTONY GEORGE MATHEW –  20MIA1022</a:t>
            </a:r>
          </a:p>
          <a:p>
            <a:r>
              <a:rPr lang="en-US" sz="2000" b="1" dirty="0">
                <a:solidFill>
                  <a:srgbClr val="002060"/>
                </a:solidFill>
                <a:latin typeface="Bahnschrift" panose="020B0502040204020203" pitchFamily="34" charset="0"/>
              </a:rPr>
              <a:t>DIYA AL DIN –   20MIA1048</a:t>
            </a:r>
            <a:br>
              <a:rPr lang="en-US" sz="2000" b="1" dirty="0">
                <a:solidFill>
                  <a:srgbClr val="002060"/>
                </a:solidFill>
                <a:latin typeface="Bahnschrift" panose="020B0502040204020203" pitchFamily="34" charset="0"/>
              </a:rPr>
            </a:br>
            <a:r>
              <a:rPr lang="en-US" sz="2000" b="1" dirty="0">
                <a:solidFill>
                  <a:srgbClr val="002060"/>
                </a:solidFill>
                <a:latin typeface="Bahnschrift" panose="020B0502040204020203" pitchFamily="34" charset="0"/>
              </a:rPr>
              <a:t>HIDESH MATHEW SEBI - 20MIA1064</a:t>
            </a:r>
            <a:endParaRPr lang="en-IN" sz="2000" b="1" dirty="0">
              <a:latin typeface="Bahnschrift" panose="020B0502040204020203" pitchFamily="34" charset="0"/>
            </a:endParaRPr>
          </a:p>
        </p:txBody>
      </p:sp>
      <p:pic>
        <p:nvPicPr>
          <p:cNvPr id="7" name="object 4">
            <a:extLst>
              <a:ext uri="{FF2B5EF4-FFF2-40B4-BE49-F238E27FC236}">
                <a16:creationId xmlns:a16="http://schemas.microsoft.com/office/drawing/2014/main" id="{6EAB75DC-D81D-D10B-0639-EE966130937A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36729" y="4747674"/>
            <a:ext cx="5279943" cy="1975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2911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D5B3A-5821-F7BD-75FC-E4DAC5D82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260" dirty="0"/>
              <a:t>Are</a:t>
            </a:r>
            <a:r>
              <a:rPr lang="en-US" spc="5" dirty="0"/>
              <a:t> </a:t>
            </a:r>
            <a:r>
              <a:rPr lang="en-US" spc="145" dirty="0"/>
              <a:t>diabetic</a:t>
            </a:r>
            <a:r>
              <a:rPr lang="en-US" spc="25" dirty="0"/>
              <a:t> </a:t>
            </a:r>
            <a:r>
              <a:rPr lang="en-US" spc="195" dirty="0"/>
              <a:t>patients</a:t>
            </a:r>
            <a:r>
              <a:rPr lang="en-US" spc="15" dirty="0"/>
              <a:t> </a:t>
            </a:r>
            <a:r>
              <a:rPr lang="en-US" spc="375" dirty="0"/>
              <a:t>at</a:t>
            </a:r>
            <a:r>
              <a:rPr lang="en-US" spc="-10" dirty="0"/>
              <a:t> </a:t>
            </a:r>
            <a:r>
              <a:rPr lang="en-US" spc="75" dirty="0"/>
              <a:t>more</a:t>
            </a:r>
            <a:r>
              <a:rPr lang="en-US" spc="10" dirty="0"/>
              <a:t> </a:t>
            </a:r>
            <a:r>
              <a:rPr lang="en-US" spc="165" dirty="0"/>
              <a:t>risk</a:t>
            </a:r>
            <a:r>
              <a:rPr lang="en-US" spc="20" dirty="0"/>
              <a:t> </a:t>
            </a:r>
            <a:r>
              <a:rPr lang="en-US" spc="400" dirty="0"/>
              <a:t>of</a:t>
            </a:r>
            <a:r>
              <a:rPr lang="en-US" spc="20" dirty="0"/>
              <a:t> </a:t>
            </a:r>
            <a:r>
              <a:rPr lang="en-US" spc="225" dirty="0" err="1"/>
              <a:t>chd</a:t>
            </a:r>
            <a:r>
              <a:rPr lang="en-US" spc="10" dirty="0"/>
              <a:t> </a:t>
            </a:r>
            <a:r>
              <a:rPr lang="en-US" spc="-50" dirty="0"/>
              <a:t>?</a:t>
            </a:r>
            <a:endParaRPr lang="en-IN" dirty="0"/>
          </a:p>
        </p:txBody>
      </p:sp>
      <p:pic>
        <p:nvPicPr>
          <p:cNvPr id="4" name="object 3">
            <a:extLst>
              <a:ext uri="{FF2B5EF4-FFF2-40B4-BE49-F238E27FC236}">
                <a16:creationId xmlns:a16="http://schemas.microsoft.com/office/drawing/2014/main" id="{EE8CBE47-AE25-61F4-4186-48C82CF85529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438401" y="1825625"/>
            <a:ext cx="741145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2941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DE29C-DF5D-504A-3368-FF598D3AC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260" dirty="0"/>
              <a:t>Are</a:t>
            </a:r>
            <a:r>
              <a:rPr lang="en-US" spc="-10" dirty="0"/>
              <a:t> </a:t>
            </a:r>
            <a:r>
              <a:rPr lang="en-US" spc="140" dirty="0"/>
              <a:t>smokers</a:t>
            </a:r>
            <a:r>
              <a:rPr lang="en-US" spc="15" dirty="0"/>
              <a:t> </a:t>
            </a:r>
            <a:r>
              <a:rPr lang="en-US" spc="360" dirty="0"/>
              <a:t>at</a:t>
            </a:r>
            <a:r>
              <a:rPr lang="en-US" spc="-15" dirty="0"/>
              <a:t> </a:t>
            </a:r>
            <a:r>
              <a:rPr lang="en-US" spc="75" dirty="0"/>
              <a:t>more</a:t>
            </a:r>
            <a:r>
              <a:rPr lang="en-US" spc="5" dirty="0"/>
              <a:t> </a:t>
            </a:r>
            <a:r>
              <a:rPr lang="en-US" spc="165" dirty="0"/>
              <a:t>risk</a:t>
            </a:r>
            <a:r>
              <a:rPr lang="en-US" spc="15" dirty="0"/>
              <a:t> </a:t>
            </a:r>
            <a:r>
              <a:rPr lang="en-US" spc="395" dirty="0"/>
              <a:t>of</a:t>
            </a:r>
            <a:r>
              <a:rPr lang="en-US" spc="5" dirty="0"/>
              <a:t> </a:t>
            </a:r>
            <a:r>
              <a:rPr lang="en-US" spc="225" dirty="0" err="1"/>
              <a:t>chd</a:t>
            </a:r>
            <a:r>
              <a:rPr lang="en-US" spc="5" dirty="0"/>
              <a:t> </a:t>
            </a:r>
            <a:r>
              <a:rPr lang="en-US" spc="-50" dirty="0"/>
              <a:t>?</a:t>
            </a:r>
            <a:endParaRPr lang="en-IN" dirty="0"/>
          </a:p>
        </p:txBody>
      </p:sp>
      <p:pic>
        <p:nvPicPr>
          <p:cNvPr id="4" name="object 3">
            <a:extLst>
              <a:ext uri="{FF2B5EF4-FFF2-40B4-BE49-F238E27FC236}">
                <a16:creationId xmlns:a16="http://schemas.microsoft.com/office/drawing/2014/main" id="{617E124B-3ECB-4BF7-50CA-5D51D98D1112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069120" y="1857710"/>
            <a:ext cx="605375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3905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A1374-8726-D1D6-5EB5-764821460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260" dirty="0"/>
              <a:t>Are</a:t>
            </a:r>
            <a:r>
              <a:rPr lang="en-US" spc="-5" dirty="0"/>
              <a:t> </a:t>
            </a:r>
            <a:r>
              <a:rPr lang="en-US" spc="175" dirty="0"/>
              <a:t>hypertensive</a:t>
            </a:r>
            <a:r>
              <a:rPr lang="en-US" spc="45" dirty="0"/>
              <a:t> </a:t>
            </a:r>
            <a:r>
              <a:rPr lang="en-US" spc="195" dirty="0"/>
              <a:t>patients</a:t>
            </a:r>
            <a:r>
              <a:rPr lang="en-US" spc="10" dirty="0"/>
              <a:t> </a:t>
            </a:r>
            <a:r>
              <a:rPr lang="en-US" spc="335" dirty="0"/>
              <a:t>at </a:t>
            </a:r>
            <a:r>
              <a:rPr lang="en-US" spc="75" dirty="0"/>
              <a:t>more</a:t>
            </a:r>
            <a:r>
              <a:rPr lang="en-US" spc="5" dirty="0"/>
              <a:t> </a:t>
            </a:r>
            <a:r>
              <a:rPr lang="en-US" spc="165" dirty="0"/>
              <a:t>risk</a:t>
            </a:r>
            <a:r>
              <a:rPr lang="en-US" spc="15" dirty="0"/>
              <a:t> </a:t>
            </a:r>
            <a:r>
              <a:rPr lang="en-US" spc="395" dirty="0"/>
              <a:t>of</a:t>
            </a:r>
            <a:r>
              <a:rPr lang="en-US" spc="-5" dirty="0"/>
              <a:t> </a:t>
            </a:r>
            <a:r>
              <a:rPr lang="en-US" spc="225" dirty="0" err="1"/>
              <a:t>chd</a:t>
            </a:r>
            <a:r>
              <a:rPr lang="en-US" spc="15" dirty="0"/>
              <a:t> </a:t>
            </a:r>
            <a:r>
              <a:rPr lang="en-US" spc="-50" dirty="0"/>
              <a:t>?</a:t>
            </a:r>
            <a:endParaRPr lang="en-IN" dirty="0"/>
          </a:p>
        </p:txBody>
      </p:sp>
      <p:pic>
        <p:nvPicPr>
          <p:cNvPr id="4" name="object 3">
            <a:extLst>
              <a:ext uri="{FF2B5EF4-FFF2-40B4-BE49-F238E27FC236}">
                <a16:creationId xmlns:a16="http://schemas.microsoft.com/office/drawing/2014/main" id="{782C2B39-A2E7-EC45-9E11-47756696B666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294020" y="1825625"/>
            <a:ext cx="709061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9569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91877-4173-9BBF-96B8-E1187238D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260" dirty="0"/>
              <a:t>Are</a:t>
            </a:r>
            <a:r>
              <a:rPr lang="en-US" dirty="0"/>
              <a:t> </a:t>
            </a:r>
            <a:r>
              <a:rPr lang="en-US" spc="195" dirty="0"/>
              <a:t>patients</a:t>
            </a:r>
            <a:r>
              <a:rPr lang="en-US" spc="20" dirty="0"/>
              <a:t> </a:t>
            </a:r>
            <a:r>
              <a:rPr lang="en-US" spc="165" dirty="0"/>
              <a:t>on</a:t>
            </a:r>
            <a:r>
              <a:rPr lang="en-US" spc="20" dirty="0"/>
              <a:t> </a:t>
            </a:r>
            <a:r>
              <a:rPr lang="en-US" dirty="0"/>
              <a:t>bp</a:t>
            </a:r>
            <a:r>
              <a:rPr lang="en-US" spc="10" dirty="0"/>
              <a:t> </a:t>
            </a:r>
            <a:r>
              <a:rPr lang="en-US" spc="80" dirty="0"/>
              <a:t>medication</a:t>
            </a:r>
            <a:r>
              <a:rPr lang="en-US" spc="45" dirty="0"/>
              <a:t> </a:t>
            </a:r>
            <a:r>
              <a:rPr lang="en-US" spc="335" dirty="0"/>
              <a:t>at </a:t>
            </a:r>
            <a:r>
              <a:rPr lang="en-US" spc="75" dirty="0"/>
              <a:t>more</a:t>
            </a:r>
            <a:r>
              <a:rPr lang="en-US" spc="5" dirty="0"/>
              <a:t> </a:t>
            </a:r>
            <a:r>
              <a:rPr lang="en-US" spc="165" dirty="0"/>
              <a:t>risk</a:t>
            </a:r>
            <a:r>
              <a:rPr lang="en-US" spc="15" dirty="0"/>
              <a:t> </a:t>
            </a:r>
            <a:r>
              <a:rPr lang="en-US" spc="395" dirty="0"/>
              <a:t>of</a:t>
            </a:r>
            <a:r>
              <a:rPr lang="en-US" spc="-5" dirty="0"/>
              <a:t> </a:t>
            </a:r>
            <a:r>
              <a:rPr lang="en-US" spc="225" dirty="0" err="1"/>
              <a:t>chd</a:t>
            </a:r>
            <a:r>
              <a:rPr lang="en-US" spc="15" dirty="0"/>
              <a:t> </a:t>
            </a:r>
            <a:r>
              <a:rPr lang="en-US" spc="-50" dirty="0"/>
              <a:t>?</a:t>
            </a:r>
            <a:endParaRPr lang="en-IN" dirty="0"/>
          </a:p>
        </p:txBody>
      </p:sp>
      <p:pic>
        <p:nvPicPr>
          <p:cNvPr id="4" name="object 3">
            <a:extLst>
              <a:ext uri="{FF2B5EF4-FFF2-40B4-BE49-F238E27FC236}">
                <a16:creationId xmlns:a16="http://schemas.microsoft.com/office/drawing/2014/main" id="{B2840628-EECD-83B8-A9E6-264A349DA7BB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101516" y="1825625"/>
            <a:ext cx="821355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4591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64E0E-7BDC-7428-68B5-A8C983607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95" dirty="0"/>
              <a:t>Which</a:t>
            </a:r>
            <a:r>
              <a:rPr lang="en-US" spc="55" dirty="0"/>
              <a:t> </a:t>
            </a:r>
            <a:r>
              <a:rPr lang="en-US" spc="275" dirty="0"/>
              <a:t>age</a:t>
            </a:r>
            <a:r>
              <a:rPr lang="en-US" spc="20" dirty="0"/>
              <a:t> </a:t>
            </a:r>
            <a:r>
              <a:rPr lang="en-US" spc="204" dirty="0"/>
              <a:t>group</a:t>
            </a:r>
            <a:r>
              <a:rPr lang="en-US" spc="40" dirty="0"/>
              <a:t> </a:t>
            </a:r>
            <a:r>
              <a:rPr lang="en-US" dirty="0"/>
              <a:t>is</a:t>
            </a:r>
            <a:r>
              <a:rPr lang="en-US" spc="20" dirty="0"/>
              <a:t> </a:t>
            </a:r>
            <a:r>
              <a:rPr lang="en-US" spc="55" dirty="0"/>
              <a:t>more </a:t>
            </a:r>
            <a:r>
              <a:rPr lang="en-US" spc="275" dirty="0"/>
              <a:t>vulnerable</a:t>
            </a:r>
            <a:r>
              <a:rPr lang="en-US" spc="60" dirty="0"/>
              <a:t> </a:t>
            </a:r>
            <a:r>
              <a:rPr lang="en-US" spc="330" dirty="0"/>
              <a:t>to</a:t>
            </a:r>
            <a:r>
              <a:rPr lang="en-US" dirty="0"/>
              <a:t> </a:t>
            </a:r>
            <a:r>
              <a:rPr lang="en-US" spc="225" dirty="0" err="1"/>
              <a:t>chd</a:t>
            </a:r>
            <a:r>
              <a:rPr lang="en-US" spc="20" dirty="0"/>
              <a:t> </a:t>
            </a:r>
            <a:r>
              <a:rPr lang="en-US" spc="-50" dirty="0"/>
              <a:t>?</a:t>
            </a:r>
            <a:endParaRPr lang="en-IN" dirty="0"/>
          </a:p>
        </p:txBody>
      </p:sp>
      <p:pic>
        <p:nvPicPr>
          <p:cNvPr id="4" name="object 3">
            <a:extLst>
              <a:ext uri="{FF2B5EF4-FFF2-40B4-BE49-F238E27FC236}">
                <a16:creationId xmlns:a16="http://schemas.microsoft.com/office/drawing/2014/main" id="{02CB0237-8EF1-45A8-6AA6-898A227CEDD6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117557" y="1825625"/>
            <a:ext cx="681789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2242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E33A4-BBDB-D35C-F88A-9FA81DB69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260" dirty="0"/>
              <a:t>Are</a:t>
            </a:r>
            <a:r>
              <a:rPr lang="en-US" dirty="0"/>
              <a:t> </a:t>
            </a:r>
            <a:r>
              <a:rPr lang="en-US" spc="409" dirty="0"/>
              <a:t>total</a:t>
            </a:r>
            <a:r>
              <a:rPr lang="en-US" spc="10" dirty="0"/>
              <a:t> </a:t>
            </a:r>
            <a:r>
              <a:rPr lang="en-US" spc="345" dirty="0"/>
              <a:t>cholesterol</a:t>
            </a:r>
            <a:r>
              <a:rPr lang="en-US" spc="70" dirty="0"/>
              <a:t> </a:t>
            </a:r>
            <a:r>
              <a:rPr lang="en-US" spc="340" dirty="0"/>
              <a:t>levels </a:t>
            </a:r>
            <a:r>
              <a:rPr lang="en-US" spc="325" dirty="0"/>
              <a:t>related</a:t>
            </a:r>
            <a:r>
              <a:rPr lang="en-US" spc="5" dirty="0"/>
              <a:t> </a:t>
            </a:r>
            <a:r>
              <a:rPr lang="en-US" spc="330" dirty="0"/>
              <a:t>to</a:t>
            </a:r>
            <a:r>
              <a:rPr lang="en-US" spc="5" dirty="0"/>
              <a:t> </a:t>
            </a:r>
            <a:r>
              <a:rPr lang="en-US" spc="225" dirty="0" err="1"/>
              <a:t>chd</a:t>
            </a:r>
            <a:r>
              <a:rPr lang="en-US" spc="10" dirty="0"/>
              <a:t> </a:t>
            </a:r>
            <a:r>
              <a:rPr lang="en-US" spc="-50" dirty="0"/>
              <a:t>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B1C72D-CE6A-2311-1486-0753635028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90291"/>
          </a:xfrm>
        </p:spPr>
        <p:txBody>
          <a:bodyPr>
            <a:normAutofit fontScale="47500" lnSpcReduction="20000"/>
          </a:bodyPr>
          <a:lstStyle/>
          <a:p>
            <a:pPr marL="12700" marR="41275">
              <a:lnSpc>
                <a:spcPct val="100000"/>
              </a:lnSpc>
              <a:spcBef>
                <a:spcPts val="100"/>
              </a:spcBef>
            </a:pPr>
            <a:r>
              <a:rPr lang="en-US" sz="2800" dirty="0">
                <a:solidFill>
                  <a:srgbClr val="004A52"/>
                </a:solidFill>
                <a:latin typeface="Bahnschrift"/>
                <a:cs typeface="Bahnschrift"/>
              </a:rPr>
              <a:t>This</a:t>
            </a:r>
            <a:r>
              <a:rPr lang="en-US" sz="2800" spc="110" dirty="0">
                <a:solidFill>
                  <a:srgbClr val="004A52"/>
                </a:solidFill>
                <a:latin typeface="Bahnschrift"/>
                <a:cs typeface="Bahnschrift"/>
              </a:rPr>
              <a:t> </a:t>
            </a:r>
            <a:r>
              <a:rPr lang="en-US" sz="2800" dirty="0">
                <a:solidFill>
                  <a:srgbClr val="004A52"/>
                </a:solidFill>
                <a:latin typeface="Bahnschrift"/>
                <a:cs typeface="Bahnschrift"/>
              </a:rPr>
              <a:t>indicates</a:t>
            </a:r>
            <a:r>
              <a:rPr lang="en-US" sz="2800" spc="100" dirty="0">
                <a:solidFill>
                  <a:srgbClr val="004A52"/>
                </a:solidFill>
                <a:latin typeface="Bahnschrift"/>
                <a:cs typeface="Bahnschrift"/>
              </a:rPr>
              <a:t> </a:t>
            </a:r>
            <a:r>
              <a:rPr lang="en-US" sz="2800" dirty="0">
                <a:solidFill>
                  <a:srgbClr val="004A52"/>
                </a:solidFill>
                <a:latin typeface="Bahnschrift"/>
                <a:cs typeface="Bahnschrift"/>
              </a:rPr>
              <a:t>that</a:t>
            </a:r>
            <a:r>
              <a:rPr lang="en-US" sz="2800" spc="105" dirty="0">
                <a:solidFill>
                  <a:srgbClr val="004A52"/>
                </a:solidFill>
                <a:latin typeface="Bahnschrift"/>
                <a:cs typeface="Bahnschrift"/>
              </a:rPr>
              <a:t> </a:t>
            </a:r>
            <a:r>
              <a:rPr lang="en-US" sz="2800" dirty="0" err="1">
                <a:solidFill>
                  <a:srgbClr val="004A52"/>
                </a:solidFill>
                <a:latin typeface="Bahnschrift"/>
                <a:cs typeface="Bahnschrift"/>
              </a:rPr>
              <a:t>cholestrol</a:t>
            </a:r>
            <a:r>
              <a:rPr lang="en-US" sz="2800" spc="105" dirty="0">
                <a:solidFill>
                  <a:srgbClr val="004A52"/>
                </a:solidFill>
                <a:latin typeface="Bahnschrift"/>
                <a:cs typeface="Bahnschrift"/>
              </a:rPr>
              <a:t> </a:t>
            </a:r>
            <a:r>
              <a:rPr lang="en-US" sz="2800" dirty="0">
                <a:solidFill>
                  <a:srgbClr val="004A52"/>
                </a:solidFill>
                <a:latin typeface="Bahnschrift"/>
                <a:cs typeface="Bahnschrift"/>
              </a:rPr>
              <a:t>level</a:t>
            </a:r>
            <a:r>
              <a:rPr lang="en-US" sz="2800" spc="85" dirty="0">
                <a:solidFill>
                  <a:srgbClr val="004A52"/>
                </a:solidFill>
                <a:latin typeface="Bahnschrift"/>
                <a:cs typeface="Bahnschrift"/>
              </a:rPr>
              <a:t> </a:t>
            </a:r>
            <a:r>
              <a:rPr lang="en-US" sz="2800" dirty="0">
                <a:solidFill>
                  <a:srgbClr val="004A52"/>
                </a:solidFill>
                <a:latin typeface="Bahnschrift"/>
                <a:cs typeface="Bahnschrift"/>
              </a:rPr>
              <a:t>is</a:t>
            </a:r>
            <a:r>
              <a:rPr lang="en-US" sz="2800" spc="125" dirty="0">
                <a:solidFill>
                  <a:srgbClr val="004A52"/>
                </a:solidFill>
                <a:latin typeface="Bahnschrift"/>
                <a:cs typeface="Bahnschrift"/>
              </a:rPr>
              <a:t> </a:t>
            </a:r>
            <a:r>
              <a:rPr lang="en-US" sz="2800" dirty="0">
                <a:solidFill>
                  <a:srgbClr val="004A52"/>
                </a:solidFill>
                <a:latin typeface="Bahnschrift"/>
                <a:cs typeface="Bahnschrift"/>
              </a:rPr>
              <a:t>not</a:t>
            </a:r>
            <a:r>
              <a:rPr lang="en-US" sz="2800" spc="100" dirty="0">
                <a:solidFill>
                  <a:srgbClr val="004A52"/>
                </a:solidFill>
                <a:latin typeface="Bahnschrift"/>
                <a:cs typeface="Bahnschrift"/>
              </a:rPr>
              <a:t> </a:t>
            </a:r>
            <a:r>
              <a:rPr lang="en-US" sz="2800" dirty="0">
                <a:solidFill>
                  <a:srgbClr val="004A52"/>
                </a:solidFill>
                <a:latin typeface="Bahnschrift"/>
                <a:cs typeface="Bahnschrift"/>
              </a:rPr>
              <a:t>the</a:t>
            </a:r>
            <a:r>
              <a:rPr lang="en-US" sz="2800" spc="105" dirty="0">
                <a:solidFill>
                  <a:srgbClr val="004A52"/>
                </a:solidFill>
                <a:latin typeface="Bahnschrift"/>
                <a:cs typeface="Bahnschrift"/>
              </a:rPr>
              <a:t> </a:t>
            </a:r>
            <a:r>
              <a:rPr lang="en-US" sz="2800" dirty="0">
                <a:solidFill>
                  <a:srgbClr val="004A52"/>
                </a:solidFill>
                <a:latin typeface="Bahnschrift"/>
                <a:cs typeface="Bahnschrift"/>
              </a:rPr>
              <a:t>sole</a:t>
            </a:r>
            <a:r>
              <a:rPr lang="en-US" sz="2800" spc="114" dirty="0">
                <a:solidFill>
                  <a:srgbClr val="004A52"/>
                </a:solidFill>
                <a:latin typeface="Bahnschrift"/>
                <a:cs typeface="Bahnschrift"/>
              </a:rPr>
              <a:t> </a:t>
            </a:r>
            <a:r>
              <a:rPr lang="en-US" sz="2800" dirty="0">
                <a:solidFill>
                  <a:srgbClr val="004A52"/>
                </a:solidFill>
                <a:latin typeface="Bahnschrift"/>
                <a:cs typeface="Bahnschrift"/>
              </a:rPr>
              <a:t>deciding</a:t>
            </a:r>
            <a:r>
              <a:rPr lang="en-US" sz="2800" spc="110" dirty="0">
                <a:solidFill>
                  <a:srgbClr val="004A52"/>
                </a:solidFill>
                <a:latin typeface="Bahnschrift"/>
                <a:cs typeface="Bahnschrift"/>
              </a:rPr>
              <a:t> </a:t>
            </a:r>
            <a:r>
              <a:rPr lang="en-US" sz="2800" dirty="0">
                <a:solidFill>
                  <a:srgbClr val="004A52"/>
                </a:solidFill>
                <a:latin typeface="Bahnschrift"/>
                <a:cs typeface="Bahnschrift"/>
              </a:rPr>
              <a:t>factor</a:t>
            </a:r>
            <a:r>
              <a:rPr lang="en-US" sz="2800" spc="90" dirty="0">
                <a:solidFill>
                  <a:srgbClr val="004A52"/>
                </a:solidFill>
                <a:latin typeface="Bahnschrift"/>
                <a:cs typeface="Bahnschrift"/>
              </a:rPr>
              <a:t> </a:t>
            </a:r>
            <a:r>
              <a:rPr lang="en-US" sz="2800" dirty="0">
                <a:solidFill>
                  <a:srgbClr val="004A52"/>
                </a:solidFill>
                <a:latin typeface="Bahnschrift"/>
                <a:cs typeface="Bahnschrift"/>
              </a:rPr>
              <a:t>for</a:t>
            </a:r>
            <a:r>
              <a:rPr lang="en-US" sz="2800" spc="114" dirty="0">
                <a:solidFill>
                  <a:srgbClr val="004A52"/>
                </a:solidFill>
                <a:latin typeface="Bahnschrift"/>
                <a:cs typeface="Bahnschrift"/>
              </a:rPr>
              <a:t> </a:t>
            </a:r>
            <a:r>
              <a:rPr lang="en-US" sz="2800" dirty="0">
                <a:solidFill>
                  <a:srgbClr val="004A52"/>
                </a:solidFill>
                <a:latin typeface="Bahnschrift"/>
                <a:cs typeface="Bahnschrift"/>
              </a:rPr>
              <a:t>predicting</a:t>
            </a:r>
            <a:r>
              <a:rPr lang="en-US" sz="2800" spc="90" dirty="0">
                <a:solidFill>
                  <a:srgbClr val="004A52"/>
                </a:solidFill>
                <a:latin typeface="Bahnschrift"/>
                <a:cs typeface="Bahnschrift"/>
              </a:rPr>
              <a:t> </a:t>
            </a:r>
            <a:r>
              <a:rPr lang="en-US" sz="2800" dirty="0">
                <a:solidFill>
                  <a:srgbClr val="004A52"/>
                </a:solidFill>
                <a:latin typeface="Bahnschrift"/>
                <a:cs typeface="Bahnschrift"/>
              </a:rPr>
              <a:t>whether</a:t>
            </a:r>
            <a:r>
              <a:rPr lang="en-US" sz="2800" spc="90" dirty="0">
                <a:solidFill>
                  <a:srgbClr val="004A52"/>
                </a:solidFill>
                <a:latin typeface="Bahnschrift"/>
                <a:cs typeface="Bahnschrift"/>
              </a:rPr>
              <a:t> </a:t>
            </a:r>
            <a:r>
              <a:rPr lang="en-US" sz="2800" dirty="0">
                <a:solidFill>
                  <a:srgbClr val="004A52"/>
                </a:solidFill>
                <a:latin typeface="Bahnschrift"/>
                <a:cs typeface="Bahnschrift"/>
              </a:rPr>
              <a:t>the</a:t>
            </a:r>
            <a:r>
              <a:rPr lang="en-US" sz="2800" spc="105" dirty="0">
                <a:solidFill>
                  <a:srgbClr val="004A52"/>
                </a:solidFill>
                <a:latin typeface="Bahnschrift"/>
                <a:cs typeface="Bahnschrift"/>
              </a:rPr>
              <a:t> </a:t>
            </a:r>
            <a:r>
              <a:rPr lang="en-US" sz="2800" dirty="0">
                <a:solidFill>
                  <a:srgbClr val="004A52"/>
                </a:solidFill>
                <a:latin typeface="Bahnschrift"/>
                <a:cs typeface="Bahnschrift"/>
              </a:rPr>
              <a:t>person</a:t>
            </a:r>
            <a:r>
              <a:rPr lang="en-US" sz="2800" spc="110" dirty="0">
                <a:solidFill>
                  <a:srgbClr val="004A52"/>
                </a:solidFill>
                <a:latin typeface="Bahnschrift"/>
                <a:cs typeface="Bahnschrift"/>
              </a:rPr>
              <a:t> </a:t>
            </a:r>
            <a:r>
              <a:rPr lang="en-US" sz="2800" dirty="0">
                <a:solidFill>
                  <a:srgbClr val="004A52"/>
                </a:solidFill>
                <a:latin typeface="Bahnschrift"/>
                <a:cs typeface="Bahnschrift"/>
              </a:rPr>
              <a:t>gets</a:t>
            </a:r>
            <a:r>
              <a:rPr lang="en-US" sz="2800" spc="95" dirty="0">
                <a:solidFill>
                  <a:srgbClr val="004A52"/>
                </a:solidFill>
                <a:latin typeface="Bahnschrift"/>
                <a:cs typeface="Bahnschrift"/>
              </a:rPr>
              <a:t> </a:t>
            </a:r>
            <a:r>
              <a:rPr lang="en-US" sz="2800" spc="-10" dirty="0" err="1">
                <a:solidFill>
                  <a:srgbClr val="004A52"/>
                </a:solidFill>
                <a:latin typeface="Bahnschrift"/>
                <a:cs typeface="Bahnschrift"/>
              </a:rPr>
              <a:t>coron</a:t>
            </a:r>
            <a:r>
              <a:rPr lang="en-US" sz="2800" dirty="0">
                <a:solidFill>
                  <a:srgbClr val="004A52"/>
                </a:solidFill>
                <a:latin typeface="Bahnschrift"/>
                <a:cs typeface="Bahnschrift"/>
              </a:rPr>
              <a:t> </a:t>
            </a:r>
            <a:r>
              <a:rPr lang="en-US" sz="2800" dirty="0" err="1">
                <a:solidFill>
                  <a:srgbClr val="004A52"/>
                </a:solidFill>
                <a:latin typeface="Bahnschrift"/>
                <a:cs typeface="Bahnschrift"/>
              </a:rPr>
              <a:t>ary</a:t>
            </a:r>
            <a:r>
              <a:rPr lang="en-US" sz="2800" spc="90" dirty="0">
                <a:solidFill>
                  <a:srgbClr val="004A52"/>
                </a:solidFill>
                <a:latin typeface="Bahnschrift"/>
                <a:cs typeface="Bahnschrift"/>
              </a:rPr>
              <a:t> </a:t>
            </a:r>
            <a:r>
              <a:rPr lang="en-US" sz="2800" dirty="0">
                <a:solidFill>
                  <a:srgbClr val="004A52"/>
                </a:solidFill>
                <a:latin typeface="Bahnschrift"/>
                <a:cs typeface="Bahnschrift"/>
              </a:rPr>
              <a:t>heart</a:t>
            </a:r>
            <a:r>
              <a:rPr lang="en-US" sz="2800" spc="90" dirty="0">
                <a:solidFill>
                  <a:srgbClr val="004A52"/>
                </a:solidFill>
                <a:latin typeface="Bahnschrift"/>
                <a:cs typeface="Bahnschrift"/>
              </a:rPr>
              <a:t> </a:t>
            </a:r>
            <a:r>
              <a:rPr lang="en-US" sz="2800" dirty="0">
                <a:solidFill>
                  <a:srgbClr val="004A52"/>
                </a:solidFill>
                <a:latin typeface="Bahnschrift"/>
                <a:cs typeface="Bahnschrift"/>
              </a:rPr>
              <a:t>disease</a:t>
            </a:r>
            <a:r>
              <a:rPr lang="en-US" sz="2800" spc="95" dirty="0">
                <a:solidFill>
                  <a:srgbClr val="004A52"/>
                </a:solidFill>
                <a:latin typeface="Bahnschrift"/>
                <a:cs typeface="Bahnschrift"/>
              </a:rPr>
              <a:t> </a:t>
            </a:r>
            <a:r>
              <a:rPr lang="en-US" sz="2800" dirty="0">
                <a:solidFill>
                  <a:srgbClr val="004A52"/>
                </a:solidFill>
                <a:latin typeface="Bahnschrift"/>
                <a:cs typeface="Bahnschrift"/>
              </a:rPr>
              <a:t>or</a:t>
            </a:r>
            <a:r>
              <a:rPr lang="en-US" sz="2800" spc="110" dirty="0">
                <a:solidFill>
                  <a:srgbClr val="004A52"/>
                </a:solidFill>
                <a:latin typeface="Bahnschrift"/>
                <a:cs typeface="Bahnschrift"/>
              </a:rPr>
              <a:t> </a:t>
            </a:r>
            <a:r>
              <a:rPr lang="en-US" sz="2800" spc="-20" dirty="0">
                <a:solidFill>
                  <a:srgbClr val="004A52"/>
                </a:solidFill>
                <a:latin typeface="Bahnschrift"/>
                <a:cs typeface="Bahnschrift"/>
              </a:rPr>
              <a:t>not.</a:t>
            </a:r>
            <a:endParaRPr lang="en-US" sz="2800" dirty="0">
              <a:latin typeface="Bahnschrift"/>
              <a:cs typeface="Bahnschrift"/>
            </a:endParaRPr>
          </a:p>
          <a:p>
            <a:pPr marL="12700" marR="5080">
              <a:lnSpc>
                <a:spcPct val="100000"/>
              </a:lnSpc>
            </a:pPr>
            <a:r>
              <a:rPr lang="en-US" sz="2800" dirty="0">
                <a:solidFill>
                  <a:srgbClr val="004A52"/>
                </a:solidFill>
                <a:latin typeface="Bahnschrift"/>
                <a:cs typeface="Bahnschrift"/>
              </a:rPr>
              <a:t>People</a:t>
            </a:r>
            <a:r>
              <a:rPr lang="en-US" sz="2800" spc="100" dirty="0">
                <a:solidFill>
                  <a:srgbClr val="004A52"/>
                </a:solidFill>
                <a:latin typeface="Bahnschrift"/>
                <a:cs typeface="Bahnschrift"/>
              </a:rPr>
              <a:t> </a:t>
            </a:r>
            <a:r>
              <a:rPr lang="en-US" sz="2800" dirty="0">
                <a:solidFill>
                  <a:srgbClr val="004A52"/>
                </a:solidFill>
                <a:latin typeface="Bahnschrift"/>
                <a:cs typeface="Bahnschrift"/>
              </a:rPr>
              <a:t>with</a:t>
            </a:r>
            <a:r>
              <a:rPr lang="en-US" sz="2800" spc="110" dirty="0">
                <a:solidFill>
                  <a:srgbClr val="004A52"/>
                </a:solidFill>
                <a:latin typeface="Bahnschrift"/>
                <a:cs typeface="Bahnschrift"/>
              </a:rPr>
              <a:t> </a:t>
            </a:r>
            <a:r>
              <a:rPr lang="en-US" sz="2800" dirty="0">
                <a:solidFill>
                  <a:srgbClr val="004A52"/>
                </a:solidFill>
                <a:latin typeface="Bahnschrift"/>
                <a:cs typeface="Bahnschrift"/>
              </a:rPr>
              <a:t>similar</a:t>
            </a:r>
            <a:r>
              <a:rPr lang="en-US" sz="2800" spc="105" dirty="0">
                <a:solidFill>
                  <a:srgbClr val="004A52"/>
                </a:solidFill>
                <a:latin typeface="Bahnschrift"/>
                <a:cs typeface="Bahnschrift"/>
              </a:rPr>
              <a:t> </a:t>
            </a:r>
            <a:r>
              <a:rPr lang="en-US" sz="2800" dirty="0">
                <a:solidFill>
                  <a:srgbClr val="004A52"/>
                </a:solidFill>
                <a:latin typeface="Bahnschrift"/>
                <a:cs typeface="Bahnschrift"/>
              </a:rPr>
              <a:t>levels</a:t>
            </a:r>
            <a:r>
              <a:rPr lang="en-US" sz="2800" spc="90" dirty="0">
                <a:solidFill>
                  <a:srgbClr val="004A52"/>
                </a:solidFill>
                <a:latin typeface="Bahnschrift"/>
                <a:cs typeface="Bahnschrift"/>
              </a:rPr>
              <a:t> </a:t>
            </a:r>
            <a:r>
              <a:rPr lang="en-US" sz="2800" dirty="0">
                <a:solidFill>
                  <a:srgbClr val="004A52"/>
                </a:solidFill>
                <a:latin typeface="Bahnschrift"/>
                <a:cs typeface="Bahnschrift"/>
              </a:rPr>
              <a:t>of</a:t>
            </a:r>
            <a:r>
              <a:rPr lang="en-US" sz="2800" spc="110" dirty="0">
                <a:solidFill>
                  <a:srgbClr val="004A52"/>
                </a:solidFill>
                <a:latin typeface="Bahnschrift"/>
                <a:cs typeface="Bahnschrift"/>
              </a:rPr>
              <a:t> </a:t>
            </a:r>
            <a:r>
              <a:rPr lang="en-US" sz="2800" dirty="0" err="1">
                <a:solidFill>
                  <a:srgbClr val="004A52"/>
                </a:solidFill>
                <a:latin typeface="Bahnschrift"/>
                <a:cs typeface="Bahnschrift"/>
              </a:rPr>
              <a:t>cholestrol</a:t>
            </a:r>
            <a:r>
              <a:rPr lang="en-US" sz="2800" spc="100" dirty="0">
                <a:solidFill>
                  <a:srgbClr val="004A52"/>
                </a:solidFill>
                <a:latin typeface="Bahnschrift"/>
                <a:cs typeface="Bahnschrift"/>
              </a:rPr>
              <a:t> </a:t>
            </a:r>
            <a:r>
              <a:rPr lang="en-US" sz="2800" dirty="0">
                <a:solidFill>
                  <a:srgbClr val="004A52"/>
                </a:solidFill>
                <a:latin typeface="Bahnschrift"/>
                <a:cs typeface="Bahnschrift"/>
              </a:rPr>
              <a:t>have</a:t>
            </a:r>
            <a:r>
              <a:rPr lang="en-US" sz="2800" spc="110" dirty="0">
                <a:solidFill>
                  <a:srgbClr val="004A52"/>
                </a:solidFill>
                <a:latin typeface="Bahnschrift"/>
                <a:cs typeface="Bahnschrift"/>
              </a:rPr>
              <a:t> </a:t>
            </a:r>
            <a:r>
              <a:rPr lang="en-US" sz="2800" dirty="0">
                <a:solidFill>
                  <a:srgbClr val="004A52"/>
                </a:solidFill>
                <a:latin typeface="Bahnschrift"/>
                <a:cs typeface="Bahnschrift"/>
              </a:rPr>
              <a:t>got</a:t>
            </a:r>
            <a:r>
              <a:rPr lang="en-US" sz="2800" spc="100" dirty="0">
                <a:solidFill>
                  <a:srgbClr val="004A52"/>
                </a:solidFill>
                <a:latin typeface="Bahnschrift"/>
                <a:cs typeface="Bahnschrift"/>
              </a:rPr>
              <a:t> </a:t>
            </a:r>
            <a:r>
              <a:rPr lang="en-US" sz="2800" dirty="0">
                <a:solidFill>
                  <a:srgbClr val="004A52"/>
                </a:solidFill>
                <a:latin typeface="Bahnschrift"/>
                <a:cs typeface="Bahnschrift"/>
              </a:rPr>
              <a:t>coronary</a:t>
            </a:r>
            <a:r>
              <a:rPr lang="en-US" sz="2800" spc="120" dirty="0">
                <a:solidFill>
                  <a:srgbClr val="004A52"/>
                </a:solidFill>
                <a:latin typeface="Bahnschrift"/>
                <a:cs typeface="Bahnschrift"/>
              </a:rPr>
              <a:t> </a:t>
            </a:r>
            <a:r>
              <a:rPr lang="en-US" sz="2800" dirty="0">
                <a:solidFill>
                  <a:srgbClr val="004A52"/>
                </a:solidFill>
                <a:latin typeface="Bahnschrift"/>
                <a:cs typeface="Bahnschrift"/>
              </a:rPr>
              <a:t>heart</a:t>
            </a:r>
            <a:r>
              <a:rPr lang="en-US" sz="2800" spc="95" dirty="0">
                <a:solidFill>
                  <a:srgbClr val="004A52"/>
                </a:solidFill>
                <a:latin typeface="Bahnschrift"/>
                <a:cs typeface="Bahnschrift"/>
              </a:rPr>
              <a:t> </a:t>
            </a:r>
            <a:r>
              <a:rPr lang="en-US" sz="2800" dirty="0">
                <a:solidFill>
                  <a:srgbClr val="004A52"/>
                </a:solidFill>
                <a:latin typeface="Bahnschrift"/>
                <a:cs typeface="Bahnschrift"/>
              </a:rPr>
              <a:t>disease</a:t>
            </a:r>
            <a:r>
              <a:rPr lang="en-US" sz="2800" spc="100" dirty="0">
                <a:solidFill>
                  <a:srgbClr val="004A52"/>
                </a:solidFill>
                <a:latin typeface="Bahnschrift"/>
                <a:cs typeface="Bahnschrift"/>
              </a:rPr>
              <a:t> </a:t>
            </a:r>
            <a:r>
              <a:rPr lang="en-US" sz="2800" dirty="0">
                <a:solidFill>
                  <a:srgbClr val="004A52"/>
                </a:solidFill>
                <a:latin typeface="Bahnschrift"/>
                <a:cs typeface="Bahnschrift"/>
              </a:rPr>
              <a:t>as</a:t>
            </a:r>
            <a:r>
              <a:rPr lang="en-US" sz="2800" spc="110" dirty="0">
                <a:solidFill>
                  <a:srgbClr val="004A52"/>
                </a:solidFill>
                <a:latin typeface="Bahnschrift"/>
                <a:cs typeface="Bahnschrift"/>
              </a:rPr>
              <a:t> </a:t>
            </a:r>
            <a:r>
              <a:rPr lang="en-US" sz="2800" dirty="0">
                <a:solidFill>
                  <a:srgbClr val="004A52"/>
                </a:solidFill>
                <a:latin typeface="Bahnschrift"/>
                <a:cs typeface="Bahnschrift"/>
              </a:rPr>
              <a:t>well</a:t>
            </a:r>
            <a:r>
              <a:rPr lang="en-US" sz="2800" spc="114" dirty="0">
                <a:solidFill>
                  <a:srgbClr val="004A52"/>
                </a:solidFill>
                <a:latin typeface="Bahnschrift"/>
                <a:cs typeface="Bahnschrift"/>
              </a:rPr>
              <a:t> </a:t>
            </a:r>
            <a:r>
              <a:rPr lang="en-US" sz="2800" dirty="0">
                <a:solidFill>
                  <a:srgbClr val="004A52"/>
                </a:solidFill>
                <a:latin typeface="Bahnschrift"/>
                <a:cs typeface="Bahnschrift"/>
              </a:rPr>
              <a:t>as</a:t>
            </a:r>
            <a:r>
              <a:rPr lang="en-US" sz="2800" spc="110" dirty="0">
                <a:solidFill>
                  <a:srgbClr val="004A52"/>
                </a:solidFill>
                <a:latin typeface="Bahnschrift"/>
                <a:cs typeface="Bahnschrift"/>
              </a:rPr>
              <a:t> </a:t>
            </a:r>
            <a:r>
              <a:rPr lang="en-US" sz="2800" dirty="0">
                <a:solidFill>
                  <a:srgbClr val="004A52"/>
                </a:solidFill>
                <a:latin typeface="Bahnschrift"/>
                <a:cs typeface="Bahnschrift"/>
              </a:rPr>
              <a:t>are</a:t>
            </a:r>
            <a:r>
              <a:rPr lang="en-US" sz="2800" spc="100" dirty="0">
                <a:solidFill>
                  <a:srgbClr val="004A52"/>
                </a:solidFill>
                <a:latin typeface="Bahnschrift"/>
                <a:cs typeface="Bahnschrift"/>
              </a:rPr>
              <a:t> </a:t>
            </a:r>
            <a:r>
              <a:rPr lang="en-US" sz="2800" dirty="0">
                <a:solidFill>
                  <a:srgbClr val="004A52"/>
                </a:solidFill>
                <a:latin typeface="Bahnschrift"/>
                <a:cs typeface="Bahnschrift"/>
              </a:rPr>
              <a:t>free</a:t>
            </a:r>
            <a:r>
              <a:rPr lang="en-US" sz="2800" spc="80" dirty="0">
                <a:solidFill>
                  <a:srgbClr val="004A52"/>
                </a:solidFill>
                <a:latin typeface="Bahnschrift"/>
                <a:cs typeface="Bahnschrift"/>
              </a:rPr>
              <a:t> </a:t>
            </a:r>
            <a:r>
              <a:rPr lang="en-US" sz="2800" dirty="0">
                <a:solidFill>
                  <a:srgbClr val="004A52"/>
                </a:solidFill>
                <a:latin typeface="Bahnschrift"/>
                <a:cs typeface="Bahnschrift"/>
              </a:rPr>
              <a:t>from</a:t>
            </a:r>
            <a:r>
              <a:rPr lang="en-US" sz="2800" spc="95" dirty="0">
                <a:solidFill>
                  <a:srgbClr val="004A52"/>
                </a:solidFill>
                <a:latin typeface="Bahnschrift"/>
                <a:cs typeface="Bahnschrift"/>
              </a:rPr>
              <a:t> </a:t>
            </a:r>
            <a:r>
              <a:rPr lang="en-US" sz="2800" dirty="0">
                <a:solidFill>
                  <a:srgbClr val="004A52"/>
                </a:solidFill>
                <a:latin typeface="Bahnschrift"/>
                <a:cs typeface="Bahnschrift"/>
              </a:rPr>
              <a:t>coronary</a:t>
            </a:r>
            <a:r>
              <a:rPr lang="en-US" sz="2800" spc="114" dirty="0">
                <a:solidFill>
                  <a:srgbClr val="004A52"/>
                </a:solidFill>
                <a:latin typeface="Bahnschrift"/>
                <a:cs typeface="Bahnschrift"/>
              </a:rPr>
              <a:t> </a:t>
            </a:r>
            <a:r>
              <a:rPr lang="en-US" sz="2800" spc="-25" dirty="0" err="1">
                <a:solidFill>
                  <a:srgbClr val="004A52"/>
                </a:solidFill>
                <a:latin typeface="Bahnschrift"/>
                <a:cs typeface="Bahnschrift"/>
              </a:rPr>
              <a:t>hea</a:t>
            </a:r>
            <a:r>
              <a:rPr lang="en-US" sz="2800" dirty="0">
                <a:solidFill>
                  <a:srgbClr val="004A52"/>
                </a:solidFill>
                <a:latin typeface="Bahnschrift"/>
                <a:cs typeface="Bahnschrift"/>
              </a:rPr>
              <a:t> rt</a:t>
            </a:r>
            <a:r>
              <a:rPr lang="en-US" sz="2800" spc="100" dirty="0">
                <a:solidFill>
                  <a:srgbClr val="004A52"/>
                </a:solidFill>
                <a:latin typeface="Bahnschrift"/>
                <a:cs typeface="Bahnschrift"/>
              </a:rPr>
              <a:t> </a:t>
            </a:r>
            <a:r>
              <a:rPr lang="en-US" sz="2800" spc="-10" dirty="0">
                <a:solidFill>
                  <a:srgbClr val="004A52"/>
                </a:solidFill>
                <a:latin typeface="Bahnschrift"/>
                <a:cs typeface="Bahnschrift"/>
              </a:rPr>
              <a:t>disease.</a:t>
            </a:r>
            <a:endParaRPr lang="en-US" sz="2800" dirty="0">
              <a:latin typeface="Bahnschrift"/>
              <a:cs typeface="Bahnschrift"/>
            </a:endParaRPr>
          </a:p>
          <a:p>
            <a:pPr marL="12700">
              <a:lnSpc>
                <a:spcPct val="100000"/>
              </a:lnSpc>
            </a:pPr>
            <a:r>
              <a:rPr lang="en-US" sz="2800" dirty="0">
                <a:solidFill>
                  <a:srgbClr val="004A52"/>
                </a:solidFill>
                <a:latin typeface="Bahnschrift"/>
                <a:cs typeface="Bahnschrift"/>
              </a:rPr>
              <a:t>Clearly,</a:t>
            </a:r>
            <a:r>
              <a:rPr lang="en-US" sz="2800" spc="80" dirty="0">
                <a:solidFill>
                  <a:srgbClr val="004A52"/>
                </a:solidFill>
                <a:latin typeface="Bahnschrift"/>
                <a:cs typeface="Bahnschrift"/>
              </a:rPr>
              <a:t> </a:t>
            </a:r>
            <a:r>
              <a:rPr lang="en-US" sz="2800" dirty="0">
                <a:solidFill>
                  <a:srgbClr val="004A52"/>
                </a:solidFill>
                <a:latin typeface="Bahnschrift"/>
                <a:cs typeface="Bahnschrift"/>
              </a:rPr>
              <a:t>there</a:t>
            </a:r>
            <a:r>
              <a:rPr lang="en-US" sz="2800" spc="80" dirty="0">
                <a:solidFill>
                  <a:srgbClr val="004A52"/>
                </a:solidFill>
                <a:latin typeface="Bahnschrift"/>
                <a:cs typeface="Bahnschrift"/>
              </a:rPr>
              <a:t> </a:t>
            </a:r>
            <a:r>
              <a:rPr lang="en-US" sz="2800" dirty="0">
                <a:solidFill>
                  <a:srgbClr val="004A52"/>
                </a:solidFill>
                <a:latin typeface="Bahnschrift"/>
                <a:cs typeface="Bahnschrift"/>
              </a:rPr>
              <a:t>is</a:t>
            </a:r>
            <a:r>
              <a:rPr lang="en-US" sz="2800" spc="100" dirty="0">
                <a:solidFill>
                  <a:srgbClr val="004A52"/>
                </a:solidFill>
                <a:latin typeface="Bahnschrift"/>
                <a:cs typeface="Bahnschrift"/>
              </a:rPr>
              <a:t> </a:t>
            </a:r>
            <a:r>
              <a:rPr lang="en-US" sz="2800" dirty="0">
                <a:solidFill>
                  <a:srgbClr val="004A52"/>
                </a:solidFill>
                <a:latin typeface="Bahnschrift"/>
                <a:cs typeface="Bahnschrift"/>
              </a:rPr>
              <a:t>no</a:t>
            </a:r>
            <a:r>
              <a:rPr lang="en-US" sz="2800" spc="110" dirty="0">
                <a:solidFill>
                  <a:srgbClr val="004A52"/>
                </a:solidFill>
                <a:latin typeface="Bahnschrift"/>
                <a:cs typeface="Bahnschrift"/>
              </a:rPr>
              <a:t> </a:t>
            </a:r>
            <a:r>
              <a:rPr lang="en-US" sz="2800" dirty="0">
                <a:solidFill>
                  <a:srgbClr val="004A52"/>
                </a:solidFill>
                <a:latin typeface="Bahnschrift"/>
                <a:cs typeface="Bahnschrift"/>
              </a:rPr>
              <a:t>direct</a:t>
            </a:r>
            <a:r>
              <a:rPr lang="en-US" sz="2800" spc="85" dirty="0">
                <a:solidFill>
                  <a:srgbClr val="004A52"/>
                </a:solidFill>
                <a:latin typeface="Bahnschrift"/>
                <a:cs typeface="Bahnschrift"/>
              </a:rPr>
              <a:t> </a:t>
            </a:r>
            <a:r>
              <a:rPr lang="en-US" sz="2800" dirty="0">
                <a:solidFill>
                  <a:srgbClr val="004A52"/>
                </a:solidFill>
                <a:latin typeface="Bahnschrift"/>
                <a:cs typeface="Bahnschrift"/>
              </a:rPr>
              <a:t>correlation</a:t>
            </a:r>
            <a:r>
              <a:rPr lang="en-US" sz="2800" spc="95" dirty="0">
                <a:solidFill>
                  <a:srgbClr val="004A52"/>
                </a:solidFill>
                <a:latin typeface="Bahnschrift"/>
                <a:cs typeface="Bahnschrift"/>
              </a:rPr>
              <a:t> </a:t>
            </a:r>
            <a:r>
              <a:rPr lang="en-US" sz="2800" dirty="0">
                <a:solidFill>
                  <a:srgbClr val="004A52"/>
                </a:solidFill>
                <a:latin typeface="Bahnschrift"/>
                <a:cs typeface="Bahnschrift"/>
              </a:rPr>
              <a:t>of</a:t>
            </a:r>
            <a:r>
              <a:rPr lang="en-US" sz="2800" spc="105" dirty="0">
                <a:solidFill>
                  <a:srgbClr val="004A52"/>
                </a:solidFill>
                <a:latin typeface="Bahnschrift"/>
                <a:cs typeface="Bahnschrift"/>
              </a:rPr>
              <a:t> </a:t>
            </a:r>
            <a:r>
              <a:rPr lang="en-US" sz="2800" dirty="0">
                <a:solidFill>
                  <a:srgbClr val="004A52"/>
                </a:solidFill>
                <a:latin typeface="Bahnschrift"/>
                <a:cs typeface="Bahnschrift"/>
              </a:rPr>
              <a:t>coronary</a:t>
            </a:r>
            <a:r>
              <a:rPr lang="en-US" sz="2800" spc="105" dirty="0">
                <a:solidFill>
                  <a:srgbClr val="004A52"/>
                </a:solidFill>
                <a:latin typeface="Bahnschrift"/>
                <a:cs typeface="Bahnschrift"/>
              </a:rPr>
              <a:t> </a:t>
            </a:r>
            <a:r>
              <a:rPr lang="en-US" sz="2800" dirty="0">
                <a:solidFill>
                  <a:srgbClr val="004A52"/>
                </a:solidFill>
                <a:latin typeface="Bahnschrift"/>
                <a:cs typeface="Bahnschrift"/>
              </a:rPr>
              <a:t>heart</a:t>
            </a:r>
            <a:r>
              <a:rPr lang="en-US" sz="2800" spc="80" dirty="0">
                <a:solidFill>
                  <a:srgbClr val="004A52"/>
                </a:solidFill>
                <a:latin typeface="Bahnschrift"/>
                <a:cs typeface="Bahnschrift"/>
              </a:rPr>
              <a:t> </a:t>
            </a:r>
            <a:r>
              <a:rPr lang="en-US" sz="2800" dirty="0">
                <a:solidFill>
                  <a:srgbClr val="004A52"/>
                </a:solidFill>
                <a:latin typeface="Bahnschrift"/>
                <a:cs typeface="Bahnschrift"/>
              </a:rPr>
              <a:t>disease</a:t>
            </a:r>
            <a:r>
              <a:rPr lang="en-US" sz="2800" spc="95" dirty="0">
                <a:solidFill>
                  <a:srgbClr val="004A52"/>
                </a:solidFill>
                <a:latin typeface="Bahnschrift"/>
                <a:cs typeface="Bahnschrift"/>
              </a:rPr>
              <a:t> </a:t>
            </a:r>
            <a:r>
              <a:rPr lang="en-US" sz="2800" dirty="0">
                <a:solidFill>
                  <a:srgbClr val="004A52"/>
                </a:solidFill>
                <a:latin typeface="Bahnschrift"/>
                <a:cs typeface="Bahnschrift"/>
              </a:rPr>
              <a:t>with</a:t>
            </a:r>
            <a:r>
              <a:rPr lang="en-US" sz="2800" spc="105" dirty="0">
                <a:solidFill>
                  <a:srgbClr val="004A52"/>
                </a:solidFill>
                <a:latin typeface="Bahnschrift"/>
                <a:cs typeface="Bahnschrift"/>
              </a:rPr>
              <a:t> </a:t>
            </a:r>
            <a:r>
              <a:rPr lang="en-US" sz="2800" dirty="0">
                <a:solidFill>
                  <a:srgbClr val="004A52"/>
                </a:solidFill>
                <a:latin typeface="Bahnschrift"/>
                <a:cs typeface="Bahnschrift"/>
              </a:rPr>
              <a:t>the</a:t>
            </a:r>
            <a:r>
              <a:rPr lang="en-US" sz="2800" spc="100" dirty="0">
                <a:solidFill>
                  <a:srgbClr val="004A52"/>
                </a:solidFill>
                <a:latin typeface="Bahnschrift"/>
                <a:cs typeface="Bahnschrift"/>
              </a:rPr>
              <a:t> </a:t>
            </a:r>
            <a:r>
              <a:rPr lang="en-US" sz="2800" dirty="0" err="1">
                <a:solidFill>
                  <a:srgbClr val="004A52"/>
                </a:solidFill>
                <a:latin typeface="Bahnschrift"/>
                <a:cs typeface="Bahnschrift"/>
              </a:rPr>
              <a:t>cholestrol</a:t>
            </a:r>
            <a:r>
              <a:rPr lang="en-US" sz="2800" spc="85" dirty="0">
                <a:solidFill>
                  <a:srgbClr val="004A52"/>
                </a:solidFill>
                <a:latin typeface="Bahnschrift"/>
                <a:cs typeface="Bahnschrift"/>
              </a:rPr>
              <a:t> </a:t>
            </a:r>
            <a:r>
              <a:rPr lang="en-US" sz="2800" spc="-10" dirty="0">
                <a:solidFill>
                  <a:srgbClr val="004A52"/>
                </a:solidFill>
                <a:latin typeface="Bahnschrift"/>
                <a:cs typeface="Bahnschrift"/>
              </a:rPr>
              <a:t>level.</a:t>
            </a:r>
            <a:endParaRPr lang="en-US" sz="2800" dirty="0">
              <a:latin typeface="Bahnschrift"/>
              <a:cs typeface="Bahnschrift"/>
            </a:endParaRPr>
          </a:p>
          <a:p>
            <a:endParaRPr lang="en-IN" dirty="0"/>
          </a:p>
        </p:txBody>
      </p:sp>
      <p:pic>
        <p:nvPicPr>
          <p:cNvPr id="4" name="object 3">
            <a:extLst>
              <a:ext uri="{FF2B5EF4-FFF2-40B4-BE49-F238E27FC236}">
                <a16:creationId xmlns:a16="http://schemas.microsoft.com/office/drawing/2014/main" id="{66C006CA-EE49-FF2D-A60E-28711BFDA40C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56652" y="3150853"/>
            <a:ext cx="8330085" cy="3342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1152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18247-3CB4-3D70-74C3-E6F5E29A8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340" dirty="0" err="1"/>
              <a:t>Cholestrol</a:t>
            </a:r>
            <a:r>
              <a:rPr lang="en-US" spc="95" dirty="0"/>
              <a:t> </a:t>
            </a:r>
            <a:r>
              <a:rPr lang="en-US" spc="370" dirty="0"/>
              <a:t>level</a:t>
            </a:r>
            <a:r>
              <a:rPr lang="en-US" spc="55" dirty="0"/>
              <a:t> </a:t>
            </a:r>
            <a:r>
              <a:rPr lang="en-US" dirty="0"/>
              <a:t>is</a:t>
            </a:r>
            <a:r>
              <a:rPr lang="en-US" spc="15" dirty="0"/>
              <a:t> </a:t>
            </a:r>
            <a:r>
              <a:rPr lang="en-US" spc="270" dirty="0"/>
              <a:t>not</a:t>
            </a:r>
            <a:r>
              <a:rPr lang="en-US" spc="35" dirty="0"/>
              <a:t> </a:t>
            </a:r>
            <a:r>
              <a:rPr lang="en-US" spc="260" dirty="0"/>
              <a:t>the</a:t>
            </a:r>
            <a:r>
              <a:rPr lang="en-US" spc="20" dirty="0"/>
              <a:t> </a:t>
            </a:r>
            <a:r>
              <a:rPr lang="en-US" spc="310" dirty="0"/>
              <a:t>sole </a:t>
            </a:r>
            <a:r>
              <a:rPr lang="en-US" spc="114" dirty="0"/>
              <a:t>deciding</a:t>
            </a:r>
            <a:r>
              <a:rPr lang="en-US" spc="50" dirty="0"/>
              <a:t> </a:t>
            </a:r>
            <a:r>
              <a:rPr lang="en-US" spc="409" dirty="0"/>
              <a:t>factor</a:t>
            </a:r>
            <a:r>
              <a:rPr lang="en-US" dirty="0"/>
              <a:t> </a:t>
            </a:r>
            <a:r>
              <a:rPr lang="en-US" spc="415" dirty="0"/>
              <a:t>for</a:t>
            </a:r>
            <a:r>
              <a:rPr lang="en-US" spc="35" dirty="0"/>
              <a:t> </a:t>
            </a:r>
            <a:r>
              <a:rPr lang="en-US" spc="200" dirty="0" err="1"/>
              <a:t>chd</a:t>
            </a:r>
            <a:endParaRPr lang="en-IN" dirty="0"/>
          </a:p>
        </p:txBody>
      </p:sp>
      <p:pic>
        <p:nvPicPr>
          <p:cNvPr id="4" name="object 3">
            <a:extLst>
              <a:ext uri="{FF2B5EF4-FFF2-40B4-BE49-F238E27FC236}">
                <a16:creationId xmlns:a16="http://schemas.microsoft.com/office/drawing/2014/main" id="{4B61D7F6-0E7C-A607-3288-AD323C9ABCA9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326105" y="1825625"/>
            <a:ext cx="603052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0535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4720D-DB35-8C2E-38D7-9FC9F9F62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240" dirty="0"/>
              <a:t>Can</a:t>
            </a:r>
            <a:r>
              <a:rPr lang="en-US" spc="10" dirty="0"/>
              <a:t> </a:t>
            </a:r>
            <a:r>
              <a:rPr lang="en-US" spc="240" dirty="0"/>
              <a:t>Heart</a:t>
            </a:r>
            <a:r>
              <a:rPr lang="en-US" dirty="0"/>
              <a:t> </a:t>
            </a:r>
            <a:r>
              <a:rPr lang="en-US" spc="350" dirty="0"/>
              <a:t>rate</a:t>
            </a:r>
            <a:r>
              <a:rPr lang="en-US" spc="10" dirty="0"/>
              <a:t> </a:t>
            </a:r>
            <a:r>
              <a:rPr lang="en-US" spc="160" dirty="0"/>
              <a:t>possibly</a:t>
            </a:r>
            <a:r>
              <a:rPr lang="en-US" spc="35" dirty="0"/>
              <a:t> </a:t>
            </a:r>
            <a:r>
              <a:rPr lang="en-US" spc="160" dirty="0"/>
              <a:t>define</a:t>
            </a:r>
            <a:r>
              <a:rPr lang="en-US" spc="45" dirty="0"/>
              <a:t> </a:t>
            </a:r>
            <a:r>
              <a:rPr lang="en-US" spc="260" dirty="0"/>
              <a:t>the</a:t>
            </a:r>
            <a:r>
              <a:rPr lang="en-US" spc="15" dirty="0"/>
              <a:t> </a:t>
            </a:r>
            <a:r>
              <a:rPr lang="en-US" spc="145" dirty="0"/>
              <a:t>risk </a:t>
            </a:r>
            <a:r>
              <a:rPr lang="en-US" spc="395" dirty="0"/>
              <a:t>of</a:t>
            </a:r>
            <a:r>
              <a:rPr lang="en-US" dirty="0"/>
              <a:t> </a:t>
            </a:r>
            <a:r>
              <a:rPr lang="en-US" spc="225" dirty="0" err="1"/>
              <a:t>chd</a:t>
            </a:r>
            <a:r>
              <a:rPr lang="en-US" spc="5" dirty="0"/>
              <a:t> </a:t>
            </a:r>
            <a:r>
              <a:rPr lang="en-US" spc="-50" dirty="0"/>
              <a:t>?</a:t>
            </a:r>
            <a:endParaRPr lang="en-IN" dirty="0"/>
          </a:p>
        </p:txBody>
      </p:sp>
      <p:pic>
        <p:nvPicPr>
          <p:cNvPr id="4" name="object 3">
            <a:extLst>
              <a:ext uri="{FF2B5EF4-FFF2-40B4-BE49-F238E27FC236}">
                <a16:creationId xmlns:a16="http://schemas.microsoft.com/office/drawing/2014/main" id="{C951D255-4976-BA75-9641-CFFD552A00CD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869902" y="1825625"/>
            <a:ext cx="561098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4865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C9F74-8338-BBE0-B07E-B509E3874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240" dirty="0"/>
              <a:t>Can</a:t>
            </a:r>
            <a:r>
              <a:rPr lang="en-US" spc="5" dirty="0"/>
              <a:t> </a:t>
            </a:r>
            <a:r>
              <a:rPr lang="en-US" spc="50" dirty="0"/>
              <a:t>smoking</a:t>
            </a:r>
            <a:r>
              <a:rPr lang="en-US" spc="15" dirty="0"/>
              <a:t> </a:t>
            </a:r>
            <a:r>
              <a:rPr lang="en-US" spc="50" dirty="0"/>
              <a:t>number</a:t>
            </a:r>
            <a:r>
              <a:rPr lang="en-US" spc="20" dirty="0"/>
              <a:t> </a:t>
            </a:r>
            <a:r>
              <a:rPr lang="en-US" spc="395" dirty="0"/>
              <a:t>of</a:t>
            </a:r>
            <a:r>
              <a:rPr lang="en-US" spc="5" dirty="0"/>
              <a:t> </a:t>
            </a:r>
            <a:r>
              <a:rPr lang="en-US" spc="295" dirty="0"/>
              <a:t>cigarettes</a:t>
            </a:r>
            <a:r>
              <a:rPr lang="en-US" spc="-5" dirty="0"/>
              <a:t> </a:t>
            </a:r>
            <a:r>
              <a:rPr lang="en-US" spc="185" dirty="0"/>
              <a:t>per </a:t>
            </a:r>
            <a:r>
              <a:rPr lang="en-US" spc="150" dirty="0"/>
              <a:t>day</a:t>
            </a:r>
            <a:r>
              <a:rPr lang="en-US" spc="-10" dirty="0"/>
              <a:t> </a:t>
            </a:r>
            <a:r>
              <a:rPr lang="en-US" spc="300" dirty="0"/>
              <a:t>lead</a:t>
            </a:r>
            <a:r>
              <a:rPr lang="en-US" spc="5" dirty="0"/>
              <a:t> </a:t>
            </a:r>
            <a:r>
              <a:rPr lang="en-US" spc="330" dirty="0"/>
              <a:t>to</a:t>
            </a:r>
            <a:r>
              <a:rPr lang="en-US" spc="-10" dirty="0"/>
              <a:t> </a:t>
            </a:r>
            <a:r>
              <a:rPr lang="en-US" spc="95" dirty="0" err="1"/>
              <a:t>chd</a:t>
            </a:r>
            <a:r>
              <a:rPr lang="en-US" spc="95" dirty="0"/>
              <a:t>?</a:t>
            </a:r>
            <a:endParaRPr lang="en-IN" dirty="0"/>
          </a:p>
        </p:txBody>
      </p:sp>
      <p:pic>
        <p:nvPicPr>
          <p:cNvPr id="4" name="object 3">
            <a:extLst>
              <a:ext uri="{FF2B5EF4-FFF2-40B4-BE49-F238E27FC236}">
                <a16:creationId xmlns:a16="http://schemas.microsoft.com/office/drawing/2014/main" id="{00415714-4896-2012-DEE7-D8136EE5B033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157058" y="1690688"/>
            <a:ext cx="9238225" cy="4982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7492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270D6-DD51-8B69-4CA5-F991837A1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130" dirty="0"/>
              <a:t>One</a:t>
            </a:r>
            <a:r>
              <a:rPr lang="en-US" spc="20" dirty="0"/>
              <a:t> </a:t>
            </a:r>
            <a:r>
              <a:rPr lang="en-US" spc="190" dirty="0"/>
              <a:t>who</a:t>
            </a:r>
            <a:r>
              <a:rPr lang="en-US" spc="20" dirty="0"/>
              <a:t> </a:t>
            </a:r>
            <a:r>
              <a:rPr lang="en-US" spc="160" dirty="0"/>
              <a:t>had</a:t>
            </a:r>
            <a:r>
              <a:rPr lang="en-US" spc="10" dirty="0"/>
              <a:t> </a:t>
            </a:r>
            <a:r>
              <a:rPr lang="en-US" spc="265" dirty="0"/>
              <a:t>a</a:t>
            </a:r>
            <a:r>
              <a:rPr lang="en-US" spc="-5" dirty="0"/>
              <a:t> </a:t>
            </a:r>
            <a:r>
              <a:rPr lang="en-US" spc="290" dirty="0"/>
              <a:t>stroke</a:t>
            </a:r>
            <a:r>
              <a:rPr lang="en-US" spc="15" dirty="0"/>
              <a:t> </a:t>
            </a:r>
            <a:r>
              <a:rPr lang="en-US" spc="280" dirty="0"/>
              <a:t>earlier</a:t>
            </a:r>
            <a:r>
              <a:rPr lang="en-US" spc="45" dirty="0"/>
              <a:t> </a:t>
            </a:r>
            <a:r>
              <a:rPr lang="en-US" spc="55" dirty="0"/>
              <a:t>more </a:t>
            </a:r>
            <a:r>
              <a:rPr lang="en-US" spc="185" dirty="0"/>
              <a:t>prone</a:t>
            </a:r>
            <a:r>
              <a:rPr lang="en-US" spc="25" dirty="0"/>
              <a:t> </a:t>
            </a:r>
            <a:r>
              <a:rPr lang="en-US" spc="330" dirty="0"/>
              <a:t>to</a:t>
            </a:r>
            <a:r>
              <a:rPr lang="en-US" spc="15" dirty="0"/>
              <a:t> </a:t>
            </a:r>
            <a:r>
              <a:rPr lang="en-US" spc="225" dirty="0" err="1"/>
              <a:t>chd</a:t>
            </a:r>
            <a:r>
              <a:rPr lang="en-US" spc="15" dirty="0"/>
              <a:t> </a:t>
            </a:r>
            <a:r>
              <a:rPr lang="en-US" spc="-50" dirty="0"/>
              <a:t>?</a:t>
            </a:r>
            <a:endParaRPr lang="en-IN" dirty="0"/>
          </a:p>
        </p:txBody>
      </p:sp>
      <p:pic>
        <p:nvPicPr>
          <p:cNvPr id="4" name="object 3">
            <a:extLst>
              <a:ext uri="{FF2B5EF4-FFF2-40B4-BE49-F238E27FC236}">
                <a16:creationId xmlns:a16="http://schemas.microsoft.com/office/drawing/2014/main" id="{EF16BCEC-F0C5-F8D0-5338-4BABDB7A07C4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406316" y="1825625"/>
            <a:ext cx="652913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914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FCFF3-8313-C1CF-D506-3C539980B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pc="160" dirty="0"/>
              <a:t>Problem</a:t>
            </a:r>
            <a:r>
              <a:rPr lang="en-IN" spc="25" dirty="0"/>
              <a:t> </a:t>
            </a:r>
            <a:r>
              <a:rPr lang="en-IN" spc="150" dirty="0"/>
              <a:t>Statement: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AA53C-FE14-7732-07D5-F162102DE6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354965" marR="5080" indent="-342265">
              <a:lnSpc>
                <a:spcPct val="115100"/>
              </a:lnSpc>
              <a:spcBef>
                <a:spcPts val="95"/>
              </a:spcBef>
              <a:buClr>
                <a:srgbClr val="F5FCFF"/>
              </a:buClr>
              <a:buSzPct val="90000"/>
              <a:buFont typeface="Arial"/>
              <a:buChar char="●"/>
              <a:tabLst>
                <a:tab pos="354965" algn="l"/>
                <a:tab pos="355600" algn="l"/>
              </a:tabLst>
            </a:pPr>
            <a:r>
              <a:rPr lang="en-US" sz="2800" dirty="0">
                <a:solidFill>
                  <a:srgbClr val="124F5C"/>
                </a:solidFill>
                <a:latin typeface="Bahnschrift"/>
                <a:cs typeface="Bahnschrift"/>
              </a:rPr>
              <a:t>The</a:t>
            </a:r>
            <a:r>
              <a:rPr lang="en-US" sz="2800" spc="175" dirty="0">
                <a:solidFill>
                  <a:srgbClr val="124F5C"/>
                </a:solidFill>
                <a:latin typeface="Bahnschrift"/>
                <a:cs typeface="Bahnschrift"/>
              </a:rPr>
              <a:t> </a:t>
            </a:r>
            <a:r>
              <a:rPr lang="en-US" sz="2800" dirty="0">
                <a:solidFill>
                  <a:srgbClr val="124F5C"/>
                </a:solidFill>
                <a:latin typeface="Bahnschrift"/>
                <a:cs typeface="Bahnschrift"/>
              </a:rPr>
              <a:t>dataset</a:t>
            </a:r>
            <a:r>
              <a:rPr lang="en-US" sz="2800" spc="155" dirty="0">
                <a:solidFill>
                  <a:srgbClr val="124F5C"/>
                </a:solidFill>
                <a:latin typeface="Bahnschrift"/>
                <a:cs typeface="Bahnschrift"/>
              </a:rPr>
              <a:t> </a:t>
            </a:r>
            <a:r>
              <a:rPr lang="en-US" sz="2800" dirty="0">
                <a:solidFill>
                  <a:srgbClr val="124F5C"/>
                </a:solidFill>
                <a:latin typeface="Bahnschrift"/>
                <a:cs typeface="Bahnschrift"/>
              </a:rPr>
              <a:t>is</a:t>
            </a:r>
            <a:r>
              <a:rPr lang="en-US" sz="2800" spc="170" dirty="0">
                <a:solidFill>
                  <a:srgbClr val="124F5C"/>
                </a:solidFill>
                <a:latin typeface="Bahnschrift"/>
                <a:cs typeface="Bahnschrift"/>
              </a:rPr>
              <a:t> </a:t>
            </a:r>
            <a:r>
              <a:rPr lang="en-US" sz="2800" dirty="0">
                <a:solidFill>
                  <a:srgbClr val="124F5C"/>
                </a:solidFill>
                <a:latin typeface="Bahnschrift"/>
                <a:cs typeface="Bahnschrift"/>
              </a:rPr>
              <a:t>from</a:t>
            </a:r>
            <a:r>
              <a:rPr lang="en-US" sz="2800" spc="170" dirty="0">
                <a:solidFill>
                  <a:srgbClr val="124F5C"/>
                </a:solidFill>
                <a:latin typeface="Bahnschrift"/>
                <a:cs typeface="Bahnschrift"/>
              </a:rPr>
              <a:t> </a:t>
            </a:r>
            <a:r>
              <a:rPr lang="en-US" sz="2800" dirty="0">
                <a:solidFill>
                  <a:srgbClr val="124F5C"/>
                </a:solidFill>
                <a:latin typeface="Bahnschrift"/>
                <a:cs typeface="Bahnschrift"/>
              </a:rPr>
              <a:t>an</a:t>
            </a:r>
            <a:r>
              <a:rPr lang="en-US" sz="2800" spc="170" dirty="0">
                <a:solidFill>
                  <a:srgbClr val="124F5C"/>
                </a:solidFill>
                <a:latin typeface="Bahnschrift"/>
                <a:cs typeface="Bahnschrift"/>
              </a:rPr>
              <a:t> </a:t>
            </a:r>
            <a:r>
              <a:rPr lang="en-US" sz="2800" dirty="0">
                <a:solidFill>
                  <a:srgbClr val="124F5C"/>
                </a:solidFill>
                <a:latin typeface="Bahnschrift"/>
                <a:cs typeface="Bahnschrift"/>
              </a:rPr>
              <a:t>ongoing</a:t>
            </a:r>
            <a:r>
              <a:rPr lang="en-US" sz="2800" spc="145" dirty="0">
                <a:solidFill>
                  <a:srgbClr val="124F5C"/>
                </a:solidFill>
                <a:latin typeface="Bahnschrift"/>
                <a:cs typeface="Bahnschrift"/>
              </a:rPr>
              <a:t> </a:t>
            </a:r>
            <a:r>
              <a:rPr lang="en-US" sz="2800" dirty="0">
                <a:solidFill>
                  <a:srgbClr val="124F5C"/>
                </a:solidFill>
                <a:latin typeface="Bahnschrift"/>
                <a:cs typeface="Bahnschrift"/>
              </a:rPr>
              <a:t>cardiovascular</a:t>
            </a:r>
            <a:r>
              <a:rPr lang="en-US" sz="2800" spc="140" dirty="0">
                <a:solidFill>
                  <a:srgbClr val="124F5C"/>
                </a:solidFill>
                <a:latin typeface="Bahnschrift"/>
                <a:cs typeface="Bahnschrift"/>
              </a:rPr>
              <a:t> </a:t>
            </a:r>
            <a:r>
              <a:rPr lang="en-US" sz="2800" dirty="0">
                <a:solidFill>
                  <a:srgbClr val="124F5C"/>
                </a:solidFill>
                <a:latin typeface="Bahnschrift"/>
                <a:cs typeface="Bahnschrift"/>
              </a:rPr>
              <a:t>study</a:t>
            </a:r>
            <a:r>
              <a:rPr lang="en-US" sz="2800" spc="155" dirty="0">
                <a:solidFill>
                  <a:srgbClr val="124F5C"/>
                </a:solidFill>
                <a:latin typeface="Bahnschrift"/>
                <a:cs typeface="Bahnschrift"/>
              </a:rPr>
              <a:t> </a:t>
            </a:r>
            <a:r>
              <a:rPr lang="en-US" sz="2800" dirty="0">
                <a:solidFill>
                  <a:srgbClr val="124F5C"/>
                </a:solidFill>
                <a:latin typeface="Bahnschrift"/>
                <a:cs typeface="Bahnschrift"/>
              </a:rPr>
              <a:t>on</a:t>
            </a:r>
            <a:r>
              <a:rPr lang="en-US" sz="2800" spc="180" dirty="0">
                <a:solidFill>
                  <a:srgbClr val="124F5C"/>
                </a:solidFill>
                <a:latin typeface="Bahnschrift"/>
                <a:cs typeface="Bahnschrift"/>
              </a:rPr>
              <a:t> </a:t>
            </a:r>
            <a:r>
              <a:rPr lang="en-US" sz="2800" dirty="0">
                <a:solidFill>
                  <a:srgbClr val="124F5C"/>
                </a:solidFill>
                <a:latin typeface="Bahnschrift"/>
                <a:cs typeface="Bahnschrift"/>
              </a:rPr>
              <a:t>residents</a:t>
            </a:r>
            <a:r>
              <a:rPr lang="en-US" sz="2800" spc="145" dirty="0">
                <a:solidFill>
                  <a:srgbClr val="124F5C"/>
                </a:solidFill>
                <a:latin typeface="Bahnschrift"/>
                <a:cs typeface="Bahnschrift"/>
              </a:rPr>
              <a:t> </a:t>
            </a:r>
            <a:r>
              <a:rPr lang="en-US" sz="2800" dirty="0">
                <a:solidFill>
                  <a:srgbClr val="124F5C"/>
                </a:solidFill>
                <a:latin typeface="Bahnschrift"/>
                <a:cs typeface="Bahnschrift"/>
              </a:rPr>
              <a:t>of</a:t>
            </a:r>
            <a:r>
              <a:rPr lang="en-US" sz="2800" spc="185" dirty="0">
                <a:solidFill>
                  <a:srgbClr val="124F5C"/>
                </a:solidFill>
                <a:latin typeface="Bahnschrift"/>
                <a:cs typeface="Bahnschrift"/>
              </a:rPr>
              <a:t> </a:t>
            </a:r>
            <a:r>
              <a:rPr lang="en-US" sz="2800" spc="-25" dirty="0">
                <a:solidFill>
                  <a:srgbClr val="124F5C"/>
                </a:solidFill>
                <a:latin typeface="Bahnschrift"/>
                <a:cs typeface="Bahnschrift"/>
              </a:rPr>
              <a:t>the </a:t>
            </a:r>
            <a:r>
              <a:rPr lang="en-US" sz="2800" dirty="0">
                <a:solidFill>
                  <a:srgbClr val="124F5C"/>
                </a:solidFill>
                <a:latin typeface="Bahnschrift"/>
                <a:cs typeface="Bahnschrift"/>
              </a:rPr>
              <a:t>town</a:t>
            </a:r>
            <a:r>
              <a:rPr lang="en-US" sz="2800" spc="140" dirty="0">
                <a:solidFill>
                  <a:srgbClr val="124F5C"/>
                </a:solidFill>
                <a:latin typeface="Bahnschrift"/>
                <a:cs typeface="Bahnschrift"/>
              </a:rPr>
              <a:t> </a:t>
            </a:r>
            <a:r>
              <a:rPr lang="en-US" sz="2800" dirty="0">
                <a:solidFill>
                  <a:srgbClr val="124F5C"/>
                </a:solidFill>
                <a:latin typeface="Bahnschrift"/>
                <a:cs typeface="Bahnschrift"/>
              </a:rPr>
              <a:t>of</a:t>
            </a:r>
            <a:r>
              <a:rPr lang="en-US" sz="2800" spc="170" dirty="0">
                <a:solidFill>
                  <a:srgbClr val="124F5C"/>
                </a:solidFill>
                <a:latin typeface="Bahnschrift"/>
                <a:cs typeface="Bahnschrift"/>
              </a:rPr>
              <a:t> </a:t>
            </a:r>
            <a:r>
              <a:rPr lang="en-US" sz="2800" dirty="0">
                <a:solidFill>
                  <a:srgbClr val="124F5C"/>
                </a:solidFill>
                <a:latin typeface="Bahnschrift"/>
                <a:cs typeface="Bahnschrift"/>
              </a:rPr>
              <a:t>Framingham,</a:t>
            </a:r>
            <a:r>
              <a:rPr lang="en-US" sz="2800" spc="125" dirty="0">
                <a:solidFill>
                  <a:srgbClr val="124F5C"/>
                </a:solidFill>
                <a:latin typeface="Bahnschrift"/>
                <a:cs typeface="Bahnschrift"/>
              </a:rPr>
              <a:t> </a:t>
            </a:r>
            <a:r>
              <a:rPr lang="en-US" sz="2800" spc="-10" dirty="0">
                <a:solidFill>
                  <a:srgbClr val="124F5C"/>
                </a:solidFill>
                <a:latin typeface="Bahnschrift"/>
                <a:cs typeface="Bahnschrift"/>
              </a:rPr>
              <a:t>Massachusetts.</a:t>
            </a:r>
            <a:endParaRPr lang="en-US" sz="2800" dirty="0">
              <a:latin typeface="Bahnschrift"/>
              <a:cs typeface="Bahnschrift"/>
            </a:endParaRPr>
          </a:p>
          <a:p>
            <a:pPr>
              <a:lnSpc>
                <a:spcPct val="100000"/>
              </a:lnSpc>
              <a:buClr>
                <a:srgbClr val="F5FCFF"/>
              </a:buClr>
              <a:buFont typeface="Arial"/>
              <a:buChar char="●"/>
            </a:pPr>
            <a:endParaRPr lang="en-US" sz="3200" dirty="0">
              <a:latin typeface="Bahnschrift"/>
              <a:cs typeface="Bahnschrift"/>
            </a:endParaRPr>
          </a:p>
          <a:p>
            <a:pPr marL="354965" marR="318770" indent="-342265">
              <a:lnSpc>
                <a:spcPct val="115100"/>
              </a:lnSpc>
              <a:buClr>
                <a:srgbClr val="F5FCFF"/>
              </a:buClr>
              <a:buSzPct val="90000"/>
              <a:buFont typeface="Arial"/>
              <a:buChar char="●"/>
              <a:tabLst>
                <a:tab pos="354965" algn="l"/>
                <a:tab pos="355600" algn="l"/>
              </a:tabLst>
            </a:pPr>
            <a:r>
              <a:rPr lang="en-US" sz="2800" dirty="0">
                <a:solidFill>
                  <a:srgbClr val="124F5C"/>
                </a:solidFill>
                <a:latin typeface="Bahnschrift"/>
                <a:cs typeface="Bahnschrift"/>
              </a:rPr>
              <a:t>The</a:t>
            </a:r>
            <a:r>
              <a:rPr lang="en-US" sz="2800" spc="170" dirty="0">
                <a:solidFill>
                  <a:srgbClr val="124F5C"/>
                </a:solidFill>
                <a:latin typeface="Bahnschrift"/>
                <a:cs typeface="Bahnschrift"/>
              </a:rPr>
              <a:t> </a:t>
            </a:r>
            <a:r>
              <a:rPr lang="en-US" sz="2800" dirty="0">
                <a:solidFill>
                  <a:srgbClr val="124F5C"/>
                </a:solidFill>
                <a:latin typeface="Bahnschrift"/>
                <a:cs typeface="Bahnschrift"/>
              </a:rPr>
              <a:t>classification</a:t>
            </a:r>
            <a:r>
              <a:rPr lang="en-US" sz="2800" spc="145" dirty="0">
                <a:solidFill>
                  <a:srgbClr val="124F5C"/>
                </a:solidFill>
                <a:latin typeface="Bahnschrift"/>
                <a:cs typeface="Bahnschrift"/>
              </a:rPr>
              <a:t> </a:t>
            </a:r>
            <a:r>
              <a:rPr lang="en-US" sz="2800" dirty="0">
                <a:solidFill>
                  <a:srgbClr val="124F5C"/>
                </a:solidFill>
                <a:latin typeface="Bahnschrift"/>
                <a:cs typeface="Bahnschrift"/>
              </a:rPr>
              <a:t>goal</a:t>
            </a:r>
            <a:r>
              <a:rPr lang="en-US" sz="2800" spc="170" dirty="0">
                <a:solidFill>
                  <a:srgbClr val="124F5C"/>
                </a:solidFill>
                <a:latin typeface="Bahnschrift"/>
                <a:cs typeface="Bahnschrift"/>
              </a:rPr>
              <a:t> </a:t>
            </a:r>
            <a:r>
              <a:rPr lang="en-US" sz="2800" dirty="0">
                <a:solidFill>
                  <a:srgbClr val="124F5C"/>
                </a:solidFill>
                <a:latin typeface="Bahnschrift"/>
                <a:cs typeface="Bahnschrift"/>
              </a:rPr>
              <a:t>is</a:t>
            </a:r>
            <a:r>
              <a:rPr lang="en-US" sz="2800" spc="180" dirty="0">
                <a:solidFill>
                  <a:srgbClr val="124F5C"/>
                </a:solidFill>
                <a:latin typeface="Bahnschrift"/>
                <a:cs typeface="Bahnschrift"/>
              </a:rPr>
              <a:t> </a:t>
            </a:r>
            <a:r>
              <a:rPr lang="en-US" sz="2800" dirty="0">
                <a:solidFill>
                  <a:srgbClr val="124F5C"/>
                </a:solidFill>
                <a:latin typeface="Bahnschrift"/>
                <a:cs typeface="Bahnschrift"/>
              </a:rPr>
              <a:t>to</a:t>
            </a:r>
            <a:r>
              <a:rPr lang="en-US" sz="2800" spc="170" dirty="0">
                <a:solidFill>
                  <a:srgbClr val="124F5C"/>
                </a:solidFill>
                <a:latin typeface="Bahnschrift"/>
                <a:cs typeface="Bahnschrift"/>
              </a:rPr>
              <a:t> </a:t>
            </a:r>
            <a:r>
              <a:rPr lang="en-US" sz="2800" dirty="0">
                <a:solidFill>
                  <a:srgbClr val="124F5C"/>
                </a:solidFill>
                <a:latin typeface="Bahnschrift"/>
                <a:cs typeface="Bahnschrift"/>
              </a:rPr>
              <a:t>predict</a:t>
            </a:r>
            <a:r>
              <a:rPr lang="en-US" sz="2800" spc="170" dirty="0">
                <a:solidFill>
                  <a:srgbClr val="124F5C"/>
                </a:solidFill>
                <a:latin typeface="Bahnschrift"/>
                <a:cs typeface="Bahnschrift"/>
              </a:rPr>
              <a:t> </a:t>
            </a:r>
            <a:r>
              <a:rPr lang="en-US" sz="2800" dirty="0">
                <a:solidFill>
                  <a:srgbClr val="124F5C"/>
                </a:solidFill>
                <a:latin typeface="Bahnschrift"/>
                <a:cs typeface="Bahnschrift"/>
              </a:rPr>
              <a:t>whether</a:t>
            </a:r>
            <a:r>
              <a:rPr lang="en-US" sz="2800" spc="165" dirty="0">
                <a:solidFill>
                  <a:srgbClr val="124F5C"/>
                </a:solidFill>
                <a:latin typeface="Bahnschrift"/>
                <a:cs typeface="Bahnschrift"/>
              </a:rPr>
              <a:t> </a:t>
            </a:r>
            <a:r>
              <a:rPr lang="en-US" sz="2800" dirty="0">
                <a:solidFill>
                  <a:srgbClr val="124F5C"/>
                </a:solidFill>
                <a:latin typeface="Bahnschrift"/>
                <a:cs typeface="Bahnschrift"/>
              </a:rPr>
              <a:t>the</a:t>
            </a:r>
            <a:r>
              <a:rPr lang="en-US" sz="2800" spc="190" dirty="0">
                <a:solidFill>
                  <a:srgbClr val="124F5C"/>
                </a:solidFill>
                <a:latin typeface="Bahnschrift"/>
                <a:cs typeface="Bahnschrift"/>
              </a:rPr>
              <a:t> </a:t>
            </a:r>
            <a:r>
              <a:rPr lang="en-US" sz="2800" dirty="0">
                <a:solidFill>
                  <a:srgbClr val="124F5C"/>
                </a:solidFill>
                <a:latin typeface="Bahnschrift"/>
                <a:cs typeface="Bahnschrift"/>
              </a:rPr>
              <a:t>patient</a:t>
            </a:r>
            <a:r>
              <a:rPr lang="en-US" sz="2800" spc="155" dirty="0">
                <a:solidFill>
                  <a:srgbClr val="124F5C"/>
                </a:solidFill>
                <a:latin typeface="Bahnschrift"/>
                <a:cs typeface="Bahnschrift"/>
              </a:rPr>
              <a:t> </a:t>
            </a:r>
            <a:r>
              <a:rPr lang="en-US" sz="2800" dirty="0">
                <a:solidFill>
                  <a:srgbClr val="124F5C"/>
                </a:solidFill>
                <a:latin typeface="Bahnschrift"/>
                <a:cs typeface="Bahnschrift"/>
              </a:rPr>
              <a:t>has</a:t>
            </a:r>
            <a:r>
              <a:rPr lang="en-US" sz="2800" spc="170" dirty="0">
                <a:solidFill>
                  <a:srgbClr val="124F5C"/>
                </a:solidFill>
                <a:latin typeface="Bahnschrift"/>
                <a:cs typeface="Bahnschrift"/>
              </a:rPr>
              <a:t> </a:t>
            </a:r>
            <a:r>
              <a:rPr lang="en-US" sz="2800" dirty="0">
                <a:solidFill>
                  <a:srgbClr val="124F5C"/>
                </a:solidFill>
                <a:latin typeface="Bahnschrift"/>
                <a:cs typeface="Bahnschrift"/>
              </a:rPr>
              <a:t>a</a:t>
            </a:r>
            <a:r>
              <a:rPr lang="en-US" sz="2800" spc="210" dirty="0">
                <a:solidFill>
                  <a:srgbClr val="124F5C"/>
                </a:solidFill>
                <a:latin typeface="Bahnschrift"/>
                <a:cs typeface="Bahnschrift"/>
              </a:rPr>
              <a:t> </a:t>
            </a:r>
            <a:r>
              <a:rPr lang="en-US" sz="2800" spc="-10" dirty="0">
                <a:solidFill>
                  <a:srgbClr val="124F5C"/>
                </a:solidFill>
                <a:latin typeface="Bahnschrift"/>
                <a:cs typeface="Bahnschrift"/>
              </a:rPr>
              <a:t>10-</a:t>
            </a:r>
            <a:r>
              <a:rPr lang="en-US" sz="2800" spc="-20" dirty="0">
                <a:solidFill>
                  <a:srgbClr val="124F5C"/>
                </a:solidFill>
                <a:latin typeface="Bahnschrift"/>
                <a:cs typeface="Bahnschrift"/>
              </a:rPr>
              <a:t>year </a:t>
            </a:r>
            <a:r>
              <a:rPr lang="en-US" sz="2800" dirty="0">
                <a:solidFill>
                  <a:srgbClr val="124F5C"/>
                </a:solidFill>
                <a:latin typeface="Bahnschrift"/>
                <a:cs typeface="Bahnschrift"/>
              </a:rPr>
              <a:t>risk</a:t>
            </a:r>
            <a:r>
              <a:rPr lang="en-US" sz="2800" spc="160" dirty="0">
                <a:solidFill>
                  <a:srgbClr val="124F5C"/>
                </a:solidFill>
                <a:latin typeface="Bahnschrift"/>
                <a:cs typeface="Bahnschrift"/>
              </a:rPr>
              <a:t> </a:t>
            </a:r>
            <a:r>
              <a:rPr lang="en-US" sz="2800" dirty="0">
                <a:solidFill>
                  <a:srgbClr val="124F5C"/>
                </a:solidFill>
                <a:latin typeface="Bahnschrift"/>
                <a:cs typeface="Bahnschrift"/>
              </a:rPr>
              <a:t>of</a:t>
            </a:r>
            <a:r>
              <a:rPr lang="en-US" sz="2800" spc="190" dirty="0">
                <a:solidFill>
                  <a:srgbClr val="124F5C"/>
                </a:solidFill>
                <a:latin typeface="Bahnschrift"/>
                <a:cs typeface="Bahnschrift"/>
              </a:rPr>
              <a:t> </a:t>
            </a:r>
            <a:r>
              <a:rPr lang="en-US" sz="2800" dirty="0">
                <a:solidFill>
                  <a:srgbClr val="124F5C"/>
                </a:solidFill>
                <a:latin typeface="Bahnschrift"/>
                <a:cs typeface="Bahnschrift"/>
              </a:rPr>
              <a:t>future</a:t>
            </a:r>
            <a:r>
              <a:rPr lang="en-US" sz="2800" spc="175" dirty="0">
                <a:solidFill>
                  <a:srgbClr val="124F5C"/>
                </a:solidFill>
                <a:latin typeface="Bahnschrift"/>
                <a:cs typeface="Bahnschrift"/>
              </a:rPr>
              <a:t> </a:t>
            </a:r>
            <a:r>
              <a:rPr lang="en-US" sz="2800" dirty="0">
                <a:solidFill>
                  <a:srgbClr val="124F5C"/>
                </a:solidFill>
                <a:latin typeface="Bahnschrift"/>
                <a:cs typeface="Bahnschrift"/>
              </a:rPr>
              <a:t>coronary</a:t>
            </a:r>
            <a:r>
              <a:rPr lang="en-US" sz="2800" spc="160" dirty="0">
                <a:solidFill>
                  <a:srgbClr val="124F5C"/>
                </a:solidFill>
                <a:latin typeface="Bahnschrift"/>
                <a:cs typeface="Bahnschrift"/>
              </a:rPr>
              <a:t> </a:t>
            </a:r>
            <a:r>
              <a:rPr lang="en-US" sz="2800" dirty="0">
                <a:solidFill>
                  <a:srgbClr val="124F5C"/>
                </a:solidFill>
                <a:latin typeface="Bahnschrift"/>
                <a:cs typeface="Bahnschrift"/>
              </a:rPr>
              <a:t>heart</a:t>
            </a:r>
            <a:r>
              <a:rPr lang="en-US" sz="2800" spc="175" dirty="0">
                <a:solidFill>
                  <a:srgbClr val="124F5C"/>
                </a:solidFill>
                <a:latin typeface="Bahnschrift"/>
                <a:cs typeface="Bahnschrift"/>
              </a:rPr>
              <a:t> </a:t>
            </a:r>
            <a:r>
              <a:rPr lang="en-US" sz="2800" spc="-10" dirty="0">
                <a:solidFill>
                  <a:srgbClr val="124F5C"/>
                </a:solidFill>
                <a:latin typeface="Bahnschrift"/>
                <a:cs typeface="Bahnschrift"/>
              </a:rPr>
              <a:t>disease(CHD).</a:t>
            </a:r>
            <a:endParaRPr lang="en-US" sz="2800" dirty="0">
              <a:latin typeface="Bahnschrift"/>
              <a:cs typeface="Bahnschrift"/>
            </a:endParaRPr>
          </a:p>
          <a:p>
            <a:pPr>
              <a:lnSpc>
                <a:spcPct val="100000"/>
              </a:lnSpc>
              <a:buClr>
                <a:srgbClr val="F5FCFF"/>
              </a:buClr>
              <a:buFont typeface="Arial"/>
              <a:buChar char="●"/>
            </a:pPr>
            <a:endParaRPr lang="en-US" sz="3200" dirty="0">
              <a:latin typeface="Bahnschrift"/>
              <a:cs typeface="Bahnschrift"/>
            </a:endParaRPr>
          </a:p>
          <a:p>
            <a:pPr marL="354965" marR="378460" indent="-342265">
              <a:lnSpc>
                <a:spcPct val="114999"/>
              </a:lnSpc>
              <a:buClr>
                <a:srgbClr val="F5FCFF"/>
              </a:buClr>
              <a:buSzPct val="90000"/>
              <a:buFont typeface="Arial"/>
              <a:buChar char="●"/>
              <a:tabLst>
                <a:tab pos="354965" algn="l"/>
                <a:tab pos="355600" algn="l"/>
              </a:tabLst>
            </a:pPr>
            <a:r>
              <a:rPr lang="en-US" sz="2800" dirty="0">
                <a:solidFill>
                  <a:srgbClr val="124F5C"/>
                </a:solidFill>
                <a:latin typeface="Bahnschrift"/>
                <a:cs typeface="Bahnschrift"/>
              </a:rPr>
              <a:t>The</a:t>
            </a:r>
            <a:r>
              <a:rPr lang="en-US" sz="2800" spc="165" dirty="0">
                <a:solidFill>
                  <a:srgbClr val="124F5C"/>
                </a:solidFill>
                <a:latin typeface="Bahnschrift"/>
                <a:cs typeface="Bahnschrift"/>
              </a:rPr>
              <a:t> </a:t>
            </a:r>
            <a:r>
              <a:rPr lang="en-US" sz="2800" dirty="0">
                <a:solidFill>
                  <a:srgbClr val="124F5C"/>
                </a:solidFill>
                <a:latin typeface="Bahnschrift"/>
                <a:cs typeface="Bahnschrift"/>
              </a:rPr>
              <a:t>dataset</a:t>
            </a:r>
            <a:r>
              <a:rPr lang="en-US" sz="2800" spc="150" dirty="0">
                <a:solidFill>
                  <a:srgbClr val="124F5C"/>
                </a:solidFill>
                <a:latin typeface="Bahnschrift"/>
                <a:cs typeface="Bahnschrift"/>
              </a:rPr>
              <a:t> </a:t>
            </a:r>
            <a:r>
              <a:rPr lang="en-US" sz="2800" dirty="0">
                <a:solidFill>
                  <a:srgbClr val="124F5C"/>
                </a:solidFill>
                <a:latin typeface="Bahnschrift"/>
                <a:cs typeface="Bahnschrift"/>
              </a:rPr>
              <a:t>provides</a:t>
            </a:r>
            <a:r>
              <a:rPr lang="en-US" sz="2800" spc="150" dirty="0">
                <a:solidFill>
                  <a:srgbClr val="124F5C"/>
                </a:solidFill>
                <a:latin typeface="Bahnschrift"/>
                <a:cs typeface="Bahnschrift"/>
              </a:rPr>
              <a:t> </a:t>
            </a:r>
            <a:r>
              <a:rPr lang="en-US" sz="2800" dirty="0">
                <a:solidFill>
                  <a:srgbClr val="124F5C"/>
                </a:solidFill>
                <a:latin typeface="Bahnschrift"/>
                <a:cs typeface="Bahnschrift"/>
              </a:rPr>
              <a:t>the</a:t>
            </a:r>
            <a:r>
              <a:rPr lang="en-US" sz="2800" spc="175" dirty="0">
                <a:solidFill>
                  <a:srgbClr val="124F5C"/>
                </a:solidFill>
                <a:latin typeface="Bahnschrift"/>
                <a:cs typeface="Bahnschrift"/>
              </a:rPr>
              <a:t> </a:t>
            </a:r>
            <a:r>
              <a:rPr lang="en-US" sz="2800" dirty="0">
                <a:solidFill>
                  <a:srgbClr val="124F5C"/>
                </a:solidFill>
                <a:latin typeface="Bahnschrift"/>
                <a:cs typeface="Bahnschrift"/>
              </a:rPr>
              <a:t>patients’</a:t>
            </a:r>
            <a:r>
              <a:rPr lang="en-US" sz="2800" spc="150" dirty="0">
                <a:solidFill>
                  <a:srgbClr val="124F5C"/>
                </a:solidFill>
                <a:latin typeface="Bahnschrift"/>
                <a:cs typeface="Bahnschrift"/>
              </a:rPr>
              <a:t> </a:t>
            </a:r>
            <a:r>
              <a:rPr lang="en-US" sz="2800" dirty="0">
                <a:solidFill>
                  <a:srgbClr val="124F5C"/>
                </a:solidFill>
                <a:latin typeface="Bahnschrift"/>
                <a:cs typeface="Bahnschrift"/>
              </a:rPr>
              <a:t>information.</a:t>
            </a:r>
            <a:r>
              <a:rPr lang="en-US" sz="2800" spc="135" dirty="0">
                <a:solidFill>
                  <a:srgbClr val="124F5C"/>
                </a:solidFill>
                <a:latin typeface="Bahnschrift"/>
                <a:cs typeface="Bahnschrift"/>
              </a:rPr>
              <a:t> </a:t>
            </a:r>
            <a:r>
              <a:rPr lang="en-US" sz="2800" dirty="0">
                <a:solidFill>
                  <a:srgbClr val="124F5C"/>
                </a:solidFill>
                <a:latin typeface="Bahnschrift"/>
                <a:cs typeface="Bahnschrift"/>
              </a:rPr>
              <a:t>It</a:t>
            </a:r>
            <a:r>
              <a:rPr lang="en-US" sz="2800" spc="175" dirty="0">
                <a:solidFill>
                  <a:srgbClr val="124F5C"/>
                </a:solidFill>
                <a:latin typeface="Bahnschrift"/>
                <a:cs typeface="Bahnschrift"/>
              </a:rPr>
              <a:t> </a:t>
            </a:r>
            <a:r>
              <a:rPr lang="en-US" sz="2800" dirty="0">
                <a:solidFill>
                  <a:srgbClr val="124F5C"/>
                </a:solidFill>
                <a:latin typeface="Bahnschrift"/>
                <a:cs typeface="Bahnschrift"/>
              </a:rPr>
              <a:t>includes</a:t>
            </a:r>
            <a:r>
              <a:rPr lang="en-US" sz="2800" spc="160" dirty="0">
                <a:solidFill>
                  <a:srgbClr val="124F5C"/>
                </a:solidFill>
                <a:latin typeface="Bahnschrift"/>
                <a:cs typeface="Bahnschrift"/>
              </a:rPr>
              <a:t> </a:t>
            </a:r>
            <a:r>
              <a:rPr lang="en-US" sz="2800" dirty="0">
                <a:solidFill>
                  <a:srgbClr val="124F5C"/>
                </a:solidFill>
                <a:latin typeface="Bahnschrift"/>
                <a:cs typeface="Bahnschrift"/>
              </a:rPr>
              <a:t>over</a:t>
            </a:r>
            <a:r>
              <a:rPr lang="en-US" sz="2800" spc="175" dirty="0">
                <a:solidFill>
                  <a:srgbClr val="124F5C"/>
                </a:solidFill>
                <a:latin typeface="Bahnschrift"/>
                <a:cs typeface="Bahnschrift"/>
              </a:rPr>
              <a:t> </a:t>
            </a:r>
            <a:r>
              <a:rPr lang="en-US" sz="2800" spc="-10" dirty="0">
                <a:solidFill>
                  <a:srgbClr val="124F5C"/>
                </a:solidFill>
                <a:latin typeface="Bahnschrift"/>
                <a:cs typeface="Bahnschrift"/>
              </a:rPr>
              <a:t>4,000 </a:t>
            </a:r>
            <a:r>
              <a:rPr lang="en-US" sz="2800" dirty="0">
                <a:solidFill>
                  <a:srgbClr val="124F5C"/>
                </a:solidFill>
                <a:latin typeface="Bahnschrift"/>
                <a:cs typeface="Bahnschrift"/>
              </a:rPr>
              <a:t>records</a:t>
            </a:r>
            <a:r>
              <a:rPr lang="en-US" sz="2800" spc="165" dirty="0">
                <a:solidFill>
                  <a:srgbClr val="124F5C"/>
                </a:solidFill>
                <a:latin typeface="Bahnschrift"/>
                <a:cs typeface="Bahnschrift"/>
              </a:rPr>
              <a:t> </a:t>
            </a:r>
            <a:r>
              <a:rPr lang="en-US" sz="2800" dirty="0">
                <a:solidFill>
                  <a:srgbClr val="124F5C"/>
                </a:solidFill>
                <a:latin typeface="Bahnschrift"/>
                <a:cs typeface="Bahnschrift"/>
              </a:rPr>
              <a:t>and</a:t>
            </a:r>
            <a:r>
              <a:rPr lang="en-US" sz="2800" spc="175" dirty="0">
                <a:solidFill>
                  <a:srgbClr val="124F5C"/>
                </a:solidFill>
                <a:latin typeface="Bahnschrift"/>
                <a:cs typeface="Bahnschrift"/>
              </a:rPr>
              <a:t> </a:t>
            </a:r>
            <a:r>
              <a:rPr lang="en-US" sz="2800" dirty="0">
                <a:solidFill>
                  <a:srgbClr val="124F5C"/>
                </a:solidFill>
                <a:latin typeface="Bahnschrift"/>
                <a:cs typeface="Bahnschrift"/>
              </a:rPr>
              <a:t>15</a:t>
            </a:r>
            <a:r>
              <a:rPr lang="en-US" sz="2800" spc="170" dirty="0">
                <a:solidFill>
                  <a:srgbClr val="124F5C"/>
                </a:solidFill>
                <a:latin typeface="Bahnschrift"/>
                <a:cs typeface="Bahnschrift"/>
              </a:rPr>
              <a:t> </a:t>
            </a:r>
            <a:r>
              <a:rPr lang="en-US" sz="2800" dirty="0">
                <a:solidFill>
                  <a:srgbClr val="124F5C"/>
                </a:solidFill>
                <a:latin typeface="Bahnschrift"/>
                <a:cs typeface="Bahnschrift"/>
              </a:rPr>
              <a:t>attributes.</a:t>
            </a:r>
            <a:r>
              <a:rPr lang="en-US" sz="2800" spc="170" dirty="0">
                <a:solidFill>
                  <a:srgbClr val="124F5C"/>
                </a:solidFill>
                <a:latin typeface="Bahnschrift"/>
                <a:cs typeface="Bahnschrift"/>
              </a:rPr>
              <a:t> </a:t>
            </a:r>
            <a:r>
              <a:rPr lang="en-US" sz="2800" dirty="0">
                <a:solidFill>
                  <a:srgbClr val="124F5C"/>
                </a:solidFill>
                <a:latin typeface="Bahnschrift"/>
                <a:cs typeface="Bahnschrift"/>
              </a:rPr>
              <a:t>Variable</a:t>
            </a:r>
            <a:r>
              <a:rPr lang="en-US" sz="2800" spc="160" dirty="0">
                <a:solidFill>
                  <a:srgbClr val="124F5C"/>
                </a:solidFill>
                <a:latin typeface="Bahnschrift"/>
                <a:cs typeface="Bahnschrift"/>
              </a:rPr>
              <a:t> </a:t>
            </a:r>
            <a:r>
              <a:rPr lang="en-US" sz="2800" dirty="0">
                <a:solidFill>
                  <a:srgbClr val="124F5C"/>
                </a:solidFill>
                <a:latin typeface="Bahnschrift"/>
                <a:cs typeface="Bahnschrift"/>
              </a:rPr>
              <a:t>Each</a:t>
            </a:r>
            <a:r>
              <a:rPr lang="en-US" sz="2800" spc="175" dirty="0">
                <a:solidFill>
                  <a:srgbClr val="124F5C"/>
                </a:solidFill>
                <a:latin typeface="Bahnschrift"/>
                <a:cs typeface="Bahnschrift"/>
              </a:rPr>
              <a:t> </a:t>
            </a:r>
            <a:r>
              <a:rPr lang="en-US" sz="2800" dirty="0">
                <a:solidFill>
                  <a:srgbClr val="124F5C"/>
                </a:solidFill>
                <a:latin typeface="Bahnschrift"/>
                <a:cs typeface="Bahnschrift"/>
              </a:rPr>
              <a:t>attribute</a:t>
            </a:r>
            <a:r>
              <a:rPr lang="en-US" sz="2800" spc="180" dirty="0">
                <a:solidFill>
                  <a:srgbClr val="124F5C"/>
                </a:solidFill>
                <a:latin typeface="Bahnschrift"/>
                <a:cs typeface="Bahnschrift"/>
              </a:rPr>
              <a:t> </a:t>
            </a:r>
            <a:r>
              <a:rPr lang="en-US" sz="2800" dirty="0">
                <a:solidFill>
                  <a:srgbClr val="124F5C"/>
                </a:solidFill>
                <a:latin typeface="Bahnschrift"/>
                <a:cs typeface="Bahnschrift"/>
              </a:rPr>
              <a:t>is</a:t>
            </a:r>
            <a:r>
              <a:rPr lang="en-US" sz="2800" spc="170" dirty="0">
                <a:solidFill>
                  <a:srgbClr val="124F5C"/>
                </a:solidFill>
                <a:latin typeface="Bahnschrift"/>
                <a:cs typeface="Bahnschrift"/>
              </a:rPr>
              <a:t> </a:t>
            </a:r>
            <a:r>
              <a:rPr lang="en-US" sz="2800" dirty="0">
                <a:solidFill>
                  <a:srgbClr val="124F5C"/>
                </a:solidFill>
                <a:latin typeface="Bahnschrift"/>
                <a:cs typeface="Bahnschrift"/>
              </a:rPr>
              <a:t>a</a:t>
            </a:r>
            <a:r>
              <a:rPr lang="en-US" sz="2800" spc="180" dirty="0">
                <a:solidFill>
                  <a:srgbClr val="124F5C"/>
                </a:solidFill>
                <a:latin typeface="Bahnschrift"/>
                <a:cs typeface="Bahnschrift"/>
              </a:rPr>
              <a:t> </a:t>
            </a:r>
            <a:r>
              <a:rPr lang="en-US" sz="2800" dirty="0">
                <a:solidFill>
                  <a:srgbClr val="124F5C"/>
                </a:solidFill>
                <a:latin typeface="Bahnschrift"/>
                <a:cs typeface="Bahnschrift"/>
              </a:rPr>
              <a:t>potential</a:t>
            </a:r>
            <a:r>
              <a:rPr lang="en-US" sz="2800" spc="165" dirty="0">
                <a:solidFill>
                  <a:srgbClr val="124F5C"/>
                </a:solidFill>
                <a:latin typeface="Bahnschrift"/>
                <a:cs typeface="Bahnschrift"/>
              </a:rPr>
              <a:t> </a:t>
            </a:r>
            <a:r>
              <a:rPr lang="en-US" sz="2800" spc="-20" dirty="0">
                <a:solidFill>
                  <a:srgbClr val="124F5C"/>
                </a:solidFill>
                <a:latin typeface="Bahnschrift"/>
                <a:cs typeface="Bahnschrift"/>
              </a:rPr>
              <a:t>risk </a:t>
            </a:r>
            <a:r>
              <a:rPr lang="en-US" sz="2800" dirty="0">
                <a:solidFill>
                  <a:srgbClr val="124F5C"/>
                </a:solidFill>
                <a:latin typeface="Bahnschrift"/>
                <a:cs typeface="Bahnschrift"/>
              </a:rPr>
              <a:t>factor.</a:t>
            </a:r>
            <a:r>
              <a:rPr lang="en-US" sz="2800" spc="170" dirty="0">
                <a:solidFill>
                  <a:srgbClr val="124F5C"/>
                </a:solidFill>
                <a:latin typeface="Bahnschrift"/>
                <a:cs typeface="Bahnschrift"/>
              </a:rPr>
              <a:t> </a:t>
            </a:r>
            <a:r>
              <a:rPr lang="en-US" sz="2800" dirty="0">
                <a:solidFill>
                  <a:srgbClr val="124F5C"/>
                </a:solidFill>
                <a:latin typeface="Bahnschrift"/>
                <a:cs typeface="Bahnschrift"/>
              </a:rPr>
              <a:t>There</a:t>
            </a:r>
            <a:r>
              <a:rPr lang="en-US" sz="2800" spc="175" dirty="0">
                <a:solidFill>
                  <a:srgbClr val="124F5C"/>
                </a:solidFill>
                <a:latin typeface="Bahnschrift"/>
                <a:cs typeface="Bahnschrift"/>
              </a:rPr>
              <a:t> </a:t>
            </a:r>
            <a:r>
              <a:rPr lang="en-US" sz="2800" dirty="0">
                <a:solidFill>
                  <a:srgbClr val="124F5C"/>
                </a:solidFill>
                <a:latin typeface="Bahnschrift"/>
                <a:cs typeface="Bahnschrift"/>
              </a:rPr>
              <a:t>are</a:t>
            </a:r>
            <a:r>
              <a:rPr lang="en-US" sz="2800" spc="160" dirty="0">
                <a:solidFill>
                  <a:srgbClr val="124F5C"/>
                </a:solidFill>
                <a:latin typeface="Bahnschrift"/>
                <a:cs typeface="Bahnschrift"/>
              </a:rPr>
              <a:t> </a:t>
            </a:r>
            <a:r>
              <a:rPr lang="en-US" sz="2800" dirty="0">
                <a:solidFill>
                  <a:srgbClr val="124F5C"/>
                </a:solidFill>
                <a:latin typeface="Bahnschrift"/>
                <a:cs typeface="Bahnschrift"/>
              </a:rPr>
              <a:t>both</a:t>
            </a:r>
            <a:r>
              <a:rPr lang="en-US" sz="2800" spc="165" dirty="0">
                <a:solidFill>
                  <a:srgbClr val="124F5C"/>
                </a:solidFill>
                <a:latin typeface="Bahnschrift"/>
                <a:cs typeface="Bahnschrift"/>
              </a:rPr>
              <a:t> </a:t>
            </a:r>
            <a:r>
              <a:rPr lang="en-US" sz="2800" dirty="0">
                <a:solidFill>
                  <a:srgbClr val="124F5C"/>
                </a:solidFill>
                <a:latin typeface="Bahnschrift"/>
                <a:cs typeface="Bahnschrift"/>
              </a:rPr>
              <a:t>demographic,</a:t>
            </a:r>
            <a:r>
              <a:rPr lang="en-US" sz="2800" spc="135" dirty="0">
                <a:solidFill>
                  <a:srgbClr val="124F5C"/>
                </a:solidFill>
                <a:latin typeface="Bahnschrift"/>
                <a:cs typeface="Bahnschrift"/>
              </a:rPr>
              <a:t> </a:t>
            </a:r>
            <a:r>
              <a:rPr lang="en-US" sz="2800" dirty="0">
                <a:solidFill>
                  <a:srgbClr val="124F5C"/>
                </a:solidFill>
                <a:latin typeface="Bahnschrift"/>
                <a:cs typeface="Bahnschrift"/>
              </a:rPr>
              <a:t>behavioral,</a:t>
            </a:r>
            <a:r>
              <a:rPr lang="en-US" sz="2800" spc="135" dirty="0">
                <a:solidFill>
                  <a:srgbClr val="124F5C"/>
                </a:solidFill>
                <a:latin typeface="Bahnschrift"/>
                <a:cs typeface="Bahnschrift"/>
              </a:rPr>
              <a:t> </a:t>
            </a:r>
            <a:r>
              <a:rPr lang="en-US" sz="2800" dirty="0">
                <a:solidFill>
                  <a:srgbClr val="124F5C"/>
                </a:solidFill>
                <a:latin typeface="Bahnschrift"/>
                <a:cs typeface="Bahnschrift"/>
              </a:rPr>
              <a:t>and</a:t>
            </a:r>
            <a:r>
              <a:rPr lang="en-US" sz="2800" spc="170" dirty="0">
                <a:solidFill>
                  <a:srgbClr val="124F5C"/>
                </a:solidFill>
                <a:latin typeface="Bahnschrift"/>
                <a:cs typeface="Bahnschrift"/>
              </a:rPr>
              <a:t> </a:t>
            </a:r>
            <a:r>
              <a:rPr lang="en-US" sz="2800" dirty="0">
                <a:solidFill>
                  <a:srgbClr val="124F5C"/>
                </a:solidFill>
                <a:latin typeface="Bahnschrift"/>
                <a:cs typeface="Bahnschrift"/>
              </a:rPr>
              <a:t>medical</a:t>
            </a:r>
            <a:r>
              <a:rPr lang="en-US" sz="2800" spc="155" dirty="0">
                <a:solidFill>
                  <a:srgbClr val="124F5C"/>
                </a:solidFill>
                <a:latin typeface="Bahnschrift"/>
                <a:cs typeface="Bahnschrift"/>
              </a:rPr>
              <a:t> </a:t>
            </a:r>
            <a:r>
              <a:rPr lang="en-US" sz="2800" spc="-20" dirty="0">
                <a:solidFill>
                  <a:srgbClr val="124F5C"/>
                </a:solidFill>
                <a:latin typeface="Bahnschrift"/>
                <a:cs typeface="Bahnschrift"/>
              </a:rPr>
              <a:t>risk </a:t>
            </a:r>
            <a:r>
              <a:rPr lang="en-US" sz="2800" spc="-10" dirty="0">
                <a:solidFill>
                  <a:srgbClr val="124F5C"/>
                </a:solidFill>
                <a:latin typeface="Bahnschrift"/>
                <a:cs typeface="Bahnschrift"/>
              </a:rPr>
              <a:t>factors.</a:t>
            </a:r>
            <a:endParaRPr lang="en-US" sz="2800" dirty="0">
              <a:latin typeface="Bahnschrift"/>
              <a:cs typeface="Bahnschrift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418263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3A9A6-8065-22E0-C052-A2415F1E9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260" dirty="0"/>
              <a:t>Are</a:t>
            </a:r>
            <a:r>
              <a:rPr lang="en-US" dirty="0"/>
              <a:t> </a:t>
            </a:r>
            <a:r>
              <a:rPr lang="en-US" spc="195" dirty="0"/>
              <a:t>patients</a:t>
            </a:r>
            <a:r>
              <a:rPr lang="en-US" spc="15" dirty="0"/>
              <a:t> </a:t>
            </a:r>
            <a:r>
              <a:rPr lang="en-US" spc="155" dirty="0"/>
              <a:t>with</a:t>
            </a:r>
            <a:r>
              <a:rPr lang="en-US" spc="10" dirty="0"/>
              <a:t> </a:t>
            </a:r>
            <a:r>
              <a:rPr lang="en-US" spc="275" dirty="0"/>
              <a:t>systolic</a:t>
            </a:r>
            <a:r>
              <a:rPr lang="en-US" spc="35" dirty="0"/>
              <a:t> </a:t>
            </a:r>
            <a:r>
              <a:rPr lang="en-US" dirty="0"/>
              <a:t>bp</a:t>
            </a:r>
            <a:r>
              <a:rPr lang="en-US" spc="10" dirty="0"/>
              <a:t> </a:t>
            </a:r>
            <a:r>
              <a:rPr lang="en-US" spc="335" dirty="0"/>
              <a:t>at </a:t>
            </a:r>
            <a:r>
              <a:rPr lang="en-US" spc="165" dirty="0"/>
              <a:t>risk</a:t>
            </a:r>
            <a:r>
              <a:rPr lang="en-US" spc="15" dirty="0"/>
              <a:t> </a:t>
            </a:r>
            <a:r>
              <a:rPr lang="en-US" spc="395" dirty="0"/>
              <a:t>of</a:t>
            </a:r>
            <a:r>
              <a:rPr lang="en-US" spc="-5" dirty="0"/>
              <a:t> </a:t>
            </a:r>
            <a:r>
              <a:rPr lang="en-US" spc="225" dirty="0" err="1"/>
              <a:t>chd</a:t>
            </a:r>
            <a:r>
              <a:rPr lang="en-US" spc="15" dirty="0"/>
              <a:t> </a:t>
            </a:r>
            <a:r>
              <a:rPr lang="en-US" spc="-50" dirty="0"/>
              <a:t>?</a:t>
            </a:r>
            <a:endParaRPr lang="en-IN" dirty="0"/>
          </a:p>
        </p:txBody>
      </p:sp>
      <p:pic>
        <p:nvPicPr>
          <p:cNvPr id="4" name="object 3">
            <a:extLst>
              <a:ext uri="{FF2B5EF4-FFF2-40B4-BE49-F238E27FC236}">
                <a16:creationId xmlns:a16="http://schemas.microsoft.com/office/drawing/2014/main" id="{0BC8E2FD-AA76-F2EC-C048-6D9C2B9EA689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518611" y="1825625"/>
            <a:ext cx="578999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3813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96199-6024-69B0-95F7-DAAE18AA1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260" dirty="0"/>
              <a:t>Are</a:t>
            </a:r>
            <a:r>
              <a:rPr lang="en-US" spc="10" dirty="0"/>
              <a:t> </a:t>
            </a:r>
            <a:r>
              <a:rPr lang="en-US" spc="195" dirty="0"/>
              <a:t>patients</a:t>
            </a:r>
            <a:r>
              <a:rPr lang="en-US" spc="15" dirty="0"/>
              <a:t> </a:t>
            </a:r>
            <a:r>
              <a:rPr lang="en-US" spc="165" dirty="0"/>
              <a:t>with</a:t>
            </a:r>
            <a:r>
              <a:rPr lang="en-US" spc="15" dirty="0"/>
              <a:t> </a:t>
            </a:r>
            <a:r>
              <a:rPr lang="en-US" spc="225" dirty="0"/>
              <a:t>diastolic</a:t>
            </a:r>
            <a:r>
              <a:rPr lang="en-US" spc="35" dirty="0"/>
              <a:t> </a:t>
            </a:r>
            <a:r>
              <a:rPr lang="en-US" dirty="0"/>
              <a:t>bp</a:t>
            </a:r>
            <a:r>
              <a:rPr lang="en-US" spc="5" dirty="0"/>
              <a:t> </a:t>
            </a:r>
            <a:r>
              <a:rPr lang="en-US" spc="350" dirty="0"/>
              <a:t>at </a:t>
            </a:r>
            <a:r>
              <a:rPr lang="en-US" spc="165" dirty="0"/>
              <a:t>risk</a:t>
            </a:r>
            <a:r>
              <a:rPr lang="en-US" spc="15" dirty="0"/>
              <a:t> </a:t>
            </a:r>
            <a:r>
              <a:rPr lang="en-US" spc="395" dirty="0"/>
              <a:t>of</a:t>
            </a:r>
            <a:r>
              <a:rPr lang="en-US" dirty="0"/>
              <a:t> </a:t>
            </a:r>
            <a:r>
              <a:rPr lang="en-US" spc="225" dirty="0" err="1"/>
              <a:t>chd</a:t>
            </a:r>
            <a:r>
              <a:rPr lang="en-US" spc="30" dirty="0"/>
              <a:t> </a:t>
            </a:r>
            <a:r>
              <a:rPr lang="en-US" spc="-50" dirty="0"/>
              <a:t>?</a:t>
            </a:r>
            <a:endParaRPr lang="en-IN" dirty="0"/>
          </a:p>
        </p:txBody>
      </p:sp>
      <p:pic>
        <p:nvPicPr>
          <p:cNvPr id="4" name="object 3">
            <a:extLst>
              <a:ext uri="{FF2B5EF4-FFF2-40B4-BE49-F238E27FC236}">
                <a16:creationId xmlns:a16="http://schemas.microsoft.com/office/drawing/2014/main" id="{B8EC1A90-9F2E-1D5A-59D7-BF82D9D327B7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326104" y="1825625"/>
            <a:ext cx="683393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0217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841B7-AEED-E53A-F8F2-49BA1B168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</a:t>
            </a:r>
            <a:r>
              <a:rPr lang="en-US" spc="25" dirty="0"/>
              <a:t> </a:t>
            </a:r>
            <a:r>
              <a:rPr lang="en-US" spc="200" dirty="0"/>
              <a:t>patients</a:t>
            </a:r>
            <a:r>
              <a:rPr lang="en-US" spc="30" dirty="0"/>
              <a:t> </a:t>
            </a:r>
            <a:r>
              <a:rPr lang="en-US" spc="-229" dirty="0" err="1"/>
              <a:t>bmi</a:t>
            </a:r>
            <a:r>
              <a:rPr lang="en-US" spc="20" dirty="0"/>
              <a:t> </a:t>
            </a:r>
            <a:r>
              <a:rPr lang="en-US" spc="130" dirty="0"/>
              <a:t>important</a:t>
            </a:r>
            <a:r>
              <a:rPr lang="en-US" spc="30" dirty="0"/>
              <a:t> </a:t>
            </a:r>
            <a:r>
              <a:rPr lang="en-US" spc="330" dirty="0"/>
              <a:t>to</a:t>
            </a:r>
            <a:r>
              <a:rPr lang="en-US" spc="20" dirty="0"/>
              <a:t> </a:t>
            </a:r>
            <a:r>
              <a:rPr lang="en-US" spc="195" dirty="0"/>
              <a:t>show </a:t>
            </a:r>
            <a:r>
              <a:rPr lang="en-US" spc="260" dirty="0"/>
              <a:t>the</a:t>
            </a:r>
            <a:r>
              <a:rPr lang="en-US" dirty="0"/>
              <a:t> </a:t>
            </a:r>
            <a:r>
              <a:rPr lang="en-US" spc="170" dirty="0"/>
              <a:t>risk</a:t>
            </a:r>
            <a:r>
              <a:rPr lang="en-US" spc="10" dirty="0"/>
              <a:t> </a:t>
            </a:r>
            <a:r>
              <a:rPr lang="en-US" spc="395" dirty="0"/>
              <a:t>of</a:t>
            </a:r>
            <a:r>
              <a:rPr lang="en-US" spc="15" dirty="0"/>
              <a:t> </a:t>
            </a:r>
            <a:r>
              <a:rPr lang="en-US" spc="225" dirty="0" err="1"/>
              <a:t>chd</a:t>
            </a:r>
            <a:r>
              <a:rPr lang="en-US" spc="10" dirty="0"/>
              <a:t> </a:t>
            </a:r>
            <a:r>
              <a:rPr lang="en-US" spc="-50" dirty="0"/>
              <a:t>?</a:t>
            </a:r>
            <a:endParaRPr lang="en-IN" dirty="0"/>
          </a:p>
        </p:txBody>
      </p:sp>
      <p:pic>
        <p:nvPicPr>
          <p:cNvPr id="4" name="object 3">
            <a:extLst>
              <a:ext uri="{FF2B5EF4-FFF2-40B4-BE49-F238E27FC236}">
                <a16:creationId xmlns:a16="http://schemas.microsoft.com/office/drawing/2014/main" id="{F375D266-2C7A-5349-3D82-7BF532DBBB27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716505" y="1825625"/>
            <a:ext cx="667666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5981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FF67E-D5AF-C91D-9B96-EB9D02E4F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240" dirty="0"/>
              <a:t>Can</a:t>
            </a:r>
            <a:r>
              <a:rPr lang="en-US" spc="15" dirty="0"/>
              <a:t> </a:t>
            </a:r>
            <a:r>
              <a:rPr lang="en-US" spc="195" dirty="0"/>
              <a:t>patients</a:t>
            </a:r>
            <a:r>
              <a:rPr lang="en-US" spc="5" dirty="0"/>
              <a:t> </a:t>
            </a:r>
            <a:r>
              <a:rPr lang="en-US" spc="305" dirty="0"/>
              <a:t>glucose</a:t>
            </a:r>
            <a:r>
              <a:rPr lang="en-US" spc="40" dirty="0"/>
              <a:t> </a:t>
            </a:r>
            <a:r>
              <a:rPr lang="en-US" spc="355" dirty="0"/>
              <a:t>levels</a:t>
            </a:r>
            <a:r>
              <a:rPr lang="en-US" spc="45" dirty="0"/>
              <a:t> </a:t>
            </a:r>
            <a:r>
              <a:rPr lang="en-US" spc="190" dirty="0"/>
              <a:t>show </a:t>
            </a:r>
            <a:r>
              <a:rPr lang="en-US" spc="260" dirty="0"/>
              <a:t>the</a:t>
            </a:r>
            <a:r>
              <a:rPr lang="en-US" spc="-10" dirty="0"/>
              <a:t> </a:t>
            </a:r>
            <a:r>
              <a:rPr lang="en-US" spc="165" dirty="0"/>
              <a:t>risk</a:t>
            </a:r>
            <a:r>
              <a:rPr lang="en-US" spc="15" dirty="0"/>
              <a:t> </a:t>
            </a:r>
            <a:r>
              <a:rPr lang="en-US" spc="395" dirty="0"/>
              <a:t>of</a:t>
            </a:r>
            <a:r>
              <a:rPr lang="en-US" spc="10" dirty="0"/>
              <a:t> </a:t>
            </a:r>
            <a:r>
              <a:rPr lang="en-US" spc="225" dirty="0" err="1"/>
              <a:t>chd</a:t>
            </a:r>
            <a:r>
              <a:rPr lang="en-US" spc="5" dirty="0"/>
              <a:t> </a:t>
            </a:r>
            <a:r>
              <a:rPr lang="en-US" spc="-50" dirty="0"/>
              <a:t>?</a:t>
            </a:r>
            <a:endParaRPr lang="en-IN" dirty="0"/>
          </a:p>
        </p:txBody>
      </p:sp>
      <p:pic>
        <p:nvPicPr>
          <p:cNvPr id="4" name="object 3">
            <a:extLst>
              <a:ext uri="{FF2B5EF4-FFF2-40B4-BE49-F238E27FC236}">
                <a16:creationId xmlns:a16="http://schemas.microsoft.com/office/drawing/2014/main" id="{EBAB683F-F77A-B934-B14B-6F30CE10CD14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619701" y="1690688"/>
            <a:ext cx="642804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3110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D388E-A8C9-9A9D-8DE2-DC85B9B7C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254" dirty="0"/>
              <a:t>K-</a:t>
            </a:r>
            <a:r>
              <a:rPr lang="en-US" spc="135" dirty="0" err="1"/>
              <a:t>nn</a:t>
            </a:r>
            <a:r>
              <a:rPr lang="en-US" spc="10" dirty="0"/>
              <a:t> </a:t>
            </a:r>
            <a:r>
              <a:rPr lang="en-US" spc="310" dirty="0"/>
              <a:t>score</a:t>
            </a:r>
            <a:r>
              <a:rPr lang="en-US" spc="35" dirty="0"/>
              <a:t> </a:t>
            </a:r>
            <a:r>
              <a:rPr lang="en-US" spc="155" dirty="0"/>
              <a:t>with</a:t>
            </a:r>
            <a:r>
              <a:rPr lang="en-US" spc="10" dirty="0"/>
              <a:t> </a:t>
            </a:r>
            <a:r>
              <a:rPr lang="en-US" spc="180" dirty="0"/>
              <a:t>varying </a:t>
            </a:r>
            <a:r>
              <a:rPr lang="en-US" spc="50" dirty="0"/>
              <a:t>number</a:t>
            </a:r>
            <a:r>
              <a:rPr lang="en-US" spc="10" dirty="0"/>
              <a:t> </a:t>
            </a:r>
            <a:r>
              <a:rPr lang="en-US" spc="395" dirty="0"/>
              <a:t>of</a:t>
            </a:r>
            <a:r>
              <a:rPr lang="en-US" dirty="0"/>
              <a:t> </a:t>
            </a:r>
            <a:r>
              <a:rPr lang="en-US" spc="165" dirty="0"/>
              <a:t>neighbors</a:t>
            </a:r>
            <a:endParaRPr lang="en-IN" dirty="0"/>
          </a:p>
        </p:txBody>
      </p:sp>
      <p:pic>
        <p:nvPicPr>
          <p:cNvPr id="4" name="object 3">
            <a:extLst>
              <a:ext uri="{FF2B5EF4-FFF2-40B4-BE49-F238E27FC236}">
                <a16:creationId xmlns:a16="http://schemas.microsoft.com/office/drawing/2014/main" id="{758F8B27-9F1B-9C6C-67F9-BC7211F5166E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069432" y="1690689"/>
            <a:ext cx="7443536" cy="3572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7887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0068D-DA86-40BD-D4D9-B0740D827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pc="220" dirty="0"/>
              <a:t>Roc</a:t>
            </a:r>
            <a:r>
              <a:rPr lang="en-IN" spc="-5" dirty="0"/>
              <a:t> </a:t>
            </a:r>
            <a:r>
              <a:rPr lang="en-IN" spc="240" dirty="0" err="1"/>
              <a:t>auc</a:t>
            </a:r>
            <a:r>
              <a:rPr lang="en-IN" dirty="0"/>
              <a:t> </a:t>
            </a:r>
            <a:r>
              <a:rPr lang="en-IN" spc="265" dirty="0"/>
              <a:t>curve</a:t>
            </a:r>
            <a:r>
              <a:rPr lang="en-IN" spc="20" dirty="0"/>
              <a:t> </a:t>
            </a:r>
            <a:r>
              <a:rPr lang="en-IN" spc="409" dirty="0"/>
              <a:t>for</a:t>
            </a:r>
            <a:r>
              <a:rPr lang="en-IN" spc="5" dirty="0"/>
              <a:t> </a:t>
            </a:r>
            <a:r>
              <a:rPr lang="en-IN" spc="100" dirty="0" err="1"/>
              <a:t>knn</a:t>
            </a:r>
            <a:endParaRPr lang="en-IN" dirty="0"/>
          </a:p>
        </p:txBody>
      </p:sp>
      <p:pic>
        <p:nvPicPr>
          <p:cNvPr id="6" name="object 3">
            <a:extLst>
              <a:ext uri="{FF2B5EF4-FFF2-40B4-BE49-F238E27FC236}">
                <a16:creationId xmlns:a16="http://schemas.microsoft.com/office/drawing/2014/main" id="{76BCEF77-549C-2529-940C-ABF3E456B25A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197768" y="1909011"/>
            <a:ext cx="6095999" cy="4347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7219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944F3-4855-B2B5-F294-76A6529F4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pc="90" dirty="0"/>
              <a:t>The</a:t>
            </a:r>
            <a:r>
              <a:rPr lang="en-IN" spc="15" dirty="0"/>
              <a:t> </a:t>
            </a:r>
            <a:r>
              <a:rPr lang="en-IN" spc="240" dirty="0"/>
              <a:t>best</a:t>
            </a:r>
            <a:r>
              <a:rPr lang="en-IN" spc="25" dirty="0"/>
              <a:t> </a:t>
            </a:r>
            <a:r>
              <a:rPr lang="en-IN" spc="235" dirty="0"/>
              <a:t>fitting</a:t>
            </a:r>
            <a:r>
              <a:rPr lang="en-IN" spc="15" dirty="0"/>
              <a:t> </a:t>
            </a:r>
            <a:r>
              <a:rPr lang="en-IN" spc="35" dirty="0"/>
              <a:t>Model:-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A9FE210-E45D-503F-892D-517F5B4973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31393" y="2343038"/>
            <a:ext cx="7529213" cy="3316511"/>
          </a:xfrm>
        </p:spPr>
      </p:pic>
    </p:spTree>
    <p:extLst>
      <p:ext uri="{BB962C8B-B14F-4D97-AF65-F5344CB8AC3E}">
        <p14:creationId xmlns:p14="http://schemas.microsoft.com/office/powerpoint/2010/main" val="22515113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6DCCD-E63D-961C-6BF4-3D1DF5D4C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pc="190" dirty="0"/>
              <a:t>Confusion</a:t>
            </a:r>
            <a:r>
              <a:rPr lang="en-IN" spc="55" dirty="0"/>
              <a:t> </a:t>
            </a:r>
            <a:r>
              <a:rPr lang="en-IN" spc="150" dirty="0"/>
              <a:t>Matrix</a:t>
            </a:r>
            <a:endParaRPr lang="en-IN" dirty="0"/>
          </a:p>
        </p:txBody>
      </p:sp>
      <p:pic>
        <p:nvPicPr>
          <p:cNvPr id="4" name="object 5">
            <a:extLst>
              <a:ext uri="{FF2B5EF4-FFF2-40B4-BE49-F238E27FC236}">
                <a16:creationId xmlns:a16="http://schemas.microsoft.com/office/drawing/2014/main" id="{2C77209A-3E4C-7C94-D3BC-93548A6EC7C0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38200" y="1690688"/>
            <a:ext cx="3419048" cy="2504762"/>
          </a:xfrm>
          <a:prstGeom prst="rect">
            <a:avLst/>
          </a:prstGeom>
        </p:spPr>
      </p:pic>
      <p:pic>
        <p:nvPicPr>
          <p:cNvPr id="5" name="object 3">
            <a:extLst>
              <a:ext uri="{FF2B5EF4-FFF2-40B4-BE49-F238E27FC236}">
                <a16:creationId xmlns:a16="http://schemas.microsoft.com/office/drawing/2014/main" id="{0DFF1317-11C8-564F-8D11-7999AEC9D3B8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07871" y="1839701"/>
            <a:ext cx="3804020" cy="2058847"/>
          </a:xfrm>
          <a:prstGeom prst="rect">
            <a:avLst/>
          </a:prstGeom>
        </p:spPr>
      </p:pic>
      <p:pic>
        <p:nvPicPr>
          <p:cNvPr id="6" name="object 6">
            <a:extLst>
              <a:ext uri="{FF2B5EF4-FFF2-40B4-BE49-F238E27FC236}">
                <a16:creationId xmlns:a16="http://schemas.microsoft.com/office/drawing/2014/main" id="{F0270D17-D5F3-9716-CABE-F158B05964A6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45714" y="4378321"/>
            <a:ext cx="3804020" cy="2058846"/>
          </a:xfrm>
          <a:prstGeom prst="rect">
            <a:avLst/>
          </a:prstGeom>
        </p:spPr>
      </p:pic>
      <p:pic>
        <p:nvPicPr>
          <p:cNvPr id="7" name="object 4">
            <a:extLst>
              <a:ext uri="{FF2B5EF4-FFF2-40B4-BE49-F238E27FC236}">
                <a16:creationId xmlns:a16="http://schemas.microsoft.com/office/drawing/2014/main" id="{C58AAFD6-4186-F14B-E28C-239417EA46DB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225874" y="4506658"/>
            <a:ext cx="3796075" cy="2058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8941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F6FAD-A112-659B-5269-D8C34A95D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pc="90" dirty="0"/>
              <a:t>The</a:t>
            </a:r>
            <a:r>
              <a:rPr lang="en-IN" spc="5" dirty="0"/>
              <a:t> </a:t>
            </a:r>
            <a:r>
              <a:rPr lang="en-IN" spc="245" dirty="0"/>
              <a:t>Feature</a:t>
            </a:r>
            <a:r>
              <a:rPr lang="en-IN" spc="5" dirty="0"/>
              <a:t> </a:t>
            </a:r>
            <a:r>
              <a:rPr lang="en-IN" spc="105" dirty="0"/>
              <a:t>Importance</a:t>
            </a:r>
            <a:endParaRPr lang="en-IN" dirty="0"/>
          </a:p>
        </p:txBody>
      </p:sp>
      <p:pic>
        <p:nvPicPr>
          <p:cNvPr id="4" name="object 3">
            <a:extLst>
              <a:ext uri="{FF2B5EF4-FFF2-40B4-BE49-F238E27FC236}">
                <a16:creationId xmlns:a16="http://schemas.microsoft.com/office/drawing/2014/main" id="{AF056C47-4536-1F71-5BCE-F1F13696C097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261937" y="1690688"/>
            <a:ext cx="624983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2858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4B500-78AF-CAF2-FDA6-0FE5B3530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pc="165" dirty="0"/>
              <a:t>Precision</a:t>
            </a:r>
            <a:r>
              <a:rPr lang="en-IN" spc="40" dirty="0"/>
              <a:t> </a:t>
            </a:r>
            <a:r>
              <a:rPr lang="en-IN" spc="160" dirty="0"/>
              <a:t>and</a:t>
            </a:r>
            <a:r>
              <a:rPr lang="en-IN" spc="5" dirty="0"/>
              <a:t> </a:t>
            </a:r>
            <a:r>
              <a:rPr lang="en-IN" spc="180" dirty="0"/>
              <a:t>Recall:-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8F35D9-A4CF-AE5D-97D6-58A6875CC0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54965" indent="-342265">
              <a:lnSpc>
                <a:spcPct val="100000"/>
              </a:lnSpc>
              <a:spcBef>
                <a:spcPts val="105"/>
              </a:spcBef>
              <a:buClr>
                <a:srgbClr val="000000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sz="2800" dirty="0">
                <a:solidFill>
                  <a:srgbClr val="0D3A45"/>
                </a:solidFill>
                <a:latin typeface="Bahnschrift"/>
                <a:cs typeface="Bahnschrift"/>
              </a:rPr>
              <a:t>The</a:t>
            </a:r>
            <a:r>
              <a:rPr lang="en-US" sz="2800" spc="165" dirty="0">
                <a:solidFill>
                  <a:srgbClr val="0D3A45"/>
                </a:solidFill>
                <a:latin typeface="Bahnschrift"/>
                <a:cs typeface="Bahnschrift"/>
              </a:rPr>
              <a:t> </a:t>
            </a:r>
            <a:r>
              <a:rPr lang="en-US" sz="2800" dirty="0">
                <a:solidFill>
                  <a:srgbClr val="0D3A45"/>
                </a:solidFill>
                <a:latin typeface="Bahnschrift"/>
                <a:cs typeface="Bahnschrift"/>
              </a:rPr>
              <a:t>precision</a:t>
            </a:r>
            <a:r>
              <a:rPr lang="en-US" sz="2800" spc="155" dirty="0">
                <a:solidFill>
                  <a:srgbClr val="0D3A45"/>
                </a:solidFill>
                <a:latin typeface="Bahnschrift"/>
                <a:cs typeface="Bahnschrift"/>
              </a:rPr>
              <a:t> </a:t>
            </a:r>
            <a:r>
              <a:rPr lang="en-US" sz="2800" dirty="0">
                <a:solidFill>
                  <a:srgbClr val="0D3A45"/>
                </a:solidFill>
                <a:latin typeface="Bahnschrift"/>
                <a:cs typeface="Bahnschrift"/>
              </a:rPr>
              <a:t>is</a:t>
            </a:r>
            <a:r>
              <a:rPr lang="en-US" sz="2800" spc="170" dirty="0">
                <a:solidFill>
                  <a:srgbClr val="0D3A45"/>
                </a:solidFill>
                <a:latin typeface="Bahnschrift"/>
                <a:cs typeface="Bahnschrift"/>
              </a:rPr>
              <a:t> </a:t>
            </a:r>
            <a:r>
              <a:rPr lang="en-US" sz="2800" dirty="0">
                <a:solidFill>
                  <a:srgbClr val="0D3A45"/>
                </a:solidFill>
                <a:latin typeface="Bahnschrift"/>
                <a:cs typeface="Bahnschrift"/>
              </a:rPr>
              <a:t>the</a:t>
            </a:r>
            <a:r>
              <a:rPr lang="en-US" sz="2800" spc="180" dirty="0">
                <a:solidFill>
                  <a:srgbClr val="0D3A45"/>
                </a:solidFill>
                <a:latin typeface="Bahnschrift"/>
                <a:cs typeface="Bahnschrift"/>
              </a:rPr>
              <a:t> </a:t>
            </a:r>
            <a:r>
              <a:rPr lang="en-US" sz="2800" dirty="0">
                <a:solidFill>
                  <a:srgbClr val="0D3A45"/>
                </a:solidFill>
                <a:latin typeface="Bahnschrift"/>
                <a:cs typeface="Bahnschrift"/>
              </a:rPr>
              <a:t>proportion</a:t>
            </a:r>
            <a:r>
              <a:rPr lang="en-US" sz="2800" spc="145" dirty="0">
                <a:solidFill>
                  <a:srgbClr val="0D3A45"/>
                </a:solidFill>
                <a:latin typeface="Bahnschrift"/>
                <a:cs typeface="Bahnschrift"/>
              </a:rPr>
              <a:t> </a:t>
            </a:r>
            <a:r>
              <a:rPr lang="en-US" sz="2800" dirty="0">
                <a:solidFill>
                  <a:srgbClr val="0D3A45"/>
                </a:solidFill>
                <a:latin typeface="Bahnschrift"/>
                <a:cs typeface="Bahnschrift"/>
              </a:rPr>
              <a:t>of</a:t>
            </a:r>
            <a:r>
              <a:rPr lang="en-US" sz="2800" spc="170" dirty="0">
                <a:solidFill>
                  <a:srgbClr val="0D3A45"/>
                </a:solidFill>
                <a:latin typeface="Bahnschrift"/>
                <a:cs typeface="Bahnschrift"/>
              </a:rPr>
              <a:t> </a:t>
            </a:r>
            <a:r>
              <a:rPr lang="en-US" sz="2800" dirty="0">
                <a:solidFill>
                  <a:srgbClr val="0D3A45"/>
                </a:solidFill>
                <a:latin typeface="Bahnschrift"/>
                <a:cs typeface="Bahnschrift"/>
              </a:rPr>
              <a:t>relevant</a:t>
            </a:r>
            <a:r>
              <a:rPr lang="en-US" sz="2800" spc="150" dirty="0">
                <a:solidFill>
                  <a:srgbClr val="0D3A45"/>
                </a:solidFill>
                <a:latin typeface="Bahnschrift"/>
                <a:cs typeface="Bahnschrift"/>
              </a:rPr>
              <a:t> </a:t>
            </a:r>
            <a:r>
              <a:rPr lang="en-US" sz="2800" dirty="0">
                <a:solidFill>
                  <a:srgbClr val="0D3A45"/>
                </a:solidFill>
                <a:latin typeface="Bahnschrift"/>
                <a:cs typeface="Bahnschrift"/>
              </a:rPr>
              <a:t>results</a:t>
            </a:r>
            <a:r>
              <a:rPr lang="en-US" sz="2800" spc="165" dirty="0">
                <a:solidFill>
                  <a:srgbClr val="0D3A45"/>
                </a:solidFill>
                <a:latin typeface="Bahnschrift"/>
                <a:cs typeface="Bahnschrift"/>
              </a:rPr>
              <a:t> </a:t>
            </a:r>
            <a:r>
              <a:rPr lang="en-US" sz="2800" dirty="0">
                <a:solidFill>
                  <a:srgbClr val="0D3A45"/>
                </a:solidFill>
                <a:latin typeface="Bahnschrift"/>
                <a:cs typeface="Bahnschrift"/>
              </a:rPr>
              <a:t>in</a:t>
            </a:r>
            <a:r>
              <a:rPr lang="en-US" sz="2800" spc="165" dirty="0">
                <a:solidFill>
                  <a:srgbClr val="0D3A45"/>
                </a:solidFill>
                <a:latin typeface="Bahnschrift"/>
                <a:cs typeface="Bahnschrift"/>
              </a:rPr>
              <a:t> </a:t>
            </a:r>
            <a:r>
              <a:rPr lang="en-US" sz="2800" dirty="0">
                <a:solidFill>
                  <a:srgbClr val="0D3A45"/>
                </a:solidFill>
                <a:latin typeface="Bahnschrift"/>
                <a:cs typeface="Bahnschrift"/>
              </a:rPr>
              <a:t>the</a:t>
            </a:r>
            <a:r>
              <a:rPr lang="en-US" sz="2800" spc="180" dirty="0">
                <a:solidFill>
                  <a:srgbClr val="0D3A45"/>
                </a:solidFill>
                <a:latin typeface="Bahnschrift"/>
                <a:cs typeface="Bahnschrift"/>
              </a:rPr>
              <a:t> </a:t>
            </a:r>
            <a:r>
              <a:rPr lang="en-US" sz="2800" dirty="0">
                <a:solidFill>
                  <a:srgbClr val="0D3A45"/>
                </a:solidFill>
                <a:latin typeface="Bahnschrift"/>
                <a:cs typeface="Bahnschrift"/>
              </a:rPr>
              <a:t>list</a:t>
            </a:r>
            <a:r>
              <a:rPr lang="en-US" sz="2800" spc="170" dirty="0">
                <a:solidFill>
                  <a:srgbClr val="0D3A45"/>
                </a:solidFill>
                <a:latin typeface="Bahnschrift"/>
                <a:cs typeface="Bahnschrift"/>
              </a:rPr>
              <a:t> </a:t>
            </a:r>
            <a:r>
              <a:rPr lang="en-US" sz="2800" spc="-25" dirty="0">
                <a:solidFill>
                  <a:srgbClr val="0D3A45"/>
                </a:solidFill>
                <a:latin typeface="Bahnschrift"/>
                <a:cs typeface="Bahnschrift"/>
              </a:rPr>
              <a:t>of</a:t>
            </a:r>
            <a:endParaRPr lang="en-US" sz="2800" dirty="0">
              <a:latin typeface="Bahnschrift"/>
              <a:cs typeface="Bahnschrift"/>
            </a:endParaRPr>
          </a:p>
          <a:p>
            <a:pPr marL="355600">
              <a:lnSpc>
                <a:spcPct val="100000"/>
              </a:lnSpc>
            </a:pPr>
            <a:r>
              <a:rPr lang="en-US" sz="2800" dirty="0">
                <a:solidFill>
                  <a:srgbClr val="0D3A45"/>
                </a:solidFill>
                <a:latin typeface="Bahnschrift"/>
                <a:cs typeface="Bahnschrift"/>
              </a:rPr>
              <a:t>all</a:t>
            </a:r>
            <a:r>
              <a:rPr lang="en-US" sz="2800" spc="145" dirty="0">
                <a:solidFill>
                  <a:srgbClr val="0D3A45"/>
                </a:solidFill>
                <a:latin typeface="Bahnschrift"/>
                <a:cs typeface="Bahnschrift"/>
              </a:rPr>
              <a:t> </a:t>
            </a:r>
            <a:r>
              <a:rPr lang="en-US" sz="2800" dirty="0">
                <a:solidFill>
                  <a:srgbClr val="0D3A45"/>
                </a:solidFill>
                <a:latin typeface="Bahnschrift"/>
                <a:cs typeface="Bahnschrift"/>
              </a:rPr>
              <a:t>returned</a:t>
            </a:r>
            <a:r>
              <a:rPr lang="en-US" sz="2800" spc="155" dirty="0">
                <a:solidFill>
                  <a:srgbClr val="0D3A45"/>
                </a:solidFill>
                <a:latin typeface="Bahnschrift"/>
                <a:cs typeface="Bahnschrift"/>
              </a:rPr>
              <a:t> </a:t>
            </a:r>
            <a:r>
              <a:rPr lang="en-US" sz="2800" dirty="0">
                <a:solidFill>
                  <a:srgbClr val="0D3A45"/>
                </a:solidFill>
                <a:latin typeface="Bahnschrift"/>
                <a:cs typeface="Bahnschrift"/>
              </a:rPr>
              <a:t>search</a:t>
            </a:r>
            <a:r>
              <a:rPr lang="en-US" sz="2800" spc="145" dirty="0">
                <a:solidFill>
                  <a:srgbClr val="0D3A45"/>
                </a:solidFill>
                <a:latin typeface="Bahnschrift"/>
                <a:cs typeface="Bahnschrift"/>
              </a:rPr>
              <a:t> </a:t>
            </a:r>
            <a:r>
              <a:rPr lang="en-US" sz="2800" spc="-10" dirty="0">
                <a:solidFill>
                  <a:srgbClr val="0D3A45"/>
                </a:solidFill>
                <a:latin typeface="Bahnschrift"/>
                <a:cs typeface="Bahnschrift"/>
              </a:rPr>
              <a:t>results.</a:t>
            </a:r>
            <a:endParaRPr lang="en-US" sz="2800" dirty="0">
              <a:latin typeface="Bahnschrift"/>
              <a:cs typeface="Bahnschrift"/>
            </a:endParaRPr>
          </a:p>
          <a:p>
            <a:pPr>
              <a:lnSpc>
                <a:spcPct val="100000"/>
              </a:lnSpc>
            </a:pPr>
            <a:endParaRPr lang="en-US" sz="2800" dirty="0">
              <a:latin typeface="Bahnschrift"/>
              <a:cs typeface="Bahnschrift"/>
            </a:endParaRPr>
          </a:p>
          <a:p>
            <a:pPr marL="354965" marR="92075" indent="-342265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sz="2800" dirty="0">
                <a:solidFill>
                  <a:srgbClr val="0D3A45"/>
                </a:solidFill>
                <a:latin typeface="Bahnschrift"/>
                <a:cs typeface="Bahnschrift"/>
              </a:rPr>
              <a:t>The</a:t>
            </a:r>
            <a:r>
              <a:rPr lang="en-US" sz="2800" spc="165" dirty="0">
                <a:solidFill>
                  <a:srgbClr val="0D3A45"/>
                </a:solidFill>
                <a:latin typeface="Bahnschrift"/>
                <a:cs typeface="Bahnschrift"/>
              </a:rPr>
              <a:t> </a:t>
            </a:r>
            <a:r>
              <a:rPr lang="en-US" sz="2800" dirty="0">
                <a:solidFill>
                  <a:srgbClr val="0D3A45"/>
                </a:solidFill>
                <a:latin typeface="Bahnschrift"/>
                <a:cs typeface="Bahnschrift"/>
              </a:rPr>
              <a:t>recall</a:t>
            </a:r>
            <a:r>
              <a:rPr lang="en-US" sz="2800" spc="160" dirty="0">
                <a:solidFill>
                  <a:srgbClr val="0D3A45"/>
                </a:solidFill>
                <a:latin typeface="Bahnschrift"/>
                <a:cs typeface="Bahnschrift"/>
              </a:rPr>
              <a:t> </a:t>
            </a:r>
            <a:r>
              <a:rPr lang="en-US" sz="2800" dirty="0">
                <a:solidFill>
                  <a:srgbClr val="0D3A45"/>
                </a:solidFill>
                <a:latin typeface="Bahnschrift"/>
                <a:cs typeface="Bahnschrift"/>
              </a:rPr>
              <a:t>is</a:t>
            </a:r>
            <a:r>
              <a:rPr lang="en-US" sz="2800" spc="170" dirty="0">
                <a:solidFill>
                  <a:srgbClr val="0D3A45"/>
                </a:solidFill>
                <a:latin typeface="Bahnschrift"/>
                <a:cs typeface="Bahnschrift"/>
              </a:rPr>
              <a:t> </a:t>
            </a:r>
            <a:r>
              <a:rPr lang="en-US" sz="2800" dirty="0">
                <a:solidFill>
                  <a:srgbClr val="0D3A45"/>
                </a:solidFill>
                <a:latin typeface="Bahnschrift"/>
                <a:cs typeface="Bahnschrift"/>
              </a:rPr>
              <a:t>the</a:t>
            </a:r>
            <a:r>
              <a:rPr lang="en-US" sz="2800" spc="175" dirty="0">
                <a:solidFill>
                  <a:srgbClr val="0D3A45"/>
                </a:solidFill>
                <a:latin typeface="Bahnschrift"/>
                <a:cs typeface="Bahnschrift"/>
              </a:rPr>
              <a:t> </a:t>
            </a:r>
            <a:r>
              <a:rPr lang="en-US" sz="2800" dirty="0">
                <a:solidFill>
                  <a:srgbClr val="0D3A45"/>
                </a:solidFill>
                <a:latin typeface="Bahnschrift"/>
                <a:cs typeface="Bahnschrift"/>
              </a:rPr>
              <a:t>ratio</a:t>
            </a:r>
            <a:r>
              <a:rPr lang="en-US" sz="2800" spc="165" dirty="0">
                <a:solidFill>
                  <a:srgbClr val="0D3A45"/>
                </a:solidFill>
                <a:latin typeface="Bahnschrift"/>
                <a:cs typeface="Bahnschrift"/>
              </a:rPr>
              <a:t> </a:t>
            </a:r>
            <a:r>
              <a:rPr lang="en-US" sz="2800" dirty="0">
                <a:solidFill>
                  <a:srgbClr val="0D3A45"/>
                </a:solidFill>
                <a:latin typeface="Bahnschrift"/>
                <a:cs typeface="Bahnschrift"/>
              </a:rPr>
              <a:t>of</a:t>
            </a:r>
            <a:r>
              <a:rPr lang="en-US" sz="2800" spc="180" dirty="0">
                <a:solidFill>
                  <a:srgbClr val="0D3A45"/>
                </a:solidFill>
                <a:latin typeface="Bahnschrift"/>
                <a:cs typeface="Bahnschrift"/>
              </a:rPr>
              <a:t> </a:t>
            </a:r>
            <a:r>
              <a:rPr lang="en-US" sz="2800" dirty="0">
                <a:solidFill>
                  <a:srgbClr val="0D3A45"/>
                </a:solidFill>
                <a:latin typeface="Bahnschrift"/>
                <a:cs typeface="Bahnschrift"/>
              </a:rPr>
              <a:t>the</a:t>
            </a:r>
            <a:r>
              <a:rPr lang="en-US" sz="2800" spc="180" dirty="0">
                <a:solidFill>
                  <a:srgbClr val="0D3A45"/>
                </a:solidFill>
                <a:latin typeface="Bahnschrift"/>
                <a:cs typeface="Bahnschrift"/>
              </a:rPr>
              <a:t> </a:t>
            </a:r>
            <a:r>
              <a:rPr lang="en-US" sz="2800" dirty="0">
                <a:solidFill>
                  <a:srgbClr val="0D3A45"/>
                </a:solidFill>
                <a:latin typeface="Bahnschrift"/>
                <a:cs typeface="Bahnschrift"/>
              </a:rPr>
              <a:t>relevant</a:t>
            </a:r>
            <a:r>
              <a:rPr lang="en-US" sz="2800" spc="135" dirty="0">
                <a:solidFill>
                  <a:srgbClr val="0D3A45"/>
                </a:solidFill>
                <a:latin typeface="Bahnschrift"/>
                <a:cs typeface="Bahnschrift"/>
              </a:rPr>
              <a:t> </a:t>
            </a:r>
            <a:r>
              <a:rPr lang="en-US" sz="2800" dirty="0">
                <a:solidFill>
                  <a:srgbClr val="0D3A45"/>
                </a:solidFill>
                <a:latin typeface="Bahnschrift"/>
                <a:cs typeface="Bahnschrift"/>
              </a:rPr>
              <a:t>results</a:t>
            </a:r>
            <a:r>
              <a:rPr lang="en-US" sz="2800" spc="160" dirty="0">
                <a:solidFill>
                  <a:srgbClr val="0D3A45"/>
                </a:solidFill>
                <a:latin typeface="Bahnschrift"/>
                <a:cs typeface="Bahnschrift"/>
              </a:rPr>
              <a:t> </a:t>
            </a:r>
            <a:r>
              <a:rPr lang="en-US" sz="2800" dirty="0">
                <a:solidFill>
                  <a:srgbClr val="0D3A45"/>
                </a:solidFill>
                <a:latin typeface="Bahnschrift"/>
                <a:cs typeface="Bahnschrift"/>
              </a:rPr>
              <a:t>returned</a:t>
            </a:r>
            <a:r>
              <a:rPr lang="en-US" sz="2800" spc="160" dirty="0">
                <a:solidFill>
                  <a:srgbClr val="0D3A45"/>
                </a:solidFill>
                <a:latin typeface="Bahnschrift"/>
                <a:cs typeface="Bahnschrift"/>
              </a:rPr>
              <a:t> </a:t>
            </a:r>
            <a:r>
              <a:rPr lang="en-US" sz="2800" dirty="0">
                <a:solidFill>
                  <a:srgbClr val="0D3A45"/>
                </a:solidFill>
                <a:latin typeface="Bahnschrift"/>
                <a:cs typeface="Bahnschrift"/>
              </a:rPr>
              <a:t>by</a:t>
            </a:r>
            <a:r>
              <a:rPr lang="en-US" sz="2800" spc="185" dirty="0">
                <a:solidFill>
                  <a:srgbClr val="0D3A45"/>
                </a:solidFill>
                <a:latin typeface="Bahnschrift"/>
                <a:cs typeface="Bahnschrift"/>
              </a:rPr>
              <a:t> </a:t>
            </a:r>
            <a:r>
              <a:rPr lang="en-US" sz="2800" spc="-25" dirty="0">
                <a:solidFill>
                  <a:srgbClr val="0D3A45"/>
                </a:solidFill>
                <a:latin typeface="Bahnschrift"/>
                <a:cs typeface="Bahnschrift"/>
              </a:rPr>
              <a:t>the </a:t>
            </a:r>
            <a:r>
              <a:rPr lang="en-US" sz="2800" dirty="0">
                <a:solidFill>
                  <a:srgbClr val="0D3A45"/>
                </a:solidFill>
                <a:latin typeface="Bahnschrift"/>
                <a:cs typeface="Bahnschrift"/>
              </a:rPr>
              <a:t>search</a:t>
            </a:r>
            <a:r>
              <a:rPr lang="en-US" sz="2800" spc="135" dirty="0">
                <a:solidFill>
                  <a:srgbClr val="0D3A45"/>
                </a:solidFill>
                <a:latin typeface="Bahnschrift"/>
                <a:cs typeface="Bahnschrift"/>
              </a:rPr>
              <a:t> </a:t>
            </a:r>
            <a:r>
              <a:rPr lang="en-US" sz="2800" dirty="0">
                <a:solidFill>
                  <a:srgbClr val="0D3A45"/>
                </a:solidFill>
                <a:latin typeface="Bahnschrift"/>
                <a:cs typeface="Bahnschrift"/>
              </a:rPr>
              <a:t>engine</a:t>
            </a:r>
            <a:r>
              <a:rPr lang="en-US" sz="2800" spc="160" dirty="0">
                <a:solidFill>
                  <a:srgbClr val="0D3A45"/>
                </a:solidFill>
                <a:latin typeface="Bahnschrift"/>
                <a:cs typeface="Bahnschrift"/>
              </a:rPr>
              <a:t> </a:t>
            </a:r>
            <a:r>
              <a:rPr lang="en-US" sz="2800" dirty="0">
                <a:solidFill>
                  <a:srgbClr val="0D3A45"/>
                </a:solidFill>
                <a:latin typeface="Bahnschrift"/>
                <a:cs typeface="Bahnschrift"/>
              </a:rPr>
              <a:t>to</a:t>
            </a:r>
            <a:r>
              <a:rPr lang="en-US" sz="2800" spc="165" dirty="0">
                <a:solidFill>
                  <a:srgbClr val="0D3A45"/>
                </a:solidFill>
                <a:latin typeface="Bahnschrift"/>
                <a:cs typeface="Bahnschrift"/>
              </a:rPr>
              <a:t> </a:t>
            </a:r>
            <a:r>
              <a:rPr lang="en-US" sz="2800" dirty="0">
                <a:solidFill>
                  <a:srgbClr val="0D3A45"/>
                </a:solidFill>
                <a:latin typeface="Bahnschrift"/>
                <a:cs typeface="Bahnschrift"/>
              </a:rPr>
              <a:t>the</a:t>
            </a:r>
            <a:r>
              <a:rPr lang="en-US" sz="2800" spc="180" dirty="0">
                <a:solidFill>
                  <a:srgbClr val="0D3A45"/>
                </a:solidFill>
                <a:latin typeface="Bahnschrift"/>
                <a:cs typeface="Bahnschrift"/>
              </a:rPr>
              <a:t> </a:t>
            </a:r>
            <a:r>
              <a:rPr lang="en-US" sz="2800" dirty="0">
                <a:solidFill>
                  <a:srgbClr val="0D3A45"/>
                </a:solidFill>
                <a:latin typeface="Bahnschrift"/>
                <a:cs typeface="Bahnschrift"/>
              </a:rPr>
              <a:t>total</a:t>
            </a:r>
            <a:r>
              <a:rPr lang="en-US" sz="2800" spc="165" dirty="0">
                <a:solidFill>
                  <a:srgbClr val="0D3A45"/>
                </a:solidFill>
                <a:latin typeface="Bahnschrift"/>
                <a:cs typeface="Bahnschrift"/>
              </a:rPr>
              <a:t> </a:t>
            </a:r>
            <a:r>
              <a:rPr lang="en-US" sz="2800" dirty="0">
                <a:solidFill>
                  <a:srgbClr val="0D3A45"/>
                </a:solidFill>
                <a:latin typeface="Bahnschrift"/>
                <a:cs typeface="Bahnschrift"/>
              </a:rPr>
              <a:t>number</a:t>
            </a:r>
            <a:r>
              <a:rPr lang="en-US" sz="2800" spc="160" dirty="0">
                <a:solidFill>
                  <a:srgbClr val="0D3A45"/>
                </a:solidFill>
                <a:latin typeface="Bahnschrift"/>
                <a:cs typeface="Bahnschrift"/>
              </a:rPr>
              <a:t> </a:t>
            </a:r>
            <a:r>
              <a:rPr lang="en-US" sz="2800" dirty="0">
                <a:solidFill>
                  <a:srgbClr val="0D3A45"/>
                </a:solidFill>
                <a:latin typeface="Bahnschrift"/>
                <a:cs typeface="Bahnschrift"/>
              </a:rPr>
              <a:t>of</a:t>
            </a:r>
            <a:r>
              <a:rPr lang="en-US" sz="2800" spc="175" dirty="0">
                <a:solidFill>
                  <a:srgbClr val="0D3A45"/>
                </a:solidFill>
                <a:latin typeface="Bahnschrift"/>
                <a:cs typeface="Bahnschrift"/>
              </a:rPr>
              <a:t> </a:t>
            </a:r>
            <a:r>
              <a:rPr lang="en-US" sz="2800" dirty="0">
                <a:solidFill>
                  <a:srgbClr val="0D3A45"/>
                </a:solidFill>
                <a:latin typeface="Bahnschrift"/>
                <a:cs typeface="Bahnschrift"/>
              </a:rPr>
              <a:t>the</a:t>
            </a:r>
            <a:r>
              <a:rPr lang="en-US" sz="2800" spc="180" dirty="0">
                <a:solidFill>
                  <a:srgbClr val="0D3A45"/>
                </a:solidFill>
                <a:latin typeface="Bahnschrift"/>
                <a:cs typeface="Bahnschrift"/>
              </a:rPr>
              <a:t> </a:t>
            </a:r>
            <a:r>
              <a:rPr lang="en-US" sz="2800" dirty="0">
                <a:solidFill>
                  <a:srgbClr val="0D3A45"/>
                </a:solidFill>
                <a:latin typeface="Bahnschrift"/>
                <a:cs typeface="Bahnschrift"/>
              </a:rPr>
              <a:t>relevant</a:t>
            </a:r>
            <a:r>
              <a:rPr lang="en-US" sz="2800" spc="135" dirty="0">
                <a:solidFill>
                  <a:srgbClr val="0D3A45"/>
                </a:solidFill>
                <a:latin typeface="Bahnschrift"/>
                <a:cs typeface="Bahnschrift"/>
              </a:rPr>
              <a:t> </a:t>
            </a:r>
            <a:r>
              <a:rPr lang="en-US" sz="2800" dirty="0">
                <a:solidFill>
                  <a:srgbClr val="0D3A45"/>
                </a:solidFill>
                <a:latin typeface="Bahnschrift"/>
                <a:cs typeface="Bahnschrift"/>
              </a:rPr>
              <a:t>results</a:t>
            </a:r>
            <a:r>
              <a:rPr lang="en-US" sz="2800" spc="165" dirty="0">
                <a:solidFill>
                  <a:srgbClr val="0D3A45"/>
                </a:solidFill>
                <a:latin typeface="Bahnschrift"/>
                <a:cs typeface="Bahnschrift"/>
              </a:rPr>
              <a:t> </a:t>
            </a:r>
            <a:r>
              <a:rPr lang="en-US" sz="2800" spc="-20" dirty="0">
                <a:solidFill>
                  <a:srgbClr val="0D3A45"/>
                </a:solidFill>
                <a:latin typeface="Bahnschrift"/>
                <a:cs typeface="Bahnschrift"/>
              </a:rPr>
              <a:t>that </a:t>
            </a:r>
            <a:r>
              <a:rPr lang="en-US" sz="2800" dirty="0">
                <a:solidFill>
                  <a:srgbClr val="0D3A45"/>
                </a:solidFill>
                <a:latin typeface="Bahnschrift"/>
                <a:cs typeface="Bahnschrift"/>
              </a:rPr>
              <a:t>could</a:t>
            </a:r>
            <a:r>
              <a:rPr lang="en-US" sz="2800" spc="170" dirty="0">
                <a:solidFill>
                  <a:srgbClr val="0D3A45"/>
                </a:solidFill>
                <a:latin typeface="Bahnschrift"/>
                <a:cs typeface="Bahnschrift"/>
              </a:rPr>
              <a:t> </a:t>
            </a:r>
            <a:r>
              <a:rPr lang="en-US" sz="2800" dirty="0">
                <a:solidFill>
                  <a:srgbClr val="0D3A45"/>
                </a:solidFill>
                <a:latin typeface="Bahnschrift"/>
                <a:cs typeface="Bahnschrift"/>
              </a:rPr>
              <a:t>have</a:t>
            </a:r>
            <a:r>
              <a:rPr lang="en-US" sz="2800" spc="165" dirty="0">
                <a:solidFill>
                  <a:srgbClr val="0D3A45"/>
                </a:solidFill>
                <a:latin typeface="Bahnschrift"/>
                <a:cs typeface="Bahnschrift"/>
              </a:rPr>
              <a:t> </a:t>
            </a:r>
            <a:r>
              <a:rPr lang="en-US" sz="2800" dirty="0">
                <a:solidFill>
                  <a:srgbClr val="0D3A45"/>
                </a:solidFill>
                <a:latin typeface="Bahnschrift"/>
                <a:cs typeface="Bahnschrift"/>
              </a:rPr>
              <a:t>been</a:t>
            </a:r>
            <a:r>
              <a:rPr lang="en-US" sz="2800" spc="160" dirty="0">
                <a:solidFill>
                  <a:srgbClr val="0D3A45"/>
                </a:solidFill>
                <a:latin typeface="Bahnschrift"/>
                <a:cs typeface="Bahnschrift"/>
              </a:rPr>
              <a:t> </a:t>
            </a:r>
            <a:r>
              <a:rPr lang="en-US" sz="2800" spc="-10" dirty="0">
                <a:solidFill>
                  <a:srgbClr val="0D3A45"/>
                </a:solidFill>
                <a:latin typeface="Bahnschrift"/>
                <a:cs typeface="Bahnschrift"/>
              </a:rPr>
              <a:t>returned.</a:t>
            </a:r>
            <a:endParaRPr lang="en-US" sz="2800" dirty="0">
              <a:latin typeface="Bahnschrift"/>
              <a:cs typeface="Bahnschrift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lang="en-US" sz="2800" dirty="0">
              <a:latin typeface="Bahnschrift"/>
              <a:cs typeface="Bahnschrift"/>
            </a:endParaRPr>
          </a:p>
          <a:p>
            <a:pPr marL="354965" marR="465455" indent="-342265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sz="2800" dirty="0">
                <a:solidFill>
                  <a:srgbClr val="0D3A45"/>
                </a:solidFill>
                <a:latin typeface="Bahnschrift"/>
                <a:cs typeface="Bahnschrift"/>
              </a:rPr>
              <a:t>In</a:t>
            </a:r>
            <a:r>
              <a:rPr lang="en-US" sz="2800" spc="155" dirty="0">
                <a:solidFill>
                  <a:srgbClr val="0D3A45"/>
                </a:solidFill>
                <a:latin typeface="Bahnschrift"/>
                <a:cs typeface="Bahnschrift"/>
              </a:rPr>
              <a:t> </a:t>
            </a:r>
            <a:r>
              <a:rPr lang="en-US" sz="2800" dirty="0">
                <a:solidFill>
                  <a:srgbClr val="0D3A45"/>
                </a:solidFill>
                <a:latin typeface="Bahnschrift"/>
                <a:cs typeface="Bahnschrift"/>
              </a:rPr>
              <a:t>this</a:t>
            </a:r>
            <a:r>
              <a:rPr lang="en-US" sz="2800" spc="170" dirty="0">
                <a:solidFill>
                  <a:srgbClr val="0D3A45"/>
                </a:solidFill>
                <a:latin typeface="Bahnschrift"/>
                <a:cs typeface="Bahnschrift"/>
              </a:rPr>
              <a:t> </a:t>
            </a:r>
            <a:r>
              <a:rPr lang="en-US" sz="2800" dirty="0">
                <a:solidFill>
                  <a:srgbClr val="0D3A45"/>
                </a:solidFill>
                <a:latin typeface="Bahnschrift"/>
                <a:cs typeface="Bahnschrift"/>
              </a:rPr>
              <a:t>project</a:t>
            </a:r>
            <a:r>
              <a:rPr lang="en-US" sz="2800" spc="165" dirty="0">
                <a:solidFill>
                  <a:srgbClr val="0D3A45"/>
                </a:solidFill>
                <a:latin typeface="Bahnschrift"/>
                <a:cs typeface="Bahnschrift"/>
              </a:rPr>
              <a:t> </a:t>
            </a:r>
            <a:r>
              <a:rPr lang="en-US" sz="2800" dirty="0">
                <a:solidFill>
                  <a:srgbClr val="0D3A45"/>
                </a:solidFill>
                <a:latin typeface="Bahnschrift"/>
                <a:cs typeface="Bahnschrift"/>
              </a:rPr>
              <a:t>we</a:t>
            </a:r>
            <a:r>
              <a:rPr lang="en-US" sz="2800" spc="175" dirty="0">
                <a:solidFill>
                  <a:srgbClr val="0D3A45"/>
                </a:solidFill>
                <a:latin typeface="Bahnschrift"/>
                <a:cs typeface="Bahnschrift"/>
              </a:rPr>
              <a:t> </a:t>
            </a:r>
            <a:r>
              <a:rPr lang="en-US" sz="2800" dirty="0">
                <a:solidFill>
                  <a:srgbClr val="0D3A45"/>
                </a:solidFill>
                <a:latin typeface="Bahnschrift"/>
                <a:cs typeface="Bahnschrift"/>
              </a:rPr>
              <a:t>are</a:t>
            </a:r>
            <a:r>
              <a:rPr lang="en-US" sz="2800" spc="175" dirty="0">
                <a:solidFill>
                  <a:srgbClr val="0D3A45"/>
                </a:solidFill>
                <a:latin typeface="Bahnschrift"/>
                <a:cs typeface="Bahnschrift"/>
              </a:rPr>
              <a:t> </a:t>
            </a:r>
            <a:r>
              <a:rPr lang="en-US" sz="2800" dirty="0">
                <a:solidFill>
                  <a:srgbClr val="0D3A45"/>
                </a:solidFill>
                <a:latin typeface="Bahnschrift"/>
                <a:cs typeface="Bahnschrift"/>
              </a:rPr>
              <a:t>giving</a:t>
            </a:r>
            <a:r>
              <a:rPr lang="en-US" sz="2800" spc="155" dirty="0">
                <a:solidFill>
                  <a:srgbClr val="0D3A45"/>
                </a:solidFill>
                <a:latin typeface="Bahnschrift"/>
                <a:cs typeface="Bahnschrift"/>
              </a:rPr>
              <a:t> </a:t>
            </a:r>
            <a:r>
              <a:rPr lang="en-US" sz="2800" dirty="0">
                <a:solidFill>
                  <a:srgbClr val="0D3A45"/>
                </a:solidFill>
                <a:latin typeface="Bahnschrift"/>
                <a:cs typeface="Bahnschrift"/>
              </a:rPr>
              <a:t>more</a:t>
            </a:r>
            <a:r>
              <a:rPr lang="en-US" sz="2800" spc="160" dirty="0">
                <a:solidFill>
                  <a:srgbClr val="0D3A45"/>
                </a:solidFill>
                <a:latin typeface="Bahnschrift"/>
                <a:cs typeface="Bahnschrift"/>
              </a:rPr>
              <a:t> </a:t>
            </a:r>
            <a:r>
              <a:rPr lang="en-US" sz="2800" dirty="0">
                <a:solidFill>
                  <a:srgbClr val="0D3A45"/>
                </a:solidFill>
                <a:latin typeface="Bahnschrift"/>
                <a:cs typeface="Bahnschrift"/>
              </a:rPr>
              <a:t>importance</a:t>
            </a:r>
            <a:r>
              <a:rPr lang="en-US" sz="2800" spc="170" dirty="0">
                <a:solidFill>
                  <a:srgbClr val="0D3A45"/>
                </a:solidFill>
                <a:latin typeface="Bahnschrift"/>
                <a:cs typeface="Bahnschrift"/>
              </a:rPr>
              <a:t> </a:t>
            </a:r>
            <a:r>
              <a:rPr lang="en-US" sz="2800" dirty="0">
                <a:solidFill>
                  <a:srgbClr val="0D3A45"/>
                </a:solidFill>
                <a:latin typeface="Bahnschrift"/>
                <a:cs typeface="Bahnschrift"/>
              </a:rPr>
              <a:t>to</a:t>
            </a:r>
            <a:r>
              <a:rPr lang="en-US" sz="2800" spc="165" dirty="0">
                <a:solidFill>
                  <a:srgbClr val="0D3A45"/>
                </a:solidFill>
                <a:latin typeface="Bahnschrift"/>
                <a:cs typeface="Bahnschrift"/>
              </a:rPr>
              <a:t> </a:t>
            </a:r>
            <a:r>
              <a:rPr lang="en-US" sz="2800" spc="-10" dirty="0">
                <a:solidFill>
                  <a:srgbClr val="0D3A45"/>
                </a:solidFill>
                <a:latin typeface="Bahnschrift"/>
                <a:cs typeface="Bahnschrift"/>
              </a:rPr>
              <a:t>recall </a:t>
            </a:r>
            <a:r>
              <a:rPr lang="en-US" sz="2800" dirty="0">
                <a:solidFill>
                  <a:srgbClr val="0D3A45"/>
                </a:solidFill>
                <a:latin typeface="Bahnschrift"/>
                <a:cs typeface="Bahnschrift"/>
              </a:rPr>
              <a:t>because</a:t>
            </a:r>
            <a:r>
              <a:rPr lang="en-US" sz="2800" spc="170" dirty="0">
                <a:solidFill>
                  <a:srgbClr val="0D3A45"/>
                </a:solidFill>
                <a:latin typeface="Bahnschrift"/>
                <a:cs typeface="Bahnschrift"/>
              </a:rPr>
              <a:t> </a:t>
            </a:r>
            <a:r>
              <a:rPr lang="en-US" sz="2800" dirty="0">
                <a:solidFill>
                  <a:srgbClr val="0D3A45"/>
                </a:solidFill>
                <a:latin typeface="Bahnschrift"/>
                <a:cs typeface="Bahnschrift"/>
              </a:rPr>
              <a:t>predicting</a:t>
            </a:r>
            <a:r>
              <a:rPr lang="en-US" sz="2800" spc="150" dirty="0">
                <a:solidFill>
                  <a:srgbClr val="0D3A45"/>
                </a:solidFill>
                <a:latin typeface="Bahnschrift"/>
                <a:cs typeface="Bahnschrift"/>
              </a:rPr>
              <a:t> </a:t>
            </a:r>
            <a:r>
              <a:rPr lang="en-US" sz="2800" dirty="0">
                <a:solidFill>
                  <a:srgbClr val="0D3A45"/>
                </a:solidFill>
                <a:latin typeface="Bahnschrift"/>
                <a:cs typeface="Bahnschrift"/>
              </a:rPr>
              <a:t>that</a:t>
            </a:r>
            <a:r>
              <a:rPr lang="en-US" sz="2800" spc="175" dirty="0">
                <a:solidFill>
                  <a:srgbClr val="0D3A45"/>
                </a:solidFill>
                <a:latin typeface="Bahnschrift"/>
                <a:cs typeface="Bahnschrift"/>
              </a:rPr>
              <a:t> </a:t>
            </a:r>
            <a:r>
              <a:rPr lang="en-US" sz="2800" dirty="0">
                <a:solidFill>
                  <a:srgbClr val="0D3A45"/>
                </a:solidFill>
                <a:latin typeface="Bahnschrift"/>
                <a:cs typeface="Bahnschrift"/>
              </a:rPr>
              <a:t>the</a:t>
            </a:r>
            <a:r>
              <a:rPr lang="en-US" sz="2800" spc="175" dirty="0">
                <a:solidFill>
                  <a:srgbClr val="0D3A45"/>
                </a:solidFill>
                <a:latin typeface="Bahnschrift"/>
                <a:cs typeface="Bahnschrift"/>
              </a:rPr>
              <a:t> </a:t>
            </a:r>
            <a:r>
              <a:rPr lang="en-US" sz="2800" dirty="0">
                <a:solidFill>
                  <a:srgbClr val="0D3A45"/>
                </a:solidFill>
                <a:latin typeface="Bahnschrift"/>
                <a:cs typeface="Bahnschrift"/>
              </a:rPr>
              <a:t>person</a:t>
            </a:r>
            <a:r>
              <a:rPr lang="en-US" sz="2800" spc="150" dirty="0">
                <a:solidFill>
                  <a:srgbClr val="0D3A45"/>
                </a:solidFill>
                <a:latin typeface="Bahnschrift"/>
                <a:cs typeface="Bahnschrift"/>
              </a:rPr>
              <a:t> </a:t>
            </a:r>
            <a:r>
              <a:rPr lang="en-US" sz="2800" dirty="0">
                <a:solidFill>
                  <a:srgbClr val="0D3A45"/>
                </a:solidFill>
                <a:latin typeface="Bahnschrift"/>
                <a:cs typeface="Bahnschrift"/>
              </a:rPr>
              <a:t>doesn’t</a:t>
            </a:r>
            <a:r>
              <a:rPr lang="en-US" sz="2800" spc="160" dirty="0">
                <a:solidFill>
                  <a:srgbClr val="0D3A45"/>
                </a:solidFill>
                <a:latin typeface="Bahnschrift"/>
                <a:cs typeface="Bahnschrift"/>
              </a:rPr>
              <a:t> </a:t>
            </a:r>
            <a:r>
              <a:rPr lang="en-US" sz="2800" dirty="0">
                <a:solidFill>
                  <a:srgbClr val="0D3A45"/>
                </a:solidFill>
                <a:latin typeface="Bahnschrift"/>
                <a:cs typeface="Bahnschrift"/>
              </a:rPr>
              <a:t>have</a:t>
            </a:r>
            <a:r>
              <a:rPr lang="en-US" sz="2800" spc="160" dirty="0">
                <a:solidFill>
                  <a:srgbClr val="0D3A45"/>
                </a:solidFill>
                <a:latin typeface="Bahnschrift"/>
                <a:cs typeface="Bahnschrift"/>
              </a:rPr>
              <a:t> </a:t>
            </a:r>
            <a:r>
              <a:rPr lang="en-US" sz="2800" dirty="0">
                <a:solidFill>
                  <a:srgbClr val="0D3A45"/>
                </a:solidFill>
                <a:latin typeface="Bahnschrift"/>
                <a:cs typeface="Bahnschrift"/>
              </a:rPr>
              <a:t>a</a:t>
            </a:r>
            <a:r>
              <a:rPr lang="en-US" sz="2800" spc="190" dirty="0">
                <a:solidFill>
                  <a:srgbClr val="0D3A45"/>
                </a:solidFill>
                <a:latin typeface="Bahnschrift"/>
                <a:cs typeface="Bahnschrift"/>
              </a:rPr>
              <a:t> </a:t>
            </a:r>
            <a:r>
              <a:rPr lang="en-US" sz="2800" spc="-10" dirty="0">
                <a:solidFill>
                  <a:srgbClr val="0D3A45"/>
                </a:solidFill>
                <a:latin typeface="Bahnschrift"/>
                <a:cs typeface="Bahnschrift"/>
              </a:rPr>
              <a:t>disease </a:t>
            </a:r>
            <a:r>
              <a:rPr lang="en-US" sz="2800" dirty="0">
                <a:solidFill>
                  <a:srgbClr val="0D3A45"/>
                </a:solidFill>
                <a:latin typeface="Bahnschrift"/>
                <a:cs typeface="Bahnschrift"/>
              </a:rPr>
              <a:t>when</a:t>
            </a:r>
            <a:r>
              <a:rPr lang="en-US" sz="2800" spc="155" dirty="0">
                <a:solidFill>
                  <a:srgbClr val="0D3A45"/>
                </a:solidFill>
                <a:latin typeface="Bahnschrift"/>
                <a:cs typeface="Bahnschrift"/>
              </a:rPr>
              <a:t> </a:t>
            </a:r>
            <a:r>
              <a:rPr lang="en-US" sz="2800" dirty="0">
                <a:solidFill>
                  <a:srgbClr val="0D3A45"/>
                </a:solidFill>
                <a:latin typeface="Bahnschrift"/>
                <a:cs typeface="Bahnschrift"/>
              </a:rPr>
              <a:t>he</a:t>
            </a:r>
            <a:r>
              <a:rPr lang="en-US" sz="2800" spc="180" dirty="0">
                <a:solidFill>
                  <a:srgbClr val="0D3A45"/>
                </a:solidFill>
                <a:latin typeface="Bahnschrift"/>
                <a:cs typeface="Bahnschrift"/>
              </a:rPr>
              <a:t> </a:t>
            </a:r>
            <a:r>
              <a:rPr lang="en-US" sz="2800" dirty="0">
                <a:solidFill>
                  <a:srgbClr val="0D3A45"/>
                </a:solidFill>
                <a:latin typeface="Bahnschrift"/>
                <a:cs typeface="Bahnschrift"/>
              </a:rPr>
              <a:t>have</a:t>
            </a:r>
            <a:r>
              <a:rPr lang="en-US" sz="2800" spc="175" dirty="0">
                <a:solidFill>
                  <a:srgbClr val="0D3A45"/>
                </a:solidFill>
                <a:latin typeface="Bahnschrift"/>
                <a:cs typeface="Bahnschrift"/>
              </a:rPr>
              <a:t> </a:t>
            </a:r>
            <a:r>
              <a:rPr lang="en-US" sz="2800" dirty="0">
                <a:solidFill>
                  <a:srgbClr val="0D3A45"/>
                </a:solidFill>
                <a:latin typeface="Bahnschrift"/>
                <a:cs typeface="Bahnschrift"/>
              </a:rPr>
              <a:t>one</a:t>
            </a:r>
            <a:r>
              <a:rPr lang="en-US" sz="2800" spc="175" dirty="0">
                <a:solidFill>
                  <a:srgbClr val="0D3A45"/>
                </a:solidFill>
                <a:latin typeface="Bahnschrift"/>
                <a:cs typeface="Bahnschrift"/>
              </a:rPr>
              <a:t> </a:t>
            </a:r>
            <a:r>
              <a:rPr lang="en-US" sz="2800" dirty="0">
                <a:solidFill>
                  <a:srgbClr val="0D3A45"/>
                </a:solidFill>
                <a:latin typeface="Bahnschrift"/>
                <a:cs typeface="Bahnschrift"/>
              </a:rPr>
              <a:t>can</a:t>
            </a:r>
            <a:r>
              <a:rPr lang="en-US" sz="2800" spc="170" dirty="0">
                <a:solidFill>
                  <a:srgbClr val="0D3A45"/>
                </a:solidFill>
                <a:latin typeface="Bahnschrift"/>
                <a:cs typeface="Bahnschrift"/>
              </a:rPr>
              <a:t> </a:t>
            </a:r>
            <a:r>
              <a:rPr lang="en-US" sz="2800" dirty="0">
                <a:solidFill>
                  <a:srgbClr val="0D3A45"/>
                </a:solidFill>
                <a:latin typeface="Bahnschrift"/>
                <a:cs typeface="Bahnschrift"/>
              </a:rPr>
              <a:t>risk</a:t>
            </a:r>
            <a:r>
              <a:rPr lang="en-US" sz="2800" spc="175" dirty="0">
                <a:solidFill>
                  <a:srgbClr val="0D3A45"/>
                </a:solidFill>
                <a:latin typeface="Bahnschrift"/>
                <a:cs typeface="Bahnschrift"/>
              </a:rPr>
              <a:t> </a:t>
            </a:r>
            <a:r>
              <a:rPr lang="en-US" sz="2800" dirty="0">
                <a:solidFill>
                  <a:srgbClr val="0D3A45"/>
                </a:solidFill>
                <a:latin typeface="Bahnschrift"/>
                <a:cs typeface="Bahnschrift"/>
              </a:rPr>
              <a:t>that</a:t>
            </a:r>
            <a:r>
              <a:rPr lang="en-US" sz="2800" spc="185" dirty="0">
                <a:solidFill>
                  <a:srgbClr val="0D3A45"/>
                </a:solidFill>
                <a:latin typeface="Bahnschrift"/>
                <a:cs typeface="Bahnschrift"/>
              </a:rPr>
              <a:t> </a:t>
            </a:r>
            <a:r>
              <a:rPr lang="en-US" sz="2800" dirty="0">
                <a:solidFill>
                  <a:srgbClr val="0D3A45"/>
                </a:solidFill>
                <a:latin typeface="Bahnschrift"/>
                <a:cs typeface="Bahnschrift"/>
              </a:rPr>
              <a:t>persons</a:t>
            </a:r>
            <a:r>
              <a:rPr lang="en-US" sz="2800" spc="160" dirty="0">
                <a:solidFill>
                  <a:srgbClr val="0D3A45"/>
                </a:solidFill>
                <a:latin typeface="Bahnschrift"/>
                <a:cs typeface="Bahnschrift"/>
              </a:rPr>
              <a:t> </a:t>
            </a:r>
            <a:r>
              <a:rPr lang="en-US" sz="2800" spc="-10" dirty="0">
                <a:solidFill>
                  <a:srgbClr val="0D3A45"/>
                </a:solidFill>
                <a:latin typeface="Bahnschrift"/>
                <a:cs typeface="Bahnschrift"/>
              </a:rPr>
              <a:t>life.</a:t>
            </a:r>
            <a:endParaRPr lang="en-US" sz="2800" dirty="0">
              <a:latin typeface="Bahnschrift"/>
              <a:cs typeface="Bahnschrift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3979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82329-A557-818E-4BBB-9DA6F0831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pc="240" dirty="0"/>
              <a:t>Data</a:t>
            </a:r>
            <a:r>
              <a:rPr lang="en-IN" spc="-10" dirty="0"/>
              <a:t> </a:t>
            </a:r>
            <a:r>
              <a:rPr lang="en-IN" spc="130" dirty="0"/>
              <a:t>description: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8A4064-4901-D0A1-40B4-555994A800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354965" indent="-342265">
              <a:lnSpc>
                <a:spcPct val="100000"/>
              </a:lnSpc>
              <a:spcBef>
                <a:spcPts val="95"/>
              </a:spcBef>
              <a:buClr>
                <a:srgbClr val="F5FCFF"/>
              </a:buClr>
              <a:buSzPct val="112500"/>
              <a:buFont typeface="Arial"/>
              <a:buChar char="●"/>
              <a:tabLst>
                <a:tab pos="354965" algn="l"/>
                <a:tab pos="355600" algn="l"/>
              </a:tabLst>
            </a:pPr>
            <a:r>
              <a:rPr lang="en-US" sz="3600" b="1" spc="-10" dirty="0">
                <a:solidFill>
                  <a:srgbClr val="004A52"/>
                </a:solidFill>
                <a:latin typeface="Bahnschrift"/>
                <a:cs typeface="Bahnschrift"/>
              </a:rPr>
              <a:t>Demographic:</a:t>
            </a:r>
            <a:endParaRPr lang="en-US" sz="3600" dirty="0">
              <a:latin typeface="Bahnschrift"/>
              <a:cs typeface="Bahnschrift"/>
            </a:endParaRPr>
          </a:p>
          <a:p>
            <a:pPr marL="354965" indent="-342265">
              <a:lnSpc>
                <a:spcPct val="100000"/>
              </a:lnSpc>
              <a:spcBef>
                <a:spcPts val="280"/>
              </a:spcBef>
              <a:buClr>
                <a:srgbClr val="F5FCFF"/>
              </a:buClr>
              <a:buSzPct val="150000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sz="2800" dirty="0">
                <a:solidFill>
                  <a:srgbClr val="004A52"/>
                </a:solidFill>
                <a:latin typeface="Bahnschrift"/>
                <a:cs typeface="Bahnschrift"/>
              </a:rPr>
              <a:t>Sex:</a:t>
            </a:r>
            <a:r>
              <a:rPr lang="en-US" sz="2800" spc="95" dirty="0">
                <a:solidFill>
                  <a:srgbClr val="004A52"/>
                </a:solidFill>
                <a:latin typeface="Bahnschrift"/>
                <a:cs typeface="Bahnschrift"/>
              </a:rPr>
              <a:t> </a:t>
            </a:r>
            <a:r>
              <a:rPr lang="en-US" sz="2800" dirty="0">
                <a:solidFill>
                  <a:srgbClr val="004A52"/>
                </a:solidFill>
                <a:latin typeface="Bahnschrift"/>
                <a:cs typeface="Bahnschrift"/>
              </a:rPr>
              <a:t>male</a:t>
            </a:r>
            <a:r>
              <a:rPr lang="en-US" sz="2800" spc="95" dirty="0">
                <a:solidFill>
                  <a:srgbClr val="004A52"/>
                </a:solidFill>
                <a:latin typeface="Bahnschrift"/>
                <a:cs typeface="Bahnschrift"/>
              </a:rPr>
              <a:t> </a:t>
            </a:r>
            <a:r>
              <a:rPr lang="en-US" sz="2800" dirty="0">
                <a:solidFill>
                  <a:srgbClr val="004A52"/>
                </a:solidFill>
                <a:latin typeface="Bahnschrift"/>
                <a:cs typeface="Bahnschrift"/>
              </a:rPr>
              <a:t>or</a:t>
            </a:r>
            <a:r>
              <a:rPr lang="en-US" sz="2800" spc="105" dirty="0">
                <a:solidFill>
                  <a:srgbClr val="004A52"/>
                </a:solidFill>
                <a:latin typeface="Bahnschrift"/>
                <a:cs typeface="Bahnschrift"/>
              </a:rPr>
              <a:t> </a:t>
            </a:r>
            <a:r>
              <a:rPr lang="en-US" sz="2800" dirty="0">
                <a:solidFill>
                  <a:srgbClr val="004A52"/>
                </a:solidFill>
                <a:latin typeface="Bahnschrift"/>
                <a:cs typeface="Bahnschrift"/>
              </a:rPr>
              <a:t>female("M"</a:t>
            </a:r>
            <a:r>
              <a:rPr lang="en-US" sz="2800" spc="60" dirty="0">
                <a:solidFill>
                  <a:srgbClr val="004A52"/>
                </a:solidFill>
                <a:latin typeface="Bahnschrift"/>
                <a:cs typeface="Bahnschrift"/>
              </a:rPr>
              <a:t> </a:t>
            </a:r>
            <a:r>
              <a:rPr lang="en-US" sz="2800" dirty="0">
                <a:solidFill>
                  <a:srgbClr val="004A52"/>
                </a:solidFill>
                <a:latin typeface="Bahnschrift"/>
                <a:cs typeface="Bahnschrift"/>
              </a:rPr>
              <a:t>or</a:t>
            </a:r>
            <a:r>
              <a:rPr lang="en-US" sz="2800" spc="110" dirty="0">
                <a:solidFill>
                  <a:srgbClr val="004A52"/>
                </a:solidFill>
                <a:latin typeface="Bahnschrift"/>
                <a:cs typeface="Bahnschrift"/>
              </a:rPr>
              <a:t> </a:t>
            </a:r>
            <a:r>
              <a:rPr lang="en-US" sz="2800" spc="-20" dirty="0">
                <a:solidFill>
                  <a:srgbClr val="004A52"/>
                </a:solidFill>
                <a:latin typeface="Bahnschrift"/>
                <a:cs typeface="Bahnschrift"/>
              </a:rPr>
              <a:t>"F")</a:t>
            </a:r>
            <a:endParaRPr lang="en-US" sz="2800" dirty="0">
              <a:latin typeface="Bahnschrift"/>
              <a:cs typeface="Bahnschrift"/>
            </a:endParaRPr>
          </a:p>
          <a:p>
            <a:pPr marL="354965" marR="5080" indent="-342265">
              <a:lnSpc>
                <a:spcPct val="114999"/>
              </a:lnSpc>
              <a:buClr>
                <a:srgbClr val="F5FCFF"/>
              </a:buClr>
              <a:buSzPct val="150000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sz="2800" dirty="0">
                <a:solidFill>
                  <a:srgbClr val="004A52"/>
                </a:solidFill>
                <a:latin typeface="Bahnschrift"/>
                <a:cs typeface="Bahnschrift"/>
              </a:rPr>
              <a:t>Age:</a:t>
            </a:r>
            <a:r>
              <a:rPr lang="en-US" sz="2800" spc="95" dirty="0">
                <a:solidFill>
                  <a:srgbClr val="004A52"/>
                </a:solidFill>
                <a:latin typeface="Bahnschrift"/>
                <a:cs typeface="Bahnschrift"/>
              </a:rPr>
              <a:t> </a:t>
            </a:r>
            <a:r>
              <a:rPr lang="en-US" sz="2800" dirty="0">
                <a:solidFill>
                  <a:srgbClr val="004A52"/>
                </a:solidFill>
                <a:latin typeface="Bahnschrift"/>
                <a:cs typeface="Bahnschrift"/>
              </a:rPr>
              <a:t>Age</a:t>
            </a:r>
            <a:r>
              <a:rPr lang="en-US" sz="2800" spc="105" dirty="0">
                <a:solidFill>
                  <a:srgbClr val="004A52"/>
                </a:solidFill>
                <a:latin typeface="Bahnschrift"/>
                <a:cs typeface="Bahnschrift"/>
              </a:rPr>
              <a:t> </a:t>
            </a:r>
            <a:r>
              <a:rPr lang="en-US" sz="2800" dirty="0">
                <a:solidFill>
                  <a:srgbClr val="004A52"/>
                </a:solidFill>
                <a:latin typeface="Bahnschrift"/>
                <a:cs typeface="Bahnschrift"/>
              </a:rPr>
              <a:t>of</a:t>
            </a:r>
            <a:r>
              <a:rPr lang="en-US" sz="2800" spc="100" dirty="0">
                <a:solidFill>
                  <a:srgbClr val="004A52"/>
                </a:solidFill>
                <a:latin typeface="Bahnschrift"/>
                <a:cs typeface="Bahnschrift"/>
              </a:rPr>
              <a:t> </a:t>
            </a:r>
            <a:r>
              <a:rPr lang="en-US" sz="2800" dirty="0">
                <a:solidFill>
                  <a:srgbClr val="004A52"/>
                </a:solidFill>
                <a:latin typeface="Bahnschrift"/>
                <a:cs typeface="Bahnschrift"/>
              </a:rPr>
              <a:t>the</a:t>
            </a:r>
            <a:r>
              <a:rPr lang="en-US" sz="2800" spc="105" dirty="0">
                <a:solidFill>
                  <a:srgbClr val="004A52"/>
                </a:solidFill>
                <a:latin typeface="Bahnschrift"/>
                <a:cs typeface="Bahnschrift"/>
              </a:rPr>
              <a:t> </a:t>
            </a:r>
            <a:r>
              <a:rPr lang="en-US" sz="2800" dirty="0">
                <a:solidFill>
                  <a:srgbClr val="004A52"/>
                </a:solidFill>
                <a:latin typeface="Bahnschrift"/>
                <a:cs typeface="Bahnschrift"/>
              </a:rPr>
              <a:t>patient;(Continuous</a:t>
            </a:r>
            <a:r>
              <a:rPr lang="en-US" sz="2800" spc="95" dirty="0">
                <a:solidFill>
                  <a:srgbClr val="004A52"/>
                </a:solidFill>
                <a:latin typeface="Bahnschrift"/>
                <a:cs typeface="Bahnschrift"/>
              </a:rPr>
              <a:t> </a:t>
            </a:r>
            <a:r>
              <a:rPr lang="en-US" sz="2800" dirty="0">
                <a:solidFill>
                  <a:srgbClr val="004A52"/>
                </a:solidFill>
                <a:latin typeface="Bahnschrift"/>
                <a:cs typeface="Bahnschrift"/>
              </a:rPr>
              <a:t>-</a:t>
            </a:r>
            <a:r>
              <a:rPr lang="en-US" sz="2800" spc="110" dirty="0">
                <a:solidFill>
                  <a:srgbClr val="004A52"/>
                </a:solidFill>
                <a:latin typeface="Bahnschrift"/>
                <a:cs typeface="Bahnschrift"/>
              </a:rPr>
              <a:t> </a:t>
            </a:r>
            <a:r>
              <a:rPr lang="en-US" sz="2800" dirty="0">
                <a:solidFill>
                  <a:srgbClr val="004A52"/>
                </a:solidFill>
                <a:latin typeface="Bahnschrift"/>
                <a:cs typeface="Bahnschrift"/>
              </a:rPr>
              <a:t>Although</a:t>
            </a:r>
            <a:r>
              <a:rPr lang="en-US" sz="2800" spc="100" dirty="0">
                <a:solidFill>
                  <a:srgbClr val="004A52"/>
                </a:solidFill>
                <a:latin typeface="Bahnschrift"/>
                <a:cs typeface="Bahnschrift"/>
              </a:rPr>
              <a:t> </a:t>
            </a:r>
            <a:r>
              <a:rPr lang="en-US" sz="2800" dirty="0">
                <a:solidFill>
                  <a:srgbClr val="004A52"/>
                </a:solidFill>
                <a:latin typeface="Bahnschrift"/>
                <a:cs typeface="Bahnschrift"/>
              </a:rPr>
              <a:t>the</a:t>
            </a:r>
            <a:r>
              <a:rPr lang="en-US" sz="2800" spc="105" dirty="0">
                <a:solidFill>
                  <a:srgbClr val="004A52"/>
                </a:solidFill>
                <a:latin typeface="Bahnschrift"/>
                <a:cs typeface="Bahnschrift"/>
              </a:rPr>
              <a:t> </a:t>
            </a:r>
            <a:r>
              <a:rPr lang="en-US" sz="2800" dirty="0">
                <a:solidFill>
                  <a:srgbClr val="004A52"/>
                </a:solidFill>
                <a:latin typeface="Bahnschrift"/>
                <a:cs typeface="Bahnschrift"/>
              </a:rPr>
              <a:t>recorded</a:t>
            </a:r>
            <a:r>
              <a:rPr lang="en-US" sz="2800" spc="85" dirty="0">
                <a:solidFill>
                  <a:srgbClr val="004A52"/>
                </a:solidFill>
                <a:latin typeface="Bahnschrift"/>
                <a:cs typeface="Bahnschrift"/>
              </a:rPr>
              <a:t> </a:t>
            </a:r>
            <a:r>
              <a:rPr lang="en-US" sz="2800" dirty="0">
                <a:solidFill>
                  <a:srgbClr val="004A52"/>
                </a:solidFill>
                <a:latin typeface="Bahnschrift"/>
                <a:cs typeface="Bahnschrift"/>
              </a:rPr>
              <a:t>ages</a:t>
            </a:r>
            <a:r>
              <a:rPr lang="en-US" sz="2800" spc="114" dirty="0">
                <a:solidFill>
                  <a:srgbClr val="004A52"/>
                </a:solidFill>
                <a:latin typeface="Bahnschrift"/>
                <a:cs typeface="Bahnschrift"/>
              </a:rPr>
              <a:t> </a:t>
            </a:r>
            <a:r>
              <a:rPr lang="en-US" sz="2800" dirty="0">
                <a:solidFill>
                  <a:srgbClr val="004A52"/>
                </a:solidFill>
                <a:latin typeface="Bahnschrift"/>
                <a:cs typeface="Bahnschrift"/>
              </a:rPr>
              <a:t>have</a:t>
            </a:r>
            <a:r>
              <a:rPr lang="en-US" sz="2800" spc="105" dirty="0">
                <a:solidFill>
                  <a:srgbClr val="004A52"/>
                </a:solidFill>
                <a:latin typeface="Bahnschrift"/>
                <a:cs typeface="Bahnschrift"/>
              </a:rPr>
              <a:t> </a:t>
            </a:r>
            <a:r>
              <a:rPr lang="en-US" sz="2800" dirty="0">
                <a:solidFill>
                  <a:srgbClr val="004A52"/>
                </a:solidFill>
                <a:latin typeface="Bahnschrift"/>
                <a:cs typeface="Bahnschrift"/>
              </a:rPr>
              <a:t>been</a:t>
            </a:r>
            <a:r>
              <a:rPr lang="en-US" sz="2800" spc="100" dirty="0">
                <a:solidFill>
                  <a:srgbClr val="004A52"/>
                </a:solidFill>
                <a:latin typeface="Bahnschrift"/>
                <a:cs typeface="Bahnschrift"/>
              </a:rPr>
              <a:t> </a:t>
            </a:r>
            <a:r>
              <a:rPr lang="en-US" sz="2800" dirty="0">
                <a:solidFill>
                  <a:srgbClr val="004A52"/>
                </a:solidFill>
                <a:latin typeface="Bahnschrift"/>
                <a:cs typeface="Bahnschrift"/>
              </a:rPr>
              <a:t>truncated</a:t>
            </a:r>
            <a:r>
              <a:rPr lang="en-US" sz="2800" spc="75" dirty="0">
                <a:solidFill>
                  <a:srgbClr val="004A52"/>
                </a:solidFill>
                <a:latin typeface="Bahnschrift"/>
                <a:cs typeface="Bahnschrift"/>
              </a:rPr>
              <a:t> </a:t>
            </a:r>
            <a:r>
              <a:rPr lang="en-US" sz="2800" dirty="0">
                <a:solidFill>
                  <a:srgbClr val="004A52"/>
                </a:solidFill>
                <a:latin typeface="Bahnschrift"/>
                <a:cs typeface="Bahnschrift"/>
              </a:rPr>
              <a:t>to</a:t>
            </a:r>
            <a:r>
              <a:rPr lang="en-US" sz="2800" spc="100" dirty="0">
                <a:solidFill>
                  <a:srgbClr val="004A52"/>
                </a:solidFill>
                <a:latin typeface="Bahnschrift"/>
                <a:cs typeface="Bahnschrift"/>
              </a:rPr>
              <a:t> </a:t>
            </a:r>
            <a:r>
              <a:rPr lang="en-US" sz="2800" dirty="0">
                <a:solidFill>
                  <a:srgbClr val="004A52"/>
                </a:solidFill>
                <a:latin typeface="Bahnschrift"/>
                <a:cs typeface="Bahnschrift"/>
              </a:rPr>
              <a:t>whole</a:t>
            </a:r>
            <a:r>
              <a:rPr lang="en-US" sz="2800" spc="114" dirty="0">
                <a:solidFill>
                  <a:srgbClr val="004A52"/>
                </a:solidFill>
                <a:latin typeface="Bahnschrift"/>
                <a:cs typeface="Bahnschrift"/>
              </a:rPr>
              <a:t> </a:t>
            </a:r>
            <a:r>
              <a:rPr lang="en-US" sz="2800" dirty="0">
                <a:solidFill>
                  <a:srgbClr val="004A52"/>
                </a:solidFill>
                <a:latin typeface="Bahnschrift"/>
                <a:cs typeface="Bahnschrift"/>
              </a:rPr>
              <a:t>numbers,</a:t>
            </a:r>
            <a:r>
              <a:rPr lang="en-US" sz="2800" spc="90" dirty="0">
                <a:solidFill>
                  <a:srgbClr val="004A52"/>
                </a:solidFill>
                <a:latin typeface="Bahnschrift"/>
                <a:cs typeface="Bahnschrift"/>
              </a:rPr>
              <a:t> </a:t>
            </a:r>
            <a:r>
              <a:rPr lang="en-US" sz="2800" dirty="0">
                <a:solidFill>
                  <a:srgbClr val="004A52"/>
                </a:solidFill>
                <a:latin typeface="Bahnschrift"/>
                <a:cs typeface="Bahnschrift"/>
              </a:rPr>
              <a:t>the</a:t>
            </a:r>
            <a:r>
              <a:rPr lang="en-US" sz="2800" spc="95" dirty="0">
                <a:solidFill>
                  <a:srgbClr val="004A52"/>
                </a:solidFill>
                <a:latin typeface="Bahnschrift"/>
                <a:cs typeface="Bahnschrift"/>
              </a:rPr>
              <a:t> </a:t>
            </a:r>
            <a:r>
              <a:rPr lang="en-US" sz="2800" dirty="0">
                <a:solidFill>
                  <a:srgbClr val="004A52"/>
                </a:solidFill>
                <a:latin typeface="Bahnschrift"/>
                <a:cs typeface="Bahnschrift"/>
              </a:rPr>
              <a:t>concept</a:t>
            </a:r>
            <a:r>
              <a:rPr lang="en-US" sz="2800" spc="105" dirty="0">
                <a:solidFill>
                  <a:srgbClr val="004A52"/>
                </a:solidFill>
                <a:latin typeface="Bahnschrift"/>
                <a:cs typeface="Bahnschrift"/>
              </a:rPr>
              <a:t> </a:t>
            </a:r>
            <a:r>
              <a:rPr lang="en-US" sz="2800" spc="-25" dirty="0">
                <a:solidFill>
                  <a:srgbClr val="004A52"/>
                </a:solidFill>
                <a:latin typeface="Bahnschrift"/>
                <a:cs typeface="Bahnschrift"/>
              </a:rPr>
              <a:t>of</a:t>
            </a:r>
            <a:r>
              <a:rPr lang="en-US" sz="2800" dirty="0">
                <a:solidFill>
                  <a:srgbClr val="004A52"/>
                </a:solidFill>
                <a:latin typeface="Bahnschrift"/>
                <a:cs typeface="Bahnschrift"/>
              </a:rPr>
              <a:t> age</a:t>
            </a:r>
            <a:r>
              <a:rPr lang="en-US" sz="2800" spc="100" dirty="0">
                <a:solidFill>
                  <a:srgbClr val="004A52"/>
                </a:solidFill>
                <a:latin typeface="Bahnschrift"/>
                <a:cs typeface="Bahnschrift"/>
              </a:rPr>
              <a:t> </a:t>
            </a:r>
            <a:r>
              <a:rPr lang="en-US" sz="2800" dirty="0">
                <a:solidFill>
                  <a:srgbClr val="004A52"/>
                </a:solidFill>
                <a:latin typeface="Bahnschrift"/>
                <a:cs typeface="Bahnschrift"/>
              </a:rPr>
              <a:t>is</a:t>
            </a:r>
            <a:r>
              <a:rPr lang="en-US" sz="2800" spc="120" dirty="0">
                <a:solidFill>
                  <a:srgbClr val="004A52"/>
                </a:solidFill>
                <a:latin typeface="Bahnschrift"/>
                <a:cs typeface="Bahnschrift"/>
              </a:rPr>
              <a:t> </a:t>
            </a:r>
            <a:r>
              <a:rPr lang="en-US" sz="2800" spc="-10" dirty="0">
                <a:solidFill>
                  <a:srgbClr val="004A52"/>
                </a:solidFill>
                <a:latin typeface="Bahnschrift"/>
                <a:cs typeface="Bahnschrift"/>
              </a:rPr>
              <a:t>continuous)</a:t>
            </a:r>
            <a:endParaRPr lang="en-US" sz="2800" dirty="0">
              <a:latin typeface="Bahnschrift"/>
              <a:cs typeface="Bahnschrift"/>
            </a:endParaRPr>
          </a:p>
          <a:p>
            <a:pPr marL="354965" indent="-342265">
              <a:lnSpc>
                <a:spcPct val="100000"/>
              </a:lnSpc>
              <a:spcBef>
                <a:spcPts val="225"/>
              </a:spcBef>
              <a:buClr>
                <a:srgbClr val="F5FCFF"/>
              </a:buClr>
              <a:buSzPct val="112500"/>
              <a:buFont typeface="Arial"/>
              <a:buChar char="●"/>
              <a:tabLst>
                <a:tab pos="354965" algn="l"/>
                <a:tab pos="355600" algn="l"/>
              </a:tabLst>
            </a:pPr>
            <a:r>
              <a:rPr lang="en-US" sz="3600" b="1" spc="-10" dirty="0">
                <a:solidFill>
                  <a:srgbClr val="004A52"/>
                </a:solidFill>
                <a:latin typeface="Bahnschrift"/>
                <a:cs typeface="Bahnschrift"/>
              </a:rPr>
              <a:t>Behavioral</a:t>
            </a:r>
            <a:endParaRPr lang="en-US" sz="3600" dirty="0">
              <a:latin typeface="Bahnschrift"/>
              <a:cs typeface="Bahnschrift"/>
            </a:endParaRPr>
          </a:p>
          <a:p>
            <a:pPr marL="354965" indent="-342265">
              <a:lnSpc>
                <a:spcPct val="100000"/>
              </a:lnSpc>
              <a:spcBef>
                <a:spcPts val="280"/>
              </a:spcBef>
              <a:buClr>
                <a:srgbClr val="F5FCFF"/>
              </a:buClr>
              <a:buSzPct val="150000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sz="2800" dirty="0" err="1">
                <a:solidFill>
                  <a:srgbClr val="004A52"/>
                </a:solidFill>
                <a:latin typeface="Bahnschrift"/>
                <a:cs typeface="Bahnschrift"/>
              </a:rPr>
              <a:t>is_smoking</a:t>
            </a:r>
            <a:r>
              <a:rPr lang="en-US" sz="2800" dirty="0">
                <a:solidFill>
                  <a:srgbClr val="004A52"/>
                </a:solidFill>
                <a:latin typeface="Bahnschrift"/>
                <a:cs typeface="Bahnschrift"/>
              </a:rPr>
              <a:t>:</a:t>
            </a:r>
            <a:r>
              <a:rPr lang="en-US" sz="2800" spc="114" dirty="0">
                <a:solidFill>
                  <a:srgbClr val="004A52"/>
                </a:solidFill>
                <a:latin typeface="Bahnschrift"/>
                <a:cs typeface="Bahnschrift"/>
              </a:rPr>
              <a:t> </a:t>
            </a:r>
            <a:r>
              <a:rPr lang="en-US" sz="2800" dirty="0">
                <a:solidFill>
                  <a:srgbClr val="004A52"/>
                </a:solidFill>
                <a:latin typeface="Bahnschrift"/>
                <a:cs typeface="Bahnschrift"/>
              </a:rPr>
              <a:t>whether</a:t>
            </a:r>
            <a:r>
              <a:rPr lang="en-US" sz="2800" spc="90" dirty="0">
                <a:solidFill>
                  <a:srgbClr val="004A52"/>
                </a:solidFill>
                <a:latin typeface="Bahnschrift"/>
                <a:cs typeface="Bahnschrift"/>
              </a:rPr>
              <a:t> </a:t>
            </a:r>
            <a:r>
              <a:rPr lang="en-US" sz="2800" dirty="0">
                <a:solidFill>
                  <a:srgbClr val="004A52"/>
                </a:solidFill>
                <a:latin typeface="Bahnschrift"/>
                <a:cs typeface="Bahnschrift"/>
              </a:rPr>
              <a:t>or</a:t>
            </a:r>
            <a:r>
              <a:rPr lang="en-US" sz="2800" spc="114" dirty="0">
                <a:solidFill>
                  <a:srgbClr val="004A52"/>
                </a:solidFill>
                <a:latin typeface="Bahnschrift"/>
                <a:cs typeface="Bahnschrift"/>
              </a:rPr>
              <a:t> </a:t>
            </a:r>
            <a:r>
              <a:rPr lang="en-US" sz="2800" dirty="0">
                <a:solidFill>
                  <a:srgbClr val="004A52"/>
                </a:solidFill>
                <a:latin typeface="Bahnschrift"/>
                <a:cs typeface="Bahnschrift"/>
              </a:rPr>
              <a:t>not</a:t>
            </a:r>
            <a:r>
              <a:rPr lang="en-US" sz="2800" spc="114" dirty="0">
                <a:solidFill>
                  <a:srgbClr val="004A52"/>
                </a:solidFill>
                <a:latin typeface="Bahnschrift"/>
                <a:cs typeface="Bahnschrift"/>
              </a:rPr>
              <a:t> </a:t>
            </a:r>
            <a:r>
              <a:rPr lang="en-US" sz="2800" dirty="0">
                <a:solidFill>
                  <a:srgbClr val="004A52"/>
                </a:solidFill>
                <a:latin typeface="Bahnschrift"/>
                <a:cs typeface="Bahnschrift"/>
              </a:rPr>
              <a:t>the</a:t>
            </a:r>
            <a:r>
              <a:rPr lang="en-US" sz="2800" spc="95" dirty="0">
                <a:solidFill>
                  <a:srgbClr val="004A52"/>
                </a:solidFill>
                <a:latin typeface="Bahnschrift"/>
                <a:cs typeface="Bahnschrift"/>
              </a:rPr>
              <a:t> </a:t>
            </a:r>
            <a:r>
              <a:rPr lang="en-US" sz="2800" dirty="0">
                <a:solidFill>
                  <a:srgbClr val="004A52"/>
                </a:solidFill>
                <a:latin typeface="Bahnschrift"/>
                <a:cs typeface="Bahnschrift"/>
              </a:rPr>
              <a:t>patient</a:t>
            </a:r>
            <a:r>
              <a:rPr lang="en-US" sz="2800" spc="105" dirty="0">
                <a:solidFill>
                  <a:srgbClr val="004A52"/>
                </a:solidFill>
                <a:latin typeface="Bahnschrift"/>
                <a:cs typeface="Bahnschrift"/>
              </a:rPr>
              <a:t> </a:t>
            </a:r>
            <a:r>
              <a:rPr lang="en-US" sz="2800" dirty="0">
                <a:solidFill>
                  <a:srgbClr val="004A52"/>
                </a:solidFill>
                <a:latin typeface="Bahnschrift"/>
                <a:cs typeface="Bahnschrift"/>
              </a:rPr>
              <a:t>is</a:t>
            </a:r>
            <a:r>
              <a:rPr lang="en-US" sz="2800" spc="110" dirty="0">
                <a:solidFill>
                  <a:srgbClr val="004A52"/>
                </a:solidFill>
                <a:latin typeface="Bahnschrift"/>
                <a:cs typeface="Bahnschrift"/>
              </a:rPr>
              <a:t> </a:t>
            </a:r>
            <a:r>
              <a:rPr lang="en-US" sz="2800" dirty="0">
                <a:solidFill>
                  <a:srgbClr val="004A52"/>
                </a:solidFill>
                <a:latin typeface="Bahnschrift"/>
                <a:cs typeface="Bahnschrift"/>
              </a:rPr>
              <a:t>a</a:t>
            </a:r>
            <a:r>
              <a:rPr lang="en-US" sz="2800" spc="110" dirty="0">
                <a:solidFill>
                  <a:srgbClr val="004A52"/>
                </a:solidFill>
                <a:latin typeface="Bahnschrift"/>
                <a:cs typeface="Bahnschrift"/>
              </a:rPr>
              <a:t> </a:t>
            </a:r>
            <a:r>
              <a:rPr lang="en-US" sz="2800" dirty="0">
                <a:solidFill>
                  <a:srgbClr val="004A52"/>
                </a:solidFill>
                <a:latin typeface="Bahnschrift"/>
                <a:cs typeface="Bahnschrift"/>
              </a:rPr>
              <a:t>current</a:t>
            </a:r>
            <a:r>
              <a:rPr lang="en-US" sz="2800" spc="95" dirty="0">
                <a:solidFill>
                  <a:srgbClr val="004A52"/>
                </a:solidFill>
                <a:latin typeface="Bahnschrift"/>
                <a:cs typeface="Bahnschrift"/>
              </a:rPr>
              <a:t> </a:t>
            </a:r>
            <a:r>
              <a:rPr lang="en-US" sz="2800" dirty="0">
                <a:solidFill>
                  <a:srgbClr val="004A52"/>
                </a:solidFill>
                <a:latin typeface="Bahnschrift"/>
                <a:cs typeface="Bahnschrift"/>
              </a:rPr>
              <a:t>smoker</a:t>
            </a:r>
            <a:r>
              <a:rPr lang="en-US" sz="2800" spc="90" dirty="0">
                <a:solidFill>
                  <a:srgbClr val="004A52"/>
                </a:solidFill>
                <a:latin typeface="Bahnschrift"/>
                <a:cs typeface="Bahnschrift"/>
              </a:rPr>
              <a:t> </a:t>
            </a:r>
            <a:r>
              <a:rPr lang="en-US" sz="2800" dirty="0">
                <a:solidFill>
                  <a:srgbClr val="004A52"/>
                </a:solidFill>
                <a:latin typeface="Bahnschrift"/>
                <a:cs typeface="Bahnschrift"/>
              </a:rPr>
              <a:t>("YES"</a:t>
            </a:r>
            <a:r>
              <a:rPr lang="en-US" sz="2800" spc="100" dirty="0">
                <a:solidFill>
                  <a:srgbClr val="004A52"/>
                </a:solidFill>
                <a:latin typeface="Bahnschrift"/>
                <a:cs typeface="Bahnschrift"/>
              </a:rPr>
              <a:t> </a:t>
            </a:r>
            <a:r>
              <a:rPr lang="en-US" sz="2800" dirty="0">
                <a:solidFill>
                  <a:srgbClr val="004A52"/>
                </a:solidFill>
                <a:latin typeface="Bahnschrift"/>
                <a:cs typeface="Bahnschrift"/>
              </a:rPr>
              <a:t>or</a:t>
            </a:r>
            <a:r>
              <a:rPr lang="en-US" sz="2800" spc="120" dirty="0">
                <a:solidFill>
                  <a:srgbClr val="004A52"/>
                </a:solidFill>
                <a:latin typeface="Bahnschrift"/>
                <a:cs typeface="Bahnschrift"/>
              </a:rPr>
              <a:t> </a:t>
            </a:r>
            <a:r>
              <a:rPr lang="en-US" sz="2800" spc="-10" dirty="0">
                <a:solidFill>
                  <a:srgbClr val="004A52"/>
                </a:solidFill>
                <a:latin typeface="Bahnschrift"/>
                <a:cs typeface="Bahnschrift"/>
              </a:rPr>
              <a:t>"NO")</a:t>
            </a:r>
            <a:endParaRPr lang="en-US" sz="2800" dirty="0">
              <a:latin typeface="Bahnschrift"/>
              <a:cs typeface="Bahnschrift"/>
            </a:endParaRPr>
          </a:p>
          <a:p>
            <a:pPr marL="354965" marR="47625" indent="-342265">
              <a:lnSpc>
                <a:spcPct val="114999"/>
              </a:lnSpc>
              <a:spcBef>
                <a:spcPts val="5"/>
              </a:spcBef>
              <a:buClr>
                <a:srgbClr val="F5FCFF"/>
              </a:buClr>
              <a:buSzPct val="150000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sz="2800" dirty="0">
                <a:solidFill>
                  <a:srgbClr val="004A52"/>
                </a:solidFill>
                <a:latin typeface="Bahnschrift"/>
                <a:cs typeface="Bahnschrift"/>
              </a:rPr>
              <a:t>Cigs</a:t>
            </a:r>
            <a:r>
              <a:rPr lang="en-US" sz="2800" spc="100" dirty="0">
                <a:solidFill>
                  <a:srgbClr val="004A52"/>
                </a:solidFill>
                <a:latin typeface="Bahnschrift"/>
                <a:cs typeface="Bahnschrift"/>
              </a:rPr>
              <a:t> </a:t>
            </a:r>
            <a:r>
              <a:rPr lang="en-US" sz="2800" dirty="0">
                <a:solidFill>
                  <a:srgbClr val="004A52"/>
                </a:solidFill>
                <a:latin typeface="Bahnschrift"/>
                <a:cs typeface="Bahnschrift"/>
              </a:rPr>
              <a:t>Per</a:t>
            </a:r>
            <a:r>
              <a:rPr lang="en-US" sz="2800" spc="105" dirty="0">
                <a:solidFill>
                  <a:srgbClr val="004A52"/>
                </a:solidFill>
                <a:latin typeface="Bahnschrift"/>
                <a:cs typeface="Bahnschrift"/>
              </a:rPr>
              <a:t> </a:t>
            </a:r>
            <a:r>
              <a:rPr lang="en-US" sz="2800" dirty="0">
                <a:solidFill>
                  <a:srgbClr val="004A52"/>
                </a:solidFill>
                <a:latin typeface="Bahnschrift"/>
                <a:cs typeface="Bahnschrift"/>
              </a:rPr>
              <a:t>Day:</a:t>
            </a:r>
            <a:r>
              <a:rPr lang="en-US" sz="2800" spc="110" dirty="0">
                <a:solidFill>
                  <a:srgbClr val="004A52"/>
                </a:solidFill>
                <a:latin typeface="Bahnschrift"/>
                <a:cs typeface="Bahnschrift"/>
              </a:rPr>
              <a:t> </a:t>
            </a:r>
            <a:r>
              <a:rPr lang="en-US" sz="2800" dirty="0">
                <a:solidFill>
                  <a:srgbClr val="004A52"/>
                </a:solidFill>
                <a:latin typeface="Bahnschrift"/>
                <a:cs typeface="Bahnschrift"/>
              </a:rPr>
              <a:t>the</a:t>
            </a:r>
            <a:r>
              <a:rPr lang="en-US" sz="2800" spc="105" dirty="0">
                <a:solidFill>
                  <a:srgbClr val="004A52"/>
                </a:solidFill>
                <a:latin typeface="Bahnschrift"/>
                <a:cs typeface="Bahnschrift"/>
              </a:rPr>
              <a:t> </a:t>
            </a:r>
            <a:r>
              <a:rPr lang="en-US" sz="2800" dirty="0">
                <a:solidFill>
                  <a:srgbClr val="004A52"/>
                </a:solidFill>
                <a:latin typeface="Bahnschrift"/>
                <a:cs typeface="Bahnschrift"/>
              </a:rPr>
              <a:t>number</a:t>
            </a:r>
            <a:r>
              <a:rPr lang="en-US" sz="2800" spc="90" dirty="0">
                <a:solidFill>
                  <a:srgbClr val="004A52"/>
                </a:solidFill>
                <a:latin typeface="Bahnschrift"/>
                <a:cs typeface="Bahnschrift"/>
              </a:rPr>
              <a:t> </a:t>
            </a:r>
            <a:r>
              <a:rPr lang="en-US" sz="2800" dirty="0">
                <a:solidFill>
                  <a:srgbClr val="004A52"/>
                </a:solidFill>
                <a:latin typeface="Bahnschrift"/>
                <a:cs typeface="Bahnschrift"/>
              </a:rPr>
              <a:t>of</a:t>
            </a:r>
            <a:r>
              <a:rPr lang="en-US" sz="2800" spc="100" dirty="0">
                <a:solidFill>
                  <a:srgbClr val="004A52"/>
                </a:solidFill>
                <a:latin typeface="Bahnschrift"/>
                <a:cs typeface="Bahnschrift"/>
              </a:rPr>
              <a:t> </a:t>
            </a:r>
            <a:r>
              <a:rPr lang="en-US" sz="2800" dirty="0">
                <a:solidFill>
                  <a:srgbClr val="004A52"/>
                </a:solidFill>
                <a:latin typeface="Bahnschrift"/>
                <a:cs typeface="Bahnschrift"/>
              </a:rPr>
              <a:t>cigarettes</a:t>
            </a:r>
            <a:r>
              <a:rPr lang="en-US" sz="2800" spc="75" dirty="0">
                <a:solidFill>
                  <a:srgbClr val="004A52"/>
                </a:solidFill>
                <a:latin typeface="Bahnschrift"/>
                <a:cs typeface="Bahnschrift"/>
              </a:rPr>
              <a:t> </a:t>
            </a:r>
            <a:r>
              <a:rPr lang="en-US" sz="2800" dirty="0">
                <a:solidFill>
                  <a:srgbClr val="004A52"/>
                </a:solidFill>
                <a:latin typeface="Bahnschrift"/>
                <a:cs typeface="Bahnschrift"/>
              </a:rPr>
              <a:t>that</a:t>
            </a:r>
            <a:r>
              <a:rPr lang="en-US" sz="2800" spc="105" dirty="0">
                <a:solidFill>
                  <a:srgbClr val="004A52"/>
                </a:solidFill>
                <a:latin typeface="Bahnschrift"/>
                <a:cs typeface="Bahnschrift"/>
              </a:rPr>
              <a:t> </a:t>
            </a:r>
            <a:r>
              <a:rPr lang="en-US" sz="2800" dirty="0">
                <a:solidFill>
                  <a:srgbClr val="004A52"/>
                </a:solidFill>
                <a:latin typeface="Bahnschrift"/>
                <a:cs typeface="Bahnschrift"/>
              </a:rPr>
              <a:t>the</a:t>
            </a:r>
            <a:r>
              <a:rPr lang="en-US" sz="2800" spc="105" dirty="0">
                <a:solidFill>
                  <a:srgbClr val="004A52"/>
                </a:solidFill>
                <a:latin typeface="Bahnschrift"/>
                <a:cs typeface="Bahnschrift"/>
              </a:rPr>
              <a:t> </a:t>
            </a:r>
            <a:r>
              <a:rPr lang="en-US" sz="2800" dirty="0">
                <a:solidFill>
                  <a:srgbClr val="004A52"/>
                </a:solidFill>
                <a:latin typeface="Bahnschrift"/>
                <a:cs typeface="Bahnschrift"/>
              </a:rPr>
              <a:t>person</a:t>
            </a:r>
            <a:r>
              <a:rPr lang="en-US" sz="2800" spc="95" dirty="0">
                <a:solidFill>
                  <a:srgbClr val="004A52"/>
                </a:solidFill>
                <a:latin typeface="Bahnschrift"/>
                <a:cs typeface="Bahnschrift"/>
              </a:rPr>
              <a:t> </a:t>
            </a:r>
            <a:r>
              <a:rPr lang="en-US" sz="2800" dirty="0">
                <a:solidFill>
                  <a:srgbClr val="004A52"/>
                </a:solidFill>
                <a:latin typeface="Bahnschrift"/>
                <a:cs typeface="Bahnschrift"/>
              </a:rPr>
              <a:t>smoked</a:t>
            </a:r>
            <a:r>
              <a:rPr lang="en-US" sz="2800" spc="110" dirty="0">
                <a:solidFill>
                  <a:srgbClr val="004A52"/>
                </a:solidFill>
                <a:latin typeface="Bahnschrift"/>
                <a:cs typeface="Bahnschrift"/>
              </a:rPr>
              <a:t> </a:t>
            </a:r>
            <a:r>
              <a:rPr lang="en-US" sz="2800" dirty="0">
                <a:solidFill>
                  <a:srgbClr val="004A52"/>
                </a:solidFill>
                <a:latin typeface="Bahnschrift"/>
                <a:cs typeface="Bahnschrift"/>
              </a:rPr>
              <a:t>on</a:t>
            </a:r>
            <a:r>
              <a:rPr lang="en-US" sz="2800" spc="110" dirty="0">
                <a:solidFill>
                  <a:srgbClr val="004A52"/>
                </a:solidFill>
                <a:latin typeface="Bahnschrift"/>
                <a:cs typeface="Bahnschrift"/>
              </a:rPr>
              <a:t> </a:t>
            </a:r>
            <a:r>
              <a:rPr lang="en-US" sz="2800" dirty="0">
                <a:solidFill>
                  <a:srgbClr val="004A52"/>
                </a:solidFill>
                <a:latin typeface="Bahnschrift"/>
                <a:cs typeface="Bahnschrift"/>
              </a:rPr>
              <a:t>average</a:t>
            </a:r>
            <a:r>
              <a:rPr lang="en-US" sz="2800" spc="100" dirty="0">
                <a:solidFill>
                  <a:srgbClr val="004A52"/>
                </a:solidFill>
                <a:latin typeface="Bahnschrift"/>
                <a:cs typeface="Bahnschrift"/>
              </a:rPr>
              <a:t> </a:t>
            </a:r>
            <a:r>
              <a:rPr lang="en-US" sz="2800" dirty="0">
                <a:solidFill>
                  <a:srgbClr val="004A52"/>
                </a:solidFill>
                <a:latin typeface="Bahnschrift"/>
                <a:cs typeface="Bahnschrift"/>
              </a:rPr>
              <a:t>in</a:t>
            </a:r>
            <a:r>
              <a:rPr lang="en-US" sz="2800" spc="110" dirty="0">
                <a:solidFill>
                  <a:srgbClr val="004A52"/>
                </a:solidFill>
                <a:latin typeface="Bahnschrift"/>
                <a:cs typeface="Bahnschrift"/>
              </a:rPr>
              <a:t> </a:t>
            </a:r>
            <a:r>
              <a:rPr lang="en-US" sz="2800" dirty="0">
                <a:solidFill>
                  <a:srgbClr val="004A52"/>
                </a:solidFill>
                <a:latin typeface="Bahnschrift"/>
                <a:cs typeface="Bahnschrift"/>
              </a:rPr>
              <a:t>one</a:t>
            </a:r>
            <a:r>
              <a:rPr lang="en-US" sz="2800" spc="114" dirty="0">
                <a:solidFill>
                  <a:srgbClr val="004A52"/>
                </a:solidFill>
                <a:latin typeface="Bahnschrift"/>
                <a:cs typeface="Bahnschrift"/>
              </a:rPr>
              <a:t> </a:t>
            </a:r>
            <a:r>
              <a:rPr lang="en-US" sz="2800" dirty="0">
                <a:solidFill>
                  <a:srgbClr val="004A52"/>
                </a:solidFill>
                <a:latin typeface="Bahnschrift"/>
                <a:cs typeface="Bahnschrift"/>
              </a:rPr>
              <a:t>day.(can</a:t>
            </a:r>
            <a:r>
              <a:rPr lang="en-US" sz="2800" spc="114" dirty="0">
                <a:solidFill>
                  <a:srgbClr val="004A52"/>
                </a:solidFill>
                <a:latin typeface="Bahnschrift"/>
                <a:cs typeface="Bahnschrift"/>
              </a:rPr>
              <a:t> </a:t>
            </a:r>
            <a:r>
              <a:rPr lang="en-US" sz="2800" dirty="0">
                <a:solidFill>
                  <a:srgbClr val="004A52"/>
                </a:solidFill>
                <a:latin typeface="Bahnschrift"/>
                <a:cs typeface="Bahnschrift"/>
              </a:rPr>
              <a:t>be</a:t>
            </a:r>
            <a:r>
              <a:rPr lang="en-US" sz="2800" spc="105" dirty="0">
                <a:solidFill>
                  <a:srgbClr val="004A52"/>
                </a:solidFill>
                <a:latin typeface="Bahnschrift"/>
                <a:cs typeface="Bahnschrift"/>
              </a:rPr>
              <a:t> </a:t>
            </a:r>
            <a:r>
              <a:rPr lang="en-US" sz="2800" dirty="0">
                <a:solidFill>
                  <a:srgbClr val="004A52"/>
                </a:solidFill>
                <a:latin typeface="Bahnschrift"/>
                <a:cs typeface="Bahnschrift"/>
              </a:rPr>
              <a:t>considered</a:t>
            </a:r>
            <a:r>
              <a:rPr lang="en-US" sz="2800" spc="100" dirty="0">
                <a:solidFill>
                  <a:srgbClr val="004A52"/>
                </a:solidFill>
                <a:latin typeface="Bahnschrift"/>
                <a:cs typeface="Bahnschrift"/>
              </a:rPr>
              <a:t> </a:t>
            </a:r>
            <a:r>
              <a:rPr lang="en-US" sz="2800" dirty="0">
                <a:solidFill>
                  <a:srgbClr val="004A52"/>
                </a:solidFill>
                <a:latin typeface="Bahnschrift"/>
                <a:cs typeface="Bahnschrift"/>
              </a:rPr>
              <a:t>continuous</a:t>
            </a:r>
            <a:r>
              <a:rPr lang="en-US" sz="2800" spc="90" dirty="0">
                <a:solidFill>
                  <a:srgbClr val="004A52"/>
                </a:solidFill>
                <a:latin typeface="Bahnschrift"/>
                <a:cs typeface="Bahnschrift"/>
              </a:rPr>
              <a:t> </a:t>
            </a:r>
            <a:r>
              <a:rPr lang="en-US" sz="2800" spc="-25" dirty="0">
                <a:solidFill>
                  <a:srgbClr val="004A52"/>
                </a:solidFill>
                <a:latin typeface="Bahnschrift"/>
                <a:cs typeface="Bahnschrift"/>
              </a:rPr>
              <a:t>as</a:t>
            </a:r>
            <a:r>
              <a:rPr lang="en-US" sz="2800" dirty="0">
                <a:solidFill>
                  <a:srgbClr val="004A52"/>
                </a:solidFill>
                <a:latin typeface="Bahnschrift"/>
                <a:cs typeface="Bahnschrift"/>
              </a:rPr>
              <a:t> one</a:t>
            </a:r>
            <a:r>
              <a:rPr lang="en-US" sz="2800" spc="105" dirty="0">
                <a:solidFill>
                  <a:srgbClr val="004A52"/>
                </a:solidFill>
                <a:latin typeface="Bahnschrift"/>
                <a:cs typeface="Bahnschrift"/>
              </a:rPr>
              <a:t> </a:t>
            </a:r>
            <a:r>
              <a:rPr lang="en-US" sz="2800" dirty="0">
                <a:solidFill>
                  <a:srgbClr val="004A52"/>
                </a:solidFill>
                <a:latin typeface="Bahnschrift"/>
                <a:cs typeface="Bahnschrift"/>
              </a:rPr>
              <a:t>can</a:t>
            </a:r>
            <a:r>
              <a:rPr lang="en-US" sz="2800" spc="110" dirty="0">
                <a:solidFill>
                  <a:srgbClr val="004A52"/>
                </a:solidFill>
                <a:latin typeface="Bahnschrift"/>
                <a:cs typeface="Bahnschrift"/>
              </a:rPr>
              <a:t> </a:t>
            </a:r>
            <a:r>
              <a:rPr lang="en-US" sz="2800" dirty="0">
                <a:solidFill>
                  <a:srgbClr val="004A52"/>
                </a:solidFill>
                <a:latin typeface="Bahnschrift"/>
                <a:cs typeface="Bahnschrift"/>
              </a:rPr>
              <a:t>have</a:t>
            </a:r>
            <a:r>
              <a:rPr lang="en-US" sz="2800" spc="114" dirty="0">
                <a:solidFill>
                  <a:srgbClr val="004A52"/>
                </a:solidFill>
                <a:latin typeface="Bahnschrift"/>
                <a:cs typeface="Bahnschrift"/>
              </a:rPr>
              <a:t> </a:t>
            </a:r>
            <a:r>
              <a:rPr lang="en-US" sz="2800" dirty="0">
                <a:solidFill>
                  <a:srgbClr val="004A52"/>
                </a:solidFill>
                <a:latin typeface="Bahnschrift"/>
                <a:cs typeface="Bahnschrift"/>
              </a:rPr>
              <a:t>any</a:t>
            </a:r>
            <a:r>
              <a:rPr lang="en-US" sz="2800" spc="105" dirty="0">
                <a:solidFill>
                  <a:srgbClr val="004A52"/>
                </a:solidFill>
                <a:latin typeface="Bahnschrift"/>
                <a:cs typeface="Bahnschrift"/>
              </a:rPr>
              <a:t> </a:t>
            </a:r>
            <a:r>
              <a:rPr lang="en-US" sz="2800" dirty="0">
                <a:solidFill>
                  <a:srgbClr val="004A52"/>
                </a:solidFill>
                <a:latin typeface="Bahnschrift"/>
                <a:cs typeface="Bahnschrift"/>
              </a:rPr>
              <a:t>number</a:t>
            </a:r>
            <a:r>
              <a:rPr lang="en-US" sz="2800" spc="90" dirty="0">
                <a:solidFill>
                  <a:srgbClr val="004A52"/>
                </a:solidFill>
                <a:latin typeface="Bahnschrift"/>
                <a:cs typeface="Bahnschrift"/>
              </a:rPr>
              <a:t> </a:t>
            </a:r>
            <a:r>
              <a:rPr lang="en-US" sz="2800" dirty="0">
                <a:solidFill>
                  <a:srgbClr val="004A52"/>
                </a:solidFill>
                <a:latin typeface="Bahnschrift"/>
                <a:cs typeface="Bahnschrift"/>
              </a:rPr>
              <a:t>of</a:t>
            </a:r>
            <a:r>
              <a:rPr lang="en-US" sz="2800" spc="114" dirty="0">
                <a:solidFill>
                  <a:srgbClr val="004A52"/>
                </a:solidFill>
                <a:latin typeface="Bahnschrift"/>
                <a:cs typeface="Bahnschrift"/>
              </a:rPr>
              <a:t> </a:t>
            </a:r>
            <a:r>
              <a:rPr lang="en-US" sz="2800" dirty="0">
                <a:solidFill>
                  <a:srgbClr val="004A52"/>
                </a:solidFill>
                <a:latin typeface="Bahnschrift"/>
                <a:cs typeface="Bahnschrift"/>
              </a:rPr>
              <a:t>cigarettes,</a:t>
            </a:r>
            <a:r>
              <a:rPr lang="en-US" sz="2800" spc="80" dirty="0">
                <a:solidFill>
                  <a:srgbClr val="004A52"/>
                </a:solidFill>
                <a:latin typeface="Bahnschrift"/>
                <a:cs typeface="Bahnschrift"/>
              </a:rPr>
              <a:t> </a:t>
            </a:r>
            <a:r>
              <a:rPr lang="en-US" sz="2800" dirty="0">
                <a:solidFill>
                  <a:srgbClr val="004A52"/>
                </a:solidFill>
                <a:latin typeface="Bahnschrift"/>
                <a:cs typeface="Bahnschrift"/>
              </a:rPr>
              <a:t>even</a:t>
            </a:r>
            <a:r>
              <a:rPr lang="en-US" sz="2800" spc="100" dirty="0">
                <a:solidFill>
                  <a:srgbClr val="004A52"/>
                </a:solidFill>
                <a:latin typeface="Bahnschrift"/>
                <a:cs typeface="Bahnschrift"/>
              </a:rPr>
              <a:t> </a:t>
            </a:r>
            <a:r>
              <a:rPr lang="en-US" sz="2800" dirty="0">
                <a:solidFill>
                  <a:srgbClr val="004A52"/>
                </a:solidFill>
                <a:latin typeface="Bahnschrift"/>
                <a:cs typeface="Bahnschrift"/>
              </a:rPr>
              <a:t>half</a:t>
            </a:r>
            <a:r>
              <a:rPr lang="en-US" sz="2800" spc="110" dirty="0">
                <a:solidFill>
                  <a:srgbClr val="004A52"/>
                </a:solidFill>
                <a:latin typeface="Bahnschrift"/>
                <a:cs typeface="Bahnschrift"/>
              </a:rPr>
              <a:t> </a:t>
            </a:r>
            <a:r>
              <a:rPr lang="en-US" sz="2800" dirty="0">
                <a:solidFill>
                  <a:srgbClr val="004A52"/>
                </a:solidFill>
                <a:latin typeface="Bahnschrift"/>
                <a:cs typeface="Bahnschrift"/>
              </a:rPr>
              <a:t>a</a:t>
            </a:r>
            <a:r>
              <a:rPr lang="en-US" sz="2800" spc="114" dirty="0">
                <a:solidFill>
                  <a:srgbClr val="004A52"/>
                </a:solidFill>
                <a:latin typeface="Bahnschrift"/>
                <a:cs typeface="Bahnschrift"/>
              </a:rPr>
              <a:t> </a:t>
            </a:r>
            <a:r>
              <a:rPr lang="en-US" sz="2800" spc="-10" dirty="0">
                <a:solidFill>
                  <a:srgbClr val="004A52"/>
                </a:solidFill>
                <a:latin typeface="Bahnschrift"/>
                <a:cs typeface="Bahnschrift"/>
              </a:rPr>
              <a:t>cigarette.)</a:t>
            </a:r>
            <a:endParaRPr lang="en-US" sz="2800" dirty="0">
              <a:latin typeface="Bahnschrift"/>
              <a:cs typeface="Bahnschrift"/>
            </a:endParaRPr>
          </a:p>
          <a:p>
            <a:pPr marL="354965" indent="-342265">
              <a:lnSpc>
                <a:spcPct val="100000"/>
              </a:lnSpc>
              <a:spcBef>
                <a:spcPts val="225"/>
              </a:spcBef>
              <a:buClr>
                <a:srgbClr val="F5FCFF"/>
              </a:buClr>
              <a:buSzPct val="112500"/>
              <a:buFont typeface="Arial"/>
              <a:buChar char="●"/>
              <a:tabLst>
                <a:tab pos="354965" algn="l"/>
                <a:tab pos="355600" algn="l"/>
              </a:tabLst>
            </a:pPr>
            <a:r>
              <a:rPr lang="en-US" sz="3600" b="1" dirty="0">
                <a:solidFill>
                  <a:srgbClr val="004A52"/>
                </a:solidFill>
                <a:latin typeface="Bahnschrift"/>
                <a:cs typeface="Bahnschrift"/>
              </a:rPr>
              <a:t>Medical(</a:t>
            </a:r>
            <a:r>
              <a:rPr lang="en-US" sz="3600" b="1" spc="85" dirty="0">
                <a:solidFill>
                  <a:srgbClr val="004A52"/>
                </a:solidFill>
                <a:latin typeface="Bahnschrift"/>
                <a:cs typeface="Bahnschrift"/>
              </a:rPr>
              <a:t> </a:t>
            </a:r>
            <a:r>
              <a:rPr lang="en-US" sz="3600" b="1" spc="-10" dirty="0">
                <a:solidFill>
                  <a:srgbClr val="004A52"/>
                </a:solidFill>
                <a:latin typeface="Bahnschrift"/>
                <a:cs typeface="Bahnschrift"/>
              </a:rPr>
              <a:t>history)</a:t>
            </a:r>
            <a:endParaRPr lang="en-US" sz="3600" dirty="0">
              <a:latin typeface="Bahnschrift"/>
              <a:cs typeface="Bahnschrift"/>
            </a:endParaRPr>
          </a:p>
          <a:p>
            <a:pPr marL="354965" indent="-342265">
              <a:lnSpc>
                <a:spcPct val="100000"/>
              </a:lnSpc>
              <a:spcBef>
                <a:spcPts val="280"/>
              </a:spcBef>
              <a:buClr>
                <a:srgbClr val="F5FCFF"/>
              </a:buClr>
              <a:buSzPct val="150000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sz="2800" dirty="0">
                <a:solidFill>
                  <a:srgbClr val="004A52"/>
                </a:solidFill>
                <a:latin typeface="Bahnschrift"/>
                <a:cs typeface="Bahnschrift"/>
              </a:rPr>
              <a:t>BP</a:t>
            </a:r>
            <a:r>
              <a:rPr lang="en-US" sz="2800" spc="100" dirty="0">
                <a:solidFill>
                  <a:srgbClr val="004A52"/>
                </a:solidFill>
                <a:latin typeface="Bahnschrift"/>
                <a:cs typeface="Bahnschrift"/>
              </a:rPr>
              <a:t> </a:t>
            </a:r>
            <a:r>
              <a:rPr lang="en-US" sz="2800" dirty="0">
                <a:solidFill>
                  <a:srgbClr val="004A52"/>
                </a:solidFill>
                <a:latin typeface="Bahnschrift"/>
                <a:cs typeface="Bahnschrift"/>
              </a:rPr>
              <a:t>Meds:</a:t>
            </a:r>
            <a:r>
              <a:rPr lang="en-US" sz="2800" spc="110" dirty="0">
                <a:solidFill>
                  <a:srgbClr val="004A52"/>
                </a:solidFill>
                <a:latin typeface="Bahnschrift"/>
                <a:cs typeface="Bahnschrift"/>
              </a:rPr>
              <a:t> </a:t>
            </a:r>
            <a:r>
              <a:rPr lang="en-US" sz="2800" dirty="0">
                <a:solidFill>
                  <a:srgbClr val="004A52"/>
                </a:solidFill>
                <a:latin typeface="Bahnschrift"/>
                <a:cs typeface="Bahnschrift"/>
              </a:rPr>
              <a:t>whether</a:t>
            </a:r>
            <a:r>
              <a:rPr lang="en-US" sz="2800" spc="85" dirty="0">
                <a:solidFill>
                  <a:srgbClr val="004A52"/>
                </a:solidFill>
                <a:latin typeface="Bahnschrift"/>
                <a:cs typeface="Bahnschrift"/>
              </a:rPr>
              <a:t> </a:t>
            </a:r>
            <a:r>
              <a:rPr lang="en-US" sz="2800" dirty="0">
                <a:solidFill>
                  <a:srgbClr val="004A52"/>
                </a:solidFill>
                <a:latin typeface="Bahnschrift"/>
                <a:cs typeface="Bahnschrift"/>
              </a:rPr>
              <a:t>or</a:t>
            </a:r>
            <a:r>
              <a:rPr lang="en-US" sz="2800" spc="110" dirty="0">
                <a:solidFill>
                  <a:srgbClr val="004A52"/>
                </a:solidFill>
                <a:latin typeface="Bahnschrift"/>
                <a:cs typeface="Bahnschrift"/>
              </a:rPr>
              <a:t> </a:t>
            </a:r>
            <a:r>
              <a:rPr lang="en-US" sz="2800" dirty="0">
                <a:solidFill>
                  <a:srgbClr val="004A52"/>
                </a:solidFill>
                <a:latin typeface="Bahnschrift"/>
                <a:cs typeface="Bahnschrift"/>
              </a:rPr>
              <a:t>not</a:t>
            </a:r>
            <a:r>
              <a:rPr lang="en-US" sz="2800" spc="100" dirty="0">
                <a:solidFill>
                  <a:srgbClr val="004A52"/>
                </a:solidFill>
                <a:latin typeface="Bahnschrift"/>
                <a:cs typeface="Bahnschrift"/>
              </a:rPr>
              <a:t> </a:t>
            </a:r>
            <a:r>
              <a:rPr lang="en-US" sz="2800" dirty="0">
                <a:solidFill>
                  <a:srgbClr val="004A52"/>
                </a:solidFill>
                <a:latin typeface="Bahnschrift"/>
                <a:cs typeface="Bahnschrift"/>
              </a:rPr>
              <a:t>the</a:t>
            </a:r>
            <a:r>
              <a:rPr lang="en-US" sz="2800" spc="100" dirty="0">
                <a:solidFill>
                  <a:srgbClr val="004A52"/>
                </a:solidFill>
                <a:latin typeface="Bahnschrift"/>
                <a:cs typeface="Bahnschrift"/>
              </a:rPr>
              <a:t> </a:t>
            </a:r>
            <a:r>
              <a:rPr lang="en-US" sz="2800" dirty="0">
                <a:solidFill>
                  <a:srgbClr val="004A52"/>
                </a:solidFill>
                <a:latin typeface="Bahnschrift"/>
                <a:cs typeface="Bahnschrift"/>
              </a:rPr>
              <a:t>patient</a:t>
            </a:r>
            <a:r>
              <a:rPr lang="en-US" sz="2800" spc="90" dirty="0">
                <a:solidFill>
                  <a:srgbClr val="004A52"/>
                </a:solidFill>
                <a:latin typeface="Bahnschrift"/>
                <a:cs typeface="Bahnschrift"/>
              </a:rPr>
              <a:t> </a:t>
            </a:r>
            <a:r>
              <a:rPr lang="en-US" sz="2800" dirty="0">
                <a:solidFill>
                  <a:srgbClr val="004A52"/>
                </a:solidFill>
                <a:latin typeface="Bahnschrift"/>
                <a:cs typeface="Bahnschrift"/>
              </a:rPr>
              <a:t>was</a:t>
            </a:r>
            <a:r>
              <a:rPr lang="en-US" sz="2800" spc="114" dirty="0">
                <a:solidFill>
                  <a:srgbClr val="004A52"/>
                </a:solidFill>
                <a:latin typeface="Bahnschrift"/>
                <a:cs typeface="Bahnschrift"/>
              </a:rPr>
              <a:t> </a:t>
            </a:r>
            <a:r>
              <a:rPr lang="en-US" sz="2800" dirty="0">
                <a:solidFill>
                  <a:srgbClr val="004A52"/>
                </a:solidFill>
                <a:latin typeface="Bahnschrift"/>
                <a:cs typeface="Bahnschrift"/>
              </a:rPr>
              <a:t>on</a:t>
            </a:r>
            <a:r>
              <a:rPr lang="en-US" sz="2800" spc="105" dirty="0">
                <a:solidFill>
                  <a:srgbClr val="004A52"/>
                </a:solidFill>
                <a:latin typeface="Bahnschrift"/>
                <a:cs typeface="Bahnschrift"/>
              </a:rPr>
              <a:t> </a:t>
            </a:r>
            <a:r>
              <a:rPr lang="en-US" sz="2800" dirty="0">
                <a:solidFill>
                  <a:srgbClr val="004A52"/>
                </a:solidFill>
                <a:latin typeface="Bahnschrift"/>
                <a:cs typeface="Bahnschrift"/>
              </a:rPr>
              <a:t>blood</a:t>
            </a:r>
            <a:r>
              <a:rPr lang="en-US" sz="2800" spc="120" dirty="0">
                <a:solidFill>
                  <a:srgbClr val="004A52"/>
                </a:solidFill>
                <a:latin typeface="Bahnschrift"/>
                <a:cs typeface="Bahnschrift"/>
              </a:rPr>
              <a:t> </a:t>
            </a:r>
            <a:r>
              <a:rPr lang="en-US" sz="2800" dirty="0">
                <a:solidFill>
                  <a:srgbClr val="004A52"/>
                </a:solidFill>
                <a:latin typeface="Bahnschrift"/>
                <a:cs typeface="Bahnschrift"/>
              </a:rPr>
              <a:t>pressure</a:t>
            </a:r>
            <a:r>
              <a:rPr lang="en-US" sz="2800" spc="90" dirty="0">
                <a:solidFill>
                  <a:srgbClr val="004A52"/>
                </a:solidFill>
                <a:latin typeface="Bahnschrift"/>
                <a:cs typeface="Bahnschrift"/>
              </a:rPr>
              <a:t> </a:t>
            </a:r>
            <a:r>
              <a:rPr lang="en-US" sz="2800" dirty="0">
                <a:solidFill>
                  <a:srgbClr val="004A52"/>
                </a:solidFill>
                <a:latin typeface="Bahnschrift"/>
                <a:cs typeface="Bahnschrift"/>
              </a:rPr>
              <a:t>medication</a:t>
            </a:r>
            <a:r>
              <a:rPr lang="en-US" sz="2800" spc="90" dirty="0">
                <a:solidFill>
                  <a:srgbClr val="004A52"/>
                </a:solidFill>
                <a:latin typeface="Bahnschrift"/>
                <a:cs typeface="Bahnschrift"/>
              </a:rPr>
              <a:t> </a:t>
            </a:r>
            <a:r>
              <a:rPr lang="en-US" sz="2800" spc="-10" dirty="0">
                <a:solidFill>
                  <a:srgbClr val="004A52"/>
                </a:solidFill>
                <a:latin typeface="Bahnschrift"/>
                <a:cs typeface="Bahnschrift"/>
              </a:rPr>
              <a:t>(Nominal)</a:t>
            </a:r>
            <a:endParaRPr lang="en-US" sz="2800" dirty="0">
              <a:latin typeface="Bahnschrift"/>
              <a:cs typeface="Bahnschrift"/>
            </a:endParaRPr>
          </a:p>
          <a:p>
            <a:pPr marL="354965" indent="-342265">
              <a:lnSpc>
                <a:spcPct val="100000"/>
              </a:lnSpc>
              <a:spcBef>
                <a:spcPts val="215"/>
              </a:spcBef>
              <a:buClr>
                <a:srgbClr val="F5FCFF"/>
              </a:buClr>
              <a:buSzPct val="150000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sz="2800" dirty="0">
                <a:solidFill>
                  <a:srgbClr val="004A52"/>
                </a:solidFill>
                <a:latin typeface="Bahnschrift"/>
                <a:cs typeface="Bahnschrift"/>
              </a:rPr>
              <a:t>Prevalent</a:t>
            </a:r>
            <a:r>
              <a:rPr lang="en-US" sz="2800" spc="80" dirty="0">
                <a:solidFill>
                  <a:srgbClr val="004A52"/>
                </a:solidFill>
                <a:latin typeface="Bahnschrift"/>
                <a:cs typeface="Bahnschrift"/>
              </a:rPr>
              <a:t> </a:t>
            </a:r>
            <a:r>
              <a:rPr lang="en-US" sz="2800" dirty="0">
                <a:solidFill>
                  <a:srgbClr val="004A52"/>
                </a:solidFill>
                <a:latin typeface="Bahnschrift"/>
                <a:cs typeface="Bahnschrift"/>
              </a:rPr>
              <a:t>Stroke:</a:t>
            </a:r>
            <a:r>
              <a:rPr lang="en-US" sz="2800" spc="95" dirty="0">
                <a:solidFill>
                  <a:srgbClr val="004A52"/>
                </a:solidFill>
                <a:latin typeface="Bahnschrift"/>
                <a:cs typeface="Bahnschrift"/>
              </a:rPr>
              <a:t> </a:t>
            </a:r>
            <a:r>
              <a:rPr lang="en-US" sz="2800" dirty="0">
                <a:solidFill>
                  <a:srgbClr val="004A52"/>
                </a:solidFill>
                <a:latin typeface="Bahnschrift"/>
                <a:cs typeface="Bahnschrift"/>
              </a:rPr>
              <a:t>whether</a:t>
            </a:r>
            <a:r>
              <a:rPr lang="en-US" sz="2800" spc="90" dirty="0">
                <a:solidFill>
                  <a:srgbClr val="004A52"/>
                </a:solidFill>
                <a:latin typeface="Bahnschrift"/>
                <a:cs typeface="Bahnschrift"/>
              </a:rPr>
              <a:t> </a:t>
            </a:r>
            <a:r>
              <a:rPr lang="en-US" sz="2800" dirty="0">
                <a:solidFill>
                  <a:srgbClr val="004A52"/>
                </a:solidFill>
                <a:latin typeface="Bahnschrift"/>
                <a:cs typeface="Bahnschrift"/>
              </a:rPr>
              <a:t>or</a:t>
            </a:r>
            <a:r>
              <a:rPr lang="en-US" sz="2800" spc="110" dirty="0">
                <a:solidFill>
                  <a:srgbClr val="004A52"/>
                </a:solidFill>
                <a:latin typeface="Bahnschrift"/>
                <a:cs typeface="Bahnschrift"/>
              </a:rPr>
              <a:t> </a:t>
            </a:r>
            <a:r>
              <a:rPr lang="en-US" sz="2800" dirty="0">
                <a:solidFill>
                  <a:srgbClr val="004A52"/>
                </a:solidFill>
                <a:latin typeface="Bahnschrift"/>
                <a:cs typeface="Bahnschrift"/>
              </a:rPr>
              <a:t>not</a:t>
            </a:r>
            <a:r>
              <a:rPr lang="en-US" sz="2800" spc="110" dirty="0">
                <a:solidFill>
                  <a:srgbClr val="004A52"/>
                </a:solidFill>
                <a:latin typeface="Bahnschrift"/>
                <a:cs typeface="Bahnschrift"/>
              </a:rPr>
              <a:t> </a:t>
            </a:r>
            <a:r>
              <a:rPr lang="en-US" sz="2800" dirty="0">
                <a:solidFill>
                  <a:srgbClr val="004A52"/>
                </a:solidFill>
                <a:latin typeface="Bahnschrift"/>
                <a:cs typeface="Bahnschrift"/>
              </a:rPr>
              <a:t>the</a:t>
            </a:r>
            <a:r>
              <a:rPr lang="en-US" sz="2800" spc="105" dirty="0">
                <a:solidFill>
                  <a:srgbClr val="004A52"/>
                </a:solidFill>
                <a:latin typeface="Bahnschrift"/>
                <a:cs typeface="Bahnschrift"/>
              </a:rPr>
              <a:t> </a:t>
            </a:r>
            <a:r>
              <a:rPr lang="en-US" sz="2800" dirty="0">
                <a:solidFill>
                  <a:srgbClr val="004A52"/>
                </a:solidFill>
                <a:latin typeface="Bahnschrift"/>
                <a:cs typeface="Bahnschrift"/>
              </a:rPr>
              <a:t>patient</a:t>
            </a:r>
            <a:r>
              <a:rPr lang="en-US" sz="2800" spc="90" dirty="0">
                <a:solidFill>
                  <a:srgbClr val="004A52"/>
                </a:solidFill>
                <a:latin typeface="Bahnschrift"/>
                <a:cs typeface="Bahnschrift"/>
              </a:rPr>
              <a:t> </a:t>
            </a:r>
            <a:r>
              <a:rPr lang="en-US" sz="2800" dirty="0">
                <a:solidFill>
                  <a:srgbClr val="004A52"/>
                </a:solidFill>
                <a:latin typeface="Bahnschrift"/>
                <a:cs typeface="Bahnschrift"/>
              </a:rPr>
              <a:t>had</a:t>
            </a:r>
            <a:r>
              <a:rPr lang="en-US" sz="2800" spc="120" dirty="0">
                <a:solidFill>
                  <a:srgbClr val="004A52"/>
                </a:solidFill>
                <a:latin typeface="Bahnschrift"/>
                <a:cs typeface="Bahnschrift"/>
              </a:rPr>
              <a:t> </a:t>
            </a:r>
            <a:r>
              <a:rPr lang="en-US" sz="2800" dirty="0">
                <a:solidFill>
                  <a:srgbClr val="004A52"/>
                </a:solidFill>
                <a:latin typeface="Bahnschrift"/>
                <a:cs typeface="Bahnschrift"/>
              </a:rPr>
              <a:t>previously</a:t>
            </a:r>
            <a:r>
              <a:rPr lang="en-US" sz="2800" spc="80" dirty="0">
                <a:solidFill>
                  <a:srgbClr val="004A52"/>
                </a:solidFill>
                <a:latin typeface="Bahnschrift"/>
                <a:cs typeface="Bahnschrift"/>
              </a:rPr>
              <a:t> </a:t>
            </a:r>
            <a:r>
              <a:rPr lang="en-US" sz="2800" dirty="0">
                <a:solidFill>
                  <a:srgbClr val="004A52"/>
                </a:solidFill>
                <a:latin typeface="Bahnschrift"/>
                <a:cs typeface="Bahnschrift"/>
              </a:rPr>
              <a:t>had</a:t>
            </a:r>
            <a:r>
              <a:rPr lang="en-US" sz="2800" spc="120" dirty="0">
                <a:solidFill>
                  <a:srgbClr val="004A52"/>
                </a:solidFill>
                <a:latin typeface="Bahnschrift"/>
                <a:cs typeface="Bahnschrift"/>
              </a:rPr>
              <a:t> </a:t>
            </a:r>
            <a:r>
              <a:rPr lang="en-US" sz="2800" dirty="0">
                <a:solidFill>
                  <a:srgbClr val="004A52"/>
                </a:solidFill>
                <a:latin typeface="Bahnschrift"/>
                <a:cs typeface="Bahnschrift"/>
              </a:rPr>
              <a:t>a</a:t>
            </a:r>
            <a:r>
              <a:rPr lang="en-US" sz="2800" spc="100" dirty="0">
                <a:solidFill>
                  <a:srgbClr val="004A52"/>
                </a:solidFill>
                <a:latin typeface="Bahnschrift"/>
                <a:cs typeface="Bahnschrift"/>
              </a:rPr>
              <a:t> </a:t>
            </a:r>
            <a:r>
              <a:rPr lang="en-US" sz="2800" dirty="0">
                <a:solidFill>
                  <a:srgbClr val="004A52"/>
                </a:solidFill>
                <a:latin typeface="Bahnschrift"/>
                <a:cs typeface="Bahnschrift"/>
              </a:rPr>
              <a:t>stroke</a:t>
            </a:r>
            <a:r>
              <a:rPr lang="en-US" sz="2800" spc="105" dirty="0">
                <a:solidFill>
                  <a:srgbClr val="004A52"/>
                </a:solidFill>
                <a:latin typeface="Bahnschrift"/>
                <a:cs typeface="Bahnschrift"/>
              </a:rPr>
              <a:t> </a:t>
            </a:r>
            <a:r>
              <a:rPr lang="en-US" sz="2800" spc="-10" dirty="0">
                <a:solidFill>
                  <a:srgbClr val="004A52"/>
                </a:solidFill>
                <a:latin typeface="Bahnschrift"/>
                <a:cs typeface="Bahnschrift"/>
              </a:rPr>
              <a:t>(Nominal)</a:t>
            </a:r>
            <a:endParaRPr lang="en-US" sz="2800" dirty="0">
              <a:latin typeface="Bahnschrift"/>
              <a:cs typeface="Bahnschrift"/>
            </a:endParaRPr>
          </a:p>
          <a:p>
            <a:pPr marL="354965" indent="-342265">
              <a:lnSpc>
                <a:spcPct val="100000"/>
              </a:lnSpc>
              <a:spcBef>
                <a:spcPts val="215"/>
              </a:spcBef>
              <a:buClr>
                <a:srgbClr val="F5FCFF"/>
              </a:buClr>
              <a:buSzPct val="150000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sz="2800" dirty="0">
                <a:solidFill>
                  <a:srgbClr val="004A52"/>
                </a:solidFill>
                <a:latin typeface="Bahnschrift"/>
                <a:cs typeface="Bahnschrift"/>
              </a:rPr>
              <a:t>Prevalent</a:t>
            </a:r>
            <a:r>
              <a:rPr lang="en-US" sz="2800" spc="80" dirty="0">
                <a:solidFill>
                  <a:srgbClr val="004A52"/>
                </a:solidFill>
                <a:latin typeface="Bahnschrift"/>
                <a:cs typeface="Bahnschrift"/>
              </a:rPr>
              <a:t> </a:t>
            </a:r>
            <a:r>
              <a:rPr lang="en-US" sz="2800" dirty="0" err="1">
                <a:solidFill>
                  <a:srgbClr val="004A52"/>
                </a:solidFill>
                <a:latin typeface="Bahnschrift"/>
                <a:cs typeface="Bahnschrift"/>
              </a:rPr>
              <a:t>Hyp</a:t>
            </a:r>
            <a:r>
              <a:rPr lang="en-US" sz="2800" dirty="0">
                <a:solidFill>
                  <a:srgbClr val="004A52"/>
                </a:solidFill>
                <a:latin typeface="Bahnschrift"/>
                <a:cs typeface="Bahnschrift"/>
              </a:rPr>
              <a:t>:</a:t>
            </a:r>
            <a:r>
              <a:rPr lang="en-US" sz="2800" spc="114" dirty="0">
                <a:solidFill>
                  <a:srgbClr val="004A52"/>
                </a:solidFill>
                <a:latin typeface="Bahnschrift"/>
                <a:cs typeface="Bahnschrift"/>
              </a:rPr>
              <a:t> </a:t>
            </a:r>
            <a:r>
              <a:rPr lang="en-US" sz="2800" dirty="0">
                <a:solidFill>
                  <a:srgbClr val="004A52"/>
                </a:solidFill>
                <a:latin typeface="Bahnschrift"/>
                <a:cs typeface="Bahnschrift"/>
              </a:rPr>
              <a:t>whether</a:t>
            </a:r>
            <a:r>
              <a:rPr lang="en-US" sz="2800" spc="85" dirty="0">
                <a:solidFill>
                  <a:srgbClr val="004A52"/>
                </a:solidFill>
                <a:latin typeface="Bahnschrift"/>
                <a:cs typeface="Bahnschrift"/>
              </a:rPr>
              <a:t> </a:t>
            </a:r>
            <a:r>
              <a:rPr lang="en-US" sz="2800" dirty="0">
                <a:solidFill>
                  <a:srgbClr val="004A52"/>
                </a:solidFill>
                <a:latin typeface="Bahnschrift"/>
                <a:cs typeface="Bahnschrift"/>
              </a:rPr>
              <a:t>or</a:t>
            </a:r>
            <a:r>
              <a:rPr lang="en-US" sz="2800" spc="114" dirty="0">
                <a:solidFill>
                  <a:srgbClr val="004A52"/>
                </a:solidFill>
                <a:latin typeface="Bahnschrift"/>
                <a:cs typeface="Bahnschrift"/>
              </a:rPr>
              <a:t> </a:t>
            </a:r>
            <a:r>
              <a:rPr lang="en-US" sz="2800" dirty="0">
                <a:solidFill>
                  <a:srgbClr val="004A52"/>
                </a:solidFill>
                <a:latin typeface="Bahnschrift"/>
                <a:cs typeface="Bahnschrift"/>
              </a:rPr>
              <a:t>not</a:t>
            </a:r>
            <a:r>
              <a:rPr lang="en-US" sz="2800" spc="110" dirty="0">
                <a:solidFill>
                  <a:srgbClr val="004A52"/>
                </a:solidFill>
                <a:latin typeface="Bahnschrift"/>
                <a:cs typeface="Bahnschrift"/>
              </a:rPr>
              <a:t> </a:t>
            </a:r>
            <a:r>
              <a:rPr lang="en-US" sz="2800" dirty="0">
                <a:solidFill>
                  <a:srgbClr val="004A52"/>
                </a:solidFill>
                <a:latin typeface="Bahnschrift"/>
                <a:cs typeface="Bahnschrift"/>
              </a:rPr>
              <a:t>the</a:t>
            </a:r>
            <a:r>
              <a:rPr lang="en-US" sz="2800" spc="105" dirty="0">
                <a:solidFill>
                  <a:srgbClr val="004A52"/>
                </a:solidFill>
                <a:latin typeface="Bahnschrift"/>
                <a:cs typeface="Bahnschrift"/>
              </a:rPr>
              <a:t> </a:t>
            </a:r>
            <a:r>
              <a:rPr lang="en-US" sz="2800" dirty="0">
                <a:solidFill>
                  <a:srgbClr val="004A52"/>
                </a:solidFill>
                <a:latin typeface="Bahnschrift"/>
                <a:cs typeface="Bahnschrift"/>
              </a:rPr>
              <a:t>patient</a:t>
            </a:r>
            <a:r>
              <a:rPr lang="en-US" sz="2800" spc="90" dirty="0">
                <a:solidFill>
                  <a:srgbClr val="004A52"/>
                </a:solidFill>
                <a:latin typeface="Bahnschrift"/>
                <a:cs typeface="Bahnschrift"/>
              </a:rPr>
              <a:t> </a:t>
            </a:r>
            <a:r>
              <a:rPr lang="en-US" sz="2800" dirty="0">
                <a:solidFill>
                  <a:srgbClr val="004A52"/>
                </a:solidFill>
                <a:latin typeface="Bahnschrift"/>
                <a:cs typeface="Bahnschrift"/>
              </a:rPr>
              <a:t>was</a:t>
            </a:r>
            <a:r>
              <a:rPr lang="en-US" sz="2800" spc="110" dirty="0">
                <a:solidFill>
                  <a:srgbClr val="004A52"/>
                </a:solidFill>
                <a:latin typeface="Bahnschrift"/>
                <a:cs typeface="Bahnschrift"/>
              </a:rPr>
              <a:t> </a:t>
            </a:r>
            <a:r>
              <a:rPr lang="en-US" sz="2800" dirty="0">
                <a:solidFill>
                  <a:srgbClr val="004A52"/>
                </a:solidFill>
                <a:latin typeface="Bahnschrift"/>
                <a:cs typeface="Bahnschrift"/>
              </a:rPr>
              <a:t>hypertensive</a:t>
            </a:r>
            <a:r>
              <a:rPr lang="en-US" sz="2800" spc="80" dirty="0">
                <a:solidFill>
                  <a:srgbClr val="004A52"/>
                </a:solidFill>
                <a:latin typeface="Bahnschrift"/>
                <a:cs typeface="Bahnschrift"/>
              </a:rPr>
              <a:t> </a:t>
            </a:r>
            <a:r>
              <a:rPr lang="en-US" sz="2800" spc="-10" dirty="0">
                <a:solidFill>
                  <a:srgbClr val="004A52"/>
                </a:solidFill>
                <a:latin typeface="Bahnschrift"/>
                <a:cs typeface="Bahnschrift"/>
              </a:rPr>
              <a:t>(Nominal)</a:t>
            </a:r>
            <a:endParaRPr lang="en-US" sz="2800" dirty="0">
              <a:latin typeface="Bahnschrift"/>
              <a:cs typeface="Bahnschrift"/>
            </a:endParaRPr>
          </a:p>
          <a:p>
            <a:pPr marL="354965" indent="-342265">
              <a:lnSpc>
                <a:spcPct val="100000"/>
              </a:lnSpc>
              <a:spcBef>
                <a:spcPts val="219"/>
              </a:spcBef>
              <a:buClr>
                <a:srgbClr val="F5FCFF"/>
              </a:buClr>
              <a:buSzPct val="150000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sz="2800" dirty="0">
                <a:solidFill>
                  <a:srgbClr val="004A52"/>
                </a:solidFill>
                <a:latin typeface="Bahnschrift"/>
                <a:cs typeface="Bahnschrift"/>
              </a:rPr>
              <a:t>Diabetes:</a:t>
            </a:r>
            <a:r>
              <a:rPr lang="en-US" sz="2800" spc="75" dirty="0">
                <a:solidFill>
                  <a:srgbClr val="004A52"/>
                </a:solidFill>
                <a:latin typeface="Bahnschrift"/>
                <a:cs typeface="Bahnschrift"/>
              </a:rPr>
              <a:t> </a:t>
            </a:r>
            <a:r>
              <a:rPr lang="en-US" sz="2800" dirty="0">
                <a:solidFill>
                  <a:srgbClr val="004A52"/>
                </a:solidFill>
                <a:latin typeface="Bahnschrift"/>
                <a:cs typeface="Bahnschrift"/>
              </a:rPr>
              <a:t>whether</a:t>
            </a:r>
            <a:r>
              <a:rPr lang="en-US" sz="2800" spc="75" dirty="0">
                <a:solidFill>
                  <a:srgbClr val="004A52"/>
                </a:solidFill>
                <a:latin typeface="Bahnschrift"/>
                <a:cs typeface="Bahnschrift"/>
              </a:rPr>
              <a:t> </a:t>
            </a:r>
            <a:r>
              <a:rPr lang="en-US" sz="2800" dirty="0">
                <a:solidFill>
                  <a:srgbClr val="004A52"/>
                </a:solidFill>
                <a:latin typeface="Bahnschrift"/>
                <a:cs typeface="Bahnschrift"/>
              </a:rPr>
              <a:t>or</a:t>
            </a:r>
            <a:r>
              <a:rPr lang="en-US" sz="2800" spc="110" dirty="0">
                <a:solidFill>
                  <a:srgbClr val="004A52"/>
                </a:solidFill>
                <a:latin typeface="Bahnschrift"/>
                <a:cs typeface="Bahnschrift"/>
              </a:rPr>
              <a:t> </a:t>
            </a:r>
            <a:r>
              <a:rPr lang="en-US" sz="2800" dirty="0">
                <a:solidFill>
                  <a:srgbClr val="004A52"/>
                </a:solidFill>
                <a:latin typeface="Bahnschrift"/>
                <a:cs typeface="Bahnschrift"/>
              </a:rPr>
              <a:t>not</a:t>
            </a:r>
            <a:r>
              <a:rPr lang="en-US" sz="2800" spc="110" dirty="0">
                <a:solidFill>
                  <a:srgbClr val="004A52"/>
                </a:solidFill>
                <a:latin typeface="Bahnschrift"/>
                <a:cs typeface="Bahnschrift"/>
              </a:rPr>
              <a:t> </a:t>
            </a:r>
            <a:r>
              <a:rPr lang="en-US" sz="2800" dirty="0">
                <a:solidFill>
                  <a:srgbClr val="004A52"/>
                </a:solidFill>
                <a:latin typeface="Bahnschrift"/>
                <a:cs typeface="Bahnschrift"/>
              </a:rPr>
              <a:t>the</a:t>
            </a:r>
            <a:r>
              <a:rPr lang="en-US" sz="2800" spc="100" dirty="0">
                <a:solidFill>
                  <a:srgbClr val="004A52"/>
                </a:solidFill>
                <a:latin typeface="Bahnschrift"/>
                <a:cs typeface="Bahnschrift"/>
              </a:rPr>
              <a:t> </a:t>
            </a:r>
            <a:r>
              <a:rPr lang="en-US" sz="2800" dirty="0">
                <a:solidFill>
                  <a:srgbClr val="004A52"/>
                </a:solidFill>
                <a:latin typeface="Bahnschrift"/>
                <a:cs typeface="Bahnschrift"/>
              </a:rPr>
              <a:t>patient</a:t>
            </a:r>
            <a:r>
              <a:rPr lang="en-US" sz="2800" spc="90" dirty="0">
                <a:solidFill>
                  <a:srgbClr val="004A52"/>
                </a:solidFill>
                <a:latin typeface="Bahnschrift"/>
                <a:cs typeface="Bahnschrift"/>
              </a:rPr>
              <a:t> </a:t>
            </a:r>
            <a:r>
              <a:rPr lang="en-US" sz="2800" dirty="0">
                <a:solidFill>
                  <a:srgbClr val="004A52"/>
                </a:solidFill>
                <a:latin typeface="Bahnschrift"/>
                <a:cs typeface="Bahnschrift"/>
              </a:rPr>
              <a:t>had</a:t>
            </a:r>
            <a:r>
              <a:rPr lang="en-US" sz="2800" spc="120" dirty="0">
                <a:solidFill>
                  <a:srgbClr val="004A52"/>
                </a:solidFill>
                <a:latin typeface="Bahnschrift"/>
                <a:cs typeface="Bahnschrift"/>
              </a:rPr>
              <a:t> </a:t>
            </a:r>
            <a:r>
              <a:rPr lang="en-US" sz="2800" dirty="0">
                <a:solidFill>
                  <a:srgbClr val="004A52"/>
                </a:solidFill>
                <a:latin typeface="Bahnschrift"/>
                <a:cs typeface="Bahnschrift"/>
              </a:rPr>
              <a:t>diabetes</a:t>
            </a:r>
            <a:r>
              <a:rPr lang="en-US" sz="2800" spc="85" dirty="0">
                <a:solidFill>
                  <a:srgbClr val="004A52"/>
                </a:solidFill>
                <a:latin typeface="Bahnschrift"/>
                <a:cs typeface="Bahnschrift"/>
              </a:rPr>
              <a:t> </a:t>
            </a:r>
            <a:r>
              <a:rPr lang="en-US" sz="2800" dirty="0">
                <a:solidFill>
                  <a:srgbClr val="004A52"/>
                </a:solidFill>
                <a:latin typeface="Bahnschrift"/>
                <a:cs typeface="Bahnschrift"/>
              </a:rPr>
              <a:t>(Nominal)</a:t>
            </a:r>
            <a:r>
              <a:rPr lang="en-US" sz="2800" spc="120" dirty="0">
                <a:solidFill>
                  <a:srgbClr val="004A52"/>
                </a:solidFill>
                <a:latin typeface="Bahnschrift"/>
                <a:cs typeface="Bahnschrift"/>
              </a:rPr>
              <a:t> </a:t>
            </a:r>
            <a:r>
              <a:rPr lang="en-US" sz="2800" spc="-10" dirty="0">
                <a:solidFill>
                  <a:srgbClr val="004A52"/>
                </a:solidFill>
                <a:latin typeface="Bahnschrift"/>
                <a:cs typeface="Bahnschrift"/>
              </a:rPr>
              <a:t>Medical(current)</a:t>
            </a:r>
            <a:endParaRPr lang="en-US" sz="2800" dirty="0">
              <a:latin typeface="Bahnschrift"/>
              <a:cs typeface="Bahnschrift"/>
            </a:endParaRPr>
          </a:p>
          <a:p>
            <a:pPr marL="354965" indent="-342265">
              <a:lnSpc>
                <a:spcPct val="100000"/>
              </a:lnSpc>
              <a:spcBef>
                <a:spcPts val="215"/>
              </a:spcBef>
              <a:buClr>
                <a:srgbClr val="F5FCFF"/>
              </a:buClr>
              <a:buSzPct val="150000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sz="2800" dirty="0">
                <a:solidFill>
                  <a:srgbClr val="004A52"/>
                </a:solidFill>
                <a:latin typeface="Bahnschrift"/>
                <a:cs typeface="Bahnschrift"/>
              </a:rPr>
              <a:t>Tot</a:t>
            </a:r>
            <a:r>
              <a:rPr lang="en-US" sz="2800" spc="100" dirty="0">
                <a:solidFill>
                  <a:srgbClr val="004A52"/>
                </a:solidFill>
                <a:latin typeface="Bahnschrift"/>
                <a:cs typeface="Bahnschrift"/>
              </a:rPr>
              <a:t> </a:t>
            </a:r>
            <a:r>
              <a:rPr lang="en-US" sz="2800" dirty="0">
                <a:solidFill>
                  <a:srgbClr val="004A52"/>
                </a:solidFill>
                <a:latin typeface="Bahnschrift"/>
                <a:cs typeface="Bahnschrift"/>
              </a:rPr>
              <a:t>Chol:</a:t>
            </a:r>
            <a:r>
              <a:rPr lang="en-US" sz="2800" spc="110" dirty="0">
                <a:solidFill>
                  <a:srgbClr val="004A52"/>
                </a:solidFill>
                <a:latin typeface="Bahnschrift"/>
                <a:cs typeface="Bahnschrift"/>
              </a:rPr>
              <a:t> </a:t>
            </a:r>
            <a:r>
              <a:rPr lang="en-US" sz="2800" dirty="0">
                <a:solidFill>
                  <a:srgbClr val="004A52"/>
                </a:solidFill>
                <a:latin typeface="Bahnschrift"/>
                <a:cs typeface="Bahnschrift"/>
              </a:rPr>
              <a:t>total</a:t>
            </a:r>
            <a:r>
              <a:rPr lang="en-US" sz="2800" spc="105" dirty="0">
                <a:solidFill>
                  <a:srgbClr val="004A52"/>
                </a:solidFill>
                <a:latin typeface="Bahnschrift"/>
                <a:cs typeface="Bahnschrift"/>
              </a:rPr>
              <a:t> </a:t>
            </a:r>
            <a:r>
              <a:rPr lang="en-US" sz="2800" dirty="0">
                <a:solidFill>
                  <a:srgbClr val="004A52"/>
                </a:solidFill>
                <a:latin typeface="Bahnschrift"/>
                <a:cs typeface="Bahnschrift"/>
              </a:rPr>
              <a:t>cholesterol</a:t>
            </a:r>
            <a:r>
              <a:rPr lang="en-US" sz="2800" spc="80" dirty="0">
                <a:solidFill>
                  <a:srgbClr val="004A52"/>
                </a:solidFill>
                <a:latin typeface="Bahnschrift"/>
                <a:cs typeface="Bahnschrift"/>
              </a:rPr>
              <a:t> </a:t>
            </a:r>
            <a:r>
              <a:rPr lang="en-US" sz="2800" dirty="0">
                <a:solidFill>
                  <a:srgbClr val="004A52"/>
                </a:solidFill>
                <a:latin typeface="Bahnschrift"/>
                <a:cs typeface="Bahnschrift"/>
              </a:rPr>
              <a:t>level</a:t>
            </a:r>
            <a:r>
              <a:rPr lang="en-US" sz="2800" spc="100" dirty="0">
                <a:solidFill>
                  <a:srgbClr val="004A52"/>
                </a:solidFill>
                <a:latin typeface="Bahnschrift"/>
                <a:cs typeface="Bahnschrift"/>
              </a:rPr>
              <a:t> </a:t>
            </a:r>
            <a:r>
              <a:rPr lang="en-US" sz="2800" spc="-10" dirty="0">
                <a:solidFill>
                  <a:srgbClr val="004A52"/>
                </a:solidFill>
                <a:latin typeface="Bahnschrift"/>
                <a:cs typeface="Bahnschrift"/>
              </a:rPr>
              <a:t>(Continuous)</a:t>
            </a:r>
            <a:endParaRPr lang="en-US" sz="2800" dirty="0">
              <a:latin typeface="Bahnschrift"/>
              <a:cs typeface="Bahnschrift"/>
            </a:endParaRPr>
          </a:p>
          <a:p>
            <a:pPr marL="354965" indent="-342265">
              <a:lnSpc>
                <a:spcPct val="100000"/>
              </a:lnSpc>
              <a:spcBef>
                <a:spcPts val="215"/>
              </a:spcBef>
              <a:buClr>
                <a:srgbClr val="F5FCFF"/>
              </a:buClr>
              <a:buSzPct val="150000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sz="2800" dirty="0">
                <a:solidFill>
                  <a:srgbClr val="004A52"/>
                </a:solidFill>
                <a:latin typeface="Bahnschrift"/>
                <a:cs typeface="Bahnschrift"/>
              </a:rPr>
              <a:t>Sys</a:t>
            </a:r>
            <a:r>
              <a:rPr lang="en-US" sz="2800" spc="105" dirty="0">
                <a:solidFill>
                  <a:srgbClr val="004A52"/>
                </a:solidFill>
                <a:latin typeface="Bahnschrift"/>
                <a:cs typeface="Bahnschrift"/>
              </a:rPr>
              <a:t> </a:t>
            </a:r>
            <a:r>
              <a:rPr lang="en-US" sz="2800" dirty="0">
                <a:solidFill>
                  <a:srgbClr val="004A52"/>
                </a:solidFill>
                <a:latin typeface="Bahnschrift"/>
                <a:cs typeface="Bahnschrift"/>
              </a:rPr>
              <a:t>BP:</a:t>
            </a:r>
            <a:r>
              <a:rPr lang="en-US" sz="2800" spc="114" dirty="0">
                <a:solidFill>
                  <a:srgbClr val="004A52"/>
                </a:solidFill>
                <a:latin typeface="Bahnschrift"/>
                <a:cs typeface="Bahnschrift"/>
              </a:rPr>
              <a:t> </a:t>
            </a:r>
            <a:r>
              <a:rPr lang="en-US" sz="2800" dirty="0">
                <a:solidFill>
                  <a:srgbClr val="004A52"/>
                </a:solidFill>
                <a:latin typeface="Bahnschrift"/>
                <a:cs typeface="Bahnschrift"/>
              </a:rPr>
              <a:t>systolic</a:t>
            </a:r>
            <a:r>
              <a:rPr lang="en-US" sz="2800" spc="95" dirty="0">
                <a:solidFill>
                  <a:srgbClr val="004A52"/>
                </a:solidFill>
                <a:latin typeface="Bahnschrift"/>
                <a:cs typeface="Bahnschrift"/>
              </a:rPr>
              <a:t> </a:t>
            </a:r>
            <a:r>
              <a:rPr lang="en-US" sz="2800" dirty="0">
                <a:solidFill>
                  <a:srgbClr val="004A52"/>
                </a:solidFill>
                <a:latin typeface="Bahnschrift"/>
                <a:cs typeface="Bahnschrift"/>
              </a:rPr>
              <a:t>blood</a:t>
            </a:r>
            <a:r>
              <a:rPr lang="en-US" sz="2800" spc="125" dirty="0">
                <a:solidFill>
                  <a:srgbClr val="004A52"/>
                </a:solidFill>
                <a:latin typeface="Bahnschrift"/>
                <a:cs typeface="Bahnschrift"/>
              </a:rPr>
              <a:t> </a:t>
            </a:r>
            <a:r>
              <a:rPr lang="en-US" sz="2800" dirty="0">
                <a:solidFill>
                  <a:srgbClr val="004A52"/>
                </a:solidFill>
                <a:latin typeface="Bahnschrift"/>
                <a:cs typeface="Bahnschrift"/>
              </a:rPr>
              <a:t>pressure</a:t>
            </a:r>
            <a:r>
              <a:rPr lang="en-US" sz="2800" spc="95" dirty="0">
                <a:solidFill>
                  <a:srgbClr val="004A52"/>
                </a:solidFill>
                <a:latin typeface="Bahnschrift"/>
                <a:cs typeface="Bahnschrift"/>
              </a:rPr>
              <a:t> </a:t>
            </a:r>
            <a:r>
              <a:rPr lang="en-US" sz="2800" spc="-10" dirty="0">
                <a:solidFill>
                  <a:srgbClr val="004A52"/>
                </a:solidFill>
                <a:latin typeface="Bahnschrift"/>
                <a:cs typeface="Bahnschrift"/>
              </a:rPr>
              <a:t>(Continuous)</a:t>
            </a:r>
            <a:endParaRPr lang="en-US" sz="2800" dirty="0">
              <a:latin typeface="Bahnschrift"/>
              <a:cs typeface="Bahnschrift"/>
            </a:endParaRPr>
          </a:p>
          <a:p>
            <a:pPr marL="354965" indent="-342265">
              <a:lnSpc>
                <a:spcPct val="100000"/>
              </a:lnSpc>
              <a:spcBef>
                <a:spcPts val="215"/>
              </a:spcBef>
              <a:buClr>
                <a:srgbClr val="F5FCFF"/>
              </a:buClr>
              <a:buSzPct val="150000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sz="2800" dirty="0" err="1">
                <a:solidFill>
                  <a:srgbClr val="004A52"/>
                </a:solidFill>
                <a:latin typeface="Bahnschrift"/>
                <a:cs typeface="Bahnschrift"/>
              </a:rPr>
              <a:t>Dia</a:t>
            </a:r>
            <a:r>
              <a:rPr lang="en-US" sz="2800" spc="100" dirty="0">
                <a:solidFill>
                  <a:srgbClr val="004A52"/>
                </a:solidFill>
                <a:latin typeface="Bahnschrift"/>
                <a:cs typeface="Bahnschrift"/>
              </a:rPr>
              <a:t> </a:t>
            </a:r>
            <a:r>
              <a:rPr lang="en-US" sz="2800" dirty="0">
                <a:solidFill>
                  <a:srgbClr val="004A52"/>
                </a:solidFill>
                <a:latin typeface="Bahnschrift"/>
                <a:cs typeface="Bahnschrift"/>
              </a:rPr>
              <a:t>BP:</a:t>
            </a:r>
            <a:r>
              <a:rPr lang="en-US" sz="2800" spc="100" dirty="0">
                <a:solidFill>
                  <a:srgbClr val="004A52"/>
                </a:solidFill>
                <a:latin typeface="Bahnschrift"/>
                <a:cs typeface="Bahnschrift"/>
              </a:rPr>
              <a:t> </a:t>
            </a:r>
            <a:r>
              <a:rPr lang="en-US" sz="2800" dirty="0">
                <a:solidFill>
                  <a:srgbClr val="004A52"/>
                </a:solidFill>
                <a:latin typeface="Bahnschrift"/>
                <a:cs typeface="Bahnschrift"/>
              </a:rPr>
              <a:t>diastolic</a:t>
            </a:r>
            <a:r>
              <a:rPr lang="en-US" sz="2800" spc="100" dirty="0">
                <a:solidFill>
                  <a:srgbClr val="004A52"/>
                </a:solidFill>
                <a:latin typeface="Bahnschrift"/>
                <a:cs typeface="Bahnschrift"/>
              </a:rPr>
              <a:t> </a:t>
            </a:r>
            <a:r>
              <a:rPr lang="en-US" sz="2800" dirty="0">
                <a:solidFill>
                  <a:srgbClr val="004A52"/>
                </a:solidFill>
                <a:latin typeface="Bahnschrift"/>
                <a:cs typeface="Bahnschrift"/>
              </a:rPr>
              <a:t>blood</a:t>
            </a:r>
            <a:r>
              <a:rPr lang="en-US" sz="2800" spc="110" dirty="0">
                <a:solidFill>
                  <a:srgbClr val="004A52"/>
                </a:solidFill>
                <a:latin typeface="Bahnschrift"/>
                <a:cs typeface="Bahnschrift"/>
              </a:rPr>
              <a:t> </a:t>
            </a:r>
            <a:r>
              <a:rPr lang="en-US" sz="2800" dirty="0">
                <a:solidFill>
                  <a:srgbClr val="004A52"/>
                </a:solidFill>
                <a:latin typeface="Bahnschrift"/>
                <a:cs typeface="Bahnschrift"/>
              </a:rPr>
              <a:t>pressure</a:t>
            </a:r>
            <a:r>
              <a:rPr lang="en-US" sz="2800" spc="75" dirty="0">
                <a:solidFill>
                  <a:srgbClr val="004A52"/>
                </a:solidFill>
                <a:latin typeface="Bahnschrift"/>
                <a:cs typeface="Bahnschrift"/>
              </a:rPr>
              <a:t> </a:t>
            </a:r>
            <a:r>
              <a:rPr lang="en-US" sz="2800" spc="-10" dirty="0">
                <a:solidFill>
                  <a:srgbClr val="004A52"/>
                </a:solidFill>
                <a:latin typeface="Bahnschrift"/>
                <a:cs typeface="Bahnschrift"/>
              </a:rPr>
              <a:t>(Continuous)</a:t>
            </a:r>
            <a:endParaRPr lang="en-US" sz="2800" dirty="0">
              <a:latin typeface="Bahnschrift"/>
              <a:cs typeface="Bahnschrift"/>
            </a:endParaRPr>
          </a:p>
          <a:p>
            <a:pPr marL="354965" indent="-342265">
              <a:lnSpc>
                <a:spcPct val="100000"/>
              </a:lnSpc>
              <a:spcBef>
                <a:spcPts val="220"/>
              </a:spcBef>
              <a:buClr>
                <a:srgbClr val="F5FCFF"/>
              </a:buClr>
              <a:buSzPct val="150000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sz="2800" dirty="0">
                <a:solidFill>
                  <a:srgbClr val="004A52"/>
                </a:solidFill>
                <a:latin typeface="Bahnschrift"/>
                <a:cs typeface="Bahnschrift"/>
              </a:rPr>
              <a:t>BMI:</a:t>
            </a:r>
            <a:r>
              <a:rPr lang="en-US" sz="2800" spc="100" dirty="0">
                <a:solidFill>
                  <a:srgbClr val="004A52"/>
                </a:solidFill>
                <a:latin typeface="Bahnschrift"/>
                <a:cs typeface="Bahnschrift"/>
              </a:rPr>
              <a:t> </a:t>
            </a:r>
            <a:r>
              <a:rPr lang="en-US" sz="2800" dirty="0">
                <a:solidFill>
                  <a:srgbClr val="004A52"/>
                </a:solidFill>
                <a:latin typeface="Bahnschrift"/>
                <a:cs typeface="Bahnschrift"/>
              </a:rPr>
              <a:t>Body</a:t>
            </a:r>
            <a:r>
              <a:rPr lang="en-US" sz="2800" spc="110" dirty="0">
                <a:solidFill>
                  <a:srgbClr val="004A52"/>
                </a:solidFill>
                <a:latin typeface="Bahnschrift"/>
                <a:cs typeface="Bahnschrift"/>
              </a:rPr>
              <a:t> </a:t>
            </a:r>
            <a:r>
              <a:rPr lang="en-US" sz="2800" dirty="0">
                <a:solidFill>
                  <a:srgbClr val="004A52"/>
                </a:solidFill>
                <a:latin typeface="Bahnschrift"/>
                <a:cs typeface="Bahnschrift"/>
              </a:rPr>
              <a:t>Mass</a:t>
            </a:r>
            <a:r>
              <a:rPr lang="en-US" sz="2800" spc="110" dirty="0">
                <a:solidFill>
                  <a:srgbClr val="004A52"/>
                </a:solidFill>
                <a:latin typeface="Bahnschrift"/>
                <a:cs typeface="Bahnschrift"/>
              </a:rPr>
              <a:t> </a:t>
            </a:r>
            <a:r>
              <a:rPr lang="en-US" sz="2800" dirty="0">
                <a:solidFill>
                  <a:srgbClr val="004A52"/>
                </a:solidFill>
                <a:latin typeface="Bahnschrift"/>
                <a:cs typeface="Bahnschrift"/>
              </a:rPr>
              <a:t>Index</a:t>
            </a:r>
            <a:r>
              <a:rPr lang="en-US" sz="2800" spc="105" dirty="0">
                <a:solidFill>
                  <a:srgbClr val="004A52"/>
                </a:solidFill>
                <a:latin typeface="Bahnschrift"/>
                <a:cs typeface="Bahnschrift"/>
              </a:rPr>
              <a:t> </a:t>
            </a:r>
            <a:r>
              <a:rPr lang="en-US" sz="2800" spc="-10" dirty="0">
                <a:solidFill>
                  <a:srgbClr val="004A52"/>
                </a:solidFill>
                <a:latin typeface="Bahnschrift"/>
                <a:cs typeface="Bahnschrift"/>
              </a:rPr>
              <a:t>(Continuous)</a:t>
            </a:r>
            <a:endParaRPr lang="en-US" sz="2800" dirty="0">
              <a:latin typeface="Bahnschrift"/>
              <a:cs typeface="Bahnschrift"/>
            </a:endParaRPr>
          </a:p>
          <a:p>
            <a:pPr marL="354965" marR="220979" indent="-342265">
              <a:lnSpc>
                <a:spcPct val="114999"/>
              </a:lnSpc>
              <a:buClr>
                <a:srgbClr val="F5FCFF"/>
              </a:buClr>
              <a:buSzPct val="150000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sz="2800" dirty="0">
                <a:solidFill>
                  <a:srgbClr val="004A52"/>
                </a:solidFill>
                <a:latin typeface="Bahnschrift"/>
                <a:cs typeface="Bahnschrift"/>
              </a:rPr>
              <a:t>Heart</a:t>
            </a:r>
            <a:r>
              <a:rPr lang="en-US" sz="2800" spc="85" dirty="0">
                <a:solidFill>
                  <a:srgbClr val="004A52"/>
                </a:solidFill>
                <a:latin typeface="Bahnschrift"/>
                <a:cs typeface="Bahnschrift"/>
              </a:rPr>
              <a:t> </a:t>
            </a:r>
            <a:r>
              <a:rPr lang="en-US" sz="2800" dirty="0">
                <a:solidFill>
                  <a:srgbClr val="004A52"/>
                </a:solidFill>
                <a:latin typeface="Bahnschrift"/>
                <a:cs typeface="Bahnschrift"/>
              </a:rPr>
              <a:t>Rate:</a:t>
            </a:r>
            <a:r>
              <a:rPr lang="en-US" sz="2800" spc="100" dirty="0">
                <a:solidFill>
                  <a:srgbClr val="004A52"/>
                </a:solidFill>
                <a:latin typeface="Bahnschrift"/>
                <a:cs typeface="Bahnschrift"/>
              </a:rPr>
              <a:t> </a:t>
            </a:r>
            <a:r>
              <a:rPr lang="en-US" sz="2800" dirty="0">
                <a:solidFill>
                  <a:srgbClr val="004A52"/>
                </a:solidFill>
                <a:latin typeface="Bahnschrift"/>
                <a:cs typeface="Bahnschrift"/>
              </a:rPr>
              <a:t>heart</a:t>
            </a:r>
            <a:r>
              <a:rPr lang="en-US" sz="2800" spc="105" dirty="0">
                <a:solidFill>
                  <a:srgbClr val="004A52"/>
                </a:solidFill>
                <a:latin typeface="Bahnschrift"/>
                <a:cs typeface="Bahnschrift"/>
              </a:rPr>
              <a:t> </a:t>
            </a:r>
            <a:r>
              <a:rPr lang="en-US" sz="2800" dirty="0">
                <a:solidFill>
                  <a:srgbClr val="004A52"/>
                </a:solidFill>
                <a:latin typeface="Bahnschrift"/>
                <a:cs typeface="Bahnschrift"/>
              </a:rPr>
              <a:t>rate</a:t>
            </a:r>
            <a:r>
              <a:rPr lang="en-US" sz="2800" spc="90" dirty="0">
                <a:solidFill>
                  <a:srgbClr val="004A52"/>
                </a:solidFill>
                <a:latin typeface="Bahnschrift"/>
                <a:cs typeface="Bahnschrift"/>
              </a:rPr>
              <a:t> </a:t>
            </a:r>
            <a:r>
              <a:rPr lang="en-US" sz="2800" dirty="0">
                <a:solidFill>
                  <a:srgbClr val="004A52"/>
                </a:solidFill>
                <a:latin typeface="Bahnschrift"/>
                <a:cs typeface="Bahnschrift"/>
              </a:rPr>
              <a:t>(Continuous</a:t>
            </a:r>
            <a:r>
              <a:rPr lang="en-US" sz="2800" spc="114" dirty="0">
                <a:solidFill>
                  <a:srgbClr val="004A52"/>
                </a:solidFill>
                <a:latin typeface="Bahnschrift"/>
                <a:cs typeface="Bahnschrift"/>
              </a:rPr>
              <a:t> </a:t>
            </a:r>
            <a:r>
              <a:rPr lang="en-US" sz="2800" dirty="0">
                <a:solidFill>
                  <a:srgbClr val="004A52"/>
                </a:solidFill>
                <a:latin typeface="Bahnschrift"/>
                <a:cs typeface="Bahnschrift"/>
              </a:rPr>
              <a:t>-</a:t>
            </a:r>
            <a:r>
              <a:rPr lang="en-US" sz="2800" spc="110" dirty="0">
                <a:solidFill>
                  <a:srgbClr val="004A52"/>
                </a:solidFill>
                <a:latin typeface="Bahnschrift"/>
                <a:cs typeface="Bahnschrift"/>
              </a:rPr>
              <a:t> </a:t>
            </a:r>
            <a:r>
              <a:rPr lang="en-US" sz="2800" dirty="0">
                <a:solidFill>
                  <a:srgbClr val="004A52"/>
                </a:solidFill>
                <a:latin typeface="Bahnschrift"/>
                <a:cs typeface="Bahnschrift"/>
              </a:rPr>
              <a:t>In</a:t>
            </a:r>
            <a:r>
              <a:rPr lang="en-US" sz="2800" spc="100" dirty="0">
                <a:solidFill>
                  <a:srgbClr val="004A52"/>
                </a:solidFill>
                <a:latin typeface="Bahnschrift"/>
                <a:cs typeface="Bahnschrift"/>
              </a:rPr>
              <a:t> </a:t>
            </a:r>
            <a:r>
              <a:rPr lang="en-US" sz="2800" dirty="0">
                <a:solidFill>
                  <a:srgbClr val="004A52"/>
                </a:solidFill>
                <a:latin typeface="Bahnschrift"/>
                <a:cs typeface="Bahnschrift"/>
              </a:rPr>
              <a:t>medical</a:t>
            </a:r>
            <a:r>
              <a:rPr lang="en-US" sz="2800" spc="100" dirty="0">
                <a:solidFill>
                  <a:srgbClr val="004A52"/>
                </a:solidFill>
                <a:latin typeface="Bahnschrift"/>
                <a:cs typeface="Bahnschrift"/>
              </a:rPr>
              <a:t> </a:t>
            </a:r>
            <a:r>
              <a:rPr lang="en-US" sz="2800" dirty="0">
                <a:solidFill>
                  <a:srgbClr val="004A52"/>
                </a:solidFill>
                <a:latin typeface="Bahnschrift"/>
                <a:cs typeface="Bahnschrift"/>
              </a:rPr>
              <a:t>research,</a:t>
            </a:r>
            <a:r>
              <a:rPr lang="en-US" sz="2800" spc="90" dirty="0">
                <a:solidFill>
                  <a:srgbClr val="004A52"/>
                </a:solidFill>
                <a:latin typeface="Bahnschrift"/>
                <a:cs typeface="Bahnschrift"/>
              </a:rPr>
              <a:t> </a:t>
            </a:r>
            <a:r>
              <a:rPr lang="en-US" sz="2800" dirty="0">
                <a:solidFill>
                  <a:srgbClr val="004A52"/>
                </a:solidFill>
                <a:latin typeface="Bahnschrift"/>
                <a:cs typeface="Bahnschrift"/>
              </a:rPr>
              <a:t>variables</a:t>
            </a:r>
            <a:r>
              <a:rPr lang="en-US" sz="2800" spc="105" dirty="0">
                <a:solidFill>
                  <a:srgbClr val="004A52"/>
                </a:solidFill>
                <a:latin typeface="Bahnschrift"/>
                <a:cs typeface="Bahnschrift"/>
              </a:rPr>
              <a:t> </a:t>
            </a:r>
            <a:r>
              <a:rPr lang="en-US" sz="2800" dirty="0">
                <a:solidFill>
                  <a:srgbClr val="004A52"/>
                </a:solidFill>
                <a:latin typeface="Bahnschrift"/>
                <a:cs typeface="Bahnschrift"/>
              </a:rPr>
              <a:t>such</a:t>
            </a:r>
            <a:r>
              <a:rPr lang="en-US" sz="2800" spc="114" dirty="0">
                <a:solidFill>
                  <a:srgbClr val="004A52"/>
                </a:solidFill>
                <a:latin typeface="Bahnschrift"/>
                <a:cs typeface="Bahnschrift"/>
              </a:rPr>
              <a:t> </a:t>
            </a:r>
            <a:r>
              <a:rPr lang="en-US" sz="2800" dirty="0">
                <a:solidFill>
                  <a:srgbClr val="004A52"/>
                </a:solidFill>
                <a:latin typeface="Bahnschrift"/>
                <a:cs typeface="Bahnschrift"/>
              </a:rPr>
              <a:t>as</a:t>
            </a:r>
            <a:r>
              <a:rPr lang="en-US" sz="2800" spc="110" dirty="0">
                <a:solidFill>
                  <a:srgbClr val="004A52"/>
                </a:solidFill>
                <a:latin typeface="Bahnschrift"/>
                <a:cs typeface="Bahnschrift"/>
              </a:rPr>
              <a:t> </a:t>
            </a:r>
            <a:r>
              <a:rPr lang="en-US" sz="2800" dirty="0">
                <a:solidFill>
                  <a:srgbClr val="004A52"/>
                </a:solidFill>
                <a:latin typeface="Bahnschrift"/>
                <a:cs typeface="Bahnschrift"/>
              </a:rPr>
              <a:t>heart</a:t>
            </a:r>
            <a:r>
              <a:rPr lang="en-US" sz="2800" spc="90" dirty="0">
                <a:solidFill>
                  <a:srgbClr val="004A52"/>
                </a:solidFill>
                <a:latin typeface="Bahnschrift"/>
                <a:cs typeface="Bahnschrift"/>
              </a:rPr>
              <a:t> </a:t>
            </a:r>
            <a:r>
              <a:rPr lang="en-US" sz="2800" dirty="0">
                <a:solidFill>
                  <a:srgbClr val="004A52"/>
                </a:solidFill>
                <a:latin typeface="Bahnschrift"/>
                <a:cs typeface="Bahnschrift"/>
              </a:rPr>
              <a:t>rate</a:t>
            </a:r>
            <a:r>
              <a:rPr lang="en-US" sz="2800" spc="105" dirty="0">
                <a:solidFill>
                  <a:srgbClr val="004A52"/>
                </a:solidFill>
                <a:latin typeface="Bahnschrift"/>
                <a:cs typeface="Bahnschrift"/>
              </a:rPr>
              <a:t> </a:t>
            </a:r>
            <a:r>
              <a:rPr lang="en-US" sz="2800" dirty="0">
                <a:solidFill>
                  <a:srgbClr val="004A52"/>
                </a:solidFill>
                <a:latin typeface="Bahnschrift"/>
                <a:cs typeface="Bahnschrift"/>
              </a:rPr>
              <a:t>though</a:t>
            </a:r>
            <a:r>
              <a:rPr lang="en-US" sz="2800" spc="95" dirty="0">
                <a:solidFill>
                  <a:srgbClr val="004A52"/>
                </a:solidFill>
                <a:latin typeface="Bahnschrift"/>
                <a:cs typeface="Bahnschrift"/>
              </a:rPr>
              <a:t> </a:t>
            </a:r>
            <a:r>
              <a:rPr lang="en-US" sz="2800" dirty="0">
                <a:solidFill>
                  <a:srgbClr val="004A52"/>
                </a:solidFill>
                <a:latin typeface="Bahnschrift"/>
                <a:cs typeface="Bahnschrift"/>
              </a:rPr>
              <a:t>in</a:t>
            </a:r>
            <a:r>
              <a:rPr lang="en-US" sz="2800" spc="110" dirty="0">
                <a:solidFill>
                  <a:srgbClr val="004A52"/>
                </a:solidFill>
                <a:latin typeface="Bahnschrift"/>
                <a:cs typeface="Bahnschrift"/>
              </a:rPr>
              <a:t> </a:t>
            </a:r>
            <a:r>
              <a:rPr lang="en-US" sz="2800" dirty="0">
                <a:solidFill>
                  <a:srgbClr val="004A52"/>
                </a:solidFill>
                <a:latin typeface="Bahnschrift"/>
                <a:cs typeface="Bahnschrift"/>
              </a:rPr>
              <a:t>fact</a:t>
            </a:r>
            <a:r>
              <a:rPr lang="en-US" sz="2800" spc="105" dirty="0">
                <a:solidFill>
                  <a:srgbClr val="004A52"/>
                </a:solidFill>
                <a:latin typeface="Bahnschrift"/>
                <a:cs typeface="Bahnschrift"/>
              </a:rPr>
              <a:t> </a:t>
            </a:r>
            <a:r>
              <a:rPr lang="en-US" sz="2800" dirty="0">
                <a:solidFill>
                  <a:srgbClr val="004A52"/>
                </a:solidFill>
                <a:latin typeface="Bahnschrift"/>
                <a:cs typeface="Bahnschrift"/>
              </a:rPr>
              <a:t>discrete,</a:t>
            </a:r>
            <a:r>
              <a:rPr lang="en-US" sz="2800" spc="90" dirty="0">
                <a:solidFill>
                  <a:srgbClr val="004A52"/>
                </a:solidFill>
                <a:latin typeface="Bahnschrift"/>
                <a:cs typeface="Bahnschrift"/>
              </a:rPr>
              <a:t> </a:t>
            </a:r>
            <a:r>
              <a:rPr lang="en-US" sz="2800" dirty="0">
                <a:solidFill>
                  <a:srgbClr val="004A52"/>
                </a:solidFill>
                <a:latin typeface="Bahnschrift"/>
                <a:cs typeface="Bahnschrift"/>
              </a:rPr>
              <a:t>yet</a:t>
            </a:r>
            <a:r>
              <a:rPr lang="en-US" sz="2800" spc="90" dirty="0">
                <a:solidFill>
                  <a:srgbClr val="004A52"/>
                </a:solidFill>
                <a:latin typeface="Bahnschrift"/>
                <a:cs typeface="Bahnschrift"/>
              </a:rPr>
              <a:t> </a:t>
            </a:r>
            <a:r>
              <a:rPr lang="en-US" sz="2800" spc="-25" dirty="0">
                <a:solidFill>
                  <a:srgbClr val="004A52"/>
                </a:solidFill>
                <a:latin typeface="Bahnschrift"/>
                <a:cs typeface="Bahnschrift"/>
              </a:rPr>
              <a:t>are</a:t>
            </a:r>
            <a:r>
              <a:rPr lang="en-US" sz="2800" dirty="0">
                <a:solidFill>
                  <a:srgbClr val="004A52"/>
                </a:solidFill>
                <a:latin typeface="Bahnschrift"/>
                <a:cs typeface="Bahnschrift"/>
              </a:rPr>
              <a:t> considered</a:t>
            </a:r>
            <a:r>
              <a:rPr lang="en-US" sz="2800" spc="85" dirty="0">
                <a:solidFill>
                  <a:srgbClr val="004A52"/>
                </a:solidFill>
                <a:latin typeface="Bahnschrift"/>
                <a:cs typeface="Bahnschrift"/>
              </a:rPr>
              <a:t> </a:t>
            </a:r>
            <a:r>
              <a:rPr lang="en-US" sz="2800" dirty="0">
                <a:solidFill>
                  <a:srgbClr val="004A52"/>
                </a:solidFill>
                <a:latin typeface="Bahnschrift"/>
                <a:cs typeface="Bahnschrift"/>
              </a:rPr>
              <a:t>continuous</a:t>
            </a:r>
            <a:r>
              <a:rPr lang="en-US" sz="2800" spc="95" dirty="0">
                <a:solidFill>
                  <a:srgbClr val="004A52"/>
                </a:solidFill>
                <a:latin typeface="Bahnschrift"/>
                <a:cs typeface="Bahnschrift"/>
              </a:rPr>
              <a:t> </a:t>
            </a:r>
            <a:r>
              <a:rPr lang="en-US" sz="2800" dirty="0">
                <a:solidFill>
                  <a:srgbClr val="004A52"/>
                </a:solidFill>
                <a:latin typeface="Bahnschrift"/>
                <a:cs typeface="Bahnschrift"/>
              </a:rPr>
              <a:t>because</a:t>
            </a:r>
            <a:r>
              <a:rPr lang="en-US" sz="2800" spc="95" dirty="0">
                <a:solidFill>
                  <a:srgbClr val="004A52"/>
                </a:solidFill>
                <a:latin typeface="Bahnschrift"/>
                <a:cs typeface="Bahnschrift"/>
              </a:rPr>
              <a:t> </a:t>
            </a:r>
            <a:r>
              <a:rPr lang="en-US" sz="2800" dirty="0">
                <a:solidFill>
                  <a:srgbClr val="004A52"/>
                </a:solidFill>
                <a:latin typeface="Bahnschrift"/>
                <a:cs typeface="Bahnschrift"/>
              </a:rPr>
              <a:t>of</a:t>
            </a:r>
            <a:r>
              <a:rPr lang="en-US" sz="2800" spc="95" dirty="0">
                <a:solidFill>
                  <a:srgbClr val="004A52"/>
                </a:solidFill>
                <a:latin typeface="Bahnschrift"/>
                <a:cs typeface="Bahnschrift"/>
              </a:rPr>
              <a:t> </a:t>
            </a:r>
            <a:r>
              <a:rPr lang="en-US" sz="2800" dirty="0">
                <a:solidFill>
                  <a:srgbClr val="004A52"/>
                </a:solidFill>
                <a:latin typeface="Bahnschrift"/>
                <a:cs typeface="Bahnschrift"/>
              </a:rPr>
              <a:t>large</a:t>
            </a:r>
            <a:r>
              <a:rPr lang="en-US" sz="2800" spc="100" dirty="0">
                <a:solidFill>
                  <a:srgbClr val="004A52"/>
                </a:solidFill>
                <a:latin typeface="Bahnschrift"/>
                <a:cs typeface="Bahnschrift"/>
              </a:rPr>
              <a:t> </a:t>
            </a:r>
            <a:r>
              <a:rPr lang="en-US" sz="2800" dirty="0">
                <a:solidFill>
                  <a:srgbClr val="004A52"/>
                </a:solidFill>
                <a:latin typeface="Bahnschrift"/>
                <a:cs typeface="Bahnschrift"/>
              </a:rPr>
              <a:t>number</a:t>
            </a:r>
            <a:r>
              <a:rPr lang="en-US" sz="2800" spc="90" dirty="0">
                <a:solidFill>
                  <a:srgbClr val="004A52"/>
                </a:solidFill>
                <a:latin typeface="Bahnschrift"/>
                <a:cs typeface="Bahnschrift"/>
              </a:rPr>
              <a:t> </a:t>
            </a:r>
            <a:r>
              <a:rPr lang="en-US" sz="2800" dirty="0">
                <a:solidFill>
                  <a:srgbClr val="004A52"/>
                </a:solidFill>
                <a:latin typeface="Bahnschrift"/>
                <a:cs typeface="Bahnschrift"/>
              </a:rPr>
              <a:t>of</a:t>
            </a:r>
            <a:r>
              <a:rPr lang="en-US" sz="2800" spc="110" dirty="0">
                <a:solidFill>
                  <a:srgbClr val="004A52"/>
                </a:solidFill>
                <a:latin typeface="Bahnschrift"/>
                <a:cs typeface="Bahnschrift"/>
              </a:rPr>
              <a:t> </a:t>
            </a:r>
            <a:r>
              <a:rPr lang="en-US" sz="2800" dirty="0">
                <a:solidFill>
                  <a:srgbClr val="004A52"/>
                </a:solidFill>
                <a:latin typeface="Bahnschrift"/>
                <a:cs typeface="Bahnschrift"/>
              </a:rPr>
              <a:t>possible</a:t>
            </a:r>
            <a:r>
              <a:rPr lang="en-US" sz="2800" spc="114" dirty="0">
                <a:solidFill>
                  <a:srgbClr val="004A52"/>
                </a:solidFill>
                <a:latin typeface="Bahnschrift"/>
                <a:cs typeface="Bahnschrift"/>
              </a:rPr>
              <a:t> </a:t>
            </a:r>
            <a:r>
              <a:rPr lang="en-US" sz="2800" spc="-10" dirty="0">
                <a:solidFill>
                  <a:srgbClr val="004A52"/>
                </a:solidFill>
                <a:latin typeface="Bahnschrift"/>
                <a:cs typeface="Bahnschrift"/>
              </a:rPr>
              <a:t>values.)</a:t>
            </a:r>
            <a:endParaRPr lang="en-US" sz="2800" dirty="0">
              <a:latin typeface="Bahnschrift"/>
              <a:cs typeface="Bahnschrift"/>
            </a:endParaRPr>
          </a:p>
          <a:p>
            <a:pPr marL="354965" indent="-342265">
              <a:lnSpc>
                <a:spcPct val="100000"/>
              </a:lnSpc>
              <a:spcBef>
                <a:spcPts val="215"/>
              </a:spcBef>
              <a:buClr>
                <a:srgbClr val="F5FCFF"/>
              </a:buClr>
              <a:buSzPct val="150000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sz="2800" dirty="0">
                <a:solidFill>
                  <a:srgbClr val="004A52"/>
                </a:solidFill>
                <a:latin typeface="Bahnschrift"/>
                <a:cs typeface="Bahnschrift"/>
              </a:rPr>
              <a:t>Glucose:</a:t>
            </a:r>
            <a:r>
              <a:rPr lang="en-US" sz="2800" spc="75" dirty="0">
                <a:solidFill>
                  <a:srgbClr val="004A52"/>
                </a:solidFill>
                <a:latin typeface="Bahnschrift"/>
                <a:cs typeface="Bahnschrift"/>
              </a:rPr>
              <a:t> </a:t>
            </a:r>
            <a:r>
              <a:rPr lang="en-US" sz="2800" dirty="0">
                <a:solidFill>
                  <a:srgbClr val="004A52"/>
                </a:solidFill>
                <a:latin typeface="Bahnschrift"/>
                <a:cs typeface="Bahnschrift"/>
              </a:rPr>
              <a:t>glucose</a:t>
            </a:r>
            <a:r>
              <a:rPr lang="en-US" sz="2800" spc="100" dirty="0">
                <a:solidFill>
                  <a:srgbClr val="004A52"/>
                </a:solidFill>
                <a:latin typeface="Bahnschrift"/>
                <a:cs typeface="Bahnschrift"/>
              </a:rPr>
              <a:t> </a:t>
            </a:r>
            <a:r>
              <a:rPr lang="en-US" sz="2800" dirty="0">
                <a:solidFill>
                  <a:srgbClr val="004A52"/>
                </a:solidFill>
                <a:latin typeface="Bahnschrift"/>
                <a:cs typeface="Bahnschrift"/>
              </a:rPr>
              <a:t>level</a:t>
            </a:r>
            <a:r>
              <a:rPr lang="en-US" sz="2800" spc="95" dirty="0">
                <a:solidFill>
                  <a:srgbClr val="004A52"/>
                </a:solidFill>
                <a:latin typeface="Bahnschrift"/>
                <a:cs typeface="Bahnschrift"/>
              </a:rPr>
              <a:t> </a:t>
            </a:r>
            <a:r>
              <a:rPr lang="en-US" sz="2800" dirty="0">
                <a:solidFill>
                  <a:srgbClr val="004A52"/>
                </a:solidFill>
                <a:latin typeface="Bahnschrift"/>
                <a:cs typeface="Bahnschrift"/>
              </a:rPr>
              <a:t>(Continuous)</a:t>
            </a:r>
            <a:r>
              <a:rPr lang="en-US" sz="2800" spc="100" dirty="0">
                <a:solidFill>
                  <a:srgbClr val="004A52"/>
                </a:solidFill>
                <a:latin typeface="Bahnschrift"/>
                <a:cs typeface="Bahnschrift"/>
              </a:rPr>
              <a:t> </a:t>
            </a:r>
            <a:r>
              <a:rPr lang="en-US" sz="2800" dirty="0">
                <a:solidFill>
                  <a:srgbClr val="004A52"/>
                </a:solidFill>
                <a:latin typeface="Bahnschrift"/>
                <a:cs typeface="Bahnschrift"/>
              </a:rPr>
              <a:t>Predict</a:t>
            </a:r>
            <a:r>
              <a:rPr lang="en-US" sz="2800" spc="100" dirty="0">
                <a:solidFill>
                  <a:srgbClr val="004A52"/>
                </a:solidFill>
                <a:latin typeface="Bahnschrift"/>
                <a:cs typeface="Bahnschrift"/>
              </a:rPr>
              <a:t> </a:t>
            </a:r>
            <a:r>
              <a:rPr lang="en-US" sz="2800" dirty="0">
                <a:solidFill>
                  <a:srgbClr val="004A52"/>
                </a:solidFill>
                <a:latin typeface="Bahnschrift"/>
                <a:cs typeface="Bahnschrift"/>
              </a:rPr>
              <a:t>variable</a:t>
            </a:r>
            <a:r>
              <a:rPr lang="en-US" sz="2800" spc="100" dirty="0">
                <a:solidFill>
                  <a:srgbClr val="004A52"/>
                </a:solidFill>
                <a:latin typeface="Bahnschrift"/>
                <a:cs typeface="Bahnschrift"/>
              </a:rPr>
              <a:t> </a:t>
            </a:r>
            <a:r>
              <a:rPr lang="en-US" sz="2800" dirty="0">
                <a:solidFill>
                  <a:srgbClr val="004A52"/>
                </a:solidFill>
                <a:latin typeface="Bahnschrift"/>
                <a:cs typeface="Bahnschrift"/>
              </a:rPr>
              <a:t>(desired</a:t>
            </a:r>
            <a:r>
              <a:rPr lang="en-US" sz="2800" spc="95" dirty="0">
                <a:solidFill>
                  <a:srgbClr val="004A52"/>
                </a:solidFill>
                <a:latin typeface="Bahnschrift"/>
                <a:cs typeface="Bahnschrift"/>
              </a:rPr>
              <a:t> </a:t>
            </a:r>
            <a:r>
              <a:rPr lang="en-US" sz="2800" spc="-10" dirty="0">
                <a:solidFill>
                  <a:srgbClr val="004A52"/>
                </a:solidFill>
                <a:latin typeface="Bahnschrift"/>
                <a:cs typeface="Bahnschrift"/>
              </a:rPr>
              <a:t>target)</a:t>
            </a:r>
            <a:endParaRPr lang="en-US" sz="2800" dirty="0">
              <a:latin typeface="Bahnschrift"/>
              <a:cs typeface="Bahnschrift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543099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D857D-C112-7204-7B65-DA38AD51E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pc="270" dirty="0"/>
              <a:t>challenges: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D49D3A-8E4E-629B-9A0A-214080851F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355600" indent="-343535">
              <a:lnSpc>
                <a:spcPct val="100000"/>
              </a:lnSpc>
              <a:spcBef>
                <a:spcPts val="105"/>
              </a:spcBef>
              <a:buClr>
                <a:srgbClr val="000000"/>
              </a:buClr>
              <a:buFont typeface="Wingdings"/>
              <a:buChar char=""/>
              <a:tabLst>
                <a:tab pos="355600" algn="l"/>
                <a:tab pos="356235" algn="l"/>
              </a:tabLst>
            </a:pPr>
            <a:r>
              <a:rPr lang="en-US" sz="2800" dirty="0">
                <a:solidFill>
                  <a:srgbClr val="0D3A45"/>
                </a:solidFill>
                <a:latin typeface="Bahnschrift"/>
                <a:cs typeface="Bahnschrift"/>
              </a:rPr>
              <a:t>Less</a:t>
            </a:r>
            <a:r>
              <a:rPr lang="en-US" sz="2800" spc="155" dirty="0">
                <a:solidFill>
                  <a:srgbClr val="0D3A45"/>
                </a:solidFill>
                <a:latin typeface="Bahnschrift"/>
                <a:cs typeface="Bahnschrift"/>
              </a:rPr>
              <a:t> </a:t>
            </a:r>
            <a:r>
              <a:rPr lang="en-US" sz="2800" dirty="0">
                <a:solidFill>
                  <a:srgbClr val="124F5C"/>
                </a:solidFill>
                <a:latin typeface="Bahnschrift"/>
                <a:cs typeface="Bahnschrift"/>
              </a:rPr>
              <a:t>amount</a:t>
            </a:r>
            <a:r>
              <a:rPr lang="en-US" sz="2800" spc="155" dirty="0">
                <a:solidFill>
                  <a:srgbClr val="124F5C"/>
                </a:solidFill>
                <a:latin typeface="Bahnschrift"/>
                <a:cs typeface="Bahnschrift"/>
              </a:rPr>
              <a:t> </a:t>
            </a:r>
            <a:r>
              <a:rPr lang="en-US" sz="2800" dirty="0">
                <a:solidFill>
                  <a:srgbClr val="124F5C"/>
                </a:solidFill>
                <a:latin typeface="Bahnschrift"/>
                <a:cs typeface="Bahnschrift"/>
              </a:rPr>
              <a:t>of</a:t>
            </a:r>
            <a:r>
              <a:rPr lang="en-US" sz="2800" spc="180" dirty="0">
                <a:solidFill>
                  <a:srgbClr val="124F5C"/>
                </a:solidFill>
                <a:latin typeface="Bahnschrift"/>
                <a:cs typeface="Bahnschrift"/>
              </a:rPr>
              <a:t> </a:t>
            </a:r>
            <a:r>
              <a:rPr lang="en-US" sz="2800" dirty="0">
                <a:solidFill>
                  <a:srgbClr val="124F5C"/>
                </a:solidFill>
                <a:latin typeface="Bahnschrift"/>
                <a:cs typeface="Bahnschrift"/>
              </a:rPr>
              <a:t>data</a:t>
            </a:r>
            <a:r>
              <a:rPr lang="en-US" sz="2800" spc="165" dirty="0">
                <a:solidFill>
                  <a:srgbClr val="124F5C"/>
                </a:solidFill>
                <a:latin typeface="Bahnschrift"/>
                <a:cs typeface="Bahnschrift"/>
              </a:rPr>
              <a:t> </a:t>
            </a:r>
            <a:r>
              <a:rPr lang="en-US" sz="2800" dirty="0">
                <a:solidFill>
                  <a:srgbClr val="124F5C"/>
                </a:solidFill>
                <a:latin typeface="Bahnschrift"/>
                <a:cs typeface="Bahnschrift"/>
              </a:rPr>
              <a:t>available</a:t>
            </a:r>
            <a:r>
              <a:rPr lang="en-US" sz="2800" spc="140" dirty="0">
                <a:solidFill>
                  <a:srgbClr val="124F5C"/>
                </a:solidFill>
                <a:latin typeface="Bahnschrift"/>
                <a:cs typeface="Bahnschrift"/>
              </a:rPr>
              <a:t> </a:t>
            </a:r>
            <a:r>
              <a:rPr lang="en-US" sz="2800" dirty="0">
                <a:solidFill>
                  <a:srgbClr val="124F5C"/>
                </a:solidFill>
                <a:latin typeface="Bahnschrift"/>
                <a:cs typeface="Bahnschrift"/>
              </a:rPr>
              <a:t>made</a:t>
            </a:r>
            <a:r>
              <a:rPr lang="en-US" sz="2800" spc="160" dirty="0">
                <a:solidFill>
                  <a:srgbClr val="124F5C"/>
                </a:solidFill>
                <a:latin typeface="Bahnschrift"/>
                <a:cs typeface="Bahnschrift"/>
              </a:rPr>
              <a:t> </a:t>
            </a:r>
            <a:r>
              <a:rPr lang="en-US" sz="2800" dirty="0">
                <a:solidFill>
                  <a:srgbClr val="124F5C"/>
                </a:solidFill>
                <a:latin typeface="Bahnschrift"/>
                <a:cs typeface="Bahnschrift"/>
              </a:rPr>
              <a:t>it</a:t>
            </a:r>
            <a:r>
              <a:rPr lang="en-US" sz="2800" spc="180" dirty="0">
                <a:solidFill>
                  <a:srgbClr val="124F5C"/>
                </a:solidFill>
                <a:latin typeface="Bahnschrift"/>
                <a:cs typeface="Bahnschrift"/>
              </a:rPr>
              <a:t> </a:t>
            </a:r>
            <a:r>
              <a:rPr lang="en-US" sz="2800" dirty="0">
                <a:solidFill>
                  <a:srgbClr val="124F5C"/>
                </a:solidFill>
                <a:latin typeface="Bahnschrift"/>
                <a:cs typeface="Bahnschrift"/>
              </a:rPr>
              <a:t>difficult</a:t>
            </a:r>
            <a:r>
              <a:rPr lang="en-US" sz="2800" spc="165" dirty="0">
                <a:solidFill>
                  <a:srgbClr val="124F5C"/>
                </a:solidFill>
                <a:latin typeface="Bahnschrift"/>
                <a:cs typeface="Bahnschrift"/>
              </a:rPr>
              <a:t> </a:t>
            </a:r>
            <a:r>
              <a:rPr lang="en-US" sz="2800" dirty="0">
                <a:solidFill>
                  <a:srgbClr val="124F5C"/>
                </a:solidFill>
                <a:latin typeface="Bahnschrift"/>
                <a:cs typeface="Bahnschrift"/>
              </a:rPr>
              <a:t>to</a:t>
            </a:r>
            <a:r>
              <a:rPr lang="en-US" sz="2800" spc="180" dirty="0">
                <a:solidFill>
                  <a:srgbClr val="124F5C"/>
                </a:solidFill>
                <a:latin typeface="Bahnschrift"/>
                <a:cs typeface="Bahnschrift"/>
              </a:rPr>
              <a:t> </a:t>
            </a:r>
            <a:r>
              <a:rPr lang="en-US" sz="2800" dirty="0">
                <a:solidFill>
                  <a:srgbClr val="124F5C"/>
                </a:solidFill>
                <a:latin typeface="Bahnschrift"/>
                <a:cs typeface="Bahnschrift"/>
              </a:rPr>
              <a:t>predict</a:t>
            </a:r>
            <a:r>
              <a:rPr lang="en-US" sz="2800" spc="150" dirty="0">
                <a:solidFill>
                  <a:srgbClr val="124F5C"/>
                </a:solidFill>
                <a:latin typeface="Bahnschrift"/>
                <a:cs typeface="Bahnschrift"/>
              </a:rPr>
              <a:t> </a:t>
            </a:r>
            <a:r>
              <a:rPr lang="en-US" sz="2800" spc="-10" dirty="0">
                <a:solidFill>
                  <a:srgbClr val="124F5C"/>
                </a:solidFill>
                <a:latin typeface="Bahnschrift"/>
                <a:cs typeface="Bahnschrift"/>
              </a:rPr>
              <a:t>properly.</a:t>
            </a:r>
            <a:endParaRPr lang="en-US" sz="2800" dirty="0">
              <a:latin typeface="Bahnschrift"/>
              <a:cs typeface="Bahnschrift"/>
            </a:endParaRPr>
          </a:p>
          <a:p>
            <a:pPr>
              <a:lnSpc>
                <a:spcPct val="100000"/>
              </a:lnSpc>
              <a:buFont typeface="Wingdings"/>
              <a:buChar char=""/>
            </a:pPr>
            <a:endParaRPr lang="en-US" sz="2800" dirty="0">
              <a:latin typeface="Bahnschrift"/>
              <a:cs typeface="Bahnschrift"/>
            </a:endParaRPr>
          </a:p>
          <a:p>
            <a:pPr marL="355600" marR="5080" indent="-343535">
              <a:lnSpc>
                <a:spcPct val="100000"/>
              </a:lnSpc>
              <a:spcBef>
                <a:spcPts val="5"/>
              </a:spcBef>
              <a:buClr>
                <a:srgbClr val="000000"/>
              </a:buClr>
              <a:buFont typeface="Wingdings"/>
              <a:buChar char=""/>
              <a:tabLst>
                <a:tab pos="355600" algn="l"/>
                <a:tab pos="356235" algn="l"/>
              </a:tabLst>
            </a:pPr>
            <a:r>
              <a:rPr lang="en-US" sz="2800" dirty="0">
                <a:solidFill>
                  <a:srgbClr val="124F5C"/>
                </a:solidFill>
                <a:latin typeface="Bahnschrift"/>
                <a:cs typeface="Bahnschrift"/>
              </a:rPr>
              <a:t>Missing</a:t>
            </a:r>
            <a:r>
              <a:rPr lang="en-US" sz="2800" spc="135" dirty="0">
                <a:solidFill>
                  <a:srgbClr val="124F5C"/>
                </a:solidFill>
                <a:latin typeface="Bahnschrift"/>
                <a:cs typeface="Bahnschrift"/>
              </a:rPr>
              <a:t> </a:t>
            </a:r>
            <a:r>
              <a:rPr lang="en-US" sz="2800" dirty="0">
                <a:solidFill>
                  <a:srgbClr val="124F5C"/>
                </a:solidFill>
                <a:latin typeface="Bahnschrift"/>
                <a:cs typeface="Bahnschrift"/>
              </a:rPr>
              <a:t>relevant/Important</a:t>
            </a:r>
            <a:r>
              <a:rPr lang="en-US" sz="2800" spc="135" dirty="0">
                <a:solidFill>
                  <a:srgbClr val="124F5C"/>
                </a:solidFill>
                <a:latin typeface="Bahnschrift"/>
                <a:cs typeface="Bahnschrift"/>
              </a:rPr>
              <a:t> </a:t>
            </a:r>
            <a:r>
              <a:rPr lang="en-US" sz="2800" dirty="0">
                <a:solidFill>
                  <a:srgbClr val="124F5C"/>
                </a:solidFill>
                <a:latin typeface="Bahnschrift"/>
                <a:cs typeface="Bahnschrift"/>
              </a:rPr>
              <a:t>features</a:t>
            </a:r>
            <a:r>
              <a:rPr lang="en-US" sz="2800" spc="155" dirty="0">
                <a:solidFill>
                  <a:srgbClr val="124F5C"/>
                </a:solidFill>
                <a:latin typeface="Bahnschrift"/>
                <a:cs typeface="Bahnschrift"/>
              </a:rPr>
              <a:t> </a:t>
            </a:r>
            <a:r>
              <a:rPr lang="en-US" sz="2800" dirty="0">
                <a:solidFill>
                  <a:srgbClr val="124F5C"/>
                </a:solidFill>
                <a:latin typeface="Bahnschrift"/>
                <a:cs typeface="Bahnschrift"/>
              </a:rPr>
              <a:t>in</a:t>
            </a:r>
            <a:r>
              <a:rPr lang="en-US" sz="2800" spc="165" dirty="0">
                <a:solidFill>
                  <a:srgbClr val="124F5C"/>
                </a:solidFill>
                <a:latin typeface="Bahnschrift"/>
                <a:cs typeface="Bahnschrift"/>
              </a:rPr>
              <a:t> </a:t>
            </a:r>
            <a:r>
              <a:rPr lang="en-US" sz="2800" dirty="0">
                <a:solidFill>
                  <a:srgbClr val="124F5C"/>
                </a:solidFill>
                <a:latin typeface="Bahnschrift"/>
                <a:cs typeface="Bahnschrift"/>
              </a:rPr>
              <a:t>our</a:t>
            </a:r>
            <a:r>
              <a:rPr lang="en-US" sz="2800" spc="160" dirty="0">
                <a:solidFill>
                  <a:srgbClr val="124F5C"/>
                </a:solidFill>
                <a:latin typeface="Bahnschrift"/>
                <a:cs typeface="Bahnschrift"/>
              </a:rPr>
              <a:t> </a:t>
            </a:r>
            <a:r>
              <a:rPr lang="en-US" sz="2800" dirty="0">
                <a:solidFill>
                  <a:srgbClr val="124F5C"/>
                </a:solidFill>
                <a:latin typeface="Bahnschrift"/>
                <a:cs typeface="Bahnschrift"/>
              </a:rPr>
              <a:t>dataset</a:t>
            </a:r>
            <a:r>
              <a:rPr lang="en-US" sz="2800" spc="145" dirty="0">
                <a:solidFill>
                  <a:srgbClr val="124F5C"/>
                </a:solidFill>
                <a:latin typeface="Bahnschrift"/>
                <a:cs typeface="Bahnschrift"/>
              </a:rPr>
              <a:t> </a:t>
            </a:r>
            <a:r>
              <a:rPr lang="en-US" sz="2800" dirty="0">
                <a:solidFill>
                  <a:srgbClr val="124F5C"/>
                </a:solidFill>
                <a:latin typeface="Bahnschrift"/>
                <a:cs typeface="Bahnschrift"/>
              </a:rPr>
              <a:t>like</a:t>
            </a:r>
            <a:r>
              <a:rPr lang="en-US" sz="2800" spc="170" dirty="0">
                <a:solidFill>
                  <a:srgbClr val="124F5C"/>
                </a:solidFill>
                <a:latin typeface="Bahnschrift"/>
                <a:cs typeface="Bahnschrift"/>
              </a:rPr>
              <a:t> </a:t>
            </a:r>
            <a:r>
              <a:rPr lang="en-US" sz="2800" dirty="0">
                <a:solidFill>
                  <a:srgbClr val="124F5C"/>
                </a:solidFill>
                <a:latin typeface="Bahnschrift"/>
                <a:cs typeface="Bahnschrift"/>
              </a:rPr>
              <a:t>Chest</a:t>
            </a:r>
            <a:r>
              <a:rPr lang="en-US" sz="2800" spc="170" dirty="0">
                <a:solidFill>
                  <a:srgbClr val="124F5C"/>
                </a:solidFill>
                <a:latin typeface="Bahnschrift"/>
                <a:cs typeface="Bahnschrift"/>
              </a:rPr>
              <a:t> </a:t>
            </a:r>
            <a:r>
              <a:rPr lang="en-US" sz="2800" spc="-20" dirty="0">
                <a:solidFill>
                  <a:srgbClr val="124F5C"/>
                </a:solidFill>
                <a:latin typeface="Bahnschrift"/>
                <a:cs typeface="Bahnschrift"/>
              </a:rPr>
              <a:t>pain </a:t>
            </a:r>
            <a:r>
              <a:rPr lang="en-US" sz="2800" dirty="0">
                <a:solidFill>
                  <a:srgbClr val="124F5C"/>
                </a:solidFill>
                <a:latin typeface="Bahnschrift"/>
                <a:cs typeface="Bahnschrift"/>
              </a:rPr>
              <a:t>location,</a:t>
            </a:r>
            <a:r>
              <a:rPr lang="en-US" sz="2800" spc="140" dirty="0">
                <a:solidFill>
                  <a:srgbClr val="124F5C"/>
                </a:solidFill>
                <a:latin typeface="Bahnschrift"/>
                <a:cs typeface="Bahnschrift"/>
              </a:rPr>
              <a:t> </a:t>
            </a:r>
            <a:r>
              <a:rPr lang="en-US" sz="2800" dirty="0">
                <a:solidFill>
                  <a:srgbClr val="124F5C"/>
                </a:solidFill>
                <a:latin typeface="Bahnschrift"/>
                <a:cs typeface="Bahnschrift"/>
              </a:rPr>
              <a:t>chest</a:t>
            </a:r>
            <a:r>
              <a:rPr lang="en-US" sz="2800" spc="155" dirty="0">
                <a:solidFill>
                  <a:srgbClr val="124F5C"/>
                </a:solidFill>
                <a:latin typeface="Bahnschrift"/>
                <a:cs typeface="Bahnschrift"/>
              </a:rPr>
              <a:t> </a:t>
            </a:r>
            <a:r>
              <a:rPr lang="en-US" sz="2800" dirty="0">
                <a:solidFill>
                  <a:srgbClr val="124F5C"/>
                </a:solidFill>
                <a:latin typeface="Bahnschrift"/>
                <a:cs typeface="Bahnschrift"/>
              </a:rPr>
              <a:t>pain</a:t>
            </a:r>
            <a:r>
              <a:rPr lang="en-US" sz="2800" spc="155" dirty="0">
                <a:solidFill>
                  <a:srgbClr val="124F5C"/>
                </a:solidFill>
                <a:latin typeface="Bahnschrift"/>
                <a:cs typeface="Bahnschrift"/>
              </a:rPr>
              <a:t> </a:t>
            </a:r>
            <a:r>
              <a:rPr lang="en-US" sz="2800" dirty="0">
                <a:solidFill>
                  <a:srgbClr val="124F5C"/>
                </a:solidFill>
                <a:latin typeface="Bahnschrift"/>
                <a:cs typeface="Bahnschrift"/>
              </a:rPr>
              <a:t>type,</a:t>
            </a:r>
            <a:r>
              <a:rPr lang="en-US" sz="2800" spc="150" dirty="0">
                <a:solidFill>
                  <a:srgbClr val="124F5C"/>
                </a:solidFill>
                <a:latin typeface="Bahnschrift"/>
                <a:cs typeface="Bahnschrift"/>
              </a:rPr>
              <a:t> </a:t>
            </a:r>
            <a:r>
              <a:rPr lang="en-US" sz="2800" dirty="0">
                <a:solidFill>
                  <a:srgbClr val="124F5C"/>
                </a:solidFill>
                <a:latin typeface="Bahnschrift"/>
                <a:cs typeface="Bahnschrift"/>
              </a:rPr>
              <a:t>Family</a:t>
            </a:r>
            <a:r>
              <a:rPr lang="en-US" sz="2800" spc="150" dirty="0">
                <a:solidFill>
                  <a:srgbClr val="124F5C"/>
                </a:solidFill>
                <a:latin typeface="Bahnschrift"/>
                <a:cs typeface="Bahnschrift"/>
              </a:rPr>
              <a:t> </a:t>
            </a:r>
            <a:r>
              <a:rPr lang="en-US" sz="2800" dirty="0">
                <a:solidFill>
                  <a:srgbClr val="124F5C"/>
                </a:solidFill>
                <a:latin typeface="Bahnschrift"/>
                <a:cs typeface="Bahnschrift"/>
              </a:rPr>
              <a:t>history</a:t>
            </a:r>
            <a:r>
              <a:rPr lang="en-US" sz="2800" spc="150" dirty="0">
                <a:solidFill>
                  <a:srgbClr val="124F5C"/>
                </a:solidFill>
                <a:latin typeface="Bahnschrift"/>
                <a:cs typeface="Bahnschrift"/>
              </a:rPr>
              <a:t> </a:t>
            </a:r>
            <a:r>
              <a:rPr lang="en-US" sz="2800" dirty="0">
                <a:solidFill>
                  <a:srgbClr val="124F5C"/>
                </a:solidFill>
                <a:latin typeface="Bahnschrift"/>
                <a:cs typeface="Bahnschrift"/>
              </a:rPr>
              <a:t>of</a:t>
            </a:r>
            <a:r>
              <a:rPr lang="en-US" sz="2800" spc="175" dirty="0">
                <a:solidFill>
                  <a:srgbClr val="124F5C"/>
                </a:solidFill>
                <a:latin typeface="Bahnschrift"/>
                <a:cs typeface="Bahnschrift"/>
              </a:rPr>
              <a:t> </a:t>
            </a:r>
            <a:r>
              <a:rPr lang="en-US" sz="2800" dirty="0">
                <a:solidFill>
                  <a:srgbClr val="124F5C"/>
                </a:solidFill>
                <a:latin typeface="Bahnschrift"/>
                <a:cs typeface="Bahnschrift"/>
              </a:rPr>
              <a:t>coronary</a:t>
            </a:r>
            <a:r>
              <a:rPr lang="en-US" sz="2800" spc="145" dirty="0">
                <a:solidFill>
                  <a:srgbClr val="124F5C"/>
                </a:solidFill>
                <a:latin typeface="Bahnschrift"/>
                <a:cs typeface="Bahnschrift"/>
              </a:rPr>
              <a:t> </a:t>
            </a:r>
            <a:r>
              <a:rPr lang="en-US" sz="2800" spc="-10" dirty="0">
                <a:solidFill>
                  <a:srgbClr val="124F5C"/>
                </a:solidFill>
                <a:latin typeface="Bahnschrift"/>
                <a:cs typeface="Bahnschrift"/>
              </a:rPr>
              <a:t>artery, </a:t>
            </a:r>
            <a:r>
              <a:rPr lang="en-US" sz="2800" dirty="0">
                <a:solidFill>
                  <a:srgbClr val="124F5C"/>
                </a:solidFill>
                <a:latin typeface="Bahnschrift"/>
                <a:cs typeface="Bahnschrift"/>
              </a:rPr>
              <a:t>Exercise,</a:t>
            </a:r>
            <a:r>
              <a:rPr lang="en-US" sz="2800" spc="180" dirty="0">
                <a:solidFill>
                  <a:srgbClr val="124F5C"/>
                </a:solidFill>
                <a:latin typeface="Bahnschrift"/>
                <a:cs typeface="Bahnschrift"/>
              </a:rPr>
              <a:t> </a:t>
            </a:r>
            <a:r>
              <a:rPr lang="en-US" sz="2800" spc="-20" dirty="0">
                <a:solidFill>
                  <a:srgbClr val="124F5C"/>
                </a:solidFill>
                <a:latin typeface="Bahnschrift"/>
                <a:cs typeface="Bahnschrift"/>
              </a:rPr>
              <a:t>etc.</a:t>
            </a:r>
            <a:endParaRPr lang="en-US" sz="2800" dirty="0">
              <a:latin typeface="Bahnschrift"/>
              <a:cs typeface="Bahnschrift"/>
            </a:endParaRPr>
          </a:p>
          <a:p>
            <a:pPr>
              <a:lnSpc>
                <a:spcPct val="100000"/>
              </a:lnSpc>
              <a:buFont typeface="Wingdings"/>
              <a:buChar char=""/>
            </a:pPr>
            <a:endParaRPr lang="en-US" sz="2800" dirty="0">
              <a:latin typeface="Bahnschrift"/>
              <a:cs typeface="Bahnschrift"/>
            </a:endParaRPr>
          </a:p>
          <a:p>
            <a:pPr marL="355600" indent="-343535">
              <a:lnSpc>
                <a:spcPct val="100000"/>
              </a:lnSpc>
              <a:buClr>
                <a:srgbClr val="000000"/>
              </a:buClr>
              <a:buFont typeface="Wingdings"/>
              <a:buChar char=""/>
              <a:tabLst>
                <a:tab pos="355600" algn="l"/>
                <a:tab pos="356235" algn="l"/>
              </a:tabLst>
            </a:pPr>
            <a:r>
              <a:rPr lang="en-US" sz="2800" dirty="0">
                <a:solidFill>
                  <a:srgbClr val="124F5C"/>
                </a:solidFill>
                <a:latin typeface="Bahnschrift"/>
                <a:cs typeface="Bahnschrift"/>
              </a:rPr>
              <a:t>The</a:t>
            </a:r>
            <a:r>
              <a:rPr lang="en-US" sz="2800" spc="180" dirty="0">
                <a:solidFill>
                  <a:srgbClr val="124F5C"/>
                </a:solidFill>
                <a:latin typeface="Bahnschrift"/>
                <a:cs typeface="Bahnschrift"/>
              </a:rPr>
              <a:t> </a:t>
            </a:r>
            <a:r>
              <a:rPr lang="en-US" sz="2800" dirty="0">
                <a:solidFill>
                  <a:srgbClr val="124F5C"/>
                </a:solidFill>
                <a:latin typeface="Bahnschrift"/>
                <a:cs typeface="Bahnschrift"/>
              </a:rPr>
              <a:t>dataset</a:t>
            </a:r>
            <a:r>
              <a:rPr lang="en-US" sz="2800" spc="155" dirty="0">
                <a:solidFill>
                  <a:srgbClr val="124F5C"/>
                </a:solidFill>
                <a:latin typeface="Bahnschrift"/>
                <a:cs typeface="Bahnschrift"/>
              </a:rPr>
              <a:t> </a:t>
            </a:r>
            <a:r>
              <a:rPr lang="en-US" sz="2800" dirty="0">
                <a:solidFill>
                  <a:srgbClr val="124F5C"/>
                </a:solidFill>
                <a:latin typeface="Bahnschrift"/>
                <a:cs typeface="Bahnschrift"/>
              </a:rPr>
              <a:t>was</a:t>
            </a:r>
            <a:r>
              <a:rPr lang="en-US" sz="2800" spc="180" dirty="0">
                <a:solidFill>
                  <a:srgbClr val="124F5C"/>
                </a:solidFill>
                <a:latin typeface="Bahnschrift"/>
                <a:cs typeface="Bahnschrift"/>
              </a:rPr>
              <a:t> </a:t>
            </a:r>
            <a:r>
              <a:rPr lang="en-US" sz="2800" dirty="0">
                <a:solidFill>
                  <a:srgbClr val="124F5C"/>
                </a:solidFill>
                <a:latin typeface="Bahnschrift"/>
                <a:cs typeface="Bahnschrift"/>
              </a:rPr>
              <a:t>imbalanced</a:t>
            </a:r>
            <a:r>
              <a:rPr lang="en-US" sz="2800" spc="150" dirty="0">
                <a:solidFill>
                  <a:srgbClr val="124F5C"/>
                </a:solidFill>
                <a:latin typeface="Bahnschrift"/>
                <a:cs typeface="Bahnschrift"/>
              </a:rPr>
              <a:t> </a:t>
            </a:r>
            <a:r>
              <a:rPr lang="en-US" sz="2800" dirty="0">
                <a:solidFill>
                  <a:srgbClr val="124F5C"/>
                </a:solidFill>
                <a:latin typeface="Bahnschrift"/>
                <a:cs typeface="Bahnschrift"/>
              </a:rPr>
              <a:t>and</a:t>
            </a:r>
            <a:r>
              <a:rPr lang="en-US" sz="2800" spc="175" dirty="0">
                <a:solidFill>
                  <a:srgbClr val="124F5C"/>
                </a:solidFill>
                <a:latin typeface="Bahnschrift"/>
                <a:cs typeface="Bahnschrift"/>
              </a:rPr>
              <a:t> </a:t>
            </a:r>
            <a:r>
              <a:rPr lang="en-US" sz="2800" dirty="0">
                <a:solidFill>
                  <a:srgbClr val="124F5C"/>
                </a:solidFill>
                <a:latin typeface="Bahnschrift"/>
                <a:cs typeface="Bahnschrift"/>
              </a:rPr>
              <a:t>hence</a:t>
            </a:r>
            <a:r>
              <a:rPr lang="en-US" sz="2800" spc="165" dirty="0">
                <a:solidFill>
                  <a:srgbClr val="124F5C"/>
                </a:solidFill>
                <a:latin typeface="Bahnschrift"/>
                <a:cs typeface="Bahnschrift"/>
              </a:rPr>
              <a:t> </a:t>
            </a:r>
            <a:r>
              <a:rPr lang="en-US" sz="2800" dirty="0">
                <a:solidFill>
                  <a:srgbClr val="124F5C"/>
                </a:solidFill>
                <a:latin typeface="Bahnschrift"/>
                <a:cs typeface="Bahnschrift"/>
              </a:rPr>
              <a:t>we</a:t>
            </a:r>
            <a:r>
              <a:rPr lang="en-US" sz="2800" spc="185" dirty="0">
                <a:solidFill>
                  <a:srgbClr val="124F5C"/>
                </a:solidFill>
                <a:latin typeface="Bahnschrift"/>
                <a:cs typeface="Bahnschrift"/>
              </a:rPr>
              <a:t> </a:t>
            </a:r>
            <a:r>
              <a:rPr lang="en-US" sz="2800" dirty="0">
                <a:solidFill>
                  <a:srgbClr val="124F5C"/>
                </a:solidFill>
                <a:latin typeface="Bahnschrift"/>
                <a:cs typeface="Bahnschrift"/>
              </a:rPr>
              <a:t>were</a:t>
            </a:r>
            <a:r>
              <a:rPr lang="en-US" sz="2800" spc="175" dirty="0">
                <a:solidFill>
                  <a:srgbClr val="124F5C"/>
                </a:solidFill>
                <a:latin typeface="Bahnschrift"/>
                <a:cs typeface="Bahnschrift"/>
              </a:rPr>
              <a:t> </a:t>
            </a:r>
            <a:r>
              <a:rPr lang="en-US" sz="2800" dirty="0">
                <a:solidFill>
                  <a:srgbClr val="124F5C"/>
                </a:solidFill>
                <a:latin typeface="Bahnschrift"/>
                <a:cs typeface="Bahnschrift"/>
              </a:rPr>
              <a:t>not</a:t>
            </a:r>
            <a:r>
              <a:rPr lang="en-US" sz="2800" spc="165" dirty="0">
                <a:solidFill>
                  <a:srgbClr val="124F5C"/>
                </a:solidFill>
                <a:latin typeface="Bahnschrift"/>
                <a:cs typeface="Bahnschrift"/>
              </a:rPr>
              <a:t> </a:t>
            </a:r>
            <a:r>
              <a:rPr lang="en-US" sz="2800" dirty="0">
                <a:solidFill>
                  <a:srgbClr val="124F5C"/>
                </a:solidFill>
                <a:latin typeface="Bahnschrift"/>
                <a:cs typeface="Bahnschrift"/>
              </a:rPr>
              <a:t>able</a:t>
            </a:r>
            <a:r>
              <a:rPr lang="en-US" sz="2800" spc="175" dirty="0">
                <a:solidFill>
                  <a:srgbClr val="124F5C"/>
                </a:solidFill>
                <a:latin typeface="Bahnschrift"/>
                <a:cs typeface="Bahnschrift"/>
              </a:rPr>
              <a:t> </a:t>
            </a:r>
            <a:r>
              <a:rPr lang="en-US" sz="2800" dirty="0">
                <a:solidFill>
                  <a:srgbClr val="124F5C"/>
                </a:solidFill>
                <a:latin typeface="Bahnschrift"/>
                <a:cs typeface="Bahnschrift"/>
              </a:rPr>
              <a:t>to</a:t>
            </a:r>
            <a:r>
              <a:rPr lang="en-US" sz="2800" spc="170" dirty="0">
                <a:solidFill>
                  <a:srgbClr val="124F5C"/>
                </a:solidFill>
                <a:latin typeface="Bahnschrift"/>
                <a:cs typeface="Bahnschrift"/>
              </a:rPr>
              <a:t> </a:t>
            </a:r>
            <a:r>
              <a:rPr lang="en-US" sz="2800" spc="-10" dirty="0">
                <a:solidFill>
                  <a:srgbClr val="124F5C"/>
                </a:solidFill>
                <a:latin typeface="Bahnschrift"/>
                <a:cs typeface="Bahnschrift"/>
              </a:rPr>
              <a:t>apply</a:t>
            </a:r>
            <a:endParaRPr lang="en-US" sz="2800" dirty="0">
              <a:latin typeface="Bahnschrift"/>
              <a:cs typeface="Bahnschrift"/>
            </a:endParaRPr>
          </a:p>
          <a:p>
            <a:pPr marL="355600">
              <a:lnSpc>
                <a:spcPct val="100000"/>
              </a:lnSpc>
            </a:pPr>
            <a:r>
              <a:rPr lang="en-US" sz="2800" dirty="0">
                <a:solidFill>
                  <a:srgbClr val="124F5C"/>
                </a:solidFill>
                <a:latin typeface="Bahnschrift"/>
                <a:cs typeface="Bahnschrift"/>
              </a:rPr>
              <a:t>some</a:t>
            </a:r>
            <a:r>
              <a:rPr lang="en-US" sz="2800" spc="160" dirty="0">
                <a:solidFill>
                  <a:srgbClr val="124F5C"/>
                </a:solidFill>
                <a:latin typeface="Bahnschrift"/>
                <a:cs typeface="Bahnschrift"/>
              </a:rPr>
              <a:t> </a:t>
            </a:r>
            <a:r>
              <a:rPr lang="en-US" sz="2800" dirty="0">
                <a:solidFill>
                  <a:srgbClr val="124F5C"/>
                </a:solidFill>
                <a:latin typeface="Bahnschrift"/>
                <a:cs typeface="Bahnschrift"/>
              </a:rPr>
              <a:t>models</a:t>
            </a:r>
            <a:r>
              <a:rPr lang="en-US" sz="2800" spc="160" dirty="0">
                <a:solidFill>
                  <a:srgbClr val="124F5C"/>
                </a:solidFill>
                <a:latin typeface="Bahnschrift"/>
                <a:cs typeface="Bahnschrift"/>
              </a:rPr>
              <a:t> </a:t>
            </a:r>
            <a:r>
              <a:rPr lang="en-US" sz="2800" spc="-10" dirty="0">
                <a:solidFill>
                  <a:srgbClr val="124F5C"/>
                </a:solidFill>
                <a:latin typeface="Bahnschrift"/>
                <a:cs typeface="Bahnschrift"/>
              </a:rPr>
              <a:t>properly.</a:t>
            </a:r>
            <a:endParaRPr lang="en-US" sz="2800" dirty="0">
              <a:latin typeface="Bahnschrift"/>
              <a:cs typeface="Bahnschrift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382971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E3E7A-5CFD-D074-81F9-9628B1756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pc="185" dirty="0"/>
              <a:t>Conclusion</a:t>
            </a:r>
            <a:r>
              <a:rPr lang="en-IN" b="0" spc="185" dirty="0">
                <a:latin typeface="Bahnschrift"/>
                <a:cs typeface="Bahnschrift"/>
              </a:rPr>
              <a:t>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E876D7-0120-B4CD-3C62-CFC557B9E6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12700">
              <a:lnSpc>
                <a:spcPct val="100000"/>
              </a:lnSpc>
              <a:spcBef>
                <a:spcPts val="455"/>
              </a:spcBef>
            </a:pPr>
            <a:r>
              <a:rPr lang="en-US" sz="2800" dirty="0">
                <a:solidFill>
                  <a:srgbClr val="124F5C"/>
                </a:solidFill>
                <a:latin typeface="Bahnschrift"/>
                <a:cs typeface="Bahnschrift"/>
              </a:rPr>
              <a:t>A</a:t>
            </a:r>
            <a:r>
              <a:rPr lang="en-US" sz="2800" spc="175" dirty="0">
                <a:solidFill>
                  <a:srgbClr val="124F5C"/>
                </a:solidFill>
                <a:latin typeface="Bahnschrift"/>
                <a:cs typeface="Bahnschrift"/>
              </a:rPr>
              <a:t> </a:t>
            </a:r>
            <a:r>
              <a:rPr lang="en-US" sz="2800" dirty="0">
                <a:solidFill>
                  <a:srgbClr val="124F5C"/>
                </a:solidFill>
                <a:latin typeface="Bahnschrift"/>
                <a:cs typeface="Bahnschrift"/>
              </a:rPr>
              <a:t>cardiovascular</a:t>
            </a:r>
            <a:r>
              <a:rPr lang="en-US" sz="2800" spc="130" dirty="0">
                <a:solidFill>
                  <a:srgbClr val="124F5C"/>
                </a:solidFill>
                <a:latin typeface="Bahnschrift"/>
                <a:cs typeface="Bahnschrift"/>
              </a:rPr>
              <a:t> </a:t>
            </a:r>
            <a:r>
              <a:rPr lang="en-US" sz="2800" dirty="0">
                <a:solidFill>
                  <a:srgbClr val="124F5C"/>
                </a:solidFill>
                <a:latin typeface="Bahnschrift"/>
                <a:cs typeface="Bahnschrift"/>
              </a:rPr>
              <a:t>disease</a:t>
            </a:r>
            <a:r>
              <a:rPr lang="en-US" sz="2800" spc="160" dirty="0">
                <a:solidFill>
                  <a:srgbClr val="124F5C"/>
                </a:solidFill>
                <a:latin typeface="Bahnschrift"/>
                <a:cs typeface="Bahnschrift"/>
              </a:rPr>
              <a:t> </a:t>
            </a:r>
            <a:r>
              <a:rPr lang="en-US" sz="2800" dirty="0">
                <a:solidFill>
                  <a:srgbClr val="124F5C"/>
                </a:solidFill>
                <a:latin typeface="Bahnschrift"/>
                <a:cs typeface="Bahnschrift"/>
              </a:rPr>
              <a:t>detection</a:t>
            </a:r>
            <a:r>
              <a:rPr lang="en-US" sz="2800" spc="150" dirty="0">
                <a:solidFill>
                  <a:srgbClr val="124F5C"/>
                </a:solidFill>
                <a:latin typeface="Bahnschrift"/>
                <a:cs typeface="Bahnschrift"/>
              </a:rPr>
              <a:t> </a:t>
            </a:r>
            <a:r>
              <a:rPr lang="en-US" sz="2800" dirty="0">
                <a:solidFill>
                  <a:srgbClr val="124F5C"/>
                </a:solidFill>
                <a:latin typeface="Bahnschrift"/>
                <a:cs typeface="Bahnschrift"/>
              </a:rPr>
              <a:t>model</a:t>
            </a:r>
            <a:r>
              <a:rPr lang="en-US" sz="2800" spc="155" dirty="0">
                <a:solidFill>
                  <a:srgbClr val="124F5C"/>
                </a:solidFill>
                <a:latin typeface="Bahnschrift"/>
                <a:cs typeface="Bahnschrift"/>
              </a:rPr>
              <a:t> </a:t>
            </a:r>
            <a:r>
              <a:rPr lang="en-US" sz="2800" dirty="0">
                <a:solidFill>
                  <a:srgbClr val="124F5C"/>
                </a:solidFill>
                <a:latin typeface="Bahnschrift"/>
                <a:cs typeface="Bahnschrift"/>
              </a:rPr>
              <a:t>has</a:t>
            </a:r>
            <a:r>
              <a:rPr lang="en-US" sz="2800" spc="170" dirty="0">
                <a:solidFill>
                  <a:srgbClr val="124F5C"/>
                </a:solidFill>
                <a:latin typeface="Bahnschrift"/>
                <a:cs typeface="Bahnschrift"/>
              </a:rPr>
              <a:t> </a:t>
            </a:r>
            <a:r>
              <a:rPr lang="en-US" sz="2800" dirty="0">
                <a:solidFill>
                  <a:srgbClr val="124F5C"/>
                </a:solidFill>
                <a:latin typeface="Bahnschrift"/>
                <a:cs typeface="Bahnschrift"/>
              </a:rPr>
              <a:t>been</a:t>
            </a:r>
            <a:r>
              <a:rPr lang="en-US" sz="2800" spc="160" dirty="0">
                <a:solidFill>
                  <a:srgbClr val="124F5C"/>
                </a:solidFill>
                <a:latin typeface="Bahnschrift"/>
                <a:cs typeface="Bahnschrift"/>
              </a:rPr>
              <a:t> </a:t>
            </a:r>
            <a:r>
              <a:rPr lang="en-US" sz="2800" dirty="0">
                <a:solidFill>
                  <a:srgbClr val="124F5C"/>
                </a:solidFill>
                <a:latin typeface="Bahnschrift"/>
                <a:cs typeface="Bahnschrift"/>
              </a:rPr>
              <a:t>built</a:t>
            </a:r>
            <a:r>
              <a:rPr lang="en-US" sz="2800" spc="165" dirty="0">
                <a:solidFill>
                  <a:srgbClr val="124F5C"/>
                </a:solidFill>
                <a:latin typeface="Bahnschrift"/>
                <a:cs typeface="Bahnschrift"/>
              </a:rPr>
              <a:t> </a:t>
            </a:r>
            <a:r>
              <a:rPr lang="en-US" sz="2800" dirty="0">
                <a:solidFill>
                  <a:srgbClr val="124F5C"/>
                </a:solidFill>
                <a:latin typeface="Bahnschrift"/>
                <a:cs typeface="Bahnschrift"/>
              </a:rPr>
              <a:t>using</a:t>
            </a:r>
            <a:r>
              <a:rPr lang="en-US" sz="2800" spc="155" dirty="0">
                <a:solidFill>
                  <a:srgbClr val="124F5C"/>
                </a:solidFill>
                <a:latin typeface="Bahnschrift"/>
                <a:cs typeface="Bahnschrift"/>
              </a:rPr>
              <a:t> </a:t>
            </a:r>
            <a:r>
              <a:rPr lang="en-US" sz="2800" dirty="0">
                <a:solidFill>
                  <a:srgbClr val="124F5C"/>
                </a:solidFill>
                <a:latin typeface="Bahnschrift"/>
                <a:cs typeface="Bahnschrift"/>
              </a:rPr>
              <a:t>no</a:t>
            </a:r>
            <a:r>
              <a:rPr lang="en-US" sz="2800" spc="170" dirty="0">
                <a:solidFill>
                  <a:srgbClr val="124F5C"/>
                </a:solidFill>
                <a:latin typeface="Bahnschrift"/>
                <a:cs typeface="Bahnschrift"/>
              </a:rPr>
              <a:t> </a:t>
            </a:r>
            <a:r>
              <a:rPr lang="en-US" sz="2800" dirty="0">
                <a:solidFill>
                  <a:srgbClr val="124F5C"/>
                </a:solidFill>
                <a:latin typeface="Bahnschrift"/>
                <a:cs typeface="Bahnschrift"/>
              </a:rPr>
              <a:t>of</a:t>
            </a:r>
            <a:r>
              <a:rPr lang="en-US" sz="2800" spc="185" dirty="0">
                <a:solidFill>
                  <a:srgbClr val="124F5C"/>
                </a:solidFill>
                <a:latin typeface="Bahnschrift"/>
                <a:cs typeface="Bahnschrift"/>
              </a:rPr>
              <a:t> </a:t>
            </a:r>
            <a:r>
              <a:rPr lang="en-US" sz="2800" spc="-25" dirty="0">
                <a:solidFill>
                  <a:srgbClr val="124F5C"/>
                </a:solidFill>
                <a:latin typeface="Bahnschrift"/>
                <a:cs typeface="Bahnschrift"/>
              </a:rPr>
              <a:t>ML</a:t>
            </a:r>
            <a:endParaRPr lang="en-US" sz="2800" dirty="0">
              <a:latin typeface="Bahnschrift"/>
              <a:cs typeface="Bahnschrift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lang="en-US" sz="2800" dirty="0">
                <a:solidFill>
                  <a:srgbClr val="124F5C"/>
                </a:solidFill>
                <a:latin typeface="Bahnschrift"/>
                <a:cs typeface="Bahnschrift"/>
              </a:rPr>
              <a:t>classification</a:t>
            </a:r>
            <a:r>
              <a:rPr lang="en-US" sz="2800" spc="110" dirty="0">
                <a:solidFill>
                  <a:srgbClr val="124F5C"/>
                </a:solidFill>
                <a:latin typeface="Bahnschrift"/>
                <a:cs typeface="Bahnschrift"/>
              </a:rPr>
              <a:t> </a:t>
            </a:r>
            <a:r>
              <a:rPr lang="en-US" sz="2800" dirty="0">
                <a:solidFill>
                  <a:srgbClr val="124F5C"/>
                </a:solidFill>
                <a:latin typeface="Bahnschrift"/>
                <a:cs typeface="Bahnschrift"/>
              </a:rPr>
              <a:t>modelling</a:t>
            </a:r>
            <a:r>
              <a:rPr lang="en-US" sz="2800" spc="114" dirty="0">
                <a:solidFill>
                  <a:srgbClr val="124F5C"/>
                </a:solidFill>
                <a:latin typeface="Bahnschrift"/>
                <a:cs typeface="Bahnschrift"/>
              </a:rPr>
              <a:t> </a:t>
            </a:r>
            <a:r>
              <a:rPr lang="en-US" sz="2800" spc="-10" dirty="0">
                <a:solidFill>
                  <a:srgbClr val="124F5C"/>
                </a:solidFill>
                <a:latin typeface="Bahnschrift"/>
                <a:cs typeface="Bahnschrift"/>
              </a:rPr>
              <a:t>techniques.</a:t>
            </a:r>
            <a:endParaRPr lang="en-US" sz="2800" dirty="0">
              <a:latin typeface="Bahnschrift"/>
              <a:cs typeface="Bahnschrift"/>
            </a:endParaRPr>
          </a:p>
          <a:p>
            <a:pPr marL="12700" marR="418465">
              <a:lnSpc>
                <a:spcPct val="114999"/>
              </a:lnSpc>
              <a:spcBef>
                <a:spcPts val="5"/>
              </a:spcBef>
            </a:pPr>
            <a:r>
              <a:rPr lang="en-US" sz="2800" dirty="0">
                <a:solidFill>
                  <a:srgbClr val="124F5C"/>
                </a:solidFill>
                <a:latin typeface="Bahnschrift"/>
                <a:cs typeface="Bahnschrift"/>
              </a:rPr>
              <a:t>This</a:t>
            </a:r>
            <a:r>
              <a:rPr lang="en-US" sz="2800" spc="170" dirty="0">
                <a:solidFill>
                  <a:srgbClr val="124F5C"/>
                </a:solidFill>
                <a:latin typeface="Bahnschrift"/>
                <a:cs typeface="Bahnschrift"/>
              </a:rPr>
              <a:t> </a:t>
            </a:r>
            <a:r>
              <a:rPr lang="en-US" sz="2800" dirty="0">
                <a:solidFill>
                  <a:srgbClr val="124F5C"/>
                </a:solidFill>
                <a:latin typeface="Bahnschrift"/>
                <a:cs typeface="Bahnschrift"/>
              </a:rPr>
              <a:t>project</a:t>
            </a:r>
            <a:r>
              <a:rPr lang="en-US" sz="2800" spc="165" dirty="0">
                <a:solidFill>
                  <a:srgbClr val="124F5C"/>
                </a:solidFill>
                <a:latin typeface="Bahnschrift"/>
                <a:cs typeface="Bahnschrift"/>
              </a:rPr>
              <a:t> </a:t>
            </a:r>
            <a:r>
              <a:rPr lang="en-US" sz="2800" dirty="0">
                <a:solidFill>
                  <a:srgbClr val="124F5C"/>
                </a:solidFill>
                <a:latin typeface="Bahnschrift"/>
                <a:cs typeface="Bahnschrift"/>
              </a:rPr>
              <a:t>once</a:t>
            </a:r>
            <a:r>
              <a:rPr lang="en-US" sz="2800" spc="180" dirty="0">
                <a:solidFill>
                  <a:srgbClr val="124F5C"/>
                </a:solidFill>
                <a:latin typeface="Bahnschrift"/>
                <a:cs typeface="Bahnschrift"/>
              </a:rPr>
              <a:t> </a:t>
            </a:r>
            <a:r>
              <a:rPr lang="en-US" sz="2800" dirty="0">
                <a:solidFill>
                  <a:srgbClr val="124F5C"/>
                </a:solidFill>
                <a:latin typeface="Bahnschrift"/>
                <a:cs typeface="Bahnschrift"/>
              </a:rPr>
              <a:t>deployed</a:t>
            </a:r>
            <a:r>
              <a:rPr lang="en-US" sz="2800" spc="135" dirty="0">
                <a:solidFill>
                  <a:srgbClr val="124F5C"/>
                </a:solidFill>
                <a:latin typeface="Bahnschrift"/>
                <a:cs typeface="Bahnschrift"/>
              </a:rPr>
              <a:t> </a:t>
            </a:r>
            <a:r>
              <a:rPr lang="en-US" sz="2800" dirty="0">
                <a:solidFill>
                  <a:srgbClr val="124F5C"/>
                </a:solidFill>
                <a:latin typeface="Bahnschrift"/>
                <a:cs typeface="Bahnschrift"/>
              </a:rPr>
              <a:t>can</a:t>
            </a:r>
            <a:r>
              <a:rPr lang="en-US" sz="2800" spc="180" dirty="0">
                <a:solidFill>
                  <a:srgbClr val="124F5C"/>
                </a:solidFill>
                <a:latin typeface="Bahnschrift"/>
                <a:cs typeface="Bahnschrift"/>
              </a:rPr>
              <a:t> </a:t>
            </a:r>
            <a:r>
              <a:rPr lang="en-US" sz="2800" dirty="0">
                <a:solidFill>
                  <a:srgbClr val="124F5C"/>
                </a:solidFill>
                <a:latin typeface="Bahnschrift"/>
                <a:cs typeface="Bahnschrift"/>
              </a:rPr>
              <a:t>possibly</a:t>
            </a:r>
            <a:r>
              <a:rPr lang="en-US" sz="2800" spc="140" dirty="0">
                <a:solidFill>
                  <a:srgbClr val="124F5C"/>
                </a:solidFill>
                <a:latin typeface="Bahnschrift"/>
                <a:cs typeface="Bahnschrift"/>
              </a:rPr>
              <a:t> </a:t>
            </a:r>
            <a:r>
              <a:rPr lang="en-US" sz="2800" dirty="0">
                <a:solidFill>
                  <a:srgbClr val="124F5C"/>
                </a:solidFill>
                <a:latin typeface="Bahnschrift"/>
                <a:cs typeface="Bahnschrift"/>
              </a:rPr>
              <a:t>help</a:t>
            </a:r>
            <a:r>
              <a:rPr lang="en-US" sz="2800" spc="175" dirty="0">
                <a:solidFill>
                  <a:srgbClr val="124F5C"/>
                </a:solidFill>
                <a:latin typeface="Bahnschrift"/>
                <a:cs typeface="Bahnschrift"/>
              </a:rPr>
              <a:t> </a:t>
            </a:r>
            <a:r>
              <a:rPr lang="en-US" sz="2800" dirty="0">
                <a:solidFill>
                  <a:srgbClr val="124F5C"/>
                </a:solidFill>
                <a:latin typeface="Bahnschrift"/>
                <a:cs typeface="Bahnschrift"/>
              </a:rPr>
              <a:t>predict</a:t>
            </a:r>
            <a:r>
              <a:rPr lang="en-US" sz="2800" spc="155" dirty="0">
                <a:solidFill>
                  <a:srgbClr val="124F5C"/>
                </a:solidFill>
                <a:latin typeface="Bahnschrift"/>
                <a:cs typeface="Bahnschrift"/>
              </a:rPr>
              <a:t> </a:t>
            </a:r>
            <a:r>
              <a:rPr lang="en-US" sz="2800" dirty="0">
                <a:solidFill>
                  <a:srgbClr val="124F5C"/>
                </a:solidFill>
                <a:latin typeface="Bahnschrift"/>
                <a:cs typeface="Bahnschrift"/>
              </a:rPr>
              <a:t>the</a:t>
            </a:r>
            <a:r>
              <a:rPr lang="en-US" sz="2800" spc="180" dirty="0">
                <a:solidFill>
                  <a:srgbClr val="124F5C"/>
                </a:solidFill>
                <a:latin typeface="Bahnschrift"/>
                <a:cs typeface="Bahnschrift"/>
              </a:rPr>
              <a:t> </a:t>
            </a:r>
            <a:r>
              <a:rPr lang="en-US" sz="2800" dirty="0">
                <a:solidFill>
                  <a:srgbClr val="124F5C"/>
                </a:solidFill>
                <a:latin typeface="Bahnschrift"/>
                <a:cs typeface="Bahnschrift"/>
              </a:rPr>
              <a:t>patients</a:t>
            </a:r>
            <a:r>
              <a:rPr lang="en-US" sz="2800" spc="165" dirty="0">
                <a:solidFill>
                  <a:srgbClr val="124F5C"/>
                </a:solidFill>
                <a:latin typeface="Bahnschrift"/>
                <a:cs typeface="Bahnschrift"/>
              </a:rPr>
              <a:t> </a:t>
            </a:r>
            <a:r>
              <a:rPr lang="en-US" sz="2800" spc="-25" dirty="0">
                <a:solidFill>
                  <a:srgbClr val="124F5C"/>
                </a:solidFill>
                <a:latin typeface="Bahnschrift"/>
                <a:cs typeface="Bahnschrift"/>
              </a:rPr>
              <a:t>for </a:t>
            </a:r>
            <a:r>
              <a:rPr lang="en-US" sz="2800" dirty="0">
                <a:solidFill>
                  <a:srgbClr val="124F5C"/>
                </a:solidFill>
                <a:latin typeface="Bahnschrift"/>
                <a:cs typeface="Bahnschrift"/>
              </a:rPr>
              <a:t>cardiovascular</a:t>
            </a:r>
            <a:r>
              <a:rPr lang="en-US" sz="2800" spc="130" dirty="0">
                <a:solidFill>
                  <a:srgbClr val="124F5C"/>
                </a:solidFill>
                <a:latin typeface="Bahnschrift"/>
                <a:cs typeface="Bahnschrift"/>
              </a:rPr>
              <a:t> </a:t>
            </a:r>
            <a:r>
              <a:rPr lang="en-US" sz="2800" dirty="0">
                <a:solidFill>
                  <a:srgbClr val="124F5C"/>
                </a:solidFill>
                <a:latin typeface="Bahnschrift"/>
                <a:cs typeface="Bahnschrift"/>
              </a:rPr>
              <a:t>disease</a:t>
            </a:r>
            <a:r>
              <a:rPr lang="en-US" sz="2800" spc="155" dirty="0">
                <a:solidFill>
                  <a:srgbClr val="124F5C"/>
                </a:solidFill>
                <a:latin typeface="Bahnschrift"/>
                <a:cs typeface="Bahnschrift"/>
              </a:rPr>
              <a:t> </a:t>
            </a:r>
            <a:r>
              <a:rPr lang="en-US" sz="2800" dirty="0">
                <a:solidFill>
                  <a:srgbClr val="124F5C"/>
                </a:solidFill>
                <a:latin typeface="Bahnschrift"/>
                <a:cs typeface="Bahnschrift"/>
              </a:rPr>
              <a:t>based</a:t>
            </a:r>
            <a:r>
              <a:rPr lang="en-US" sz="2800" spc="145" dirty="0">
                <a:solidFill>
                  <a:srgbClr val="124F5C"/>
                </a:solidFill>
                <a:latin typeface="Bahnschrift"/>
                <a:cs typeface="Bahnschrift"/>
              </a:rPr>
              <a:t> </a:t>
            </a:r>
            <a:r>
              <a:rPr lang="en-US" sz="2800" dirty="0">
                <a:solidFill>
                  <a:srgbClr val="124F5C"/>
                </a:solidFill>
                <a:latin typeface="Bahnschrift"/>
                <a:cs typeface="Bahnschrift"/>
              </a:rPr>
              <a:t>to</a:t>
            </a:r>
            <a:r>
              <a:rPr lang="en-US" sz="2800" spc="175" dirty="0">
                <a:solidFill>
                  <a:srgbClr val="124F5C"/>
                </a:solidFill>
                <a:latin typeface="Bahnschrift"/>
                <a:cs typeface="Bahnschrift"/>
              </a:rPr>
              <a:t> </a:t>
            </a:r>
            <a:r>
              <a:rPr lang="en-US" sz="2800" dirty="0">
                <a:solidFill>
                  <a:srgbClr val="124F5C"/>
                </a:solidFill>
                <a:latin typeface="Bahnschrift"/>
                <a:cs typeface="Bahnschrift"/>
              </a:rPr>
              <a:t>their</a:t>
            </a:r>
            <a:r>
              <a:rPr lang="en-US" sz="2800" spc="165" dirty="0">
                <a:solidFill>
                  <a:srgbClr val="124F5C"/>
                </a:solidFill>
                <a:latin typeface="Bahnschrift"/>
                <a:cs typeface="Bahnschrift"/>
              </a:rPr>
              <a:t> </a:t>
            </a:r>
            <a:r>
              <a:rPr lang="en-US" sz="2800" dirty="0">
                <a:solidFill>
                  <a:srgbClr val="124F5C"/>
                </a:solidFill>
                <a:latin typeface="Bahnschrift"/>
                <a:cs typeface="Bahnschrift"/>
              </a:rPr>
              <a:t>past</a:t>
            </a:r>
            <a:r>
              <a:rPr lang="en-US" sz="2800" spc="145" dirty="0">
                <a:solidFill>
                  <a:srgbClr val="124F5C"/>
                </a:solidFill>
                <a:latin typeface="Bahnschrift"/>
                <a:cs typeface="Bahnschrift"/>
              </a:rPr>
              <a:t> </a:t>
            </a:r>
            <a:r>
              <a:rPr lang="en-US" sz="2800" dirty="0">
                <a:solidFill>
                  <a:srgbClr val="124F5C"/>
                </a:solidFill>
                <a:latin typeface="Bahnschrift"/>
                <a:cs typeface="Bahnschrift"/>
              </a:rPr>
              <a:t>medical</a:t>
            </a:r>
            <a:r>
              <a:rPr lang="en-US" sz="2800" spc="150" dirty="0">
                <a:solidFill>
                  <a:srgbClr val="124F5C"/>
                </a:solidFill>
                <a:latin typeface="Bahnschrift"/>
                <a:cs typeface="Bahnschrift"/>
              </a:rPr>
              <a:t> </a:t>
            </a:r>
            <a:r>
              <a:rPr lang="en-US" sz="2800" dirty="0">
                <a:solidFill>
                  <a:srgbClr val="124F5C"/>
                </a:solidFill>
                <a:latin typeface="Bahnschrift"/>
                <a:cs typeface="Bahnschrift"/>
              </a:rPr>
              <a:t>history</a:t>
            </a:r>
            <a:r>
              <a:rPr lang="en-US" sz="2800" spc="160" dirty="0">
                <a:solidFill>
                  <a:srgbClr val="124F5C"/>
                </a:solidFill>
                <a:latin typeface="Bahnschrift"/>
                <a:cs typeface="Bahnschrift"/>
              </a:rPr>
              <a:t> </a:t>
            </a:r>
            <a:r>
              <a:rPr lang="en-US" sz="2800" spc="-10" dirty="0">
                <a:solidFill>
                  <a:srgbClr val="124F5C"/>
                </a:solidFill>
                <a:latin typeface="Bahnschrift"/>
                <a:cs typeface="Bahnschrift"/>
              </a:rPr>
              <a:t>Blood </a:t>
            </a:r>
            <a:r>
              <a:rPr lang="en-US" sz="2800" dirty="0">
                <a:solidFill>
                  <a:srgbClr val="124F5C"/>
                </a:solidFill>
                <a:latin typeface="Bahnschrift"/>
                <a:cs typeface="Bahnschrift"/>
              </a:rPr>
              <a:t>pressure,</a:t>
            </a:r>
            <a:r>
              <a:rPr lang="en-US" sz="2800" spc="135" dirty="0">
                <a:solidFill>
                  <a:srgbClr val="124F5C"/>
                </a:solidFill>
                <a:latin typeface="Bahnschrift"/>
                <a:cs typeface="Bahnschrift"/>
              </a:rPr>
              <a:t> </a:t>
            </a:r>
            <a:r>
              <a:rPr lang="en-US" sz="2800" dirty="0">
                <a:solidFill>
                  <a:srgbClr val="124F5C"/>
                </a:solidFill>
                <a:latin typeface="Bahnschrift"/>
                <a:cs typeface="Bahnschrift"/>
              </a:rPr>
              <a:t>Body</a:t>
            </a:r>
            <a:r>
              <a:rPr lang="en-US" sz="2800" spc="175" dirty="0">
                <a:solidFill>
                  <a:srgbClr val="124F5C"/>
                </a:solidFill>
                <a:latin typeface="Bahnschrift"/>
                <a:cs typeface="Bahnschrift"/>
              </a:rPr>
              <a:t> </a:t>
            </a:r>
            <a:r>
              <a:rPr lang="en-US" sz="2800" dirty="0">
                <a:solidFill>
                  <a:srgbClr val="124F5C"/>
                </a:solidFill>
                <a:latin typeface="Bahnschrift"/>
                <a:cs typeface="Bahnschrift"/>
              </a:rPr>
              <a:t>mass</a:t>
            </a:r>
            <a:r>
              <a:rPr lang="en-US" sz="2800" spc="175" dirty="0">
                <a:solidFill>
                  <a:srgbClr val="124F5C"/>
                </a:solidFill>
                <a:latin typeface="Bahnschrift"/>
                <a:cs typeface="Bahnschrift"/>
              </a:rPr>
              <a:t> </a:t>
            </a:r>
            <a:r>
              <a:rPr lang="en-US" sz="2800" dirty="0">
                <a:solidFill>
                  <a:srgbClr val="124F5C"/>
                </a:solidFill>
                <a:latin typeface="Bahnschrift"/>
                <a:cs typeface="Bahnschrift"/>
              </a:rPr>
              <a:t>index,</a:t>
            </a:r>
            <a:r>
              <a:rPr lang="en-US" sz="2800" spc="165" dirty="0">
                <a:solidFill>
                  <a:srgbClr val="124F5C"/>
                </a:solidFill>
                <a:latin typeface="Bahnschrift"/>
                <a:cs typeface="Bahnschrift"/>
              </a:rPr>
              <a:t> </a:t>
            </a:r>
            <a:r>
              <a:rPr lang="en-US" sz="2800" dirty="0">
                <a:solidFill>
                  <a:srgbClr val="124F5C"/>
                </a:solidFill>
                <a:latin typeface="Bahnschrift"/>
                <a:cs typeface="Bahnschrift"/>
              </a:rPr>
              <a:t>Sugar</a:t>
            </a:r>
            <a:r>
              <a:rPr lang="en-US" sz="2800" spc="185" dirty="0">
                <a:solidFill>
                  <a:srgbClr val="124F5C"/>
                </a:solidFill>
                <a:latin typeface="Bahnschrift"/>
                <a:cs typeface="Bahnschrift"/>
              </a:rPr>
              <a:t> </a:t>
            </a:r>
            <a:r>
              <a:rPr lang="en-US" sz="2800" dirty="0">
                <a:solidFill>
                  <a:srgbClr val="124F5C"/>
                </a:solidFill>
                <a:latin typeface="Bahnschrift"/>
                <a:cs typeface="Bahnschrift"/>
              </a:rPr>
              <a:t>levels</a:t>
            </a:r>
            <a:r>
              <a:rPr lang="en-US" sz="2800" spc="165" dirty="0">
                <a:solidFill>
                  <a:srgbClr val="124F5C"/>
                </a:solidFill>
                <a:latin typeface="Bahnschrift"/>
                <a:cs typeface="Bahnschrift"/>
              </a:rPr>
              <a:t> </a:t>
            </a:r>
            <a:r>
              <a:rPr lang="en-US" sz="2800" spc="-20" dirty="0">
                <a:solidFill>
                  <a:srgbClr val="124F5C"/>
                </a:solidFill>
                <a:latin typeface="Bahnschrift"/>
                <a:cs typeface="Bahnschrift"/>
              </a:rPr>
              <a:t>etc.</a:t>
            </a:r>
            <a:endParaRPr lang="en-US" sz="2800" dirty="0">
              <a:latin typeface="Bahnschrift"/>
              <a:cs typeface="Bahnschrift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lang="en-US" sz="3200" dirty="0">
              <a:latin typeface="Bahnschrift"/>
              <a:cs typeface="Bahnschrift"/>
            </a:endParaRPr>
          </a:p>
          <a:p>
            <a:pPr marL="12700" marR="261620">
              <a:lnSpc>
                <a:spcPct val="115100"/>
              </a:lnSpc>
            </a:pPr>
            <a:r>
              <a:rPr lang="en-US" sz="2800" dirty="0">
                <a:solidFill>
                  <a:srgbClr val="124F5C"/>
                </a:solidFill>
                <a:latin typeface="Bahnschrift"/>
                <a:cs typeface="Bahnschrift"/>
              </a:rPr>
              <a:t>The</a:t>
            </a:r>
            <a:r>
              <a:rPr lang="en-US" sz="2800" spc="170" dirty="0">
                <a:solidFill>
                  <a:srgbClr val="124F5C"/>
                </a:solidFill>
                <a:latin typeface="Bahnschrift"/>
                <a:cs typeface="Bahnschrift"/>
              </a:rPr>
              <a:t> </a:t>
            </a:r>
            <a:r>
              <a:rPr lang="en-US" sz="2800" dirty="0">
                <a:solidFill>
                  <a:srgbClr val="124F5C"/>
                </a:solidFill>
                <a:latin typeface="Bahnschrift"/>
                <a:cs typeface="Bahnschrift"/>
              </a:rPr>
              <a:t>algorithms</a:t>
            </a:r>
            <a:r>
              <a:rPr lang="en-US" sz="2800" spc="145" dirty="0">
                <a:solidFill>
                  <a:srgbClr val="124F5C"/>
                </a:solidFill>
                <a:latin typeface="Bahnschrift"/>
                <a:cs typeface="Bahnschrift"/>
              </a:rPr>
              <a:t> </a:t>
            </a:r>
            <a:r>
              <a:rPr lang="en-US" sz="2800" dirty="0">
                <a:solidFill>
                  <a:srgbClr val="124F5C"/>
                </a:solidFill>
                <a:latin typeface="Bahnschrift"/>
                <a:cs typeface="Bahnschrift"/>
              </a:rPr>
              <a:t>used</a:t>
            </a:r>
            <a:r>
              <a:rPr lang="en-US" sz="2800" spc="155" dirty="0">
                <a:solidFill>
                  <a:srgbClr val="124F5C"/>
                </a:solidFill>
                <a:latin typeface="Bahnschrift"/>
                <a:cs typeface="Bahnschrift"/>
              </a:rPr>
              <a:t> </a:t>
            </a:r>
            <a:r>
              <a:rPr lang="en-US" sz="2800" dirty="0">
                <a:solidFill>
                  <a:srgbClr val="124F5C"/>
                </a:solidFill>
                <a:latin typeface="Bahnschrift"/>
                <a:cs typeface="Bahnschrift"/>
              </a:rPr>
              <a:t>in</a:t>
            </a:r>
            <a:r>
              <a:rPr lang="en-US" sz="2800" spc="175" dirty="0">
                <a:solidFill>
                  <a:srgbClr val="124F5C"/>
                </a:solidFill>
                <a:latin typeface="Bahnschrift"/>
                <a:cs typeface="Bahnschrift"/>
              </a:rPr>
              <a:t> </a:t>
            </a:r>
            <a:r>
              <a:rPr lang="en-US" sz="2800" dirty="0">
                <a:solidFill>
                  <a:srgbClr val="124F5C"/>
                </a:solidFill>
                <a:latin typeface="Bahnschrift"/>
                <a:cs typeface="Bahnschrift"/>
              </a:rPr>
              <a:t>building</a:t>
            </a:r>
            <a:r>
              <a:rPr lang="en-US" sz="2800" spc="145" dirty="0">
                <a:solidFill>
                  <a:srgbClr val="124F5C"/>
                </a:solidFill>
                <a:latin typeface="Bahnschrift"/>
                <a:cs typeface="Bahnschrift"/>
              </a:rPr>
              <a:t> </a:t>
            </a:r>
            <a:r>
              <a:rPr lang="en-US" sz="2800" dirty="0">
                <a:solidFill>
                  <a:srgbClr val="124F5C"/>
                </a:solidFill>
                <a:latin typeface="Bahnschrift"/>
                <a:cs typeface="Bahnschrift"/>
              </a:rPr>
              <a:t>the</a:t>
            </a:r>
            <a:r>
              <a:rPr lang="en-US" sz="2800" spc="170" dirty="0">
                <a:solidFill>
                  <a:srgbClr val="124F5C"/>
                </a:solidFill>
                <a:latin typeface="Bahnschrift"/>
                <a:cs typeface="Bahnschrift"/>
              </a:rPr>
              <a:t> </a:t>
            </a:r>
            <a:r>
              <a:rPr lang="en-US" sz="2800" dirty="0">
                <a:solidFill>
                  <a:srgbClr val="124F5C"/>
                </a:solidFill>
                <a:latin typeface="Bahnschrift"/>
                <a:cs typeface="Bahnschrift"/>
              </a:rPr>
              <a:t>model</a:t>
            </a:r>
            <a:r>
              <a:rPr lang="en-US" sz="2800" spc="150" dirty="0">
                <a:solidFill>
                  <a:srgbClr val="124F5C"/>
                </a:solidFill>
                <a:latin typeface="Bahnschrift"/>
                <a:cs typeface="Bahnschrift"/>
              </a:rPr>
              <a:t> </a:t>
            </a:r>
            <a:r>
              <a:rPr lang="en-US" sz="2800" dirty="0">
                <a:solidFill>
                  <a:srgbClr val="124F5C"/>
                </a:solidFill>
                <a:latin typeface="Bahnschrift"/>
                <a:cs typeface="Bahnschrift"/>
              </a:rPr>
              <a:t>are</a:t>
            </a:r>
            <a:r>
              <a:rPr lang="en-US" sz="2800" spc="170" dirty="0">
                <a:solidFill>
                  <a:srgbClr val="124F5C"/>
                </a:solidFill>
                <a:latin typeface="Bahnschrift"/>
                <a:cs typeface="Bahnschrift"/>
              </a:rPr>
              <a:t> </a:t>
            </a:r>
            <a:r>
              <a:rPr lang="en-US" sz="2800" dirty="0">
                <a:solidFill>
                  <a:srgbClr val="124F5C"/>
                </a:solidFill>
                <a:latin typeface="Bahnschrift"/>
                <a:cs typeface="Bahnschrift"/>
              </a:rPr>
              <a:t>Logistic</a:t>
            </a:r>
            <a:r>
              <a:rPr lang="en-US" sz="2800" spc="150" dirty="0">
                <a:solidFill>
                  <a:srgbClr val="124F5C"/>
                </a:solidFill>
                <a:latin typeface="Bahnschrift"/>
                <a:cs typeface="Bahnschrift"/>
              </a:rPr>
              <a:t> </a:t>
            </a:r>
            <a:r>
              <a:rPr lang="en-US" sz="2800" spc="-10" dirty="0">
                <a:solidFill>
                  <a:srgbClr val="124F5C"/>
                </a:solidFill>
                <a:latin typeface="Bahnschrift"/>
                <a:cs typeface="Bahnschrift"/>
              </a:rPr>
              <a:t>regression, </a:t>
            </a:r>
            <a:r>
              <a:rPr lang="en-US" sz="2800" dirty="0">
                <a:solidFill>
                  <a:srgbClr val="124F5C"/>
                </a:solidFill>
                <a:latin typeface="Bahnschrift"/>
                <a:cs typeface="Bahnschrift"/>
              </a:rPr>
              <a:t>Decision</a:t>
            </a:r>
            <a:r>
              <a:rPr lang="en-US" sz="2800" spc="140" dirty="0">
                <a:solidFill>
                  <a:srgbClr val="124F5C"/>
                </a:solidFill>
                <a:latin typeface="Bahnschrift"/>
                <a:cs typeface="Bahnschrift"/>
              </a:rPr>
              <a:t> </a:t>
            </a:r>
            <a:r>
              <a:rPr lang="en-US" sz="2800" dirty="0">
                <a:solidFill>
                  <a:srgbClr val="124F5C"/>
                </a:solidFill>
                <a:latin typeface="Bahnschrift"/>
                <a:cs typeface="Bahnschrift"/>
              </a:rPr>
              <a:t>trees,</a:t>
            </a:r>
            <a:r>
              <a:rPr lang="en-US" sz="2800" spc="165" dirty="0">
                <a:solidFill>
                  <a:srgbClr val="124F5C"/>
                </a:solidFill>
                <a:latin typeface="Bahnschrift"/>
                <a:cs typeface="Bahnschrift"/>
              </a:rPr>
              <a:t> </a:t>
            </a:r>
            <a:r>
              <a:rPr lang="en-US" sz="2800" dirty="0">
                <a:solidFill>
                  <a:srgbClr val="124F5C"/>
                </a:solidFill>
                <a:latin typeface="Bahnschrift"/>
                <a:cs typeface="Bahnschrift"/>
              </a:rPr>
              <a:t>KNN,</a:t>
            </a:r>
            <a:r>
              <a:rPr lang="en-US" sz="2800" spc="180" dirty="0">
                <a:solidFill>
                  <a:srgbClr val="124F5C"/>
                </a:solidFill>
                <a:latin typeface="Bahnschrift"/>
                <a:cs typeface="Bahnschrift"/>
              </a:rPr>
              <a:t> </a:t>
            </a:r>
            <a:r>
              <a:rPr lang="en-US" sz="2800" dirty="0">
                <a:solidFill>
                  <a:srgbClr val="124F5C"/>
                </a:solidFill>
                <a:latin typeface="Bahnschrift"/>
                <a:cs typeface="Bahnschrift"/>
              </a:rPr>
              <a:t>Random</a:t>
            </a:r>
            <a:r>
              <a:rPr lang="en-US" sz="2800" spc="150" dirty="0">
                <a:solidFill>
                  <a:srgbClr val="124F5C"/>
                </a:solidFill>
                <a:latin typeface="Bahnschrift"/>
                <a:cs typeface="Bahnschrift"/>
              </a:rPr>
              <a:t> </a:t>
            </a:r>
            <a:r>
              <a:rPr lang="en-US" sz="2800" dirty="0">
                <a:solidFill>
                  <a:srgbClr val="124F5C"/>
                </a:solidFill>
                <a:latin typeface="Bahnschrift"/>
                <a:cs typeface="Bahnschrift"/>
              </a:rPr>
              <a:t>forest</a:t>
            </a:r>
            <a:r>
              <a:rPr lang="en-US" sz="2800" spc="165" dirty="0">
                <a:solidFill>
                  <a:srgbClr val="124F5C"/>
                </a:solidFill>
                <a:latin typeface="Bahnschrift"/>
                <a:cs typeface="Bahnschrift"/>
              </a:rPr>
              <a:t> </a:t>
            </a:r>
            <a:r>
              <a:rPr lang="en-US" sz="2800" dirty="0">
                <a:solidFill>
                  <a:srgbClr val="124F5C"/>
                </a:solidFill>
                <a:latin typeface="Bahnschrift"/>
                <a:cs typeface="Bahnschrift"/>
              </a:rPr>
              <a:t>classifier,</a:t>
            </a:r>
            <a:r>
              <a:rPr lang="en-US" sz="2800" spc="155" dirty="0">
                <a:solidFill>
                  <a:srgbClr val="124F5C"/>
                </a:solidFill>
                <a:latin typeface="Bahnschrift"/>
                <a:cs typeface="Bahnschrift"/>
              </a:rPr>
              <a:t> </a:t>
            </a:r>
            <a:r>
              <a:rPr lang="en-US" sz="2800" dirty="0">
                <a:solidFill>
                  <a:srgbClr val="124F5C"/>
                </a:solidFill>
                <a:latin typeface="Bahnschrift"/>
                <a:cs typeface="Bahnschrift"/>
              </a:rPr>
              <a:t>Naive</a:t>
            </a:r>
            <a:r>
              <a:rPr lang="en-US" sz="2800" spc="155" dirty="0">
                <a:solidFill>
                  <a:srgbClr val="124F5C"/>
                </a:solidFill>
                <a:latin typeface="Bahnschrift"/>
                <a:cs typeface="Bahnschrift"/>
              </a:rPr>
              <a:t> </a:t>
            </a:r>
            <a:r>
              <a:rPr lang="en-US" sz="2800" dirty="0">
                <a:solidFill>
                  <a:srgbClr val="124F5C"/>
                </a:solidFill>
                <a:latin typeface="Bahnschrift"/>
                <a:cs typeface="Bahnschrift"/>
              </a:rPr>
              <a:t>bayes</a:t>
            </a:r>
            <a:r>
              <a:rPr lang="en-US" sz="2800" spc="170" dirty="0">
                <a:solidFill>
                  <a:srgbClr val="124F5C"/>
                </a:solidFill>
                <a:latin typeface="Bahnschrift"/>
                <a:cs typeface="Bahnschrift"/>
              </a:rPr>
              <a:t> </a:t>
            </a:r>
            <a:r>
              <a:rPr lang="en-US" sz="2800" spc="-10" dirty="0">
                <a:solidFill>
                  <a:srgbClr val="124F5C"/>
                </a:solidFill>
                <a:latin typeface="Bahnschrift"/>
                <a:cs typeface="Bahnschrift"/>
              </a:rPr>
              <a:t>classifier, </a:t>
            </a:r>
            <a:r>
              <a:rPr lang="en-US" sz="2800" dirty="0">
                <a:solidFill>
                  <a:srgbClr val="124F5C"/>
                </a:solidFill>
                <a:latin typeface="Bahnschrift"/>
                <a:cs typeface="Bahnschrift"/>
              </a:rPr>
              <a:t>Gradient</a:t>
            </a:r>
            <a:r>
              <a:rPr lang="en-US" sz="2800" spc="135" dirty="0">
                <a:solidFill>
                  <a:srgbClr val="124F5C"/>
                </a:solidFill>
                <a:latin typeface="Bahnschrift"/>
                <a:cs typeface="Bahnschrift"/>
              </a:rPr>
              <a:t> </a:t>
            </a:r>
            <a:r>
              <a:rPr lang="en-US" sz="2800" dirty="0">
                <a:solidFill>
                  <a:srgbClr val="124F5C"/>
                </a:solidFill>
                <a:latin typeface="Bahnschrift"/>
                <a:cs typeface="Bahnschrift"/>
              </a:rPr>
              <a:t>boost</a:t>
            </a:r>
            <a:r>
              <a:rPr lang="en-US" sz="2800" spc="160" dirty="0">
                <a:solidFill>
                  <a:srgbClr val="124F5C"/>
                </a:solidFill>
                <a:latin typeface="Bahnschrift"/>
                <a:cs typeface="Bahnschrift"/>
              </a:rPr>
              <a:t> </a:t>
            </a:r>
            <a:r>
              <a:rPr lang="en-US" sz="2800" dirty="0">
                <a:solidFill>
                  <a:srgbClr val="124F5C"/>
                </a:solidFill>
                <a:latin typeface="Bahnschrift"/>
                <a:cs typeface="Bahnschrift"/>
              </a:rPr>
              <a:t>and</a:t>
            </a:r>
            <a:r>
              <a:rPr lang="en-US" sz="2800" spc="170" dirty="0">
                <a:solidFill>
                  <a:srgbClr val="124F5C"/>
                </a:solidFill>
                <a:latin typeface="Bahnschrift"/>
                <a:cs typeface="Bahnschrift"/>
              </a:rPr>
              <a:t> </a:t>
            </a:r>
            <a:r>
              <a:rPr lang="en-US" sz="2800" spc="-10" dirty="0" err="1">
                <a:solidFill>
                  <a:srgbClr val="124F5C"/>
                </a:solidFill>
                <a:latin typeface="Bahnschrift"/>
                <a:cs typeface="Bahnschrift"/>
              </a:rPr>
              <a:t>XGboost</a:t>
            </a:r>
            <a:r>
              <a:rPr lang="en-US" sz="2800" spc="-10" dirty="0">
                <a:solidFill>
                  <a:srgbClr val="124F5C"/>
                </a:solidFill>
                <a:latin typeface="Bahnschrift"/>
                <a:cs typeface="Bahnschrift"/>
              </a:rPr>
              <a:t>.</a:t>
            </a:r>
            <a:endParaRPr lang="en-US" sz="2800" dirty="0">
              <a:latin typeface="Bahnschrift"/>
              <a:cs typeface="Bahnschrift"/>
            </a:endParaRPr>
          </a:p>
          <a:p>
            <a:pPr marL="12700" marR="297180">
              <a:lnSpc>
                <a:spcPct val="114999"/>
              </a:lnSpc>
              <a:tabLst>
                <a:tab pos="3994150" algn="l"/>
              </a:tabLst>
            </a:pPr>
            <a:r>
              <a:rPr lang="en-US" sz="2800" dirty="0">
                <a:solidFill>
                  <a:srgbClr val="124F5C"/>
                </a:solidFill>
                <a:latin typeface="Bahnschrift"/>
                <a:cs typeface="Bahnschrift"/>
              </a:rPr>
              <a:t>The</a:t>
            </a:r>
            <a:r>
              <a:rPr lang="en-US" sz="2800" spc="175" dirty="0">
                <a:solidFill>
                  <a:srgbClr val="124F5C"/>
                </a:solidFill>
                <a:latin typeface="Bahnschrift"/>
                <a:cs typeface="Bahnschrift"/>
              </a:rPr>
              <a:t> </a:t>
            </a:r>
            <a:r>
              <a:rPr lang="en-US" sz="2800" dirty="0">
                <a:solidFill>
                  <a:srgbClr val="124F5C"/>
                </a:solidFill>
                <a:latin typeface="Bahnschrift"/>
                <a:cs typeface="Bahnschrift"/>
              </a:rPr>
              <a:t>top</a:t>
            </a:r>
            <a:r>
              <a:rPr lang="en-US" sz="2800" spc="170" dirty="0">
                <a:solidFill>
                  <a:srgbClr val="124F5C"/>
                </a:solidFill>
                <a:latin typeface="Bahnschrift"/>
                <a:cs typeface="Bahnschrift"/>
              </a:rPr>
              <a:t> </a:t>
            </a:r>
            <a:r>
              <a:rPr lang="en-US" sz="2800" dirty="0">
                <a:solidFill>
                  <a:srgbClr val="124F5C"/>
                </a:solidFill>
                <a:latin typeface="Bahnschrift"/>
                <a:cs typeface="Bahnschrift"/>
              </a:rPr>
              <a:t>three</a:t>
            </a:r>
            <a:r>
              <a:rPr lang="en-US" sz="2800" spc="175" dirty="0">
                <a:solidFill>
                  <a:srgbClr val="124F5C"/>
                </a:solidFill>
                <a:latin typeface="Bahnschrift"/>
                <a:cs typeface="Bahnschrift"/>
              </a:rPr>
              <a:t> </a:t>
            </a:r>
            <a:r>
              <a:rPr lang="en-US" sz="2800" dirty="0">
                <a:solidFill>
                  <a:srgbClr val="124F5C"/>
                </a:solidFill>
                <a:latin typeface="Bahnschrift"/>
                <a:cs typeface="Bahnschrift"/>
              </a:rPr>
              <a:t>models</a:t>
            </a:r>
            <a:r>
              <a:rPr lang="en-US" sz="2800" spc="155" dirty="0">
                <a:solidFill>
                  <a:srgbClr val="124F5C"/>
                </a:solidFill>
                <a:latin typeface="Bahnschrift"/>
                <a:cs typeface="Bahnschrift"/>
              </a:rPr>
              <a:t> </a:t>
            </a:r>
            <a:r>
              <a:rPr lang="en-US" sz="2800" dirty="0">
                <a:solidFill>
                  <a:srgbClr val="124F5C"/>
                </a:solidFill>
                <a:latin typeface="Bahnschrift"/>
                <a:cs typeface="Bahnschrift"/>
              </a:rPr>
              <a:t>with</a:t>
            </a:r>
            <a:r>
              <a:rPr lang="en-US" sz="2800" spc="155" dirty="0">
                <a:solidFill>
                  <a:srgbClr val="124F5C"/>
                </a:solidFill>
                <a:latin typeface="Bahnschrift"/>
                <a:cs typeface="Bahnschrift"/>
              </a:rPr>
              <a:t> </a:t>
            </a:r>
            <a:r>
              <a:rPr lang="en-US" sz="2800" dirty="0">
                <a:solidFill>
                  <a:srgbClr val="124F5C"/>
                </a:solidFill>
                <a:latin typeface="Bahnschrift"/>
                <a:cs typeface="Bahnschrift"/>
              </a:rPr>
              <a:t>best</a:t>
            </a:r>
            <a:r>
              <a:rPr lang="en-US" sz="2800" spc="170" dirty="0">
                <a:solidFill>
                  <a:srgbClr val="124F5C"/>
                </a:solidFill>
                <a:latin typeface="Bahnschrift"/>
                <a:cs typeface="Bahnschrift"/>
              </a:rPr>
              <a:t> </a:t>
            </a:r>
            <a:r>
              <a:rPr lang="en-US" sz="2800" dirty="0">
                <a:solidFill>
                  <a:srgbClr val="124F5C"/>
                </a:solidFill>
                <a:latin typeface="Bahnschrift"/>
                <a:cs typeface="Bahnschrift"/>
              </a:rPr>
              <a:t>accuracy</a:t>
            </a:r>
            <a:r>
              <a:rPr lang="en-US" sz="2800" spc="165" dirty="0">
                <a:solidFill>
                  <a:srgbClr val="124F5C"/>
                </a:solidFill>
                <a:latin typeface="Bahnschrift"/>
                <a:cs typeface="Bahnschrift"/>
              </a:rPr>
              <a:t> </a:t>
            </a:r>
            <a:r>
              <a:rPr lang="en-US" sz="2800" dirty="0">
                <a:solidFill>
                  <a:srgbClr val="124F5C"/>
                </a:solidFill>
                <a:latin typeface="Bahnschrift"/>
                <a:cs typeface="Bahnschrift"/>
              </a:rPr>
              <a:t>are</a:t>
            </a:r>
            <a:r>
              <a:rPr lang="en-US" sz="2800" spc="155" dirty="0">
                <a:solidFill>
                  <a:srgbClr val="124F5C"/>
                </a:solidFill>
                <a:latin typeface="Bahnschrift"/>
                <a:cs typeface="Bahnschrift"/>
              </a:rPr>
              <a:t> </a:t>
            </a:r>
            <a:r>
              <a:rPr lang="en-US" sz="2800" dirty="0">
                <a:solidFill>
                  <a:srgbClr val="124F5C"/>
                </a:solidFill>
                <a:latin typeface="Bahnschrift"/>
                <a:cs typeface="Bahnschrift"/>
              </a:rPr>
              <a:t>Gradient</a:t>
            </a:r>
            <a:r>
              <a:rPr lang="en-US" sz="2800" spc="145" dirty="0">
                <a:solidFill>
                  <a:srgbClr val="124F5C"/>
                </a:solidFill>
                <a:latin typeface="Bahnschrift"/>
                <a:cs typeface="Bahnschrift"/>
              </a:rPr>
              <a:t> </a:t>
            </a:r>
            <a:r>
              <a:rPr lang="en-US" sz="2800" dirty="0">
                <a:solidFill>
                  <a:srgbClr val="124F5C"/>
                </a:solidFill>
                <a:latin typeface="Bahnschrift"/>
                <a:cs typeface="Bahnschrift"/>
              </a:rPr>
              <a:t>boost,</a:t>
            </a:r>
            <a:r>
              <a:rPr lang="en-US" sz="2800" spc="150" dirty="0">
                <a:solidFill>
                  <a:srgbClr val="124F5C"/>
                </a:solidFill>
                <a:latin typeface="Bahnschrift"/>
                <a:cs typeface="Bahnschrift"/>
              </a:rPr>
              <a:t> </a:t>
            </a:r>
            <a:r>
              <a:rPr lang="en-US" sz="2800" spc="-10" dirty="0">
                <a:solidFill>
                  <a:srgbClr val="124F5C"/>
                </a:solidFill>
                <a:latin typeface="Bahnschrift"/>
                <a:cs typeface="Bahnschrift"/>
              </a:rPr>
              <a:t>Random </a:t>
            </a:r>
            <a:r>
              <a:rPr lang="en-US" sz="2800" dirty="0">
                <a:solidFill>
                  <a:srgbClr val="124F5C"/>
                </a:solidFill>
                <a:latin typeface="Bahnschrift"/>
                <a:cs typeface="Bahnschrift"/>
              </a:rPr>
              <a:t>forest</a:t>
            </a:r>
            <a:r>
              <a:rPr lang="en-US" sz="2800" spc="150" dirty="0">
                <a:solidFill>
                  <a:srgbClr val="124F5C"/>
                </a:solidFill>
                <a:latin typeface="Bahnschrift"/>
                <a:cs typeface="Bahnschrift"/>
              </a:rPr>
              <a:t> </a:t>
            </a:r>
            <a:r>
              <a:rPr lang="en-US" sz="2800" dirty="0">
                <a:solidFill>
                  <a:srgbClr val="124F5C"/>
                </a:solidFill>
                <a:latin typeface="Bahnschrift"/>
                <a:cs typeface="Bahnschrift"/>
              </a:rPr>
              <a:t>&amp;</a:t>
            </a:r>
            <a:r>
              <a:rPr lang="en-US" sz="2800" spc="175" dirty="0">
                <a:solidFill>
                  <a:srgbClr val="124F5C"/>
                </a:solidFill>
                <a:latin typeface="Bahnschrift"/>
                <a:cs typeface="Bahnschrift"/>
              </a:rPr>
              <a:t> </a:t>
            </a:r>
            <a:r>
              <a:rPr lang="en-US" sz="2800" dirty="0" err="1">
                <a:solidFill>
                  <a:srgbClr val="124F5C"/>
                </a:solidFill>
                <a:latin typeface="Bahnschrift"/>
                <a:cs typeface="Bahnschrift"/>
              </a:rPr>
              <a:t>XGboost</a:t>
            </a:r>
            <a:r>
              <a:rPr lang="en-US" sz="2800" spc="145" dirty="0">
                <a:solidFill>
                  <a:srgbClr val="124F5C"/>
                </a:solidFill>
                <a:latin typeface="Bahnschrift"/>
                <a:cs typeface="Bahnschrift"/>
              </a:rPr>
              <a:t> </a:t>
            </a:r>
            <a:r>
              <a:rPr lang="en-US" sz="2800" dirty="0">
                <a:solidFill>
                  <a:srgbClr val="124F5C"/>
                </a:solidFill>
                <a:latin typeface="Bahnschrift"/>
                <a:cs typeface="Bahnschrift"/>
              </a:rPr>
              <a:t>with</a:t>
            </a:r>
            <a:r>
              <a:rPr lang="en-US" sz="2800" spc="170" dirty="0">
                <a:solidFill>
                  <a:srgbClr val="124F5C"/>
                </a:solidFill>
                <a:latin typeface="Bahnschrift"/>
                <a:cs typeface="Bahnschrift"/>
              </a:rPr>
              <a:t> </a:t>
            </a:r>
            <a:r>
              <a:rPr lang="en-US" sz="2800" dirty="0">
                <a:solidFill>
                  <a:srgbClr val="124F5C"/>
                </a:solidFill>
                <a:latin typeface="Bahnschrift"/>
                <a:cs typeface="Bahnschrift"/>
              </a:rPr>
              <a:t>accuracy</a:t>
            </a:r>
            <a:r>
              <a:rPr lang="en-US" sz="2800" spc="160" dirty="0">
                <a:solidFill>
                  <a:srgbClr val="124F5C"/>
                </a:solidFill>
                <a:latin typeface="Bahnschrift"/>
                <a:cs typeface="Bahnschrift"/>
              </a:rPr>
              <a:t> </a:t>
            </a:r>
            <a:r>
              <a:rPr lang="en-US" sz="2800" spc="-25" dirty="0">
                <a:solidFill>
                  <a:srgbClr val="124F5C"/>
                </a:solidFill>
                <a:latin typeface="Bahnschrift"/>
                <a:cs typeface="Bahnschrift"/>
              </a:rPr>
              <a:t>of</a:t>
            </a:r>
            <a:r>
              <a:rPr lang="en-US" sz="2800" dirty="0">
                <a:solidFill>
                  <a:srgbClr val="124F5C"/>
                </a:solidFill>
                <a:latin typeface="Bahnschrift"/>
                <a:cs typeface="Bahnschrift"/>
              </a:rPr>
              <a:t>	87%,</a:t>
            </a:r>
            <a:r>
              <a:rPr lang="en-US" sz="2800" spc="165" dirty="0">
                <a:solidFill>
                  <a:srgbClr val="124F5C"/>
                </a:solidFill>
                <a:latin typeface="Bahnschrift"/>
                <a:cs typeface="Bahnschrift"/>
              </a:rPr>
              <a:t> </a:t>
            </a:r>
            <a:r>
              <a:rPr lang="en-US" sz="2800" dirty="0">
                <a:solidFill>
                  <a:srgbClr val="124F5C"/>
                </a:solidFill>
                <a:latin typeface="Bahnschrift"/>
                <a:cs typeface="Bahnschrift"/>
              </a:rPr>
              <a:t>89%,and</a:t>
            </a:r>
            <a:r>
              <a:rPr lang="en-US" sz="2800" spc="140" dirty="0">
                <a:solidFill>
                  <a:srgbClr val="124F5C"/>
                </a:solidFill>
                <a:latin typeface="Bahnschrift"/>
                <a:cs typeface="Bahnschrift"/>
              </a:rPr>
              <a:t> </a:t>
            </a:r>
            <a:r>
              <a:rPr lang="en-US" sz="2800" dirty="0">
                <a:solidFill>
                  <a:srgbClr val="124F5C"/>
                </a:solidFill>
                <a:latin typeface="Bahnschrift"/>
                <a:cs typeface="Bahnschrift"/>
              </a:rPr>
              <a:t>97%</a:t>
            </a:r>
            <a:r>
              <a:rPr lang="en-US" sz="2800" spc="195" dirty="0">
                <a:solidFill>
                  <a:srgbClr val="124F5C"/>
                </a:solidFill>
                <a:latin typeface="Bahnschrift"/>
                <a:cs typeface="Bahnschrift"/>
              </a:rPr>
              <a:t> </a:t>
            </a:r>
            <a:r>
              <a:rPr lang="en-US" sz="2800" spc="-10" dirty="0">
                <a:solidFill>
                  <a:srgbClr val="124F5C"/>
                </a:solidFill>
                <a:latin typeface="Bahnschrift"/>
                <a:cs typeface="Bahnschrift"/>
              </a:rPr>
              <a:t>respectively.</a:t>
            </a:r>
            <a:endParaRPr lang="en-US" sz="2800" dirty="0">
              <a:latin typeface="Bahnschrift"/>
              <a:cs typeface="Bahnschrift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88484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B097E-1670-65C1-348F-4BB5C028F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70" dirty="0"/>
              <a:t>Missing</a:t>
            </a:r>
            <a:r>
              <a:rPr lang="en-US" spc="30" dirty="0"/>
              <a:t> </a:t>
            </a:r>
            <a:r>
              <a:rPr lang="en-US" spc="225" dirty="0"/>
              <a:t>Values</a:t>
            </a:r>
            <a:r>
              <a:rPr lang="en-US" dirty="0"/>
              <a:t> &amp;</a:t>
            </a:r>
            <a:r>
              <a:rPr lang="en-US" spc="-10" dirty="0"/>
              <a:t> </a:t>
            </a:r>
            <a:r>
              <a:rPr lang="en-US" spc="370" dirty="0"/>
              <a:t>After</a:t>
            </a:r>
            <a:r>
              <a:rPr lang="en-US" spc="-5" dirty="0"/>
              <a:t> </a:t>
            </a:r>
            <a:r>
              <a:rPr lang="en-US" spc="285" dirty="0"/>
              <a:t>filling</a:t>
            </a:r>
            <a:r>
              <a:rPr lang="en-US" spc="25" dirty="0"/>
              <a:t> </a:t>
            </a:r>
            <a:r>
              <a:rPr lang="en-US" spc="145" dirty="0" err="1"/>
              <a:t>NaN</a:t>
            </a:r>
            <a:r>
              <a:rPr lang="en-US" spc="-10" dirty="0"/>
              <a:t> </a:t>
            </a:r>
            <a:r>
              <a:rPr lang="en-US" spc="215" dirty="0"/>
              <a:t>Values</a:t>
            </a:r>
            <a:endParaRPr lang="en-IN" dirty="0"/>
          </a:p>
        </p:txBody>
      </p:sp>
      <p:pic>
        <p:nvPicPr>
          <p:cNvPr id="5" name="object 4">
            <a:extLst>
              <a:ext uri="{FF2B5EF4-FFF2-40B4-BE49-F238E27FC236}">
                <a16:creationId xmlns:a16="http://schemas.microsoft.com/office/drawing/2014/main" id="{8FF28AAB-97CC-AAC3-C750-5E6A5421CFEE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15391" y="1825625"/>
            <a:ext cx="4243826" cy="4169468"/>
          </a:xfrm>
          <a:prstGeom prst="rect">
            <a:avLst/>
          </a:prstGeom>
        </p:spPr>
      </p:pic>
      <p:pic>
        <p:nvPicPr>
          <p:cNvPr id="6" name="object 3">
            <a:extLst>
              <a:ext uri="{FF2B5EF4-FFF2-40B4-BE49-F238E27FC236}">
                <a16:creationId xmlns:a16="http://schemas.microsoft.com/office/drawing/2014/main" id="{D01F2679-71DB-FBE5-6143-F399131FEE97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632783" y="1825625"/>
            <a:ext cx="392439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2033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56A5C-C537-9632-E43B-5F6F0564A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pc="285" dirty="0"/>
              <a:t>Correlation</a:t>
            </a:r>
            <a:r>
              <a:rPr lang="en-IN" spc="65" dirty="0"/>
              <a:t> </a:t>
            </a:r>
            <a:r>
              <a:rPr lang="en-IN" spc="204" dirty="0"/>
              <a:t>between</a:t>
            </a:r>
            <a:r>
              <a:rPr lang="en-IN" spc="50" dirty="0"/>
              <a:t> </a:t>
            </a:r>
            <a:r>
              <a:rPr lang="en-IN" spc="290" dirty="0"/>
              <a:t>features</a:t>
            </a:r>
            <a:endParaRPr lang="en-IN" dirty="0"/>
          </a:p>
        </p:txBody>
      </p:sp>
      <p:pic>
        <p:nvPicPr>
          <p:cNvPr id="5" name="object 3">
            <a:extLst>
              <a:ext uri="{FF2B5EF4-FFF2-40B4-BE49-F238E27FC236}">
                <a16:creationId xmlns:a16="http://schemas.microsoft.com/office/drawing/2014/main" id="{0F4A7B22-3DA3-0D43-E359-E12F87370291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041357" y="1809582"/>
            <a:ext cx="732621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399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6A0AB-32C3-C8B1-A141-D1E06FEA5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pc="235" dirty="0"/>
              <a:t>Outlier</a:t>
            </a:r>
            <a:r>
              <a:rPr lang="en-IN" spc="45" dirty="0"/>
              <a:t> </a:t>
            </a:r>
            <a:r>
              <a:rPr lang="en-IN" spc="210" dirty="0"/>
              <a:t>detection</a:t>
            </a:r>
            <a:endParaRPr lang="en-IN" dirty="0"/>
          </a:p>
        </p:txBody>
      </p:sp>
      <p:pic>
        <p:nvPicPr>
          <p:cNvPr id="5" name="object 3">
            <a:extLst>
              <a:ext uri="{FF2B5EF4-FFF2-40B4-BE49-F238E27FC236}">
                <a16:creationId xmlns:a16="http://schemas.microsoft.com/office/drawing/2014/main" id="{A6AF94D6-82AF-E4FB-2E19-35046A416ADA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38200" y="1920273"/>
            <a:ext cx="10515600" cy="4162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939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63D65-0075-E0C0-B797-30AADBBFE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pc="125" dirty="0"/>
              <a:t>Distribution</a:t>
            </a:r>
            <a:r>
              <a:rPr lang="en-IN" spc="45" dirty="0"/>
              <a:t> </a:t>
            </a:r>
            <a:r>
              <a:rPr lang="en-IN" spc="395" dirty="0"/>
              <a:t>of</a:t>
            </a:r>
            <a:r>
              <a:rPr lang="en-IN" spc="5" dirty="0"/>
              <a:t> </a:t>
            </a:r>
            <a:r>
              <a:rPr lang="en-IN" spc="245" dirty="0"/>
              <a:t>data</a:t>
            </a:r>
            <a:endParaRPr lang="en-IN" dirty="0"/>
          </a:p>
        </p:txBody>
      </p:sp>
      <p:pic>
        <p:nvPicPr>
          <p:cNvPr id="4" name="object 3">
            <a:extLst>
              <a:ext uri="{FF2B5EF4-FFF2-40B4-BE49-F238E27FC236}">
                <a16:creationId xmlns:a16="http://schemas.microsoft.com/office/drawing/2014/main" id="{085D6CBA-CC97-605C-39F6-2169E5A1D70D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57726" y="1572126"/>
            <a:ext cx="10696073" cy="4604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2621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0BFD1-964C-1936-33EB-DF67B94E1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285" dirty="0"/>
              <a:t>Correlation</a:t>
            </a:r>
            <a:r>
              <a:rPr lang="en-US" spc="60" dirty="0"/>
              <a:t> </a:t>
            </a:r>
            <a:r>
              <a:rPr lang="en-US" spc="204" dirty="0"/>
              <a:t>between</a:t>
            </a:r>
            <a:r>
              <a:rPr lang="en-US" spc="55" dirty="0"/>
              <a:t> </a:t>
            </a:r>
            <a:r>
              <a:rPr lang="en-US" spc="300" dirty="0"/>
              <a:t>features</a:t>
            </a:r>
            <a:r>
              <a:rPr lang="en-US" spc="40" dirty="0"/>
              <a:t> </a:t>
            </a:r>
            <a:r>
              <a:rPr lang="en-US" spc="380" dirty="0"/>
              <a:t>after </a:t>
            </a:r>
            <a:r>
              <a:rPr lang="en-US" spc="310" dirty="0"/>
              <a:t>feature</a:t>
            </a:r>
            <a:r>
              <a:rPr lang="en-US" spc="20" dirty="0"/>
              <a:t> </a:t>
            </a:r>
            <a:r>
              <a:rPr lang="en-US" spc="155" dirty="0"/>
              <a:t>engineering</a:t>
            </a:r>
            <a:endParaRPr lang="en-IN" dirty="0"/>
          </a:p>
        </p:txBody>
      </p:sp>
      <p:pic>
        <p:nvPicPr>
          <p:cNvPr id="4" name="object 3">
            <a:extLst>
              <a:ext uri="{FF2B5EF4-FFF2-40B4-BE49-F238E27FC236}">
                <a16:creationId xmlns:a16="http://schemas.microsoft.com/office/drawing/2014/main" id="{DFB62F42-8EE7-BA43-1504-24106B88FABA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821988" y="1953962"/>
            <a:ext cx="939144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5118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DF4BA-073E-1165-AAA3-58D1C7887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95" dirty="0"/>
              <a:t>Which</a:t>
            </a:r>
            <a:r>
              <a:rPr lang="en-US" spc="45" dirty="0"/>
              <a:t> </a:t>
            </a:r>
            <a:r>
              <a:rPr lang="en-US" spc="155" dirty="0"/>
              <a:t>Sex</a:t>
            </a:r>
            <a:r>
              <a:rPr lang="en-US" spc="5" dirty="0"/>
              <a:t> </a:t>
            </a:r>
            <a:r>
              <a:rPr lang="en-US" dirty="0"/>
              <a:t>is</a:t>
            </a:r>
            <a:r>
              <a:rPr lang="en-US" spc="5" dirty="0"/>
              <a:t> </a:t>
            </a:r>
            <a:r>
              <a:rPr lang="en-US" spc="75" dirty="0"/>
              <a:t>more</a:t>
            </a:r>
            <a:r>
              <a:rPr lang="en-US" spc="25" dirty="0"/>
              <a:t> </a:t>
            </a:r>
            <a:r>
              <a:rPr lang="en-US" spc="185" dirty="0"/>
              <a:t>prone</a:t>
            </a:r>
            <a:r>
              <a:rPr lang="en-US" spc="35" dirty="0"/>
              <a:t> </a:t>
            </a:r>
            <a:r>
              <a:rPr lang="en-US" spc="330" dirty="0"/>
              <a:t>to</a:t>
            </a:r>
            <a:r>
              <a:rPr lang="en-US" spc="10" dirty="0"/>
              <a:t> </a:t>
            </a:r>
            <a:r>
              <a:rPr lang="en-US" spc="60" dirty="0"/>
              <a:t>CHD</a:t>
            </a:r>
            <a:r>
              <a:rPr lang="en-US" spc="15" dirty="0"/>
              <a:t> </a:t>
            </a:r>
            <a:r>
              <a:rPr lang="en-US" spc="-50" dirty="0"/>
              <a:t>?</a:t>
            </a:r>
            <a:endParaRPr lang="en-IN" dirty="0"/>
          </a:p>
        </p:txBody>
      </p:sp>
      <p:pic>
        <p:nvPicPr>
          <p:cNvPr id="5" name="object 3">
            <a:extLst>
              <a:ext uri="{FF2B5EF4-FFF2-40B4-BE49-F238E27FC236}">
                <a16:creationId xmlns:a16="http://schemas.microsoft.com/office/drawing/2014/main" id="{25E625F9-94C6-2467-C929-661D92B0FDDD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861230" y="1825625"/>
            <a:ext cx="446954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6747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856</Words>
  <Application>Microsoft Office PowerPoint</Application>
  <PresentationFormat>Widescreen</PresentationFormat>
  <Paragraphs>77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9" baseType="lpstr">
      <vt:lpstr>Arial</vt:lpstr>
      <vt:lpstr>Bahnschrift</vt:lpstr>
      <vt:lpstr>Calibri</vt:lpstr>
      <vt:lpstr>Calibri Light</vt:lpstr>
      <vt:lpstr>Courier New</vt:lpstr>
      <vt:lpstr>Georgia</vt:lpstr>
      <vt:lpstr>Wingdings</vt:lpstr>
      <vt:lpstr>Office Theme</vt:lpstr>
      <vt:lpstr>   Cardiovascular Risk Prediction Predictive Analytics with Case Studies(CSE3085)   </vt:lpstr>
      <vt:lpstr>Problem Statement:</vt:lpstr>
      <vt:lpstr>Data description:</vt:lpstr>
      <vt:lpstr>Missing Values &amp; After filling NaN Values</vt:lpstr>
      <vt:lpstr>Correlation between features</vt:lpstr>
      <vt:lpstr>Outlier detection</vt:lpstr>
      <vt:lpstr>Distribution of data</vt:lpstr>
      <vt:lpstr>Correlation between features after feature engineering</vt:lpstr>
      <vt:lpstr>Which Sex is more prone to CHD ?</vt:lpstr>
      <vt:lpstr>Are diabetic patients at more risk of chd ?</vt:lpstr>
      <vt:lpstr>Are smokers at more risk of chd ?</vt:lpstr>
      <vt:lpstr>Are hypertensive patients at more risk of chd ?</vt:lpstr>
      <vt:lpstr>Are patients on bp medication at more risk of chd ?</vt:lpstr>
      <vt:lpstr>Which age group is more vulnerable to chd ?</vt:lpstr>
      <vt:lpstr>Are total cholesterol levels related to chd ?</vt:lpstr>
      <vt:lpstr>Cholestrol level is not the sole deciding factor for chd</vt:lpstr>
      <vt:lpstr>Can Heart rate possibly define the risk of chd ?</vt:lpstr>
      <vt:lpstr>Can smoking number of cigarettes per day lead to chd?</vt:lpstr>
      <vt:lpstr>One who had a stroke earlier more prone to chd ?</vt:lpstr>
      <vt:lpstr>Are patients with systolic bp at risk of chd ?</vt:lpstr>
      <vt:lpstr>Are patients with diastolic bp at risk of chd ?</vt:lpstr>
      <vt:lpstr>is patients bmi important to show the risk of chd ?</vt:lpstr>
      <vt:lpstr>Can patients glucose levels show the risk of chd ?</vt:lpstr>
      <vt:lpstr>K-nn score with varying number of neighbors</vt:lpstr>
      <vt:lpstr>Roc auc curve for knn</vt:lpstr>
      <vt:lpstr>The best fitting Model:-</vt:lpstr>
      <vt:lpstr>Confusion Matrix</vt:lpstr>
      <vt:lpstr>The Feature Importance</vt:lpstr>
      <vt:lpstr>Precision and Recall:-</vt:lpstr>
      <vt:lpstr>challenges:</vt:lpstr>
      <vt:lpstr>Conclusion: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Cardiovascular Risk Prediction Predictive Analytics with Case Studies(CSE3085)   </dc:title>
  <dc:creator>noel benny</dc:creator>
  <cp:lastModifiedBy>noel benny</cp:lastModifiedBy>
  <cp:revision>1</cp:revision>
  <dcterms:created xsi:type="dcterms:W3CDTF">2023-04-13T07:49:46Z</dcterms:created>
  <dcterms:modified xsi:type="dcterms:W3CDTF">2023-04-13T07:50:37Z</dcterms:modified>
</cp:coreProperties>
</file>