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2" r:id="rId5"/>
    <p:sldId id="259" r:id="rId6"/>
    <p:sldId id="261"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5F92D-79D5-421F-AF88-07B7B8EAED2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83009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F92D-79D5-421F-AF88-07B7B8EAED2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192442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F92D-79D5-421F-AF88-07B7B8EAED2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182366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F92D-79D5-421F-AF88-07B7B8EAED2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73991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F92D-79D5-421F-AF88-07B7B8EAED2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101086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5F92D-79D5-421F-AF88-07B7B8EAED27}"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250115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5F92D-79D5-421F-AF88-07B7B8EAED27}"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54806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5F92D-79D5-421F-AF88-07B7B8EAED27}"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300605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5F92D-79D5-421F-AF88-07B7B8EAED27}"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260875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5F92D-79D5-421F-AF88-07B7B8EAED27}"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222227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5F92D-79D5-421F-AF88-07B7B8EAED27}"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326BC-2A91-496D-9D26-5AE7A4E7ED77}" type="slidenum">
              <a:rPr lang="en-US" smtClean="0"/>
              <a:t>‹#›</a:t>
            </a:fld>
            <a:endParaRPr lang="en-US"/>
          </a:p>
        </p:txBody>
      </p:sp>
    </p:spTree>
    <p:extLst>
      <p:ext uri="{BB962C8B-B14F-4D97-AF65-F5344CB8AC3E}">
        <p14:creationId xmlns:p14="http://schemas.microsoft.com/office/powerpoint/2010/main" val="295174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5F92D-79D5-421F-AF88-07B7B8EAED27}" type="datetimeFigureOut">
              <a:rPr lang="en-US" smtClean="0"/>
              <a:t>2/11/2025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326BC-2A91-496D-9D26-5AE7A4E7ED77}" type="slidenum">
              <a:rPr lang="en-US" smtClean="0"/>
              <a:t>‹#›</a:t>
            </a:fld>
            <a:endParaRPr lang="en-US"/>
          </a:p>
        </p:txBody>
      </p:sp>
    </p:spTree>
    <p:extLst>
      <p:ext uri="{BB962C8B-B14F-4D97-AF65-F5344CB8AC3E}">
        <p14:creationId xmlns:p14="http://schemas.microsoft.com/office/powerpoint/2010/main" val="142946703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3F4A-B603-55F5-D762-6C5506DEC5EB}"/>
              </a:ext>
            </a:extLst>
          </p:cNvPr>
          <p:cNvSpPr>
            <a:spLocks noGrp="1"/>
          </p:cNvSpPr>
          <p:nvPr>
            <p:ph type="ctrTitle"/>
          </p:nvPr>
        </p:nvSpPr>
        <p:spPr>
          <a:xfrm>
            <a:off x="2762865" y="463601"/>
            <a:ext cx="5810865" cy="362308"/>
          </a:xfrm>
        </p:spPr>
        <p:txBody>
          <a:bodyPr>
            <a:noAutofit/>
          </a:bodyPr>
          <a:lstStyle/>
          <a:p>
            <a:r>
              <a:rPr lang="en-US" sz="3600" dirty="0">
                <a:latin typeface="Trebuchet MS" panose="020B0603020202020204" pitchFamily="34" charset="0"/>
              </a:rPr>
              <a:t>OVERVIEW</a:t>
            </a:r>
          </a:p>
        </p:txBody>
      </p:sp>
      <p:sp>
        <p:nvSpPr>
          <p:cNvPr id="7" name="Rectangle 2">
            <a:extLst>
              <a:ext uri="{FF2B5EF4-FFF2-40B4-BE49-F238E27FC236}">
                <a16:creationId xmlns:a16="http://schemas.microsoft.com/office/drawing/2014/main" id="{3F55237D-24A2-6EA2-386A-444BEE2045F2}"/>
              </a:ext>
            </a:extLst>
          </p:cNvPr>
          <p:cNvSpPr>
            <a:spLocks noGrp="1" noChangeArrowheads="1"/>
          </p:cNvSpPr>
          <p:nvPr>
            <p:ph type="subTitle" idx="1"/>
          </p:nvPr>
        </p:nvSpPr>
        <p:spPr bwMode="auto">
          <a:xfrm>
            <a:off x="511277" y="1198314"/>
            <a:ext cx="11169445" cy="501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rPr>
              <a:t>As part of its planned growth, the company is getting into the aviation industry by buying and operating aircraft for private and commercial customers. Given the complexities and risks associated with flying, a thorough risk assessment is necessary to identify which aircraft types are the safest and most reliable for investment.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225747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7C96-3D9E-4D41-930E-389D469FD9E7}"/>
              </a:ext>
            </a:extLst>
          </p:cNvPr>
          <p:cNvSpPr>
            <a:spLocks noGrp="1"/>
          </p:cNvSpPr>
          <p:nvPr>
            <p:ph type="ctrTitle"/>
          </p:nvPr>
        </p:nvSpPr>
        <p:spPr>
          <a:xfrm>
            <a:off x="1435510" y="-1512683"/>
            <a:ext cx="9144000" cy="2387600"/>
          </a:xfrm>
        </p:spPr>
        <p:txBody>
          <a:bodyPr>
            <a:normAutofit/>
          </a:bodyPr>
          <a:lstStyle/>
          <a:p>
            <a:r>
              <a:rPr lang="en-US" sz="3600" dirty="0">
                <a:latin typeface="Trebuchet MS" panose="020B0603020202020204" pitchFamily="34" charset="0"/>
              </a:rPr>
              <a:t>Business Understanding</a:t>
            </a:r>
          </a:p>
        </p:txBody>
      </p:sp>
      <p:sp>
        <p:nvSpPr>
          <p:cNvPr id="3" name="Subtitle 2">
            <a:extLst>
              <a:ext uri="{FF2B5EF4-FFF2-40B4-BE49-F238E27FC236}">
                <a16:creationId xmlns:a16="http://schemas.microsoft.com/office/drawing/2014/main" id="{05A8CFA2-1C17-D157-740D-3F3101A4E43E}"/>
              </a:ext>
            </a:extLst>
          </p:cNvPr>
          <p:cNvSpPr>
            <a:spLocks noGrp="1"/>
          </p:cNvSpPr>
          <p:nvPr>
            <p:ph type="subTitle" idx="1"/>
          </p:nvPr>
        </p:nvSpPr>
        <p:spPr>
          <a:xfrm>
            <a:off x="476864" y="1504336"/>
            <a:ext cx="11238271" cy="4107426"/>
          </a:xfrm>
        </p:spPr>
        <p:txBody>
          <a:bodyPr>
            <a:normAutofit/>
          </a:bodyPr>
          <a:lstStyle/>
          <a:p>
            <a:pPr algn="just">
              <a:lnSpc>
                <a:spcPct val="170000"/>
              </a:lnSpc>
            </a:pPr>
            <a:r>
              <a:rPr lang="en-US" sz="2600" dirty="0">
                <a:latin typeface="Trebuchet MS" panose="020B0603020202020204" pitchFamily="34" charset="0"/>
              </a:rPr>
              <a:t>This analysis's primary goal is to evaluate different aircraft models according to safety, operating hazards, accidents, and general dependability. The results will offer practical advice to help the business choose aircraft that reduce risk while maintaining profitability and legal compliance.</a:t>
            </a:r>
          </a:p>
          <a:p>
            <a:pPr algn="just">
              <a:lnSpc>
                <a:spcPct val="170000"/>
              </a:lnSpc>
            </a:pPr>
            <a:endParaRPr lang="en-US" sz="2600" dirty="0">
              <a:latin typeface="Trebuchet MS" panose="020B0603020202020204" pitchFamily="34" charset="0"/>
            </a:endParaRPr>
          </a:p>
          <a:p>
            <a:pPr algn="just">
              <a:lnSpc>
                <a:spcPct val="170000"/>
              </a:lnSpc>
            </a:pPr>
            <a:endParaRPr lang="en-US" sz="2600" dirty="0">
              <a:latin typeface="Trebuchet MS" panose="020B0603020202020204" pitchFamily="34" charset="0"/>
            </a:endParaRPr>
          </a:p>
          <a:p>
            <a:pPr algn="just">
              <a:lnSpc>
                <a:spcPct val="170000"/>
              </a:lnSpc>
            </a:pPr>
            <a:endParaRPr lang="en-US" sz="2600" dirty="0">
              <a:latin typeface="Trebuchet MS" panose="020B0603020202020204" pitchFamily="34" charset="0"/>
            </a:endParaRPr>
          </a:p>
        </p:txBody>
      </p:sp>
    </p:spTree>
    <p:extLst>
      <p:ext uri="{BB962C8B-B14F-4D97-AF65-F5344CB8AC3E}">
        <p14:creationId xmlns:p14="http://schemas.microsoft.com/office/powerpoint/2010/main" val="397586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BE37-F502-1F22-A6D6-B36C511F9893}"/>
              </a:ext>
            </a:extLst>
          </p:cNvPr>
          <p:cNvSpPr>
            <a:spLocks noGrp="1"/>
          </p:cNvSpPr>
          <p:nvPr>
            <p:ph type="ctrTitle"/>
          </p:nvPr>
        </p:nvSpPr>
        <p:spPr>
          <a:xfrm>
            <a:off x="1307691" y="-1492861"/>
            <a:ext cx="9144000" cy="2387600"/>
          </a:xfrm>
        </p:spPr>
        <p:txBody>
          <a:bodyPr>
            <a:normAutofit/>
          </a:bodyPr>
          <a:lstStyle/>
          <a:p>
            <a:r>
              <a:rPr lang="en-US" sz="3600" dirty="0">
                <a:latin typeface="Trebuchet MS" panose="020B0603020202020204" pitchFamily="34" charset="0"/>
              </a:rPr>
              <a:t>Data Understanding</a:t>
            </a:r>
          </a:p>
        </p:txBody>
      </p:sp>
      <p:sp>
        <p:nvSpPr>
          <p:cNvPr id="3" name="Subtitle 2">
            <a:extLst>
              <a:ext uri="{FF2B5EF4-FFF2-40B4-BE49-F238E27FC236}">
                <a16:creationId xmlns:a16="http://schemas.microsoft.com/office/drawing/2014/main" id="{1F288635-E10A-7980-08D8-045DC5F6BB13}"/>
              </a:ext>
            </a:extLst>
          </p:cNvPr>
          <p:cNvSpPr>
            <a:spLocks noGrp="1"/>
          </p:cNvSpPr>
          <p:nvPr>
            <p:ph type="subTitle" idx="1"/>
          </p:nvPr>
        </p:nvSpPr>
        <p:spPr>
          <a:xfrm>
            <a:off x="766916" y="1438940"/>
            <a:ext cx="10658167" cy="4676723"/>
          </a:xfrm>
        </p:spPr>
        <p:txBody>
          <a:bodyPr>
            <a:noAutofit/>
          </a:bodyPr>
          <a:lstStyle/>
          <a:p>
            <a:pPr algn="just">
              <a:lnSpc>
                <a:spcPct val="150000"/>
              </a:lnSpc>
            </a:pPr>
            <a:r>
              <a:rPr lang="en-US" sz="2600" dirty="0">
                <a:latin typeface="Trebuchet MS" panose="020B0603020202020204" pitchFamily="34" charset="0"/>
              </a:rPr>
              <a:t>.</a:t>
            </a:r>
          </a:p>
        </p:txBody>
      </p:sp>
      <p:sp>
        <p:nvSpPr>
          <p:cNvPr id="8" name="TextBox 7">
            <a:extLst>
              <a:ext uri="{FF2B5EF4-FFF2-40B4-BE49-F238E27FC236}">
                <a16:creationId xmlns:a16="http://schemas.microsoft.com/office/drawing/2014/main" id="{F327ED54-8C70-EB5E-E407-434620DD6F89}"/>
              </a:ext>
            </a:extLst>
          </p:cNvPr>
          <p:cNvSpPr txBox="1"/>
          <p:nvPr/>
        </p:nvSpPr>
        <p:spPr>
          <a:xfrm>
            <a:off x="1189702" y="1438940"/>
            <a:ext cx="10323871" cy="3348481"/>
          </a:xfrm>
          <a:prstGeom prst="rect">
            <a:avLst/>
          </a:prstGeom>
          <a:noFill/>
        </p:spPr>
        <p:txBody>
          <a:bodyPr wrap="square">
            <a:spAutoFit/>
          </a:bodyPr>
          <a:lstStyle/>
          <a:p>
            <a:pPr algn="just">
              <a:lnSpc>
                <a:spcPct val="150000"/>
              </a:lnSpc>
            </a:pPr>
            <a:r>
              <a:rPr lang="en-US" sz="2400" dirty="0">
                <a:latin typeface="Trebuchet MS" panose="020B0603020202020204" pitchFamily="34" charset="0"/>
              </a:rPr>
              <a:t>Information regarding civil aviation accidents and specific events in the United States, including variables like aircraft characteristics and accident severity, are included in the dataset </a:t>
            </a:r>
            <a:r>
              <a:rPr lang="en-US" sz="2400" dirty="0" err="1">
                <a:latin typeface="Trebuchet MS" panose="020B0603020202020204" pitchFamily="34" charset="0"/>
              </a:rPr>
              <a:t>utilised</a:t>
            </a:r>
            <a:r>
              <a:rPr lang="en-US" sz="2400" dirty="0">
                <a:latin typeface="Trebuchet MS" panose="020B0603020202020204" pitchFamily="34" charset="0"/>
              </a:rPr>
              <a:t> for this study. To gain a thorough grasp of the dataset, explanatory data analysis approaches will be employed, such as addressing missing values, verifying data types, and extracting pertinent characteristics for study.</a:t>
            </a:r>
          </a:p>
        </p:txBody>
      </p:sp>
    </p:spTree>
    <p:extLst>
      <p:ext uri="{BB962C8B-B14F-4D97-AF65-F5344CB8AC3E}">
        <p14:creationId xmlns:p14="http://schemas.microsoft.com/office/powerpoint/2010/main" val="390667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6353-BB8D-669D-5EE3-53A7CE10D2FA}"/>
              </a:ext>
            </a:extLst>
          </p:cNvPr>
          <p:cNvSpPr>
            <a:spLocks noGrp="1"/>
          </p:cNvSpPr>
          <p:nvPr>
            <p:ph type="ctrTitle"/>
          </p:nvPr>
        </p:nvSpPr>
        <p:spPr>
          <a:xfrm>
            <a:off x="1071717" y="-1453689"/>
            <a:ext cx="9144000" cy="2387600"/>
          </a:xfrm>
        </p:spPr>
        <p:txBody>
          <a:bodyPr>
            <a:normAutofit/>
          </a:bodyPr>
          <a:lstStyle/>
          <a:p>
            <a:r>
              <a:rPr lang="en-US" sz="3600" dirty="0">
                <a:latin typeface="Trebuchet MS" panose="020B0603020202020204" pitchFamily="34" charset="0"/>
              </a:rPr>
              <a:t>Data Analysis</a:t>
            </a:r>
          </a:p>
        </p:txBody>
      </p:sp>
      <p:sp>
        <p:nvSpPr>
          <p:cNvPr id="3" name="Subtitle 2">
            <a:extLst>
              <a:ext uri="{FF2B5EF4-FFF2-40B4-BE49-F238E27FC236}">
                <a16:creationId xmlns:a16="http://schemas.microsoft.com/office/drawing/2014/main" id="{6EA3B8E3-5240-E27B-8356-5A56C16EE4E6}"/>
              </a:ext>
            </a:extLst>
          </p:cNvPr>
          <p:cNvSpPr>
            <a:spLocks noGrp="1"/>
          </p:cNvSpPr>
          <p:nvPr>
            <p:ph type="subTitle" idx="1"/>
          </p:nvPr>
        </p:nvSpPr>
        <p:spPr>
          <a:xfrm>
            <a:off x="462115" y="1514167"/>
            <a:ext cx="11582400" cy="4090219"/>
          </a:xfrm>
        </p:spPr>
        <p:txBody>
          <a:bodyPr/>
          <a:lstStyle/>
          <a:p>
            <a:pPr marL="342900" indent="-342900" algn="just">
              <a:lnSpc>
                <a:spcPct val="150000"/>
              </a:lnSpc>
              <a:buFontTx/>
              <a:buChar char="-"/>
            </a:pPr>
            <a:r>
              <a:rPr lang="en-US" dirty="0">
                <a:latin typeface="Trebuchet MS" panose="020B0603020202020204" pitchFamily="34" charset="0"/>
              </a:rPr>
              <a:t>Since most accidents happen under VMC, it is likely that operational or human variables have a greater influence than environmental elements, such as the weather.</a:t>
            </a:r>
          </a:p>
          <a:p>
            <a:pPr marL="342900" indent="-342900" algn="just">
              <a:lnSpc>
                <a:spcPct val="150000"/>
              </a:lnSpc>
              <a:buFontTx/>
              <a:buChar char="-"/>
            </a:pPr>
            <a:r>
              <a:rPr lang="en-US" dirty="0">
                <a:latin typeface="Trebuchet MS" panose="020B0603020202020204" pitchFamily="34" charset="0"/>
              </a:rPr>
              <a:t>Despite having a high accident rate, manufacturers such as Cessna, Piper, and Beech continue to have relatively low death rates. This implies that even though these planes are involved in more accidents, few people are perish.</a:t>
            </a:r>
          </a:p>
        </p:txBody>
      </p:sp>
    </p:spTree>
    <p:extLst>
      <p:ext uri="{BB962C8B-B14F-4D97-AF65-F5344CB8AC3E}">
        <p14:creationId xmlns:p14="http://schemas.microsoft.com/office/powerpoint/2010/main" val="205297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5318-D067-9F70-0E14-466EA1D5A8E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D126383-74E1-E27E-827A-5E5BA2BE045E}"/>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5BA4F957-023F-7839-FA6E-EF58AE91F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7" y="432174"/>
            <a:ext cx="10982633" cy="5929297"/>
          </a:xfrm>
          <a:prstGeom prst="rect">
            <a:avLst/>
          </a:prstGeom>
        </p:spPr>
      </p:pic>
    </p:spTree>
    <p:extLst>
      <p:ext uri="{BB962C8B-B14F-4D97-AF65-F5344CB8AC3E}">
        <p14:creationId xmlns:p14="http://schemas.microsoft.com/office/powerpoint/2010/main" val="225505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9D0A26-790E-1831-29E3-1D1AD319D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481782"/>
            <a:ext cx="10972800" cy="5466734"/>
          </a:xfrm>
          <a:prstGeom prst="rect">
            <a:avLst/>
          </a:prstGeom>
        </p:spPr>
      </p:pic>
    </p:spTree>
    <p:extLst>
      <p:ext uri="{BB962C8B-B14F-4D97-AF65-F5344CB8AC3E}">
        <p14:creationId xmlns:p14="http://schemas.microsoft.com/office/powerpoint/2010/main" val="324228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3BA088-A99B-7114-11F3-7DC16DE21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79" y="481782"/>
            <a:ext cx="10869841" cy="5639282"/>
          </a:xfrm>
          <a:prstGeom prst="rect">
            <a:avLst/>
          </a:prstGeom>
        </p:spPr>
      </p:pic>
    </p:spTree>
    <p:extLst>
      <p:ext uri="{BB962C8B-B14F-4D97-AF65-F5344CB8AC3E}">
        <p14:creationId xmlns:p14="http://schemas.microsoft.com/office/powerpoint/2010/main" val="418016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7601-2370-6F75-899C-9D6AF31A9728}"/>
              </a:ext>
            </a:extLst>
          </p:cNvPr>
          <p:cNvSpPr>
            <a:spLocks noGrp="1"/>
          </p:cNvSpPr>
          <p:nvPr>
            <p:ph type="ctrTitle"/>
          </p:nvPr>
        </p:nvSpPr>
        <p:spPr>
          <a:xfrm>
            <a:off x="963562" y="-1630669"/>
            <a:ext cx="9144000" cy="2387600"/>
          </a:xfrm>
        </p:spPr>
        <p:txBody>
          <a:bodyPr>
            <a:normAutofit/>
          </a:bodyPr>
          <a:lstStyle/>
          <a:p>
            <a:r>
              <a:rPr lang="en-US" sz="3600" dirty="0">
                <a:latin typeface="Trebuchet MS" panose="020B0603020202020204" pitchFamily="34" charset="0"/>
              </a:rPr>
              <a:t>Recommendations</a:t>
            </a:r>
          </a:p>
        </p:txBody>
      </p:sp>
      <p:sp>
        <p:nvSpPr>
          <p:cNvPr id="3" name="Subtitle 2">
            <a:extLst>
              <a:ext uri="{FF2B5EF4-FFF2-40B4-BE49-F238E27FC236}">
                <a16:creationId xmlns:a16="http://schemas.microsoft.com/office/drawing/2014/main" id="{5E9F218C-82EB-7E1C-CA1A-314789B5117F}"/>
              </a:ext>
            </a:extLst>
          </p:cNvPr>
          <p:cNvSpPr>
            <a:spLocks noGrp="1"/>
          </p:cNvSpPr>
          <p:nvPr>
            <p:ph type="subTitle" idx="1"/>
          </p:nvPr>
        </p:nvSpPr>
        <p:spPr>
          <a:xfrm>
            <a:off x="963562" y="1160205"/>
            <a:ext cx="10481186" cy="4532671"/>
          </a:xfrm>
        </p:spPr>
        <p:txBody>
          <a:bodyPr>
            <a:noAutofit/>
          </a:bodyPr>
          <a:lstStyle/>
          <a:p>
            <a:pPr marL="342900" indent="-342900" algn="just">
              <a:lnSpc>
                <a:spcPct val="150000"/>
              </a:lnSpc>
              <a:buFontTx/>
              <a:buChar char="-"/>
            </a:pPr>
            <a:r>
              <a:rPr lang="en-US" dirty="0">
                <a:latin typeface="Trebuchet MS" panose="020B0603020202020204" pitchFamily="34" charset="0"/>
              </a:rPr>
              <a:t>To reduce hazards, the corporation should concentrate on purchasing aircraft models with lower fatality rates.</a:t>
            </a:r>
          </a:p>
          <a:p>
            <a:pPr marL="342900" indent="-342900" algn="just">
              <a:lnSpc>
                <a:spcPct val="150000"/>
              </a:lnSpc>
              <a:buFontTx/>
              <a:buChar char="-"/>
            </a:pPr>
            <a:r>
              <a:rPr lang="en-US" dirty="0">
                <a:latin typeface="Trebuchet MS" panose="020B0603020202020204" pitchFamily="34" charset="0"/>
              </a:rPr>
              <a:t>- To improve risk management in Instrument Meteorological Conditions (IMC), the organization ought to fund pilot training initiatives.</a:t>
            </a:r>
          </a:p>
          <a:p>
            <a:pPr marL="342900" indent="-342900" algn="just">
              <a:lnSpc>
                <a:spcPct val="150000"/>
              </a:lnSpc>
              <a:buFontTx/>
              <a:buChar char="-"/>
            </a:pPr>
            <a:r>
              <a:rPr lang="en-US" dirty="0">
                <a:latin typeface="Trebuchet MS" panose="020B0603020202020204" pitchFamily="34" charset="0"/>
              </a:rPr>
              <a:t>- To lower mechanical failures, pre-flight inspections, predictive maintenance technologies, and routine maintenance should be used.</a:t>
            </a:r>
          </a:p>
        </p:txBody>
      </p:sp>
    </p:spTree>
    <p:extLst>
      <p:ext uri="{BB962C8B-B14F-4D97-AF65-F5344CB8AC3E}">
        <p14:creationId xmlns:p14="http://schemas.microsoft.com/office/powerpoint/2010/main" val="12879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16E60D-92C5-DCCC-7C6B-5B01F6701F62}"/>
              </a:ext>
            </a:extLst>
          </p:cNvPr>
          <p:cNvSpPr>
            <a:spLocks noGrp="1"/>
          </p:cNvSpPr>
          <p:nvPr>
            <p:ph type="subTitle" idx="1"/>
          </p:nvPr>
        </p:nvSpPr>
        <p:spPr>
          <a:xfrm>
            <a:off x="1524000" y="2264851"/>
            <a:ext cx="9144000" cy="1655762"/>
          </a:xfrm>
        </p:spPr>
        <p:txBody>
          <a:bodyPr>
            <a:normAutofit/>
          </a:bodyPr>
          <a:lstStyle/>
          <a:p>
            <a:r>
              <a:rPr lang="en-US" sz="5400" b="1" dirty="0">
                <a:latin typeface="Trebuchet MS" panose="020B0603020202020204" pitchFamily="34" charset="0"/>
              </a:rPr>
              <a:t>THANK YOU !</a:t>
            </a:r>
          </a:p>
        </p:txBody>
      </p:sp>
    </p:spTree>
    <p:extLst>
      <p:ext uri="{BB962C8B-B14F-4D97-AF65-F5344CB8AC3E}">
        <p14:creationId xmlns:p14="http://schemas.microsoft.com/office/powerpoint/2010/main" val="2337241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258</TotalTime>
  <Words>306</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Trebuchet MS</vt:lpstr>
      <vt:lpstr>Office Theme</vt:lpstr>
      <vt:lpstr>OVERVIEW</vt:lpstr>
      <vt:lpstr>Business Understanding</vt:lpstr>
      <vt:lpstr>Data Understanding</vt:lpstr>
      <vt:lpstr>Data Analysis</vt:lpstr>
      <vt:lpstr>PowerPoint Presentation</vt:lpstr>
      <vt:lpstr>PowerPoint Presentation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NOEL ODOUR</dc:creator>
  <cp:lastModifiedBy>NOEL ODOUR</cp:lastModifiedBy>
  <cp:revision>3</cp:revision>
  <dcterms:created xsi:type="dcterms:W3CDTF">2025-02-11T03:28:19Z</dcterms:created>
  <dcterms:modified xsi:type="dcterms:W3CDTF">2025-02-11T13:58:13Z</dcterms:modified>
</cp:coreProperties>
</file>