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511" r:id="rId3"/>
    <p:sldId id="512" r:id="rId4"/>
    <p:sldId id="510" r:id="rId5"/>
    <p:sldId id="503" r:id="rId6"/>
    <p:sldId id="504" r:id="rId7"/>
    <p:sldId id="505" r:id="rId8"/>
    <p:sldId id="506" r:id="rId9"/>
    <p:sldId id="509" r:id="rId10"/>
    <p:sldId id="513" r:id="rId11"/>
    <p:sldId id="499" r:id="rId12"/>
  </p:sldIdLst>
  <p:sldSz cx="9144000" cy="6858000" type="screen4x3"/>
  <p:notesSz cx="6858000" cy="9144000"/>
  <p:defaultTextStyle>
    <a:defPPr>
      <a:defRPr lang="es-MX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é Enrique" initials="JE" lastIdx="2" clrIdx="0">
    <p:extLst>
      <p:ext uri="{19B8F6BF-5375-455C-9EA6-DF929625EA0E}">
        <p15:presenceInfo xmlns:p15="http://schemas.microsoft.com/office/powerpoint/2012/main" userId="8fa0a7f3535563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B824"/>
    <a:srgbClr val="252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3235" autoAdjust="0"/>
  </p:normalViewPr>
  <p:slideViewPr>
    <p:cSldViewPr snapToGrid="0">
      <p:cViewPr varScale="1">
        <p:scale>
          <a:sx n="82" d="100"/>
          <a:sy n="82" d="100"/>
        </p:scale>
        <p:origin x="1411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BC71EC7-C8E9-403F-B503-4F2DCFC45B39}" type="datetimeFigureOut">
              <a:rPr lang="es-ES"/>
              <a:t>16/03/2024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AB3E436-B727-44F6-8342-39F21E5030CD}" type="slidenum">
              <a:rPr lang="es-ES"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3E436-B727-44F6-8342-39F21E5030CD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012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3E436-B727-44F6-8342-39F21E5030CD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7937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3E436-B727-44F6-8342-39F21E5030CD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8610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3E436-B727-44F6-8342-39F21E5030CD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267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3E436-B727-44F6-8342-39F21E5030CD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9543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3E436-B727-44F6-8342-39F21E5030CD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096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3E436-B727-44F6-8342-39F21E5030CD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2413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3E436-B727-44F6-8342-39F21E5030CD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953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B3E436-B727-44F6-8342-39F21E5030CD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4399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103F2-EAB3-457B-875A-E01E09E10D12}" type="datetimeFigureOut">
              <a:rPr lang="es-MX"/>
              <a:t>16/03/2024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5E4CD-5AF4-4F45-8240-27ABB933A928}" type="slidenum">
              <a:rPr lang="es-MX" altLang="es-ES"/>
              <a:t>‹Nº›</a:t>
            </a:fld>
            <a:endParaRPr lang="es-MX" alt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6711F-5141-49FD-82FF-1E6BC8CC5AAE}" type="datetimeFigureOut">
              <a:rPr lang="es-MX"/>
              <a:t>16/03/2024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0B00-AC86-4A99-A266-5189F5DECD50}" type="slidenum">
              <a:rPr lang="es-MX" altLang="es-ES"/>
              <a:t>‹Nº›</a:t>
            </a:fld>
            <a:endParaRPr lang="es-MX" alt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910CB-7500-4303-B57F-086EA3179DC7}" type="datetimeFigureOut">
              <a:rPr lang="es-MX"/>
              <a:t>16/03/2024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455F9-9E4E-4DB2-A390-5CD3E84BF575}" type="slidenum">
              <a:rPr lang="es-MX" altLang="es-ES"/>
              <a:t>‹Nº›</a:t>
            </a:fld>
            <a:endParaRPr lang="es-MX" alt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CC662-6C7C-4356-BACB-4BC20A1585F1}" type="datetimeFigureOut">
              <a:rPr lang="es-MX"/>
              <a:t>16/03/2024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047D5-B24F-4FC2-B8D7-F4F9CA2B75E4}" type="slidenum">
              <a:rPr lang="es-MX" altLang="es-ES"/>
              <a:t>‹Nº›</a:t>
            </a:fld>
            <a:endParaRPr lang="es-MX" alt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08DB9-DF9E-4DBD-92EE-6458EFCC8A76}" type="datetimeFigureOut">
              <a:rPr lang="es-MX"/>
              <a:t>16/03/2024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F2D6D-2650-4C69-B713-30816608E1AC}" type="slidenum">
              <a:rPr lang="es-MX" altLang="es-ES"/>
              <a:t>‹Nº›</a:t>
            </a:fld>
            <a:endParaRPr lang="es-MX" alt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C1FA2-47B7-484B-A3CA-FC63F523B597}" type="datetimeFigureOut">
              <a:rPr lang="es-MX"/>
              <a:t>16/03/2024</a:t>
            </a:fld>
            <a:endParaRPr lang="es-MX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F7E40-BF33-4CCA-B723-68A9A9490E4E}" type="slidenum">
              <a:rPr lang="es-MX" altLang="es-ES"/>
              <a:t>‹Nº›</a:t>
            </a:fld>
            <a:endParaRPr lang="es-MX" alt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60FD9-1C25-439D-B75E-1649F3C2410A}" type="datetimeFigureOut">
              <a:rPr lang="es-MX"/>
              <a:t>16/03/2024</a:t>
            </a:fld>
            <a:endParaRPr lang="es-MX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B5888-F5F9-40FA-B404-FC4376664242}" type="slidenum">
              <a:rPr lang="es-MX" altLang="es-ES"/>
              <a:t>‹Nº›</a:t>
            </a:fld>
            <a:endParaRPr lang="es-MX" alt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DB59E-5978-49FC-9197-9A5AE071758E}" type="datetimeFigureOut">
              <a:rPr lang="es-MX"/>
              <a:t>16/03/2024</a:t>
            </a:fld>
            <a:endParaRPr lang="es-MX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E37B6-E968-4919-951A-AD98BC19AB6F}" type="slidenum">
              <a:rPr lang="es-MX" altLang="es-ES"/>
              <a:t>‹Nº›</a:t>
            </a:fld>
            <a:endParaRPr lang="es-MX" alt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67D2B-EC79-4A13-B0D6-93762291AF6F}" type="datetimeFigureOut">
              <a:rPr lang="es-MX"/>
              <a:t>16/03/2024</a:t>
            </a:fld>
            <a:endParaRPr lang="es-MX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DE4CB-25F3-4A61-A3C1-528876793ADC}" type="slidenum">
              <a:rPr lang="es-MX" altLang="es-ES"/>
              <a:t>‹Nº›</a:t>
            </a:fld>
            <a:endParaRPr lang="es-MX" alt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EFE1D-9A0C-41F1-9DCE-C1F3F0717FE4}" type="datetimeFigureOut">
              <a:rPr lang="es-MX"/>
              <a:t>16/03/2024</a:t>
            </a:fld>
            <a:endParaRPr lang="es-MX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07AEA-133A-43E8-BDEB-00888A49F234}" type="slidenum">
              <a:rPr lang="es-MX" altLang="es-ES"/>
              <a:t>‹Nº›</a:t>
            </a:fld>
            <a:endParaRPr lang="es-MX" alt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dirty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2B46B-3572-4889-AB39-C0CABE3F370B}" type="datetimeFigureOut">
              <a:rPr lang="es-MX"/>
              <a:t>16/03/2024</a:t>
            </a:fld>
            <a:endParaRPr lang="es-MX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7EF19-4D7A-4A03-97BA-AC7F7BC4ADAF}" type="slidenum">
              <a:rPr lang="es-MX" altLang="es-ES"/>
              <a:t>‹Nº›</a:t>
            </a:fld>
            <a:endParaRPr lang="es-MX" alt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s-ES" altLang="es-ES"/>
              <a:t>Haga clic para modificar el estilo de título del patrón</a:t>
            </a:r>
            <a:endParaRPr lang="en-US" altLang="es-E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s-ES" altLang="es-ES"/>
              <a:t>Editar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  <a:endParaRPr lang="en-US" alt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2705472-FA93-40CA-AC06-F7354B6738BA}" type="datetimeFigureOut">
              <a:rPr lang="es-MX"/>
              <a:t>16/03/2024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99ABEF0-464F-4DC4-AE67-89669B248B30}" type="slidenum">
              <a:rPr lang="es-MX" altLang="es-ES"/>
              <a:t>‹Nº›</a:t>
            </a:fld>
            <a:endParaRPr lang="es-MX" alt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ubtítulo 2"/>
          <p:cNvSpPr txBox="1"/>
          <p:nvPr/>
        </p:nvSpPr>
        <p:spPr bwMode="auto">
          <a:xfrm>
            <a:off x="1335197" y="4996950"/>
            <a:ext cx="7808803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indent="449580">
              <a:lnSpc>
                <a:spcPct val="115000"/>
              </a:lnSpc>
              <a:spcAft>
                <a:spcPts val="800"/>
              </a:spcAft>
            </a:pPr>
            <a:r>
              <a:rPr lang="es-MX" altLang="es-ES" sz="1600" dirty="0">
                <a:solidFill>
                  <a:schemeClr val="bg1"/>
                </a:solidFill>
                <a:latin typeface="Museo Sans 500" pitchFamily="50" charset="0"/>
              </a:rPr>
              <a:t>Autor(es)</a:t>
            </a:r>
            <a:r>
              <a:rPr lang="pt-BR" altLang="es-ES" sz="1600" dirty="0">
                <a:solidFill>
                  <a:schemeClr val="bg1"/>
                </a:solidFill>
                <a:latin typeface="Museo Sans 500" pitchFamily="50" charset="0"/>
              </a:rPr>
              <a:t>: </a:t>
            </a:r>
            <a:r>
              <a:rPr lang="es-MX" sz="1600" dirty="0">
                <a:solidFill>
                  <a:schemeClr val="bg1"/>
                </a:solidFill>
                <a:latin typeface="Museo Sans 500" pitchFamily="50" charset="0"/>
              </a:rPr>
              <a:t>Noel Garcell Peña,  Arianna de la Caridad Boza Chávez, Frank  Arzuaga, Yohan Manuel Guethón Borrero e Ismael Tamayo Leyva</a:t>
            </a:r>
            <a:endParaRPr lang="es-ES" sz="1600" dirty="0">
              <a:solidFill>
                <a:schemeClr val="bg1"/>
              </a:solidFill>
              <a:latin typeface="Museo Sans 500" pitchFamily="50" charset="0"/>
            </a:endParaRPr>
          </a:p>
          <a:p>
            <a:pPr eaLnBrk="1" hangingPunct="1">
              <a:lnSpc>
                <a:spcPct val="100000"/>
              </a:lnSpc>
              <a:buNone/>
            </a:pPr>
            <a:endParaRPr lang="es-ES" sz="1600" dirty="0">
              <a:solidFill>
                <a:schemeClr val="bg1"/>
              </a:solidFill>
              <a:latin typeface="Museo Sans 500" pitchFamily="50" charset="0"/>
            </a:endParaRPr>
          </a:p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endParaRPr lang="es-ES" altLang="es-ES" sz="1600" dirty="0">
              <a:solidFill>
                <a:schemeClr val="bg1"/>
              </a:solidFill>
              <a:latin typeface="Museo Sans 500" pitchFamily="50" charset="0"/>
            </a:endParaRPr>
          </a:p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endParaRPr lang="es-MX" altLang="es-ES" sz="1600" dirty="0">
              <a:solidFill>
                <a:schemeClr val="bg1"/>
              </a:solidFill>
              <a:latin typeface="Museo Sans 500" pitchFamily="50" charset="0"/>
            </a:endParaRPr>
          </a:p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endParaRPr lang="es-MX" altLang="es-ES" sz="1600" dirty="0">
              <a:solidFill>
                <a:schemeClr val="bg1"/>
              </a:solidFill>
              <a:latin typeface="Museo Sans 500" pitchFamily="50" charset="0"/>
            </a:endParaRPr>
          </a:p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endParaRPr lang="es-MX" altLang="es-ES" sz="1600" dirty="0">
              <a:solidFill>
                <a:schemeClr val="bg1"/>
              </a:solidFill>
              <a:latin typeface="Museo Sans 500" pitchFamily="50" charset="0"/>
            </a:endParaRPr>
          </a:p>
        </p:txBody>
      </p:sp>
      <p:pic>
        <p:nvPicPr>
          <p:cNvPr id="3077" name="Picture 60" descr="D:\Proyectos\Personal\UHo\APLICACIONES\HOJA CARTA\recursos\INFORMATICA MATEMATICA\Hoja-carta-65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1463"/>
            <a:ext cx="9144000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8B2049D-A661-1699-C12E-74DB89FAE9BE}"/>
              </a:ext>
            </a:extLst>
          </p:cNvPr>
          <p:cNvSpPr txBox="1"/>
          <p:nvPr/>
        </p:nvSpPr>
        <p:spPr>
          <a:xfrm>
            <a:off x="1500744" y="3058650"/>
            <a:ext cx="7365463" cy="1517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solidFill>
                  <a:schemeClr val="bg1"/>
                </a:solidFill>
                <a:latin typeface="Museo Sans 900" panose="02000000000000000000" pitchFamily="50" charset="0"/>
                <a:ea typeface="+mj-ea"/>
                <a:cs typeface="+mj-cs"/>
              </a:rPr>
              <a:t>Titulo: </a:t>
            </a:r>
            <a:r>
              <a:rPr lang="es-ES" sz="2400" dirty="0">
                <a:solidFill>
                  <a:schemeClr val="bg1"/>
                </a:solidFill>
                <a:latin typeface="Museo Sans 900" panose="02000000000000000000" pitchFamily="50" charset="0"/>
                <a:ea typeface="+mj-ea"/>
                <a:cs typeface="+mj-cs"/>
              </a:rPr>
              <a:t>SCRUM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MX" sz="2400" dirty="0">
                <a:solidFill>
                  <a:schemeClr val="bg1"/>
                </a:solidFill>
                <a:latin typeface="Museo Sans 900" panose="02000000000000000000" pitchFamily="50" charset="0"/>
                <a:ea typeface="+mj-ea"/>
                <a:cs typeface="+mj-cs"/>
              </a:rPr>
              <a:t> Seminario de buenas prácticas de programación</a:t>
            </a:r>
            <a:endParaRPr lang="es-ES" sz="2400" dirty="0">
              <a:solidFill>
                <a:schemeClr val="bg1"/>
              </a:solidFill>
              <a:latin typeface="Museo Sans 900" panose="02000000000000000000" pitchFamily="50" charset="0"/>
              <a:ea typeface="+mj-ea"/>
              <a:cs typeface="+mj-cs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MX" sz="2400" dirty="0">
                <a:solidFill>
                  <a:schemeClr val="bg1"/>
                </a:solidFill>
                <a:latin typeface="Museo Sans 900" panose="02000000000000000000" pitchFamily="50" charset="0"/>
                <a:ea typeface="+mj-ea"/>
                <a:cs typeface="+mj-cs"/>
              </a:rPr>
              <a:t>&lt;Año 2024&gt;</a:t>
            </a:r>
            <a:endParaRPr lang="es-ES" sz="2400" dirty="0">
              <a:solidFill>
                <a:schemeClr val="bg1"/>
              </a:solidFill>
              <a:latin typeface="Museo Sans 900" panose="02000000000000000000" pitchFamily="50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022" y="358815"/>
            <a:ext cx="4123667" cy="74078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solidFill>
                  <a:srgbClr val="94B8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Conclusiones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0F23208-AE0B-1CD5-111E-7E556301A46B}"/>
              </a:ext>
            </a:extLst>
          </p:cNvPr>
          <p:cNvSpPr txBox="1"/>
          <p:nvPr/>
        </p:nvSpPr>
        <p:spPr>
          <a:xfrm>
            <a:off x="834778" y="1460103"/>
            <a:ext cx="7635240" cy="3464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Desafíos</a:t>
            </a:r>
            <a:r>
              <a:rPr lang="es-ES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r</a:t>
            </a: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esistencia al cambio, comunicación efectiva, gestión de la incertidumbre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Evolución para adaptarse a nuevas tendencias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Aprovechamiento de herramientas digitales y colaboración remota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Agilidad, flexibilidad y entrega de valor como pilares indispensables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Tiene un enfoque integral de gestión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Promoción de colaboración, transparencia y mejora continua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Compromiso, aprendizaje y adaptación constante para el éxito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38714BF-77E2-29C7-ECCC-F5B32980D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290" y="4536575"/>
            <a:ext cx="2943419" cy="207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04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ubtítulo 2"/>
          <p:cNvSpPr txBox="1"/>
          <p:nvPr/>
        </p:nvSpPr>
        <p:spPr bwMode="auto">
          <a:xfrm>
            <a:off x="1335197" y="4996950"/>
            <a:ext cx="7808803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indent="449580">
              <a:lnSpc>
                <a:spcPct val="115000"/>
              </a:lnSpc>
              <a:spcAft>
                <a:spcPts val="800"/>
              </a:spcAft>
            </a:pPr>
            <a:r>
              <a:rPr lang="es-MX" altLang="es-ES" sz="1600" dirty="0">
                <a:solidFill>
                  <a:schemeClr val="bg1"/>
                </a:solidFill>
                <a:latin typeface="Museo Sans 500" pitchFamily="50" charset="0"/>
              </a:rPr>
              <a:t>Autor(es)</a:t>
            </a:r>
            <a:r>
              <a:rPr lang="pt-BR" altLang="es-ES" sz="1600" dirty="0">
                <a:solidFill>
                  <a:schemeClr val="bg1"/>
                </a:solidFill>
                <a:latin typeface="Museo Sans 500" pitchFamily="50" charset="0"/>
              </a:rPr>
              <a:t>: </a:t>
            </a:r>
            <a:r>
              <a:rPr lang="es-MX" sz="1600" dirty="0">
                <a:solidFill>
                  <a:schemeClr val="bg1"/>
                </a:solidFill>
                <a:latin typeface="Museo Sans 500" pitchFamily="50" charset="0"/>
              </a:rPr>
              <a:t>Noel Garcell Peña,  Arianna de la Caridad Boza Chávez, Frank  Arzuaga, Yohan Manuel Guethón Borrero e Ismael Tamayo Leyva</a:t>
            </a:r>
            <a:endParaRPr lang="es-ES" sz="1600" dirty="0">
              <a:solidFill>
                <a:schemeClr val="bg1"/>
              </a:solidFill>
              <a:latin typeface="Museo Sans 500" pitchFamily="50" charset="0"/>
            </a:endParaRPr>
          </a:p>
          <a:p>
            <a:pPr eaLnBrk="1" hangingPunct="1">
              <a:lnSpc>
                <a:spcPct val="100000"/>
              </a:lnSpc>
              <a:buNone/>
            </a:pPr>
            <a:endParaRPr lang="es-ES" sz="1600" dirty="0">
              <a:solidFill>
                <a:schemeClr val="bg1"/>
              </a:solidFill>
              <a:latin typeface="Museo Sans 500" pitchFamily="50" charset="0"/>
            </a:endParaRPr>
          </a:p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endParaRPr lang="es-ES" altLang="es-ES" sz="1600" dirty="0">
              <a:solidFill>
                <a:schemeClr val="bg1"/>
              </a:solidFill>
              <a:latin typeface="Museo Sans 500" pitchFamily="50" charset="0"/>
            </a:endParaRPr>
          </a:p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endParaRPr lang="es-MX" altLang="es-ES" sz="1600" dirty="0">
              <a:solidFill>
                <a:schemeClr val="bg1"/>
              </a:solidFill>
              <a:latin typeface="Museo Sans 500" pitchFamily="50" charset="0"/>
            </a:endParaRPr>
          </a:p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endParaRPr lang="es-MX" altLang="es-ES" sz="1600" dirty="0">
              <a:solidFill>
                <a:schemeClr val="bg1"/>
              </a:solidFill>
              <a:latin typeface="Museo Sans 500" pitchFamily="50" charset="0"/>
            </a:endParaRPr>
          </a:p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endParaRPr lang="es-MX" altLang="es-ES" sz="1600" dirty="0">
              <a:solidFill>
                <a:schemeClr val="bg1"/>
              </a:solidFill>
              <a:latin typeface="Museo Sans 500" pitchFamily="50" charset="0"/>
            </a:endParaRPr>
          </a:p>
        </p:txBody>
      </p:sp>
      <p:pic>
        <p:nvPicPr>
          <p:cNvPr id="3077" name="Picture 60" descr="D:\Proyectos\Personal\UHo\APLICACIONES\HOJA CARTA\recursos\INFORMATICA MATEMATICA\Hoja-carta-65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1463"/>
            <a:ext cx="9144000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8B2049D-A661-1699-C12E-74DB89FAE9BE}"/>
              </a:ext>
            </a:extLst>
          </p:cNvPr>
          <p:cNvSpPr txBox="1"/>
          <p:nvPr/>
        </p:nvSpPr>
        <p:spPr>
          <a:xfrm>
            <a:off x="1500744" y="3058650"/>
            <a:ext cx="7365463" cy="1517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solidFill>
                  <a:schemeClr val="bg1"/>
                </a:solidFill>
                <a:latin typeface="Museo Sans 900" panose="02000000000000000000" pitchFamily="50" charset="0"/>
                <a:ea typeface="+mj-ea"/>
                <a:cs typeface="+mj-cs"/>
              </a:rPr>
              <a:t>Titulo: </a:t>
            </a:r>
            <a:r>
              <a:rPr lang="es-ES" sz="2400" dirty="0">
                <a:solidFill>
                  <a:schemeClr val="bg1"/>
                </a:solidFill>
                <a:latin typeface="Museo Sans 900" panose="02000000000000000000" pitchFamily="50" charset="0"/>
                <a:ea typeface="+mj-ea"/>
                <a:cs typeface="+mj-cs"/>
              </a:rPr>
              <a:t>SCRUM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MX" sz="2400" dirty="0">
                <a:solidFill>
                  <a:schemeClr val="bg1"/>
                </a:solidFill>
                <a:latin typeface="Museo Sans 900" panose="02000000000000000000" pitchFamily="50" charset="0"/>
                <a:ea typeface="+mj-ea"/>
                <a:cs typeface="+mj-cs"/>
              </a:rPr>
              <a:t> Seminario de buenas prácticas de programación</a:t>
            </a:r>
            <a:endParaRPr lang="es-ES" sz="2400" dirty="0">
              <a:solidFill>
                <a:schemeClr val="bg1"/>
              </a:solidFill>
              <a:latin typeface="Museo Sans 900" panose="02000000000000000000" pitchFamily="50" charset="0"/>
              <a:ea typeface="+mj-ea"/>
              <a:cs typeface="+mj-cs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MX" sz="2400" dirty="0">
                <a:solidFill>
                  <a:schemeClr val="bg1"/>
                </a:solidFill>
                <a:latin typeface="Museo Sans 900" panose="02000000000000000000" pitchFamily="50" charset="0"/>
                <a:ea typeface="+mj-ea"/>
                <a:cs typeface="+mj-cs"/>
              </a:rPr>
              <a:t>&lt;Año 2024&gt;</a:t>
            </a:r>
            <a:endParaRPr lang="es-ES" sz="2400" dirty="0">
              <a:solidFill>
                <a:schemeClr val="bg1"/>
              </a:solidFill>
              <a:latin typeface="Museo Sans 900" panose="02000000000000000000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4033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5998" y="405468"/>
            <a:ext cx="4823463" cy="74078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solidFill>
                  <a:srgbClr val="94B8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Principios de Scrum</a:t>
            </a:r>
            <a:b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sz="1800" b="1" dirty="0">
              <a:solidFill>
                <a:srgbClr val="94B824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52AD4F4-A4D8-D5B7-2CF0-C7C96ACD7C8B}"/>
              </a:ext>
            </a:extLst>
          </p:cNvPr>
          <p:cNvSpPr txBox="1"/>
          <p:nvPr/>
        </p:nvSpPr>
        <p:spPr>
          <a:xfrm>
            <a:off x="961053" y="1451467"/>
            <a:ext cx="7772400" cy="1963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Principios de Scrum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- Proyectos divididos en iteraciones cortas llamadas "Sprints".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- Duración típica de un Sprint: 2 a 4 semanas.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- Colaboración y autoorganización del equipo durante el Sprint.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FC11DB4-DD85-D213-78B5-242DEBDDF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83" y="3211880"/>
            <a:ext cx="2839033" cy="324065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2183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022" y="358815"/>
            <a:ext cx="4823463" cy="74078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solidFill>
                  <a:srgbClr val="94B8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Beneficios de Scrum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DE4A536-DB2F-15DE-17C9-8E99758A1392}"/>
              </a:ext>
            </a:extLst>
          </p:cNvPr>
          <p:cNvSpPr txBox="1"/>
          <p:nvPr/>
        </p:nvSpPr>
        <p:spPr>
          <a:xfrm>
            <a:off x="793101" y="1381464"/>
            <a:ext cx="7716417" cy="1564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Beneficios de Scrum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- Fomenta la colaboración, comunicación y mejora continua.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- Prioriza el valor para el cliente y se adapta a cambios rápidamente.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- Eficiencia en la entrega de productos de alta calidad.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6E6132E-B896-6EF1-B77E-C4FE5AC10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40" y="4525347"/>
            <a:ext cx="3522137" cy="206561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03310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022" y="358815"/>
            <a:ext cx="4823463" cy="74078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solidFill>
                  <a:srgbClr val="94B8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Origen y Fundamentos de Scrum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59D9E6-9CD6-577E-D203-62BEB9EE44F9}"/>
              </a:ext>
            </a:extLst>
          </p:cNvPr>
          <p:cNvSpPr txBox="1"/>
          <p:nvPr/>
        </p:nvSpPr>
        <p:spPr>
          <a:xfrm>
            <a:off x="951721" y="1356365"/>
            <a:ext cx="7520475" cy="4151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Origen de Scrum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- Surgió </a:t>
            </a:r>
            <a:r>
              <a:rPr lang="es-ES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1990 </a:t>
            </a: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como respuesta a metodologías tradicionales.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- Creado por Jeff Sutherland y Ken Schwaber para mejorar la entrega           de proyectos.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s-E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Pilares de Scrum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- Basado en transparencia, inspección y adaptación.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- Enfocado en la entrega incremental y continua de valor al cliente.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- Promueve la colaboración y la autoorganización del equipo.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- Reuniones diarias de seguimiento, revisiones y retrospectivas al final   de cada Sprint.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31BAB8-331D-15F5-309E-2939AD91A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435" y="4934588"/>
            <a:ext cx="2213688" cy="166026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7508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022" y="358815"/>
            <a:ext cx="4160989" cy="74078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solidFill>
                  <a:srgbClr val="94B8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Roles y Colaboración en Scrum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F98A268-F93D-96E7-875B-17C0F00C5B14}"/>
              </a:ext>
            </a:extLst>
          </p:cNvPr>
          <p:cNvSpPr txBox="1"/>
          <p:nvPr/>
        </p:nvSpPr>
        <p:spPr>
          <a:xfrm>
            <a:off x="858415" y="1328373"/>
            <a:ext cx="7875037" cy="3159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Roles en Scrum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- Scrum Master: Facilitador del proceso y eliminador de obstáculos.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- Product Owner: Responsable de maximizar el valor del producto.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- Equipo de Desarrollo: Encargado de entregar el incremento del producto.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Colaboración en Scrum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- Interacción constante entre roles para lograr objetivos comunes.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- Comunicación efectiva y trabajo en equipo como pilares fundamentales.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B557E1B-FBE0-F4D4-0EDB-CC6177B03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243" y="4488277"/>
            <a:ext cx="3047513" cy="2228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8074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023" y="358815"/>
            <a:ext cx="4776810" cy="74078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solidFill>
                  <a:srgbClr val="94B8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Eventos y Artefactos en Scrum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5638533-79C8-CD21-BBB0-52271F4DEBB5}"/>
              </a:ext>
            </a:extLst>
          </p:cNvPr>
          <p:cNvSpPr txBox="1"/>
          <p:nvPr/>
        </p:nvSpPr>
        <p:spPr>
          <a:xfrm>
            <a:off x="849085" y="1350403"/>
            <a:ext cx="8005665" cy="3567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Eventos en Scrum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- Reunión de planificación de Sprint: Define el trabajo a realizar.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- Reunión diaria: Sincroniza al equipo y detecta posibles obstáculos.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- Revisión y retrospectiva: Obtención de feedback y mejora continua.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Artefactos en Scrum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- Backlog del producto: Lista priorizada de requisitos.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- Backlog del Sprint: Tareas seleccionadas para el Sprint actual.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- Incremento: Producto funcional al final de cada Sprint.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697FBA-55E3-EA5E-5482-31859F016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47" y="4609322"/>
            <a:ext cx="3030905" cy="20578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02477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023" y="358815"/>
            <a:ext cx="4842124" cy="74078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solidFill>
                  <a:srgbClr val="94B8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Ventajas, Desafíos y Aplicación de Scrum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0F45E52-FB0C-2283-761B-E045AC184F3C}"/>
              </a:ext>
            </a:extLst>
          </p:cNvPr>
          <p:cNvSpPr txBox="1"/>
          <p:nvPr/>
        </p:nvSpPr>
        <p:spPr>
          <a:xfrm>
            <a:off x="951721" y="1366849"/>
            <a:ext cx="7968343" cy="3863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Ventajas de Scrum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- Entrega temprana de valor al cliente.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- Adaptabilidad a cambios y requerimientos.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- Mejora continua basada en retroalimentación constante.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s-E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Desafíos de Scrum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- Resistencia al cambio en equipos acostumbrados a metodologías tradicionales.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- Necesidad de una comunicación efectiva y colaboración constante.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- Gestión de la incertidumbre y adaptación a situaciones imprevistas.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C11719-C318-6EB3-B875-FBE33B611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652" y="4786603"/>
            <a:ext cx="2914872" cy="18841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79282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022" y="358815"/>
            <a:ext cx="4123667" cy="74078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solidFill>
                  <a:srgbClr val="94B8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Scrum en la Práctica y Futuro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547945-755A-8B3F-493B-F518D0B31F37}"/>
              </a:ext>
            </a:extLst>
          </p:cNvPr>
          <p:cNvSpPr txBox="1"/>
          <p:nvPr/>
        </p:nvSpPr>
        <p:spPr>
          <a:xfrm>
            <a:off x="839755" y="1325947"/>
            <a:ext cx="7893697" cy="3159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Scrum en la Práctica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- Ejemplo de aplicación en la creación de software de gestión de tareas.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- Iteración continua y entrega de valor en cada Sprint.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- Retroalimentación del cliente como motor de mejora.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s-E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Futuro de Scrum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- Evolución constante para adaptarse a las necesidades cambiantes.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- Alineación con tendencias actuales de gestión de proyectos.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- Potencial de aplicación en diversos contextos y sectores.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79918B-1D3E-5F2A-5B12-11A783BD0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937" y="4485851"/>
            <a:ext cx="3286125" cy="2228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98838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022" y="358815"/>
            <a:ext cx="4123667" cy="74078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solidFill>
                  <a:srgbClr val="94B82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Conclusiones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0F23208-AE0B-1CD5-111E-7E556301A46B}"/>
              </a:ext>
            </a:extLst>
          </p:cNvPr>
          <p:cNvSpPr txBox="1"/>
          <p:nvPr/>
        </p:nvSpPr>
        <p:spPr>
          <a:xfrm>
            <a:off x="857250" y="1441442"/>
            <a:ext cx="7429500" cy="3462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Marco de trabajo ágil efectivo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Principios fundamentales vasados en transparencia, inspección, adaptación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Colaboración, entrega de valor y satisfacción del cliente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- Entrega incremental y mejora continua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Flexibilidad, adaptabilidad, eficiencia en la gestión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Roles, eventos y artefactos claros para alineación y seguimiento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Ventajas en la entrega temprana, adaptabilidad, mejora continua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Mantener competitividad en un mercado exigente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E56748E-3895-1F31-1298-61CD2907EB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1"/>
          <a:stretch/>
        </p:blipFill>
        <p:spPr>
          <a:xfrm>
            <a:off x="3640835" y="4820772"/>
            <a:ext cx="1862330" cy="191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18570"/>
      </p:ext>
    </p:extLst>
  </p:cSld>
  <p:clrMapOvr>
    <a:masterClrMapping/>
  </p:clrMapOvr>
</p:sld>
</file>

<file path=ppt/theme/theme1.xml><?xml version="1.0" encoding="utf-8"?>
<a:theme xmlns:a="http://schemas.openxmlformats.org/drawingml/2006/main" name="URBANO NORIS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731</Words>
  <Application>Microsoft Office PowerPoint</Application>
  <PresentationFormat>Presentación en pantalla (4:3)</PresentationFormat>
  <Paragraphs>99</Paragraphs>
  <Slides>11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Museo Sans 500</vt:lpstr>
      <vt:lpstr>Museo Sans 900</vt:lpstr>
      <vt:lpstr>URBANO NORIS</vt:lpstr>
      <vt:lpstr>Presentación de PowerPoint</vt:lpstr>
      <vt:lpstr>Principios de Scrum </vt:lpstr>
      <vt:lpstr>Beneficios de Scrum</vt:lpstr>
      <vt:lpstr>Origen y Fundamentos de Scrum</vt:lpstr>
      <vt:lpstr>Roles y Colaboración en Scrum</vt:lpstr>
      <vt:lpstr>Eventos y Artefactos en Scrum</vt:lpstr>
      <vt:lpstr>Ventajas, Desafíos y Aplicación de Scrum</vt:lpstr>
      <vt:lpstr>Scrum en la Práctica y Futuro</vt:lpstr>
      <vt:lpstr>Conclusiones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TÍLULO DE LA PRESENTACIÓN A DOS LÍNEAS SI ES POSIBLE</dc:title>
  <dc:creator>Daymí</dc:creator>
  <cp:lastModifiedBy>Administrador</cp:lastModifiedBy>
  <cp:revision>531</cp:revision>
  <dcterms:created xsi:type="dcterms:W3CDTF">2018-03-26T05:58:00Z</dcterms:created>
  <dcterms:modified xsi:type="dcterms:W3CDTF">2024-03-16T06:25:53Z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3082-10.2.0.7480</vt:lpwstr>
  </property>
</Properties>
</file>