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8"/>
  </p:notesMasterIdLst>
  <p:sldIdLst>
    <p:sldId id="256" r:id="rId2"/>
    <p:sldId id="257" r:id="rId3"/>
    <p:sldId id="258" r:id="rId4"/>
    <p:sldId id="259" r:id="rId5"/>
    <p:sldId id="260" r:id="rId6"/>
    <p:sldId id="261" r:id="rId7"/>
    <p:sldId id="262" r:id="rId8"/>
    <p:sldId id="264" r:id="rId9"/>
    <p:sldId id="265" r:id="rId10"/>
    <p:sldId id="267" r:id="rId11"/>
    <p:sldId id="268" r:id="rId12"/>
    <p:sldId id="263" r:id="rId13"/>
    <p:sldId id="269" r:id="rId14"/>
    <p:sldId id="270" r:id="rId15"/>
    <p:sldId id="266"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 id="290" r:id="rId35"/>
    <p:sldId id="291" r:id="rId36"/>
    <p:sldId id="293" r:id="rId37"/>
    <p:sldId id="292" r:id="rId38"/>
    <p:sldId id="294" r:id="rId39"/>
    <p:sldId id="295" r:id="rId40"/>
    <p:sldId id="296" r:id="rId41"/>
    <p:sldId id="297" r:id="rId42"/>
    <p:sldId id="298" r:id="rId43"/>
    <p:sldId id="281" r:id="rId44"/>
    <p:sldId id="299" r:id="rId45"/>
    <p:sldId id="300" r:id="rId46"/>
    <p:sldId id="301"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83" d="100"/>
          <a:sy n="83" d="100"/>
        </p:scale>
        <p:origin x="686" y="6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A7C68-24B3-4831-A942-F13BC143F088}" type="datetimeFigureOut">
              <a:rPr lang="es-MX" smtClean="0"/>
              <a:t>06/10/2020</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C7B546-3A07-43F2-8630-920E437B489A}" type="slidenum">
              <a:rPr lang="es-MX" smtClean="0"/>
              <a:t>‹Nº›</a:t>
            </a:fld>
            <a:endParaRPr lang="es-MX"/>
          </a:p>
        </p:txBody>
      </p:sp>
    </p:spTree>
    <p:extLst>
      <p:ext uri="{BB962C8B-B14F-4D97-AF65-F5344CB8AC3E}">
        <p14:creationId xmlns:p14="http://schemas.microsoft.com/office/powerpoint/2010/main" val="3007754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err="1" smtClean="0"/>
              <a:t>Relacion</a:t>
            </a:r>
            <a:r>
              <a:rPr lang="es-MX" dirty="0" smtClean="0"/>
              <a:t> : tablas</a:t>
            </a:r>
            <a:endParaRPr lang="es-MX" dirty="0"/>
          </a:p>
        </p:txBody>
      </p:sp>
      <p:sp>
        <p:nvSpPr>
          <p:cNvPr id="4" name="Marcador de número de diapositiva 3"/>
          <p:cNvSpPr>
            <a:spLocks noGrp="1"/>
          </p:cNvSpPr>
          <p:nvPr>
            <p:ph type="sldNum" sz="quarter" idx="10"/>
          </p:nvPr>
        </p:nvSpPr>
        <p:spPr/>
        <p:txBody>
          <a:bodyPr/>
          <a:lstStyle/>
          <a:p>
            <a:fld id="{63C7B546-3A07-43F2-8630-920E437B489A}" type="slidenum">
              <a:rPr lang="es-MX" smtClean="0"/>
              <a:t>15</a:t>
            </a:fld>
            <a:endParaRPr lang="es-MX"/>
          </a:p>
        </p:txBody>
      </p:sp>
    </p:spTree>
    <p:extLst>
      <p:ext uri="{BB962C8B-B14F-4D97-AF65-F5344CB8AC3E}">
        <p14:creationId xmlns:p14="http://schemas.microsoft.com/office/powerpoint/2010/main" val="178304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err="1" smtClean="0"/>
              <a:t>Relacion</a:t>
            </a:r>
            <a:r>
              <a:rPr lang="es-MX" dirty="0" smtClean="0"/>
              <a:t> : tablas</a:t>
            </a:r>
            <a:endParaRPr lang="es-MX" dirty="0"/>
          </a:p>
        </p:txBody>
      </p:sp>
      <p:sp>
        <p:nvSpPr>
          <p:cNvPr id="4" name="Marcador de número de diapositiva 3"/>
          <p:cNvSpPr>
            <a:spLocks noGrp="1"/>
          </p:cNvSpPr>
          <p:nvPr>
            <p:ph type="sldNum" sz="quarter" idx="10"/>
          </p:nvPr>
        </p:nvSpPr>
        <p:spPr/>
        <p:txBody>
          <a:bodyPr/>
          <a:lstStyle/>
          <a:p>
            <a:fld id="{63C7B546-3A07-43F2-8630-920E437B489A}" type="slidenum">
              <a:rPr lang="es-MX" smtClean="0"/>
              <a:t>16</a:t>
            </a:fld>
            <a:endParaRPr lang="es-MX"/>
          </a:p>
        </p:txBody>
      </p:sp>
    </p:spTree>
    <p:extLst>
      <p:ext uri="{BB962C8B-B14F-4D97-AF65-F5344CB8AC3E}">
        <p14:creationId xmlns:p14="http://schemas.microsoft.com/office/powerpoint/2010/main" val="993541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err="1" smtClean="0"/>
              <a:t>Relacion</a:t>
            </a:r>
            <a:r>
              <a:rPr lang="es-MX" dirty="0" smtClean="0"/>
              <a:t> : tablas</a:t>
            </a:r>
            <a:endParaRPr lang="es-MX" dirty="0"/>
          </a:p>
        </p:txBody>
      </p:sp>
      <p:sp>
        <p:nvSpPr>
          <p:cNvPr id="4" name="Marcador de número de diapositiva 3"/>
          <p:cNvSpPr>
            <a:spLocks noGrp="1"/>
          </p:cNvSpPr>
          <p:nvPr>
            <p:ph type="sldNum" sz="quarter" idx="10"/>
          </p:nvPr>
        </p:nvSpPr>
        <p:spPr/>
        <p:txBody>
          <a:bodyPr/>
          <a:lstStyle/>
          <a:p>
            <a:fld id="{63C7B546-3A07-43F2-8630-920E437B489A}" type="slidenum">
              <a:rPr lang="es-MX" smtClean="0"/>
              <a:t>17</a:t>
            </a:fld>
            <a:endParaRPr lang="es-MX"/>
          </a:p>
        </p:txBody>
      </p:sp>
    </p:spTree>
    <p:extLst>
      <p:ext uri="{BB962C8B-B14F-4D97-AF65-F5344CB8AC3E}">
        <p14:creationId xmlns:p14="http://schemas.microsoft.com/office/powerpoint/2010/main" val="3184699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10/6/2020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10/6/2020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10/6/2020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4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117333" y="989773"/>
            <a:ext cx="8637073" cy="2541431"/>
          </a:xfrm>
        </p:spPr>
        <p:txBody>
          <a:bodyPr/>
          <a:lstStyle/>
          <a:p>
            <a:pPr algn="ctr"/>
            <a:r>
              <a:rPr lang="es-MX" dirty="0" smtClean="0"/>
              <a:t>Integridad de datos</a:t>
            </a:r>
            <a:endParaRPr lang="es-MX" dirty="0"/>
          </a:p>
        </p:txBody>
      </p:sp>
      <p:sp>
        <p:nvSpPr>
          <p:cNvPr id="3" name="Subtítulo 2"/>
          <p:cNvSpPr>
            <a:spLocks noGrp="1"/>
          </p:cNvSpPr>
          <p:nvPr>
            <p:ph type="subTitle" idx="1"/>
          </p:nvPr>
        </p:nvSpPr>
        <p:spPr/>
        <p:txBody>
          <a:bodyPr/>
          <a:lstStyle/>
          <a:p>
            <a:pPr algn="ctr"/>
            <a:r>
              <a:rPr lang="es-MX" dirty="0" smtClean="0"/>
              <a:t>M. En c. Niels </a:t>
            </a:r>
            <a:r>
              <a:rPr lang="es-MX" dirty="0" err="1" smtClean="0"/>
              <a:t>henrik</a:t>
            </a:r>
            <a:r>
              <a:rPr lang="es-MX" dirty="0" smtClean="0"/>
              <a:t> Navarrete manzanilla</a:t>
            </a:r>
            <a:endParaRPr lang="es-MX" dirty="0"/>
          </a:p>
        </p:txBody>
      </p:sp>
    </p:spTree>
    <p:extLst>
      <p:ext uri="{BB962C8B-B14F-4D97-AF65-F5344CB8AC3E}">
        <p14:creationId xmlns:p14="http://schemas.microsoft.com/office/powerpoint/2010/main" val="2939082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868310" y="519606"/>
            <a:ext cx="7407805" cy="1280890"/>
          </a:xfrm>
        </p:spPr>
        <p:txBody>
          <a:bodyPr/>
          <a:lstStyle/>
          <a:p>
            <a:pPr algn="ctr"/>
            <a:r>
              <a:rPr lang="es-MX" dirty="0" smtClean="0"/>
              <a:t>Segunda forma normal</a:t>
            </a:r>
            <a:endParaRPr lang="es-MX" dirty="0"/>
          </a:p>
        </p:txBody>
      </p:sp>
      <p:sp>
        <p:nvSpPr>
          <p:cNvPr id="9" name="Marcador de contenido 4"/>
          <p:cNvSpPr>
            <a:spLocks noGrp="1"/>
          </p:cNvSpPr>
          <p:nvPr>
            <p:ph idx="1"/>
          </p:nvPr>
        </p:nvSpPr>
        <p:spPr>
          <a:xfrm>
            <a:off x="1436914" y="1800496"/>
            <a:ext cx="9601199" cy="4496787"/>
          </a:xfrm>
        </p:spPr>
        <p:txBody>
          <a:bodyPr>
            <a:normAutofit/>
          </a:bodyPr>
          <a:lstStyle/>
          <a:p>
            <a:r>
              <a:rPr lang="es-MX" dirty="0" smtClean="0"/>
              <a:t>Las llaves primarias son (CUST_ID , ORDER_ID), como deben ser únicas, se asume que muy difícilmente el cliente (</a:t>
            </a:r>
            <a:r>
              <a:rPr lang="es-MX" dirty="0" err="1" smtClean="0"/>
              <a:t>customer</a:t>
            </a:r>
            <a:r>
              <a:rPr lang="es-MX" dirty="0" smtClean="0"/>
              <a:t>) ordene el mismo producto (comida, etc.).</a:t>
            </a:r>
          </a:p>
          <a:p>
            <a:pPr marL="0" indent="0">
              <a:buNone/>
            </a:pPr>
            <a:r>
              <a:rPr lang="es-MX" dirty="0" smtClean="0"/>
              <a:t>De cualquier manera, no se cumple la segunda forma normal por que existen dependencias parciales en las llaves primarias y en las columnas.</a:t>
            </a:r>
          </a:p>
          <a:p>
            <a:pPr marL="0" indent="0">
              <a:buNone/>
            </a:pPr>
            <a:r>
              <a:rPr lang="es-MX" dirty="0" smtClean="0"/>
              <a:t>CUST_NAME depende de CUST_ID, pero estas no están ligadas entre el CUSTOMER_NAME y lo que se compro.</a:t>
            </a:r>
          </a:p>
          <a:p>
            <a:pPr marL="0" indent="0">
              <a:buNone/>
            </a:pPr>
            <a:r>
              <a:rPr lang="es-MX" dirty="0" smtClean="0"/>
              <a:t>ORDER_DETAIL y SALE_DATE dependen de ORDER_ID, pero ellos no dependen de CUST_ID, porque no hay una manera de relacionar ORDER_DETAIL  o SALE_DATE</a:t>
            </a:r>
          </a:p>
        </p:txBody>
      </p:sp>
    </p:spTree>
    <p:extLst>
      <p:ext uri="{BB962C8B-B14F-4D97-AF65-F5344CB8AC3E}">
        <p14:creationId xmlns:p14="http://schemas.microsoft.com/office/powerpoint/2010/main" val="42690387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868310" y="519606"/>
            <a:ext cx="7407805" cy="1280890"/>
          </a:xfrm>
        </p:spPr>
        <p:txBody>
          <a:bodyPr/>
          <a:lstStyle/>
          <a:p>
            <a:pPr algn="ctr"/>
            <a:r>
              <a:rPr lang="es-MX" dirty="0" smtClean="0"/>
              <a:t>Segunda forma normal</a:t>
            </a:r>
            <a:endParaRPr lang="es-MX" dirty="0"/>
          </a:p>
        </p:txBody>
      </p:sp>
      <p:sp>
        <p:nvSpPr>
          <p:cNvPr id="9" name="Marcador de contenido 4"/>
          <p:cNvSpPr>
            <a:spLocks noGrp="1"/>
          </p:cNvSpPr>
          <p:nvPr>
            <p:ph idx="1"/>
          </p:nvPr>
        </p:nvSpPr>
        <p:spPr>
          <a:xfrm>
            <a:off x="1436914" y="1800496"/>
            <a:ext cx="9601199" cy="4496787"/>
          </a:xfrm>
        </p:spPr>
        <p:txBody>
          <a:bodyPr>
            <a:normAutofit/>
          </a:bodyPr>
          <a:lstStyle/>
          <a:p>
            <a:r>
              <a:rPr lang="es-MX" dirty="0" smtClean="0"/>
              <a:t>Para que se cumpla la segunda forma normal, es necesario separa las columnas en tres mas.</a:t>
            </a:r>
          </a:p>
          <a:p>
            <a:r>
              <a:rPr lang="es-MX" dirty="0" smtClean="0"/>
              <a:t>Primero almacenaremos los datos de los clientes (</a:t>
            </a:r>
            <a:r>
              <a:rPr lang="es-MX" dirty="0" err="1" smtClean="0"/>
              <a:t>customers</a:t>
            </a:r>
            <a:r>
              <a:rPr lang="es-MX" dirty="0" smtClean="0"/>
              <a:t>) de la siguiente manera;</a:t>
            </a:r>
          </a:p>
        </p:txBody>
      </p:sp>
      <p:pic>
        <p:nvPicPr>
          <p:cNvPr id="2" name="Imagen 1"/>
          <p:cNvPicPr>
            <a:picLocks noChangeAspect="1"/>
          </p:cNvPicPr>
          <p:nvPr/>
        </p:nvPicPr>
        <p:blipFill>
          <a:blip r:embed="rId2"/>
          <a:stretch>
            <a:fillRect/>
          </a:stretch>
        </p:blipFill>
        <p:spPr>
          <a:xfrm>
            <a:off x="1121442" y="3081386"/>
            <a:ext cx="4324681" cy="1683119"/>
          </a:xfrm>
          <a:prstGeom prst="rect">
            <a:avLst/>
          </a:prstGeom>
        </p:spPr>
      </p:pic>
      <p:pic>
        <p:nvPicPr>
          <p:cNvPr id="3" name="Imagen 2"/>
          <p:cNvPicPr>
            <a:picLocks noChangeAspect="1"/>
          </p:cNvPicPr>
          <p:nvPr/>
        </p:nvPicPr>
        <p:blipFill>
          <a:blip r:embed="rId3"/>
          <a:stretch>
            <a:fillRect/>
          </a:stretch>
        </p:blipFill>
        <p:spPr>
          <a:xfrm>
            <a:off x="6009021" y="3135201"/>
            <a:ext cx="4182807" cy="1575487"/>
          </a:xfrm>
          <a:prstGeom prst="rect">
            <a:avLst/>
          </a:prstGeom>
        </p:spPr>
      </p:pic>
      <p:pic>
        <p:nvPicPr>
          <p:cNvPr id="5" name="Imagen 4"/>
          <p:cNvPicPr>
            <a:picLocks noChangeAspect="1"/>
          </p:cNvPicPr>
          <p:nvPr/>
        </p:nvPicPr>
        <p:blipFill>
          <a:blip r:embed="rId4"/>
          <a:stretch>
            <a:fillRect/>
          </a:stretch>
        </p:blipFill>
        <p:spPr>
          <a:xfrm>
            <a:off x="3549817" y="4836632"/>
            <a:ext cx="3899388" cy="1753693"/>
          </a:xfrm>
          <a:prstGeom prst="rect">
            <a:avLst/>
          </a:prstGeom>
        </p:spPr>
      </p:pic>
    </p:spTree>
    <p:extLst>
      <p:ext uri="{BB962C8B-B14F-4D97-AF65-F5344CB8AC3E}">
        <p14:creationId xmlns:p14="http://schemas.microsoft.com/office/powerpoint/2010/main" val="1916316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868310" y="519606"/>
            <a:ext cx="7407805" cy="1280890"/>
          </a:xfrm>
        </p:spPr>
        <p:txBody>
          <a:bodyPr/>
          <a:lstStyle/>
          <a:p>
            <a:pPr algn="ctr"/>
            <a:r>
              <a:rPr lang="es-MX" dirty="0" smtClean="0"/>
              <a:t>Tercera forma normal</a:t>
            </a:r>
            <a:endParaRPr lang="es-MX" dirty="0"/>
          </a:p>
        </p:txBody>
      </p:sp>
      <p:sp>
        <p:nvSpPr>
          <p:cNvPr id="9" name="Marcador de contenido 4"/>
          <p:cNvSpPr>
            <a:spLocks noGrp="1"/>
          </p:cNvSpPr>
          <p:nvPr>
            <p:ph idx="1"/>
          </p:nvPr>
        </p:nvSpPr>
        <p:spPr>
          <a:xfrm>
            <a:off x="1436914" y="1800496"/>
            <a:ext cx="9601199" cy="4496787"/>
          </a:xfrm>
        </p:spPr>
        <p:txBody>
          <a:bodyPr>
            <a:normAutofit/>
          </a:bodyPr>
          <a:lstStyle/>
          <a:p>
            <a:pPr marL="0" indent="0" algn="just">
              <a:buNone/>
            </a:pPr>
            <a:r>
              <a:rPr lang="es-MX" dirty="0" smtClean="0"/>
              <a:t>Cuando una tabla (relación) se encuentra en la tercera forma normal es cuando cumple los siguientes criterios:</a:t>
            </a:r>
          </a:p>
          <a:p>
            <a:pPr algn="just"/>
            <a:r>
              <a:rPr lang="es-MX" dirty="0" smtClean="0"/>
              <a:t>Esta en segunda forma normal</a:t>
            </a:r>
          </a:p>
          <a:p>
            <a:pPr algn="just"/>
            <a:r>
              <a:rPr lang="es-MX" dirty="0" smtClean="0"/>
              <a:t>Todos los campos (no llaves primarias) dependen de la llave primaria</a:t>
            </a:r>
          </a:p>
          <a:p>
            <a:pPr marL="0" indent="0" algn="just">
              <a:buNone/>
            </a:pPr>
            <a:r>
              <a:rPr lang="es-MX" dirty="0" smtClean="0"/>
              <a:t>En la tabla  de clientes. El campo calle (Street), ciudad (</a:t>
            </a:r>
            <a:r>
              <a:rPr lang="es-MX" dirty="0" err="1" smtClean="0"/>
              <a:t>city</a:t>
            </a:r>
            <a:r>
              <a:rPr lang="es-MX" dirty="0" smtClean="0"/>
              <a:t>) y estado (</a:t>
            </a:r>
            <a:r>
              <a:rPr lang="es-MX" dirty="0" err="1" smtClean="0"/>
              <a:t>state</a:t>
            </a:r>
            <a:r>
              <a:rPr lang="es-MX" dirty="0" smtClean="0"/>
              <a:t>) están ligados al código postal (</a:t>
            </a:r>
            <a:r>
              <a:rPr lang="es-MX" dirty="0" err="1" smtClean="0"/>
              <a:t>zip</a:t>
            </a:r>
            <a:r>
              <a:rPr lang="es-MX" dirty="0" smtClean="0"/>
              <a:t>)</a:t>
            </a:r>
          </a:p>
        </p:txBody>
      </p:sp>
      <p:pic>
        <p:nvPicPr>
          <p:cNvPr id="2" name="Imagen 1"/>
          <p:cNvPicPr>
            <a:picLocks noChangeAspect="1"/>
          </p:cNvPicPr>
          <p:nvPr/>
        </p:nvPicPr>
        <p:blipFill>
          <a:blip r:embed="rId2"/>
          <a:stretch>
            <a:fillRect/>
          </a:stretch>
        </p:blipFill>
        <p:spPr>
          <a:xfrm>
            <a:off x="1021276" y="4550310"/>
            <a:ext cx="5742311" cy="2047757"/>
          </a:xfrm>
          <a:prstGeom prst="rect">
            <a:avLst/>
          </a:prstGeom>
        </p:spPr>
      </p:pic>
      <p:pic>
        <p:nvPicPr>
          <p:cNvPr id="3" name="Imagen 2"/>
          <p:cNvPicPr>
            <a:picLocks noChangeAspect="1"/>
          </p:cNvPicPr>
          <p:nvPr/>
        </p:nvPicPr>
        <p:blipFill>
          <a:blip r:embed="rId3"/>
          <a:stretch>
            <a:fillRect/>
          </a:stretch>
        </p:blipFill>
        <p:spPr>
          <a:xfrm>
            <a:off x="7194884" y="4148968"/>
            <a:ext cx="4138134" cy="2449099"/>
          </a:xfrm>
          <a:prstGeom prst="rect">
            <a:avLst/>
          </a:prstGeom>
        </p:spPr>
      </p:pic>
    </p:spTree>
    <p:extLst>
      <p:ext uri="{BB962C8B-B14F-4D97-AF65-F5344CB8AC3E}">
        <p14:creationId xmlns:p14="http://schemas.microsoft.com/office/powerpoint/2010/main" val="20085392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868310" y="519606"/>
            <a:ext cx="7407805" cy="1280890"/>
          </a:xfrm>
        </p:spPr>
        <p:txBody>
          <a:bodyPr/>
          <a:lstStyle/>
          <a:p>
            <a:pPr algn="ctr"/>
            <a:r>
              <a:rPr lang="es-MX" dirty="0" smtClean="0"/>
              <a:t>Tercera forma normal</a:t>
            </a:r>
            <a:endParaRPr lang="es-MX" dirty="0"/>
          </a:p>
        </p:txBody>
      </p:sp>
      <p:sp>
        <p:nvSpPr>
          <p:cNvPr id="9" name="Marcador de contenido 4"/>
          <p:cNvSpPr>
            <a:spLocks noGrp="1"/>
          </p:cNvSpPr>
          <p:nvPr>
            <p:ph idx="1"/>
          </p:nvPr>
        </p:nvSpPr>
        <p:spPr>
          <a:xfrm>
            <a:off x="1436914" y="1800496"/>
            <a:ext cx="9601199" cy="4496787"/>
          </a:xfrm>
        </p:spPr>
        <p:txBody>
          <a:bodyPr>
            <a:normAutofit/>
          </a:bodyPr>
          <a:lstStyle/>
          <a:p>
            <a:pPr marL="0" indent="0" algn="just">
              <a:buNone/>
            </a:pPr>
            <a:r>
              <a:rPr lang="es-MX" dirty="0" smtClean="0"/>
              <a:t>La dependencia del código postal con la dirección (</a:t>
            </a:r>
            <a:r>
              <a:rPr lang="es-MX" dirty="0" err="1" smtClean="0"/>
              <a:t>adress</a:t>
            </a:r>
            <a:r>
              <a:rPr lang="es-MX" dirty="0" smtClean="0"/>
              <a:t>) se le llama dependencia transitiva.  Para poder cumplir la tercera forma normal, es necesario mover la dirección (calle, ciudad, estado, etc.) en una tabla nueva, donde se pueda llamar su código postal.</a:t>
            </a:r>
          </a:p>
          <a:p>
            <a:pPr marL="0" indent="0" algn="just">
              <a:buNone/>
            </a:pPr>
            <a:endParaRPr lang="es-MX" dirty="0" smtClean="0"/>
          </a:p>
        </p:txBody>
      </p:sp>
      <p:pic>
        <p:nvPicPr>
          <p:cNvPr id="5" name="Imagen 4"/>
          <p:cNvPicPr>
            <a:picLocks noChangeAspect="1"/>
          </p:cNvPicPr>
          <p:nvPr/>
        </p:nvPicPr>
        <p:blipFill>
          <a:blip r:embed="rId2"/>
          <a:stretch>
            <a:fillRect/>
          </a:stretch>
        </p:blipFill>
        <p:spPr>
          <a:xfrm>
            <a:off x="1436914" y="3313948"/>
            <a:ext cx="3374840" cy="2268705"/>
          </a:xfrm>
          <a:prstGeom prst="rect">
            <a:avLst/>
          </a:prstGeom>
        </p:spPr>
      </p:pic>
      <p:pic>
        <p:nvPicPr>
          <p:cNvPr id="6" name="Imagen 5"/>
          <p:cNvPicPr>
            <a:picLocks noChangeAspect="1"/>
          </p:cNvPicPr>
          <p:nvPr/>
        </p:nvPicPr>
        <p:blipFill>
          <a:blip r:embed="rId3"/>
          <a:stretch>
            <a:fillRect/>
          </a:stretch>
        </p:blipFill>
        <p:spPr>
          <a:xfrm>
            <a:off x="5882942" y="3546682"/>
            <a:ext cx="4175458" cy="2334554"/>
          </a:xfrm>
          <a:prstGeom prst="rect">
            <a:avLst/>
          </a:prstGeom>
        </p:spPr>
      </p:pic>
    </p:spTree>
    <p:extLst>
      <p:ext uri="{BB962C8B-B14F-4D97-AF65-F5344CB8AC3E}">
        <p14:creationId xmlns:p14="http://schemas.microsoft.com/office/powerpoint/2010/main" val="17949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868310" y="519606"/>
            <a:ext cx="7407805" cy="1280890"/>
          </a:xfrm>
        </p:spPr>
        <p:txBody>
          <a:bodyPr/>
          <a:lstStyle/>
          <a:p>
            <a:pPr algn="ctr"/>
            <a:r>
              <a:rPr lang="es-MX" dirty="0" smtClean="0"/>
              <a:t>¿Qué es dependencia transitiva?</a:t>
            </a:r>
            <a:endParaRPr lang="es-MX" dirty="0"/>
          </a:p>
        </p:txBody>
      </p:sp>
      <p:sp>
        <p:nvSpPr>
          <p:cNvPr id="9" name="Marcador de contenido 4"/>
          <p:cNvSpPr>
            <a:spLocks noGrp="1"/>
          </p:cNvSpPr>
          <p:nvPr>
            <p:ph idx="1"/>
          </p:nvPr>
        </p:nvSpPr>
        <p:spPr>
          <a:xfrm>
            <a:off x="1436914" y="1800496"/>
            <a:ext cx="9601199" cy="4496787"/>
          </a:xfrm>
        </p:spPr>
        <p:txBody>
          <a:bodyPr>
            <a:normAutofit/>
          </a:bodyPr>
          <a:lstStyle/>
          <a:p>
            <a:pPr algn="just"/>
            <a:r>
              <a:rPr lang="es-MX" dirty="0" smtClean="0"/>
              <a:t>Si </a:t>
            </a:r>
            <a:r>
              <a:rPr lang="es-MX" dirty="0"/>
              <a:t>hay un conjunto de atributos Z que no es un subconjunto de alguna clave de R, donde se mantiene X-&gt;Z y Z-&gt;Y</a:t>
            </a:r>
            <a:r>
              <a:rPr lang="es-MX" dirty="0" smtClean="0"/>
              <a:t>.</a:t>
            </a:r>
          </a:p>
          <a:p>
            <a:pPr algn="just"/>
            <a:endParaRPr lang="es-MX" dirty="0"/>
          </a:p>
          <a:p>
            <a:pPr algn="just"/>
            <a:r>
              <a:rPr lang="es-MX" dirty="0"/>
              <a:t> </a:t>
            </a:r>
            <a:r>
              <a:rPr lang="es-MX" dirty="0" smtClean="0"/>
              <a:t>Es </a:t>
            </a:r>
            <a:r>
              <a:rPr lang="es-MX" dirty="0"/>
              <a:t>cuando cualquier atributo en una tabla es dependiente de otro campo y éste es quien depende de la clave primaria</a:t>
            </a:r>
            <a:r>
              <a:rPr lang="es-MX" dirty="0" smtClean="0"/>
              <a:t>.</a:t>
            </a:r>
          </a:p>
        </p:txBody>
      </p:sp>
    </p:spTree>
    <p:extLst>
      <p:ext uri="{BB962C8B-B14F-4D97-AF65-F5344CB8AC3E}">
        <p14:creationId xmlns:p14="http://schemas.microsoft.com/office/powerpoint/2010/main" val="21058604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868310" y="519606"/>
            <a:ext cx="7407805" cy="1280890"/>
          </a:xfrm>
        </p:spPr>
        <p:txBody>
          <a:bodyPr/>
          <a:lstStyle/>
          <a:p>
            <a:pPr algn="ctr"/>
            <a:r>
              <a:rPr lang="es-MX" dirty="0" smtClean="0"/>
              <a:t>RESUMEN DE LAS FORMAS NORMALES</a:t>
            </a:r>
            <a:endParaRPr lang="es-MX" dirty="0"/>
          </a:p>
        </p:txBody>
      </p:sp>
      <p:graphicFrame>
        <p:nvGraphicFramePr>
          <p:cNvPr id="2" name="Marcador de contenido 1"/>
          <p:cNvGraphicFramePr>
            <a:graphicFrameLocks noGrp="1"/>
          </p:cNvGraphicFramePr>
          <p:nvPr>
            <p:ph idx="1"/>
            <p:extLst>
              <p:ext uri="{D42A27DB-BD31-4B8C-83A1-F6EECF244321}">
                <p14:modId xmlns:p14="http://schemas.microsoft.com/office/powerpoint/2010/main" val="2084050068"/>
              </p:ext>
            </p:extLst>
          </p:nvPr>
        </p:nvGraphicFramePr>
        <p:xfrm>
          <a:off x="300789" y="1270835"/>
          <a:ext cx="11478126" cy="44856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626232456"/>
                    </a:ext>
                  </a:extLst>
                </a:gridCol>
                <a:gridCol w="5823284">
                  <a:extLst>
                    <a:ext uri="{9D8B030D-6E8A-4147-A177-3AD203B41FA5}">
                      <a16:colId xmlns:a16="http://schemas.microsoft.com/office/drawing/2014/main" val="4250225655"/>
                    </a:ext>
                  </a:extLst>
                </a:gridCol>
                <a:gridCol w="3826042">
                  <a:extLst>
                    <a:ext uri="{9D8B030D-6E8A-4147-A177-3AD203B41FA5}">
                      <a16:colId xmlns:a16="http://schemas.microsoft.com/office/drawing/2014/main" val="1746685895"/>
                    </a:ext>
                  </a:extLst>
                </a:gridCol>
              </a:tblGrid>
              <a:tr h="370840">
                <a:tc>
                  <a:txBody>
                    <a:bodyPr/>
                    <a:lstStyle/>
                    <a:p>
                      <a:r>
                        <a:rPr lang="es-MX" dirty="0" smtClean="0"/>
                        <a:t>Forma</a:t>
                      </a:r>
                      <a:r>
                        <a:rPr lang="es-MX" baseline="0" dirty="0" smtClean="0"/>
                        <a:t> Normal</a:t>
                      </a:r>
                      <a:endParaRPr lang="es-MX" dirty="0"/>
                    </a:p>
                  </a:txBody>
                  <a:tcPr/>
                </a:tc>
                <a:tc>
                  <a:txBody>
                    <a:bodyPr/>
                    <a:lstStyle/>
                    <a:p>
                      <a:r>
                        <a:rPr lang="es-MX" dirty="0" smtClean="0"/>
                        <a:t>Prueba</a:t>
                      </a:r>
                      <a:endParaRPr lang="es-MX" dirty="0"/>
                    </a:p>
                  </a:txBody>
                  <a:tcPr/>
                </a:tc>
                <a:tc>
                  <a:txBody>
                    <a:bodyPr/>
                    <a:lstStyle/>
                    <a:p>
                      <a:r>
                        <a:rPr lang="es-MX" dirty="0" smtClean="0"/>
                        <a:t>Remedio (normalización)</a:t>
                      </a:r>
                      <a:endParaRPr lang="es-MX" dirty="0"/>
                    </a:p>
                  </a:txBody>
                  <a:tcPr/>
                </a:tc>
                <a:extLst>
                  <a:ext uri="{0D108BD9-81ED-4DB2-BD59-A6C34878D82A}">
                    <a16:rowId xmlns:a16="http://schemas.microsoft.com/office/drawing/2014/main" val="3823225135"/>
                  </a:ext>
                </a:extLst>
              </a:tr>
              <a:tr h="370840">
                <a:tc>
                  <a:txBody>
                    <a:bodyPr/>
                    <a:lstStyle/>
                    <a:p>
                      <a:r>
                        <a:rPr lang="es-MX" dirty="0" smtClean="0"/>
                        <a:t>Primera (1FN)</a:t>
                      </a:r>
                      <a:endParaRPr lang="es-MX" dirty="0"/>
                    </a:p>
                  </a:txBody>
                  <a:tcPr/>
                </a:tc>
                <a:tc>
                  <a:txBody>
                    <a:bodyPr/>
                    <a:lstStyle/>
                    <a:p>
                      <a:r>
                        <a:rPr lang="es-MX" dirty="0" smtClean="0"/>
                        <a:t>La relación no debe tener atributos </a:t>
                      </a:r>
                      <a:r>
                        <a:rPr lang="es-MX" dirty="0" err="1" smtClean="0"/>
                        <a:t>multi</a:t>
                      </a:r>
                      <a:r>
                        <a:rPr lang="es-MX" dirty="0" smtClean="0"/>
                        <a:t>-valor o relaciones anidadas</a:t>
                      </a:r>
                      <a:endParaRPr lang="es-MX" dirty="0"/>
                    </a:p>
                  </a:txBody>
                  <a:tcPr/>
                </a:tc>
                <a:tc>
                  <a:txBody>
                    <a:bodyPr/>
                    <a:lstStyle/>
                    <a:p>
                      <a:r>
                        <a:rPr lang="es-MX" dirty="0" smtClean="0"/>
                        <a:t>Generar nuevas relaciones para cada atributo </a:t>
                      </a:r>
                      <a:r>
                        <a:rPr lang="es-MX" dirty="0" err="1" smtClean="0"/>
                        <a:t>multi</a:t>
                      </a:r>
                      <a:r>
                        <a:rPr lang="es-MX" dirty="0" smtClean="0"/>
                        <a:t>-valor o relación</a:t>
                      </a:r>
                      <a:r>
                        <a:rPr lang="es-MX" baseline="0" dirty="0" smtClean="0"/>
                        <a:t> anidada</a:t>
                      </a:r>
                      <a:endParaRPr lang="es-MX" dirty="0"/>
                    </a:p>
                  </a:txBody>
                  <a:tcPr/>
                </a:tc>
                <a:extLst>
                  <a:ext uri="{0D108BD9-81ED-4DB2-BD59-A6C34878D82A}">
                    <a16:rowId xmlns:a16="http://schemas.microsoft.com/office/drawing/2014/main" val="506935016"/>
                  </a:ext>
                </a:extLst>
              </a:tr>
              <a:tr h="370840">
                <a:tc>
                  <a:txBody>
                    <a:bodyPr/>
                    <a:lstStyle/>
                    <a:p>
                      <a:r>
                        <a:rPr lang="es-MX" dirty="0" smtClean="0"/>
                        <a:t>Segunda (2FN)</a:t>
                      </a:r>
                      <a:endParaRPr lang="es-MX" dirty="0"/>
                    </a:p>
                  </a:txBody>
                  <a:tcPr/>
                </a:tc>
                <a:tc>
                  <a:txBody>
                    <a:bodyPr/>
                    <a:lstStyle/>
                    <a:p>
                      <a:r>
                        <a:rPr lang="es-MX" dirty="0" smtClean="0"/>
                        <a:t>Para relaciones en las que la clave principal</a:t>
                      </a:r>
                      <a:r>
                        <a:rPr lang="es-MX" baseline="0" dirty="0" smtClean="0"/>
                        <a:t> contiene varios atributos, un atributo no clave debe ser funcionalmente dependiente en una parte de clave principal</a:t>
                      </a:r>
                      <a:endParaRPr lang="es-MX" dirty="0"/>
                    </a:p>
                  </a:txBody>
                  <a:tcPr/>
                </a:tc>
                <a:tc>
                  <a:txBody>
                    <a:bodyPr/>
                    <a:lstStyle/>
                    <a:p>
                      <a:r>
                        <a:rPr lang="es-MX" dirty="0" smtClean="0"/>
                        <a:t>Descomponer</a:t>
                      </a:r>
                      <a:r>
                        <a:rPr lang="es-MX" baseline="0" dirty="0" smtClean="0"/>
                        <a:t> y configurar una nueva relación por cada clave parcial con su(s) atributo(s) dependiente(s). Asegurarse de mantener una relación con la clave principal original y cualquier atributo que sea completa y funcionalmente dependiente de ella.</a:t>
                      </a:r>
                      <a:endParaRPr lang="es-MX" dirty="0"/>
                    </a:p>
                  </a:txBody>
                  <a:tcPr/>
                </a:tc>
                <a:extLst>
                  <a:ext uri="{0D108BD9-81ED-4DB2-BD59-A6C34878D82A}">
                    <a16:rowId xmlns:a16="http://schemas.microsoft.com/office/drawing/2014/main" val="2731437652"/>
                  </a:ext>
                </a:extLst>
              </a:tr>
              <a:tr h="370840">
                <a:tc>
                  <a:txBody>
                    <a:bodyPr/>
                    <a:lstStyle/>
                    <a:p>
                      <a:r>
                        <a:rPr lang="es-MX" dirty="0" smtClean="0"/>
                        <a:t>Terca (3FN)</a:t>
                      </a:r>
                      <a:endParaRPr lang="es-MX" dirty="0"/>
                    </a:p>
                  </a:txBody>
                  <a:tcPr/>
                </a:tc>
                <a:tc>
                  <a:txBody>
                    <a:bodyPr/>
                    <a:lstStyle/>
                    <a:p>
                      <a:r>
                        <a:rPr lang="es-MX" dirty="0" smtClean="0"/>
                        <a:t>La relación no debe</a:t>
                      </a:r>
                      <a:r>
                        <a:rPr lang="es-MX" baseline="0" dirty="0" smtClean="0"/>
                        <a:t> tener un atributo no clave que este funcionalmente determinado por otro atributo no clave (o por un conjunto de atributos no clave). Esto es, debe ser una dependencia transitiva de un atributo no clave de la clave principal</a:t>
                      </a:r>
                      <a:endParaRPr lang="es-MX" dirty="0"/>
                    </a:p>
                  </a:txBody>
                  <a:tcPr/>
                </a:tc>
                <a:tc>
                  <a:txBody>
                    <a:bodyPr/>
                    <a:lstStyle/>
                    <a:p>
                      <a:r>
                        <a:rPr lang="es-MX" dirty="0" smtClean="0"/>
                        <a:t>Descomponer y configurar una relación que incluya</a:t>
                      </a:r>
                      <a:r>
                        <a:rPr lang="es-MX" baseline="0" dirty="0" smtClean="0"/>
                        <a:t> el(los) atributo(s) no clave que determine(n) funcionalmente otro(s) atributo(s) no clave.</a:t>
                      </a:r>
                      <a:endParaRPr lang="es-MX" dirty="0"/>
                    </a:p>
                  </a:txBody>
                  <a:tcPr/>
                </a:tc>
                <a:extLst>
                  <a:ext uri="{0D108BD9-81ED-4DB2-BD59-A6C34878D82A}">
                    <a16:rowId xmlns:a16="http://schemas.microsoft.com/office/drawing/2014/main" val="3282642732"/>
                  </a:ext>
                </a:extLst>
              </a:tr>
            </a:tbl>
          </a:graphicData>
        </a:graphic>
      </p:graphicFrame>
    </p:spTree>
    <p:extLst>
      <p:ext uri="{BB962C8B-B14F-4D97-AF65-F5344CB8AC3E}">
        <p14:creationId xmlns:p14="http://schemas.microsoft.com/office/powerpoint/2010/main" val="33180016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868310" y="519606"/>
            <a:ext cx="7407805" cy="1280890"/>
          </a:xfrm>
        </p:spPr>
        <p:txBody>
          <a:bodyPr/>
          <a:lstStyle/>
          <a:p>
            <a:pPr algn="ctr"/>
            <a:r>
              <a:rPr lang="es-MX" dirty="0" smtClean="0"/>
              <a:t>Repaso y ejemplos de formas normales</a:t>
            </a:r>
            <a:endParaRPr lang="es-MX" dirty="0"/>
          </a:p>
        </p:txBody>
      </p:sp>
      <p:sp>
        <p:nvSpPr>
          <p:cNvPr id="3" name="Marcador de contenido 2"/>
          <p:cNvSpPr>
            <a:spLocks noGrp="1"/>
          </p:cNvSpPr>
          <p:nvPr>
            <p:ph idx="1"/>
          </p:nvPr>
        </p:nvSpPr>
        <p:spPr>
          <a:xfrm>
            <a:off x="1451579" y="2015733"/>
            <a:ext cx="9603275" cy="498867"/>
          </a:xfrm>
        </p:spPr>
        <p:txBody>
          <a:bodyPr/>
          <a:lstStyle/>
          <a:p>
            <a:r>
              <a:rPr lang="es-MX" dirty="0" smtClean="0"/>
              <a:t>Primera forma normal: </a:t>
            </a:r>
          </a:p>
          <a:p>
            <a:endParaRPr lang="es-MX" dirty="0"/>
          </a:p>
        </p:txBody>
      </p:sp>
      <p:sp>
        <p:nvSpPr>
          <p:cNvPr id="5" name="Marcador de contenido 2"/>
          <p:cNvSpPr txBox="1">
            <a:spLocks/>
          </p:cNvSpPr>
          <p:nvPr/>
        </p:nvSpPr>
        <p:spPr>
          <a:xfrm>
            <a:off x="1459599" y="2408763"/>
            <a:ext cx="9603275" cy="1357121"/>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s-MX" dirty="0" smtClean="0"/>
              <a:t>Requiere que no existan atributos </a:t>
            </a:r>
            <a:r>
              <a:rPr lang="es-MX" dirty="0" err="1" smtClean="0"/>
              <a:t>multi</a:t>
            </a:r>
            <a:r>
              <a:rPr lang="es-MX" dirty="0" smtClean="0"/>
              <a:t>-valores, así como tampoco grupos de repetición. </a:t>
            </a:r>
            <a:endParaRPr lang="es-MX" dirty="0"/>
          </a:p>
          <a:p>
            <a:pPr marL="0" indent="0">
              <a:buNone/>
            </a:pPr>
            <a:r>
              <a:rPr lang="es-MX" dirty="0" smtClean="0"/>
              <a:t>Un atributo </a:t>
            </a:r>
            <a:r>
              <a:rPr lang="es-MX" dirty="0" err="1" smtClean="0"/>
              <a:t>multi</a:t>
            </a:r>
            <a:r>
              <a:rPr lang="es-MX" dirty="0" smtClean="0"/>
              <a:t>-valor contiene más de un valor por ese campo en cada fila</a:t>
            </a:r>
            <a:endParaRPr lang="es-MX" dirty="0"/>
          </a:p>
        </p:txBody>
      </p:sp>
      <p:pic>
        <p:nvPicPr>
          <p:cNvPr id="6" name="Imagen 5"/>
          <p:cNvPicPr>
            <a:picLocks noChangeAspect="1"/>
          </p:cNvPicPr>
          <p:nvPr/>
        </p:nvPicPr>
        <p:blipFill>
          <a:blip r:embed="rId3"/>
          <a:stretch>
            <a:fillRect/>
          </a:stretch>
        </p:blipFill>
        <p:spPr>
          <a:xfrm>
            <a:off x="1687289" y="3699272"/>
            <a:ext cx="3446246" cy="1052012"/>
          </a:xfrm>
          <a:prstGeom prst="rect">
            <a:avLst/>
          </a:prstGeom>
        </p:spPr>
      </p:pic>
      <p:pic>
        <p:nvPicPr>
          <p:cNvPr id="7" name="Imagen 6"/>
          <p:cNvPicPr>
            <a:picLocks noChangeAspect="1"/>
          </p:cNvPicPr>
          <p:nvPr/>
        </p:nvPicPr>
        <p:blipFill>
          <a:blip r:embed="rId4"/>
          <a:stretch>
            <a:fillRect/>
          </a:stretch>
        </p:blipFill>
        <p:spPr>
          <a:xfrm>
            <a:off x="6463219" y="3699272"/>
            <a:ext cx="3702198" cy="1185236"/>
          </a:xfrm>
          <a:prstGeom prst="rect">
            <a:avLst/>
          </a:prstGeom>
        </p:spPr>
      </p:pic>
      <p:sp>
        <p:nvSpPr>
          <p:cNvPr id="8" name="Marcador de contenido 2"/>
          <p:cNvSpPr txBox="1">
            <a:spLocks/>
          </p:cNvSpPr>
          <p:nvPr/>
        </p:nvSpPr>
        <p:spPr>
          <a:xfrm>
            <a:off x="2296950" y="4884508"/>
            <a:ext cx="2226924" cy="498867"/>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s-MX" dirty="0" smtClean="0"/>
              <a:t>Campo </a:t>
            </a:r>
            <a:r>
              <a:rPr lang="es-MX" dirty="0" err="1" smtClean="0"/>
              <a:t>multi</a:t>
            </a:r>
            <a:r>
              <a:rPr lang="es-MX" dirty="0" smtClean="0"/>
              <a:t>-valor</a:t>
            </a:r>
            <a:endParaRPr lang="es-MX" dirty="0"/>
          </a:p>
        </p:txBody>
      </p:sp>
      <p:sp>
        <p:nvSpPr>
          <p:cNvPr id="10" name="Marcador de contenido 2"/>
          <p:cNvSpPr txBox="1">
            <a:spLocks/>
          </p:cNvSpPr>
          <p:nvPr/>
        </p:nvSpPr>
        <p:spPr>
          <a:xfrm>
            <a:off x="7113592" y="4884508"/>
            <a:ext cx="2226924" cy="498867"/>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s-MX" dirty="0" smtClean="0"/>
              <a:t>Grupo repetidos</a:t>
            </a:r>
            <a:endParaRPr lang="es-MX" dirty="0"/>
          </a:p>
        </p:txBody>
      </p:sp>
    </p:spTree>
    <p:extLst>
      <p:ext uri="{BB962C8B-B14F-4D97-AF65-F5344CB8AC3E}">
        <p14:creationId xmlns:p14="http://schemas.microsoft.com/office/powerpoint/2010/main" val="1427010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868310" y="519606"/>
            <a:ext cx="7407805" cy="1280890"/>
          </a:xfrm>
        </p:spPr>
        <p:txBody>
          <a:bodyPr/>
          <a:lstStyle/>
          <a:p>
            <a:pPr algn="ctr"/>
            <a:r>
              <a:rPr lang="es-MX" dirty="0" smtClean="0"/>
              <a:t>Repaso y ejemplos de formas normales</a:t>
            </a:r>
            <a:endParaRPr lang="es-MX" dirty="0"/>
          </a:p>
        </p:txBody>
      </p:sp>
      <p:pic>
        <p:nvPicPr>
          <p:cNvPr id="6" name="Imagen 5"/>
          <p:cNvPicPr>
            <a:picLocks noChangeAspect="1"/>
          </p:cNvPicPr>
          <p:nvPr/>
        </p:nvPicPr>
        <p:blipFill>
          <a:blip r:embed="rId3"/>
          <a:stretch>
            <a:fillRect/>
          </a:stretch>
        </p:blipFill>
        <p:spPr>
          <a:xfrm>
            <a:off x="1494784" y="1988312"/>
            <a:ext cx="3446246" cy="1052012"/>
          </a:xfrm>
          <a:prstGeom prst="rect">
            <a:avLst/>
          </a:prstGeom>
        </p:spPr>
      </p:pic>
      <p:pic>
        <p:nvPicPr>
          <p:cNvPr id="7" name="Imagen 6"/>
          <p:cNvPicPr>
            <a:picLocks noChangeAspect="1"/>
          </p:cNvPicPr>
          <p:nvPr/>
        </p:nvPicPr>
        <p:blipFill>
          <a:blip r:embed="rId4"/>
          <a:stretch>
            <a:fillRect/>
          </a:stretch>
        </p:blipFill>
        <p:spPr>
          <a:xfrm>
            <a:off x="7221208" y="1988312"/>
            <a:ext cx="3702198" cy="1185236"/>
          </a:xfrm>
          <a:prstGeom prst="rect">
            <a:avLst/>
          </a:prstGeom>
        </p:spPr>
      </p:pic>
      <p:sp>
        <p:nvSpPr>
          <p:cNvPr id="8" name="Marcador de contenido 2"/>
          <p:cNvSpPr txBox="1">
            <a:spLocks/>
          </p:cNvSpPr>
          <p:nvPr/>
        </p:nvSpPr>
        <p:spPr>
          <a:xfrm>
            <a:off x="1875845" y="3040324"/>
            <a:ext cx="2226924" cy="498867"/>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s-MX" dirty="0" smtClean="0"/>
              <a:t>Campo </a:t>
            </a:r>
            <a:r>
              <a:rPr lang="es-MX" dirty="0" err="1" smtClean="0"/>
              <a:t>multi</a:t>
            </a:r>
            <a:r>
              <a:rPr lang="es-MX" dirty="0" smtClean="0"/>
              <a:t>-valor</a:t>
            </a:r>
            <a:endParaRPr lang="es-MX" dirty="0"/>
          </a:p>
        </p:txBody>
      </p:sp>
      <p:sp>
        <p:nvSpPr>
          <p:cNvPr id="10" name="Marcador de contenido 2"/>
          <p:cNvSpPr txBox="1">
            <a:spLocks/>
          </p:cNvSpPr>
          <p:nvPr/>
        </p:nvSpPr>
        <p:spPr>
          <a:xfrm>
            <a:off x="8049191" y="3173548"/>
            <a:ext cx="2226924" cy="498867"/>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s-MX" dirty="0" smtClean="0"/>
              <a:t>Grupo repetidos</a:t>
            </a:r>
            <a:endParaRPr lang="es-MX" dirty="0"/>
          </a:p>
        </p:txBody>
      </p:sp>
      <p:pic>
        <p:nvPicPr>
          <p:cNvPr id="9" name="Imagen 8"/>
          <p:cNvPicPr>
            <a:picLocks noChangeAspect="1"/>
          </p:cNvPicPr>
          <p:nvPr/>
        </p:nvPicPr>
        <p:blipFill>
          <a:blip r:embed="rId5"/>
          <a:stretch>
            <a:fillRect/>
          </a:stretch>
        </p:blipFill>
        <p:spPr>
          <a:xfrm>
            <a:off x="4823544" y="3289757"/>
            <a:ext cx="2578356" cy="1822838"/>
          </a:xfrm>
          <a:prstGeom prst="rect">
            <a:avLst/>
          </a:prstGeom>
        </p:spPr>
      </p:pic>
      <p:sp>
        <p:nvSpPr>
          <p:cNvPr id="11" name="Marcador de contenido 2"/>
          <p:cNvSpPr txBox="1">
            <a:spLocks/>
          </p:cNvSpPr>
          <p:nvPr/>
        </p:nvSpPr>
        <p:spPr>
          <a:xfrm>
            <a:off x="3618904" y="5161676"/>
            <a:ext cx="4987636" cy="1029536"/>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None/>
            </a:pPr>
            <a:r>
              <a:rPr lang="es-MX" dirty="0" smtClean="0"/>
              <a:t>Ordeno los registros, para agrupar los datos en común. </a:t>
            </a:r>
            <a:br>
              <a:rPr lang="es-MX" dirty="0" smtClean="0"/>
            </a:br>
            <a:r>
              <a:rPr lang="es-MX" dirty="0" smtClean="0"/>
              <a:t>(Todavía No esta aún en1NF)</a:t>
            </a:r>
            <a:endParaRPr lang="es-MX" dirty="0"/>
          </a:p>
        </p:txBody>
      </p:sp>
    </p:spTree>
    <p:extLst>
      <p:ext uri="{BB962C8B-B14F-4D97-AF65-F5344CB8AC3E}">
        <p14:creationId xmlns:p14="http://schemas.microsoft.com/office/powerpoint/2010/main" val="33501511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pPr algn="ctr"/>
            <a:r>
              <a:rPr lang="es-MX" dirty="0" err="1" smtClean="0"/>
              <a:t>Sql</a:t>
            </a:r>
            <a:r>
              <a:rPr lang="es-MX" dirty="0" smtClean="0"/>
              <a:t> sintaxis</a:t>
            </a:r>
            <a:endParaRPr lang="es-MX" dirty="0"/>
          </a:p>
        </p:txBody>
      </p:sp>
      <p:sp>
        <p:nvSpPr>
          <p:cNvPr id="5" name="Subtítulo 4"/>
          <p:cNvSpPr>
            <a:spLocks noGrp="1"/>
          </p:cNvSpPr>
          <p:nvPr>
            <p:ph type="subTitle" idx="1"/>
          </p:nvPr>
        </p:nvSpPr>
        <p:spPr/>
        <p:txBody>
          <a:bodyPr/>
          <a:lstStyle/>
          <a:p>
            <a:pPr algn="ctr"/>
            <a:r>
              <a:rPr lang="es-MX" dirty="0" smtClean="0"/>
              <a:t>El conjunto de reglas se le conoce como sintaxis</a:t>
            </a:r>
            <a:endParaRPr lang="es-MX" dirty="0"/>
          </a:p>
        </p:txBody>
      </p:sp>
    </p:spTree>
    <p:extLst>
      <p:ext uri="{BB962C8B-B14F-4D97-AF65-F5344CB8AC3E}">
        <p14:creationId xmlns:p14="http://schemas.microsoft.com/office/powerpoint/2010/main" val="21234534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868310" y="519606"/>
            <a:ext cx="7407805" cy="1280890"/>
          </a:xfrm>
        </p:spPr>
        <p:txBody>
          <a:bodyPr/>
          <a:lstStyle/>
          <a:p>
            <a:pPr algn="ctr"/>
            <a:r>
              <a:rPr lang="es-MX" dirty="0" smtClean="0"/>
              <a:t>Introducción </a:t>
            </a:r>
            <a:endParaRPr lang="es-MX" dirty="0"/>
          </a:p>
        </p:txBody>
      </p:sp>
      <p:sp>
        <p:nvSpPr>
          <p:cNvPr id="9" name="Marcador de contenido 4"/>
          <p:cNvSpPr>
            <a:spLocks noGrp="1"/>
          </p:cNvSpPr>
          <p:nvPr>
            <p:ph idx="1"/>
          </p:nvPr>
        </p:nvSpPr>
        <p:spPr>
          <a:xfrm>
            <a:off x="1436914" y="1800496"/>
            <a:ext cx="9601199" cy="4496787"/>
          </a:xfrm>
        </p:spPr>
        <p:txBody>
          <a:bodyPr>
            <a:normAutofit/>
          </a:bodyPr>
          <a:lstStyle/>
          <a:p>
            <a:pPr algn="just"/>
            <a:r>
              <a:rPr lang="es-MX" dirty="0" smtClean="0"/>
              <a:t>Todas las sentencias de SQL terminan con (;).</a:t>
            </a:r>
          </a:p>
          <a:p>
            <a:pPr algn="just"/>
            <a:r>
              <a:rPr lang="es-MX" dirty="0" smtClean="0"/>
              <a:t>Es importante destacar que SQL es </a:t>
            </a:r>
            <a:r>
              <a:rPr lang="es-MX" b="1" dirty="0" smtClean="0"/>
              <a:t>case </a:t>
            </a:r>
            <a:r>
              <a:rPr lang="es-MX" b="1" dirty="0" err="1" smtClean="0"/>
              <a:t>sensitive</a:t>
            </a:r>
            <a:r>
              <a:rPr lang="es-MX" dirty="0" smtClean="0"/>
              <a:t> (distinción de mayúsculas o minúsculas),</a:t>
            </a:r>
            <a:r>
              <a:rPr lang="es-MX" b="1" dirty="0" smtClean="0"/>
              <a:t> </a:t>
            </a:r>
            <a:r>
              <a:rPr lang="es-MX" dirty="0" smtClean="0"/>
              <a:t>lo cual significa SELECT y </a:t>
            </a:r>
            <a:r>
              <a:rPr lang="es-MX" dirty="0" err="1" smtClean="0"/>
              <a:t>select</a:t>
            </a:r>
            <a:r>
              <a:rPr lang="es-MX" dirty="0" smtClean="0"/>
              <a:t> tienen el mismo significado.</a:t>
            </a:r>
          </a:p>
          <a:p>
            <a:pPr algn="just"/>
            <a:r>
              <a:rPr lang="es-MX" dirty="0" smtClean="0"/>
              <a:t>SQL si hace distinción entre el nombre de las tablas.</a:t>
            </a:r>
          </a:p>
          <a:p>
            <a:pPr algn="just"/>
            <a:r>
              <a:rPr lang="es-MX" dirty="0" smtClean="0"/>
              <a:t>Las tablas deben en la base de datos.</a:t>
            </a:r>
          </a:p>
          <a:p>
            <a:endParaRPr lang="es-MX" dirty="0" smtClean="0"/>
          </a:p>
          <a:p>
            <a:pPr marL="0" indent="0">
              <a:buNone/>
            </a:pPr>
            <a:endParaRPr lang="es-MX" dirty="0" smtClean="0"/>
          </a:p>
        </p:txBody>
      </p:sp>
    </p:spTree>
    <p:extLst>
      <p:ext uri="{BB962C8B-B14F-4D97-AF65-F5344CB8AC3E}">
        <p14:creationId xmlns:p14="http://schemas.microsoft.com/office/powerpoint/2010/main" val="1120461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868310" y="519606"/>
            <a:ext cx="7407805" cy="1280890"/>
          </a:xfrm>
        </p:spPr>
        <p:txBody>
          <a:bodyPr/>
          <a:lstStyle/>
          <a:p>
            <a:pPr algn="ctr"/>
            <a:r>
              <a:rPr lang="es-MX" dirty="0" smtClean="0"/>
              <a:t>clasificación</a:t>
            </a:r>
            <a:endParaRPr lang="es-MX" dirty="0"/>
          </a:p>
        </p:txBody>
      </p:sp>
      <p:sp>
        <p:nvSpPr>
          <p:cNvPr id="9" name="Marcador de contenido 4"/>
          <p:cNvSpPr>
            <a:spLocks noGrp="1"/>
          </p:cNvSpPr>
          <p:nvPr>
            <p:ph idx="1"/>
          </p:nvPr>
        </p:nvSpPr>
        <p:spPr>
          <a:xfrm>
            <a:off x="1371601" y="1800496"/>
            <a:ext cx="9653450" cy="4496788"/>
          </a:xfrm>
        </p:spPr>
        <p:txBody>
          <a:bodyPr>
            <a:normAutofit lnSpcReduction="10000"/>
          </a:bodyPr>
          <a:lstStyle/>
          <a:p>
            <a:pPr algn="just"/>
            <a:r>
              <a:rPr lang="es-MX" b="1" dirty="0" smtClean="0"/>
              <a:t>Integridad en entidades</a:t>
            </a:r>
          </a:p>
          <a:p>
            <a:pPr marL="0" indent="0" algn="just">
              <a:buNone/>
            </a:pPr>
            <a:r>
              <a:rPr lang="es-MX" dirty="0" smtClean="0"/>
              <a:t>No duplicar datos en la tabla</a:t>
            </a:r>
          </a:p>
          <a:p>
            <a:pPr algn="just"/>
            <a:r>
              <a:rPr lang="es-MX" b="1" dirty="0" smtClean="0"/>
              <a:t>Dominio de integridad</a:t>
            </a:r>
          </a:p>
          <a:p>
            <a:pPr marL="0" indent="0" algn="just">
              <a:buNone/>
            </a:pPr>
            <a:r>
              <a:rPr lang="es-MX" dirty="0" smtClean="0"/>
              <a:t>Determina que entradas son validas de acuerdo al tipo de dato, el formato o el rango de valores</a:t>
            </a:r>
          </a:p>
          <a:p>
            <a:pPr algn="just"/>
            <a:r>
              <a:rPr lang="es-MX" b="1" dirty="0" smtClean="0"/>
              <a:t>Referencia de integridad</a:t>
            </a:r>
          </a:p>
          <a:p>
            <a:pPr marL="0" indent="0" algn="just">
              <a:buNone/>
            </a:pPr>
            <a:r>
              <a:rPr lang="es-MX" dirty="0" smtClean="0"/>
              <a:t>Los registros no pueden ser borrados cuando sean utilizados por otros registros</a:t>
            </a:r>
            <a:endParaRPr lang="es-MX" dirty="0"/>
          </a:p>
          <a:p>
            <a:pPr algn="just"/>
            <a:r>
              <a:rPr lang="es-MX" b="1" dirty="0" smtClean="0"/>
              <a:t>Integridad definida por el usuario</a:t>
            </a:r>
          </a:p>
          <a:p>
            <a:pPr marL="0" indent="0" algn="just">
              <a:buNone/>
            </a:pPr>
            <a:r>
              <a:rPr lang="es-MX" dirty="0" smtClean="0"/>
              <a:t>Aplica unas reglas de negocio que no están en las entidades, de dominio o de integridad referencial.</a:t>
            </a:r>
          </a:p>
        </p:txBody>
      </p:sp>
    </p:spTree>
    <p:extLst>
      <p:ext uri="{BB962C8B-B14F-4D97-AF65-F5344CB8AC3E}">
        <p14:creationId xmlns:p14="http://schemas.microsoft.com/office/powerpoint/2010/main" val="24864849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868310" y="519606"/>
            <a:ext cx="7407805" cy="1280890"/>
          </a:xfrm>
        </p:spPr>
        <p:txBody>
          <a:bodyPr/>
          <a:lstStyle/>
          <a:p>
            <a:pPr algn="ctr"/>
            <a:r>
              <a:rPr lang="es-MX" dirty="0" smtClean="0"/>
              <a:t>Sentencias </a:t>
            </a:r>
            <a:endParaRPr lang="es-MX" dirty="0"/>
          </a:p>
        </p:txBody>
      </p:sp>
      <p:pic>
        <p:nvPicPr>
          <p:cNvPr id="3" name="Imagen 2"/>
          <p:cNvPicPr>
            <a:picLocks noChangeAspect="1"/>
          </p:cNvPicPr>
          <p:nvPr/>
        </p:nvPicPr>
        <p:blipFill>
          <a:blip r:embed="rId2"/>
          <a:stretch>
            <a:fillRect/>
          </a:stretch>
        </p:blipFill>
        <p:spPr>
          <a:xfrm>
            <a:off x="4322306" y="1349110"/>
            <a:ext cx="3837216" cy="1102179"/>
          </a:xfrm>
          <a:prstGeom prst="rect">
            <a:avLst/>
          </a:prstGeom>
        </p:spPr>
      </p:pic>
      <p:pic>
        <p:nvPicPr>
          <p:cNvPr id="5" name="Imagen 4"/>
          <p:cNvPicPr>
            <a:picLocks noChangeAspect="1"/>
          </p:cNvPicPr>
          <p:nvPr/>
        </p:nvPicPr>
        <p:blipFill>
          <a:blip r:embed="rId3"/>
          <a:stretch>
            <a:fillRect/>
          </a:stretch>
        </p:blipFill>
        <p:spPr>
          <a:xfrm>
            <a:off x="984475" y="2583195"/>
            <a:ext cx="4419600" cy="1066800"/>
          </a:xfrm>
          <a:prstGeom prst="rect">
            <a:avLst/>
          </a:prstGeom>
        </p:spPr>
      </p:pic>
      <p:pic>
        <p:nvPicPr>
          <p:cNvPr id="6" name="Imagen 5"/>
          <p:cNvPicPr>
            <a:picLocks noChangeAspect="1"/>
          </p:cNvPicPr>
          <p:nvPr/>
        </p:nvPicPr>
        <p:blipFill>
          <a:blip r:embed="rId4"/>
          <a:stretch>
            <a:fillRect/>
          </a:stretch>
        </p:blipFill>
        <p:spPr>
          <a:xfrm>
            <a:off x="4322306" y="3849812"/>
            <a:ext cx="3543300" cy="1228725"/>
          </a:xfrm>
          <a:prstGeom prst="rect">
            <a:avLst/>
          </a:prstGeom>
        </p:spPr>
      </p:pic>
      <p:pic>
        <p:nvPicPr>
          <p:cNvPr id="7" name="Imagen 6"/>
          <p:cNvPicPr>
            <a:picLocks noChangeAspect="1"/>
          </p:cNvPicPr>
          <p:nvPr/>
        </p:nvPicPr>
        <p:blipFill>
          <a:blip r:embed="rId5"/>
          <a:stretch>
            <a:fillRect/>
          </a:stretch>
        </p:blipFill>
        <p:spPr>
          <a:xfrm>
            <a:off x="581703" y="5200710"/>
            <a:ext cx="4181475" cy="1276350"/>
          </a:xfrm>
          <a:prstGeom prst="rect">
            <a:avLst/>
          </a:prstGeom>
        </p:spPr>
      </p:pic>
      <p:pic>
        <p:nvPicPr>
          <p:cNvPr id="8" name="Imagen 7"/>
          <p:cNvPicPr>
            <a:picLocks noChangeAspect="1"/>
          </p:cNvPicPr>
          <p:nvPr/>
        </p:nvPicPr>
        <p:blipFill>
          <a:blip r:embed="rId6"/>
          <a:stretch>
            <a:fillRect/>
          </a:stretch>
        </p:blipFill>
        <p:spPr>
          <a:xfrm>
            <a:off x="6898784" y="5250381"/>
            <a:ext cx="4733925" cy="1285875"/>
          </a:xfrm>
          <a:prstGeom prst="rect">
            <a:avLst/>
          </a:prstGeom>
        </p:spPr>
      </p:pic>
      <p:pic>
        <p:nvPicPr>
          <p:cNvPr id="10" name="Imagen 9"/>
          <p:cNvPicPr>
            <a:picLocks noChangeAspect="1"/>
          </p:cNvPicPr>
          <p:nvPr/>
        </p:nvPicPr>
        <p:blipFill>
          <a:blip r:embed="rId7"/>
          <a:stretch>
            <a:fillRect/>
          </a:stretch>
        </p:blipFill>
        <p:spPr>
          <a:xfrm>
            <a:off x="8039102" y="2583195"/>
            <a:ext cx="2819400" cy="1276350"/>
          </a:xfrm>
          <a:prstGeom prst="rect">
            <a:avLst/>
          </a:prstGeom>
        </p:spPr>
      </p:pic>
    </p:spTree>
    <p:extLst>
      <p:ext uri="{BB962C8B-B14F-4D97-AF65-F5344CB8AC3E}">
        <p14:creationId xmlns:p14="http://schemas.microsoft.com/office/powerpoint/2010/main" val="16162377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868310" y="519606"/>
            <a:ext cx="7407805" cy="1280890"/>
          </a:xfrm>
        </p:spPr>
        <p:txBody>
          <a:bodyPr/>
          <a:lstStyle/>
          <a:p>
            <a:pPr algn="ctr"/>
            <a:r>
              <a:rPr lang="es-MX" dirty="0" smtClean="0"/>
              <a:t>Sentencias </a:t>
            </a:r>
            <a:endParaRPr lang="es-MX" dirty="0"/>
          </a:p>
        </p:txBody>
      </p:sp>
      <p:pic>
        <p:nvPicPr>
          <p:cNvPr id="6" name="Imagen 5"/>
          <p:cNvPicPr>
            <a:picLocks noChangeAspect="1"/>
          </p:cNvPicPr>
          <p:nvPr/>
        </p:nvPicPr>
        <p:blipFill>
          <a:blip r:embed="rId2"/>
          <a:stretch>
            <a:fillRect/>
          </a:stretch>
        </p:blipFill>
        <p:spPr>
          <a:xfrm>
            <a:off x="4526415" y="3200183"/>
            <a:ext cx="3543300" cy="1228725"/>
          </a:xfrm>
          <a:prstGeom prst="rect">
            <a:avLst/>
          </a:prstGeom>
        </p:spPr>
      </p:pic>
      <p:pic>
        <p:nvPicPr>
          <p:cNvPr id="9" name="Imagen 8"/>
          <p:cNvPicPr>
            <a:picLocks noChangeAspect="1"/>
          </p:cNvPicPr>
          <p:nvPr/>
        </p:nvPicPr>
        <p:blipFill>
          <a:blip r:embed="rId3"/>
          <a:stretch>
            <a:fillRect/>
          </a:stretch>
        </p:blipFill>
        <p:spPr>
          <a:xfrm>
            <a:off x="155122" y="1800496"/>
            <a:ext cx="4457700" cy="1285875"/>
          </a:xfrm>
          <a:prstGeom prst="rect">
            <a:avLst/>
          </a:prstGeom>
        </p:spPr>
      </p:pic>
      <p:pic>
        <p:nvPicPr>
          <p:cNvPr id="10" name="Imagen 9"/>
          <p:cNvPicPr>
            <a:picLocks noChangeAspect="1"/>
          </p:cNvPicPr>
          <p:nvPr/>
        </p:nvPicPr>
        <p:blipFill>
          <a:blip r:embed="rId4"/>
          <a:stretch>
            <a:fillRect/>
          </a:stretch>
        </p:blipFill>
        <p:spPr>
          <a:xfrm>
            <a:off x="8269062" y="1789598"/>
            <a:ext cx="3752850" cy="1171575"/>
          </a:xfrm>
          <a:prstGeom prst="rect">
            <a:avLst/>
          </a:prstGeom>
        </p:spPr>
      </p:pic>
      <p:pic>
        <p:nvPicPr>
          <p:cNvPr id="11" name="Imagen 10"/>
          <p:cNvPicPr>
            <a:picLocks noChangeAspect="1"/>
          </p:cNvPicPr>
          <p:nvPr/>
        </p:nvPicPr>
        <p:blipFill>
          <a:blip r:embed="rId5"/>
          <a:stretch>
            <a:fillRect/>
          </a:stretch>
        </p:blipFill>
        <p:spPr>
          <a:xfrm>
            <a:off x="4771987" y="5162598"/>
            <a:ext cx="3600450" cy="1343025"/>
          </a:xfrm>
          <a:prstGeom prst="rect">
            <a:avLst/>
          </a:prstGeom>
        </p:spPr>
      </p:pic>
      <p:pic>
        <p:nvPicPr>
          <p:cNvPr id="12" name="Imagen 11"/>
          <p:cNvPicPr>
            <a:picLocks noChangeAspect="1"/>
          </p:cNvPicPr>
          <p:nvPr/>
        </p:nvPicPr>
        <p:blipFill>
          <a:blip r:embed="rId6"/>
          <a:stretch>
            <a:fillRect/>
          </a:stretch>
        </p:blipFill>
        <p:spPr>
          <a:xfrm>
            <a:off x="8661627" y="3343954"/>
            <a:ext cx="3228975" cy="1333500"/>
          </a:xfrm>
          <a:prstGeom prst="rect">
            <a:avLst/>
          </a:prstGeom>
        </p:spPr>
      </p:pic>
      <p:pic>
        <p:nvPicPr>
          <p:cNvPr id="13" name="Imagen 12"/>
          <p:cNvPicPr>
            <a:picLocks noChangeAspect="1"/>
          </p:cNvPicPr>
          <p:nvPr/>
        </p:nvPicPr>
        <p:blipFill>
          <a:blip r:embed="rId7"/>
          <a:stretch>
            <a:fillRect/>
          </a:stretch>
        </p:blipFill>
        <p:spPr>
          <a:xfrm>
            <a:off x="172809" y="4367261"/>
            <a:ext cx="4057650" cy="1590675"/>
          </a:xfrm>
          <a:prstGeom prst="rect">
            <a:avLst/>
          </a:prstGeom>
        </p:spPr>
      </p:pic>
    </p:spTree>
    <p:extLst>
      <p:ext uri="{BB962C8B-B14F-4D97-AF65-F5344CB8AC3E}">
        <p14:creationId xmlns:p14="http://schemas.microsoft.com/office/powerpoint/2010/main" val="6678166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868310" y="519606"/>
            <a:ext cx="7407805" cy="1280890"/>
          </a:xfrm>
        </p:spPr>
        <p:txBody>
          <a:bodyPr/>
          <a:lstStyle/>
          <a:p>
            <a:pPr algn="ctr"/>
            <a:r>
              <a:rPr lang="es-MX" dirty="0" smtClean="0"/>
              <a:t>Sentencias </a:t>
            </a:r>
            <a:endParaRPr lang="es-MX" dirty="0"/>
          </a:p>
        </p:txBody>
      </p:sp>
      <p:pic>
        <p:nvPicPr>
          <p:cNvPr id="2" name="Imagen 1"/>
          <p:cNvPicPr>
            <a:picLocks noChangeAspect="1"/>
          </p:cNvPicPr>
          <p:nvPr/>
        </p:nvPicPr>
        <p:blipFill>
          <a:blip r:embed="rId2"/>
          <a:stretch>
            <a:fillRect/>
          </a:stretch>
        </p:blipFill>
        <p:spPr>
          <a:xfrm>
            <a:off x="3306536" y="2164351"/>
            <a:ext cx="5295900" cy="1057275"/>
          </a:xfrm>
          <a:prstGeom prst="rect">
            <a:avLst/>
          </a:prstGeom>
        </p:spPr>
      </p:pic>
      <p:pic>
        <p:nvPicPr>
          <p:cNvPr id="3" name="Imagen 2"/>
          <p:cNvPicPr>
            <a:picLocks noChangeAspect="1"/>
          </p:cNvPicPr>
          <p:nvPr/>
        </p:nvPicPr>
        <p:blipFill>
          <a:blip r:embed="rId3"/>
          <a:stretch>
            <a:fillRect/>
          </a:stretch>
        </p:blipFill>
        <p:spPr>
          <a:xfrm>
            <a:off x="872218" y="3431107"/>
            <a:ext cx="3400425" cy="809625"/>
          </a:xfrm>
          <a:prstGeom prst="rect">
            <a:avLst/>
          </a:prstGeom>
        </p:spPr>
      </p:pic>
      <p:pic>
        <p:nvPicPr>
          <p:cNvPr id="5" name="Imagen 4"/>
          <p:cNvPicPr>
            <a:picLocks noChangeAspect="1"/>
          </p:cNvPicPr>
          <p:nvPr/>
        </p:nvPicPr>
        <p:blipFill>
          <a:blip r:embed="rId4"/>
          <a:stretch>
            <a:fillRect/>
          </a:stretch>
        </p:blipFill>
        <p:spPr>
          <a:xfrm>
            <a:off x="872218" y="4240052"/>
            <a:ext cx="5657850" cy="495300"/>
          </a:xfrm>
          <a:prstGeom prst="rect">
            <a:avLst/>
          </a:prstGeom>
        </p:spPr>
      </p:pic>
      <p:pic>
        <p:nvPicPr>
          <p:cNvPr id="7" name="Imagen 6"/>
          <p:cNvPicPr>
            <a:picLocks noChangeAspect="1"/>
          </p:cNvPicPr>
          <p:nvPr/>
        </p:nvPicPr>
        <p:blipFill>
          <a:blip r:embed="rId5"/>
          <a:stretch>
            <a:fillRect/>
          </a:stretch>
        </p:blipFill>
        <p:spPr>
          <a:xfrm>
            <a:off x="7826790" y="3560376"/>
            <a:ext cx="3390900" cy="990600"/>
          </a:xfrm>
          <a:prstGeom prst="rect">
            <a:avLst/>
          </a:prstGeom>
        </p:spPr>
      </p:pic>
      <p:pic>
        <p:nvPicPr>
          <p:cNvPr id="8" name="Imagen 7"/>
          <p:cNvPicPr>
            <a:picLocks noChangeAspect="1"/>
          </p:cNvPicPr>
          <p:nvPr/>
        </p:nvPicPr>
        <p:blipFill>
          <a:blip r:embed="rId6"/>
          <a:stretch>
            <a:fillRect/>
          </a:stretch>
        </p:blipFill>
        <p:spPr>
          <a:xfrm>
            <a:off x="1915205" y="5243510"/>
            <a:ext cx="3571875" cy="819150"/>
          </a:xfrm>
          <a:prstGeom prst="rect">
            <a:avLst/>
          </a:prstGeom>
        </p:spPr>
      </p:pic>
      <p:pic>
        <p:nvPicPr>
          <p:cNvPr id="14" name="Imagen 13"/>
          <p:cNvPicPr>
            <a:picLocks noChangeAspect="1"/>
          </p:cNvPicPr>
          <p:nvPr/>
        </p:nvPicPr>
        <p:blipFill>
          <a:blip r:embed="rId7"/>
          <a:stretch>
            <a:fillRect/>
          </a:stretch>
        </p:blipFill>
        <p:spPr>
          <a:xfrm>
            <a:off x="6270852" y="5243510"/>
            <a:ext cx="3743325" cy="876300"/>
          </a:xfrm>
          <a:prstGeom prst="rect">
            <a:avLst/>
          </a:prstGeom>
        </p:spPr>
      </p:pic>
    </p:spTree>
    <p:extLst>
      <p:ext uri="{BB962C8B-B14F-4D97-AF65-F5344CB8AC3E}">
        <p14:creationId xmlns:p14="http://schemas.microsoft.com/office/powerpoint/2010/main" val="7410386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868310" y="519606"/>
            <a:ext cx="7407805" cy="1280890"/>
          </a:xfrm>
        </p:spPr>
        <p:txBody>
          <a:bodyPr/>
          <a:lstStyle/>
          <a:p>
            <a:pPr algn="ctr"/>
            <a:r>
              <a:rPr lang="es-MX" dirty="0" smtClean="0"/>
              <a:t>Sentencias </a:t>
            </a:r>
            <a:endParaRPr lang="es-MX" dirty="0"/>
          </a:p>
        </p:txBody>
      </p:sp>
      <p:pic>
        <p:nvPicPr>
          <p:cNvPr id="6" name="Imagen 5"/>
          <p:cNvPicPr>
            <a:picLocks noChangeAspect="1"/>
          </p:cNvPicPr>
          <p:nvPr/>
        </p:nvPicPr>
        <p:blipFill>
          <a:blip r:embed="rId2"/>
          <a:stretch>
            <a:fillRect/>
          </a:stretch>
        </p:blipFill>
        <p:spPr>
          <a:xfrm>
            <a:off x="1511753" y="2303690"/>
            <a:ext cx="4857750" cy="857250"/>
          </a:xfrm>
          <a:prstGeom prst="rect">
            <a:avLst/>
          </a:prstGeom>
        </p:spPr>
      </p:pic>
      <p:pic>
        <p:nvPicPr>
          <p:cNvPr id="9" name="Imagen 8"/>
          <p:cNvPicPr>
            <a:picLocks noChangeAspect="1"/>
          </p:cNvPicPr>
          <p:nvPr/>
        </p:nvPicPr>
        <p:blipFill>
          <a:blip r:embed="rId3"/>
          <a:stretch>
            <a:fillRect/>
          </a:stretch>
        </p:blipFill>
        <p:spPr>
          <a:xfrm>
            <a:off x="3814762" y="3664134"/>
            <a:ext cx="4714875" cy="866775"/>
          </a:xfrm>
          <a:prstGeom prst="rect">
            <a:avLst/>
          </a:prstGeom>
        </p:spPr>
      </p:pic>
      <p:pic>
        <p:nvPicPr>
          <p:cNvPr id="10" name="Imagen 9"/>
          <p:cNvPicPr>
            <a:picLocks noChangeAspect="1"/>
          </p:cNvPicPr>
          <p:nvPr/>
        </p:nvPicPr>
        <p:blipFill>
          <a:blip r:embed="rId4"/>
          <a:stretch>
            <a:fillRect/>
          </a:stretch>
        </p:blipFill>
        <p:spPr>
          <a:xfrm>
            <a:off x="7370990" y="2460851"/>
            <a:ext cx="2905125" cy="847725"/>
          </a:xfrm>
          <a:prstGeom prst="rect">
            <a:avLst/>
          </a:prstGeom>
        </p:spPr>
      </p:pic>
    </p:spTree>
    <p:extLst>
      <p:ext uri="{BB962C8B-B14F-4D97-AF65-F5344CB8AC3E}">
        <p14:creationId xmlns:p14="http://schemas.microsoft.com/office/powerpoint/2010/main" val="6048747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pPr algn="ctr"/>
            <a:r>
              <a:rPr lang="es-MX" dirty="0" err="1" smtClean="0"/>
              <a:t>Sql</a:t>
            </a:r>
            <a:r>
              <a:rPr lang="es-MX" dirty="0" smtClean="0"/>
              <a:t> tipos de datos</a:t>
            </a:r>
            <a:endParaRPr lang="es-MX" dirty="0"/>
          </a:p>
        </p:txBody>
      </p:sp>
      <p:sp>
        <p:nvSpPr>
          <p:cNvPr id="5" name="Subtítulo 4"/>
          <p:cNvSpPr>
            <a:spLocks noGrp="1"/>
          </p:cNvSpPr>
          <p:nvPr>
            <p:ph type="subTitle" idx="1"/>
          </p:nvPr>
        </p:nvSpPr>
        <p:spPr/>
        <p:txBody>
          <a:bodyPr>
            <a:normAutofit/>
          </a:bodyPr>
          <a:lstStyle/>
          <a:p>
            <a:pPr algn="ctr"/>
            <a:r>
              <a:rPr lang="es-MX" dirty="0" smtClean="0"/>
              <a:t>Es una característica que especifica el tipo de dato que va almacenar la columna</a:t>
            </a:r>
            <a:endParaRPr lang="es-MX" dirty="0"/>
          </a:p>
        </p:txBody>
      </p:sp>
    </p:spTree>
    <p:extLst>
      <p:ext uri="{BB962C8B-B14F-4D97-AF65-F5344CB8AC3E}">
        <p14:creationId xmlns:p14="http://schemas.microsoft.com/office/powerpoint/2010/main" val="32229387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868310" y="519606"/>
            <a:ext cx="7407805" cy="1280890"/>
          </a:xfrm>
        </p:spPr>
        <p:txBody>
          <a:bodyPr/>
          <a:lstStyle/>
          <a:p>
            <a:pPr algn="ctr"/>
            <a:r>
              <a:rPr lang="es-MX" dirty="0" smtClean="0"/>
              <a:t>Tipos de datos</a:t>
            </a:r>
            <a:endParaRPr lang="es-MX" dirty="0"/>
          </a:p>
        </p:txBody>
      </p:sp>
      <p:sp>
        <p:nvSpPr>
          <p:cNvPr id="9" name="Marcador de contenido 4"/>
          <p:cNvSpPr>
            <a:spLocks noGrp="1"/>
          </p:cNvSpPr>
          <p:nvPr>
            <p:ph idx="1"/>
          </p:nvPr>
        </p:nvSpPr>
        <p:spPr>
          <a:xfrm>
            <a:off x="1436914" y="1800496"/>
            <a:ext cx="9601199" cy="4496787"/>
          </a:xfrm>
        </p:spPr>
        <p:txBody>
          <a:bodyPr>
            <a:normAutofit lnSpcReduction="10000"/>
          </a:bodyPr>
          <a:lstStyle/>
          <a:p>
            <a:pPr algn="just"/>
            <a:r>
              <a:rPr lang="es-MX" dirty="0" smtClean="0"/>
              <a:t>Los tipos de datos se usan cuando se esta creando la tabla. Por lo que se debe elegir adecuadamente el tipo de dato y esto se conoce desde que se establece el requerimiento.</a:t>
            </a:r>
          </a:p>
          <a:p>
            <a:pPr algn="just"/>
            <a:r>
              <a:rPr lang="es-MX" dirty="0" smtClean="0"/>
              <a:t>Por lo que SQL Server, ofrece seis categorías de tipo de datos para su uso.</a:t>
            </a:r>
          </a:p>
          <a:p>
            <a:pPr marL="457200" indent="-457200" algn="just">
              <a:buFont typeface="+mj-lt"/>
              <a:buAutoNum type="arabicPeriod"/>
            </a:pPr>
            <a:r>
              <a:rPr lang="es-MX" dirty="0" err="1" smtClean="0"/>
              <a:t>Numerico</a:t>
            </a:r>
            <a:r>
              <a:rPr lang="es-MX" dirty="0" smtClean="0"/>
              <a:t>  (1,2,3, 4.5)</a:t>
            </a:r>
          </a:p>
          <a:p>
            <a:pPr marL="457200" indent="-457200" algn="just">
              <a:buFont typeface="+mj-lt"/>
              <a:buAutoNum type="arabicPeriod"/>
            </a:pPr>
            <a:r>
              <a:rPr lang="es-MX" dirty="0" smtClean="0"/>
              <a:t>Fecha  (09/09/2016)</a:t>
            </a:r>
          </a:p>
          <a:p>
            <a:pPr marL="457200" indent="-457200" algn="just">
              <a:buFont typeface="+mj-lt"/>
              <a:buAutoNum type="arabicPeriod"/>
            </a:pPr>
            <a:r>
              <a:rPr lang="es-MX" dirty="0" smtClean="0"/>
              <a:t>Cadenas (“Pruebas”)</a:t>
            </a:r>
          </a:p>
          <a:p>
            <a:pPr marL="457200" indent="-457200" algn="just">
              <a:buFont typeface="+mj-lt"/>
              <a:buAutoNum type="arabicPeriod"/>
            </a:pPr>
            <a:r>
              <a:rPr lang="es-MX" dirty="0" smtClean="0"/>
              <a:t>Caracteres Unicode (Cadenas amplias)  (€¥¥)</a:t>
            </a:r>
          </a:p>
          <a:p>
            <a:pPr marL="457200" indent="-457200" algn="just">
              <a:buFont typeface="+mj-lt"/>
              <a:buAutoNum type="arabicPeriod"/>
            </a:pPr>
            <a:r>
              <a:rPr lang="es-MX" dirty="0" smtClean="0"/>
              <a:t>Binario (01010)</a:t>
            </a:r>
          </a:p>
          <a:p>
            <a:pPr marL="457200" indent="-457200" algn="just">
              <a:buFont typeface="+mj-lt"/>
              <a:buAutoNum type="arabicPeriod"/>
            </a:pPr>
            <a:r>
              <a:rPr lang="es-MX" dirty="0" err="1" smtClean="0"/>
              <a:t>Misc</a:t>
            </a:r>
            <a:endParaRPr lang="es-MX" dirty="0" smtClean="0"/>
          </a:p>
        </p:txBody>
      </p:sp>
    </p:spTree>
    <p:extLst>
      <p:ext uri="{BB962C8B-B14F-4D97-AF65-F5344CB8AC3E}">
        <p14:creationId xmlns:p14="http://schemas.microsoft.com/office/powerpoint/2010/main" val="7354420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868310" y="519606"/>
            <a:ext cx="7407805" cy="1280890"/>
          </a:xfrm>
        </p:spPr>
        <p:txBody>
          <a:bodyPr/>
          <a:lstStyle/>
          <a:p>
            <a:pPr algn="ctr"/>
            <a:r>
              <a:rPr lang="es-MX" dirty="0" smtClean="0"/>
              <a:t>Tipos de datos</a:t>
            </a:r>
            <a:br>
              <a:rPr lang="es-MX" dirty="0" smtClean="0"/>
            </a:br>
            <a:r>
              <a:rPr lang="es-MX" dirty="0" smtClean="0"/>
              <a:t>(Numéricos)</a:t>
            </a:r>
            <a:endParaRPr lang="es-MX" dirty="0"/>
          </a:p>
        </p:txBody>
      </p:sp>
      <p:sp>
        <p:nvSpPr>
          <p:cNvPr id="9" name="Marcador de contenido 4"/>
          <p:cNvSpPr>
            <a:spLocks noGrp="1"/>
          </p:cNvSpPr>
          <p:nvPr>
            <p:ph idx="1"/>
          </p:nvPr>
        </p:nvSpPr>
        <p:spPr>
          <a:xfrm>
            <a:off x="1436914" y="1800496"/>
            <a:ext cx="9601199" cy="4496787"/>
          </a:xfrm>
        </p:spPr>
        <p:txBody>
          <a:bodyPr>
            <a:normAutofit/>
          </a:bodyPr>
          <a:lstStyle/>
          <a:p>
            <a:pPr marL="0" indent="0" algn="just">
              <a:buNone/>
            </a:pPr>
            <a:endParaRPr lang="es-MX" dirty="0" smtClean="0"/>
          </a:p>
        </p:txBody>
      </p:sp>
      <p:pic>
        <p:nvPicPr>
          <p:cNvPr id="2" name="Imagen 1"/>
          <p:cNvPicPr>
            <a:picLocks noChangeAspect="1"/>
          </p:cNvPicPr>
          <p:nvPr/>
        </p:nvPicPr>
        <p:blipFill>
          <a:blip r:embed="rId2"/>
          <a:stretch>
            <a:fillRect/>
          </a:stretch>
        </p:blipFill>
        <p:spPr>
          <a:xfrm>
            <a:off x="1692999" y="1928896"/>
            <a:ext cx="9089028" cy="4700504"/>
          </a:xfrm>
          <a:prstGeom prst="rect">
            <a:avLst/>
          </a:prstGeom>
        </p:spPr>
      </p:pic>
    </p:spTree>
    <p:extLst>
      <p:ext uri="{BB962C8B-B14F-4D97-AF65-F5344CB8AC3E}">
        <p14:creationId xmlns:p14="http://schemas.microsoft.com/office/powerpoint/2010/main" val="1170366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868310" y="519606"/>
            <a:ext cx="7407805" cy="1280890"/>
          </a:xfrm>
        </p:spPr>
        <p:txBody>
          <a:bodyPr/>
          <a:lstStyle/>
          <a:p>
            <a:pPr algn="ctr"/>
            <a:r>
              <a:rPr lang="es-MX" dirty="0" smtClean="0"/>
              <a:t>Tipos de datos</a:t>
            </a:r>
            <a:br>
              <a:rPr lang="es-MX" dirty="0" smtClean="0"/>
            </a:br>
            <a:r>
              <a:rPr lang="es-MX" dirty="0" smtClean="0"/>
              <a:t>(Numéricos)</a:t>
            </a:r>
            <a:endParaRPr lang="es-MX" dirty="0"/>
          </a:p>
        </p:txBody>
      </p:sp>
      <p:sp>
        <p:nvSpPr>
          <p:cNvPr id="9" name="Marcador de contenido 4"/>
          <p:cNvSpPr>
            <a:spLocks noGrp="1"/>
          </p:cNvSpPr>
          <p:nvPr>
            <p:ph idx="1"/>
          </p:nvPr>
        </p:nvSpPr>
        <p:spPr>
          <a:xfrm>
            <a:off x="1436914" y="1800496"/>
            <a:ext cx="9601199" cy="4496787"/>
          </a:xfrm>
        </p:spPr>
        <p:txBody>
          <a:bodyPr>
            <a:normAutofit/>
          </a:bodyPr>
          <a:lstStyle/>
          <a:p>
            <a:pPr marL="0" indent="0" algn="just">
              <a:buNone/>
            </a:pPr>
            <a:endParaRPr lang="es-MX" dirty="0" smtClean="0"/>
          </a:p>
        </p:txBody>
      </p:sp>
      <p:pic>
        <p:nvPicPr>
          <p:cNvPr id="3" name="Imagen 2"/>
          <p:cNvPicPr>
            <a:picLocks noChangeAspect="1"/>
          </p:cNvPicPr>
          <p:nvPr/>
        </p:nvPicPr>
        <p:blipFill>
          <a:blip r:embed="rId2"/>
          <a:stretch>
            <a:fillRect/>
          </a:stretch>
        </p:blipFill>
        <p:spPr>
          <a:xfrm>
            <a:off x="2075490" y="2628219"/>
            <a:ext cx="8962623" cy="2172381"/>
          </a:xfrm>
          <a:prstGeom prst="rect">
            <a:avLst/>
          </a:prstGeom>
        </p:spPr>
      </p:pic>
    </p:spTree>
    <p:extLst>
      <p:ext uri="{BB962C8B-B14F-4D97-AF65-F5344CB8AC3E}">
        <p14:creationId xmlns:p14="http://schemas.microsoft.com/office/powerpoint/2010/main" val="24344739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868310" y="519606"/>
            <a:ext cx="7407805" cy="1280890"/>
          </a:xfrm>
        </p:spPr>
        <p:txBody>
          <a:bodyPr/>
          <a:lstStyle/>
          <a:p>
            <a:pPr algn="ctr"/>
            <a:r>
              <a:rPr lang="es-MX" dirty="0" smtClean="0"/>
              <a:t>Tipos de datos</a:t>
            </a:r>
            <a:br>
              <a:rPr lang="es-MX" dirty="0" smtClean="0"/>
            </a:br>
            <a:r>
              <a:rPr lang="es-MX" dirty="0" smtClean="0"/>
              <a:t>(fecha)</a:t>
            </a:r>
            <a:endParaRPr lang="es-MX" dirty="0"/>
          </a:p>
        </p:txBody>
      </p:sp>
      <p:sp>
        <p:nvSpPr>
          <p:cNvPr id="9" name="Marcador de contenido 4"/>
          <p:cNvSpPr>
            <a:spLocks noGrp="1"/>
          </p:cNvSpPr>
          <p:nvPr>
            <p:ph idx="1"/>
          </p:nvPr>
        </p:nvSpPr>
        <p:spPr>
          <a:xfrm>
            <a:off x="1436914" y="1800496"/>
            <a:ext cx="9601199" cy="4496787"/>
          </a:xfrm>
        </p:spPr>
        <p:txBody>
          <a:bodyPr>
            <a:normAutofit/>
          </a:bodyPr>
          <a:lstStyle/>
          <a:p>
            <a:pPr marL="0" indent="0" algn="just">
              <a:buNone/>
            </a:pPr>
            <a:endParaRPr lang="es-MX" dirty="0" smtClean="0"/>
          </a:p>
        </p:txBody>
      </p:sp>
      <p:pic>
        <p:nvPicPr>
          <p:cNvPr id="2" name="Imagen 1"/>
          <p:cNvPicPr>
            <a:picLocks noChangeAspect="1"/>
          </p:cNvPicPr>
          <p:nvPr/>
        </p:nvPicPr>
        <p:blipFill>
          <a:blip r:embed="rId2"/>
          <a:stretch>
            <a:fillRect/>
          </a:stretch>
        </p:blipFill>
        <p:spPr>
          <a:xfrm>
            <a:off x="2690812" y="2228850"/>
            <a:ext cx="7482146" cy="2637064"/>
          </a:xfrm>
          <a:prstGeom prst="rect">
            <a:avLst/>
          </a:prstGeom>
        </p:spPr>
      </p:pic>
    </p:spTree>
    <p:extLst>
      <p:ext uri="{BB962C8B-B14F-4D97-AF65-F5344CB8AC3E}">
        <p14:creationId xmlns:p14="http://schemas.microsoft.com/office/powerpoint/2010/main" val="29506674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868310" y="519606"/>
            <a:ext cx="7407805" cy="1280890"/>
          </a:xfrm>
        </p:spPr>
        <p:txBody>
          <a:bodyPr/>
          <a:lstStyle/>
          <a:p>
            <a:pPr algn="ctr"/>
            <a:r>
              <a:rPr lang="es-MX" dirty="0" smtClean="0"/>
              <a:t>Tipos de datos</a:t>
            </a:r>
            <a:br>
              <a:rPr lang="es-MX" dirty="0" smtClean="0"/>
            </a:br>
            <a:r>
              <a:rPr lang="es-MX" dirty="0" smtClean="0"/>
              <a:t>(cadena)</a:t>
            </a:r>
            <a:endParaRPr lang="es-MX" dirty="0"/>
          </a:p>
        </p:txBody>
      </p:sp>
      <p:sp>
        <p:nvSpPr>
          <p:cNvPr id="9" name="Marcador de contenido 4"/>
          <p:cNvSpPr>
            <a:spLocks noGrp="1"/>
          </p:cNvSpPr>
          <p:nvPr>
            <p:ph idx="1"/>
          </p:nvPr>
        </p:nvSpPr>
        <p:spPr>
          <a:xfrm>
            <a:off x="1436914" y="1800496"/>
            <a:ext cx="9601199" cy="4496787"/>
          </a:xfrm>
        </p:spPr>
        <p:txBody>
          <a:bodyPr>
            <a:normAutofit/>
          </a:bodyPr>
          <a:lstStyle/>
          <a:p>
            <a:pPr marL="0" indent="0" algn="just">
              <a:buNone/>
            </a:pPr>
            <a:endParaRPr lang="es-MX" dirty="0" smtClean="0"/>
          </a:p>
        </p:txBody>
      </p:sp>
      <p:pic>
        <p:nvPicPr>
          <p:cNvPr id="3" name="Imagen 2"/>
          <p:cNvPicPr>
            <a:picLocks noChangeAspect="1"/>
          </p:cNvPicPr>
          <p:nvPr/>
        </p:nvPicPr>
        <p:blipFill>
          <a:blip r:embed="rId2"/>
          <a:stretch>
            <a:fillRect/>
          </a:stretch>
        </p:blipFill>
        <p:spPr>
          <a:xfrm>
            <a:off x="1589871" y="2061483"/>
            <a:ext cx="9448242" cy="4001860"/>
          </a:xfrm>
          <a:prstGeom prst="rect">
            <a:avLst/>
          </a:prstGeom>
        </p:spPr>
      </p:pic>
    </p:spTree>
    <p:extLst>
      <p:ext uri="{BB962C8B-B14F-4D97-AF65-F5344CB8AC3E}">
        <p14:creationId xmlns:p14="http://schemas.microsoft.com/office/powerpoint/2010/main" val="2664184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868310" y="519606"/>
            <a:ext cx="7407805" cy="1280890"/>
          </a:xfrm>
        </p:spPr>
        <p:txBody>
          <a:bodyPr/>
          <a:lstStyle/>
          <a:p>
            <a:pPr algn="ctr"/>
            <a:r>
              <a:rPr lang="es-MX" dirty="0" smtClean="0"/>
              <a:t>Normalización de base de datos.</a:t>
            </a:r>
            <a:endParaRPr lang="es-MX" dirty="0"/>
          </a:p>
        </p:txBody>
      </p:sp>
      <p:sp>
        <p:nvSpPr>
          <p:cNvPr id="9" name="Marcador de contenido 4"/>
          <p:cNvSpPr>
            <a:spLocks noGrp="1"/>
          </p:cNvSpPr>
          <p:nvPr>
            <p:ph idx="1"/>
          </p:nvPr>
        </p:nvSpPr>
        <p:spPr>
          <a:xfrm>
            <a:off x="1397726" y="1800496"/>
            <a:ext cx="9640387" cy="4496787"/>
          </a:xfrm>
        </p:spPr>
        <p:txBody>
          <a:bodyPr>
            <a:normAutofit/>
          </a:bodyPr>
          <a:lstStyle/>
          <a:p>
            <a:pPr marL="0" indent="0" algn="just">
              <a:buNone/>
            </a:pPr>
            <a:r>
              <a:rPr lang="es-MX" dirty="0" smtClean="0"/>
              <a:t>Es el proceso de organizar eficientemente los datos y la razón es:</a:t>
            </a:r>
          </a:p>
          <a:p>
            <a:pPr algn="just"/>
            <a:r>
              <a:rPr lang="es-MX" dirty="0" smtClean="0"/>
              <a:t>Eliminar la redundancia de los datos, es decir, el almacenamiento de los mismos datos en una o varias tablas.</a:t>
            </a:r>
          </a:p>
          <a:p>
            <a:pPr algn="just"/>
            <a:r>
              <a:rPr lang="es-MX" dirty="0" smtClean="0"/>
              <a:t>Asegurar que las dependencias tengan sentido.</a:t>
            </a:r>
          </a:p>
          <a:p>
            <a:pPr algn="just"/>
            <a:endParaRPr lang="es-MX" dirty="0"/>
          </a:p>
          <a:p>
            <a:pPr marL="0" indent="0" algn="just">
              <a:buNone/>
            </a:pPr>
            <a:r>
              <a:rPr lang="es-MX" dirty="0" smtClean="0"/>
              <a:t>Estos puntos permiten reducir el espacio de almacenamiento y asegura que los datos sean almacenados lógicamente. </a:t>
            </a:r>
          </a:p>
          <a:p>
            <a:pPr marL="0" indent="0" algn="just">
              <a:buNone/>
            </a:pPr>
            <a:r>
              <a:rPr lang="es-MX" dirty="0" smtClean="0"/>
              <a:t>Existe un proceso que consisten en una serie de directrices que ayudan a guiar en la creación de la estructura de la base de datos.</a:t>
            </a:r>
          </a:p>
        </p:txBody>
      </p:sp>
    </p:spTree>
    <p:extLst>
      <p:ext uri="{BB962C8B-B14F-4D97-AF65-F5344CB8AC3E}">
        <p14:creationId xmlns:p14="http://schemas.microsoft.com/office/powerpoint/2010/main" val="32725261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868310" y="519606"/>
            <a:ext cx="7407805" cy="1280890"/>
          </a:xfrm>
        </p:spPr>
        <p:txBody>
          <a:bodyPr/>
          <a:lstStyle/>
          <a:p>
            <a:pPr algn="ctr"/>
            <a:r>
              <a:rPr lang="es-MX" dirty="0" smtClean="0"/>
              <a:t>Tipos de datos</a:t>
            </a:r>
            <a:br>
              <a:rPr lang="es-MX" dirty="0" smtClean="0"/>
            </a:br>
            <a:r>
              <a:rPr lang="es-MX" dirty="0" smtClean="0"/>
              <a:t>(cadena)</a:t>
            </a:r>
            <a:endParaRPr lang="es-MX" dirty="0"/>
          </a:p>
        </p:txBody>
      </p:sp>
      <p:sp>
        <p:nvSpPr>
          <p:cNvPr id="9" name="Marcador de contenido 4"/>
          <p:cNvSpPr>
            <a:spLocks noGrp="1"/>
          </p:cNvSpPr>
          <p:nvPr>
            <p:ph idx="1"/>
          </p:nvPr>
        </p:nvSpPr>
        <p:spPr>
          <a:xfrm>
            <a:off x="1436914" y="1800496"/>
            <a:ext cx="9601199" cy="4496787"/>
          </a:xfrm>
        </p:spPr>
        <p:txBody>
          <a:bodyPr>
            <a:normAutofit/>
          </a:bodyPr>
          <a:lstStyle/>
          <a:p>
            <a:pPr marL="0" indent="0" algn="just">
              <a:buNone/>
            </a:pPr>
            <a:endParaRPr lang="es-MX" dirty="0" smtClean="0"/>
          </a:p>
        </p:txBody>
      </p:sp>
      <p:pic>
        <p:nvPicPr>
          <p:cNvPr id="2" name="Imagen 1"/>
          <p:cNvPicPr>
            <a:picLocks noChangeAspect="1"/>
          </p:cNvPicPr>
          <p:nvPr/>
        </p:nvPicPr>
        <p:blipFill>
          <a:blip r:embed="rId2"/>
          <a:stretch>
            <a:fillRect/>
          </a:stretch>
        </p:blipFill>
        <p:spPr>
          <a:xfrm>
            <a:off x="1865539" y="2213202"/>
            <a:ext cx="8975986" cy="2881313"/>
          </a:xfrm>
          <a:prstGeom prst="rect">
            <a:avLst/>
          </a:prstGeom>
        </p:spPr>
      </p:pic>
    </p:spTree>
    <p:extLst>
      <p:ext uri="{BB962C8B-B14F-4D97-AF65-F5344CB8AC3E}">
        <p14:creationId xmlns:p14="http://schemas.microsoft.com/office/powerpoint/2010/main" val="16000993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868310" y="519606"/>
            <a:ext cx="7407805" cy="1280890"/>
          </a:xfrm>
        </p:spPr>
        <p:txBody>
          <a:bodyPr/>
          <a:lstStyle/>
          <a:p>
            <a:pPr algn="ctr"/>
            <a:r>
              <a:rPr lang="es-MX" dirty="0" smtClean="0"/>
              <a:t>Tipos de datos</a:t>
            </a:r>
            <a:br>
              <a:rPr lang="es-MX" dirty="0" smtClean="0"/>
            </a:br>
            <a:r>
              <a:rPr lang="es-MX" dirty="0" smtClean="0"/>
              <a:t>(binario)</a:t>
            </a:r>
            <a:endParaRPr lang="es-MX" dirty="0"/>
          </a:p>
        </p:txBody>
      </p:sp>
      <p:sp>
        <p:nvSpPr>
          <p:cNvPr id="9" name="Marcador de contenido 4"/>
          <p:cNvSpPr>
            <a:spLocks noGrp="1"/>
          </p:cNvSpPr>
          <p:nvPr>
            <p:ph idx="1"/>
          </p:nvPr>
        </p:nvSpPr>
        <p:spPr>
          <a:xfrm>
            <a:off x="1436914" y="1800496"/>
            <a:ext cx="9601199" cy="4496787"/>
          </a:xfrm>
        </p:spPr>
        <p:txBody>
          <a:bodyPr>
            <a:normAutofit/>
          </a:bodyPr>
          <a:lstStyle/>
          <a:p>
            <a:pPr marL="0" indent="0" algn="just">
              <a:buNone/>
            </a:pPr>
            <a:endParaRPr lang="es-MX" dirty="0" smtClean="0"/>
          </a:p>
        </p:txBody>
      </p:sp>
      <p:pic>
        <p:nvPicPr>
          <p:cNvPr id="3" name="Imagen 2"/>
          <p:cNvPicPr>
            <a:picLocks noChangeAspect="1"/>
          </p:cNvPicPr>
          <p:nvPr/>
        </p:nvPicPr>
        <p:blipFill>
          <a:blip r:embed="rId2"/>
          <a:stretch>
            <a:fillRect/>
          </a:stretch>
        </p:blipFill>
        <p:spPr>
          <a:xfrm>
            <a:off x="1624012" y="2629200"/>
            <a:ext cx="7290082" cy="1166812"/>
          </a:xfrm>
          <a:prstGeom prst="rect">
            <a:avLst/>
          </a:prstGeom>
        </p:spPr>
      </p:pic>
      <p:pic>
        <p:nvPicPr>
          <p:cNvPr id="6" name="Imagen 5"/>
          <p:cNvPicPr>
            <a:picLocks noChangeAspect="1"/>
          </p:cNvPicPr>
          <p:nvPr/>
        </p:nvPicPr>
        <p:blipFill>
          <a:blip r:embed="rId3"/>
          <a:stretch>
            <a:fillRect/>
          </a:stretch>
        </p:blipFill>
        <p:spPr>
          <a:xfrm>
            <a:off x="1624012" y="3796012"/>
            <a:ext cx="8586788" cy="958479"/>
          </a:xfrm>
          <a:prstGeom prst="rect">
            <a:avLst/>
          </a:prstGeom>
        </p:spPr>
      </p:pic>
    </p:spTree>
    <p:extLst>
      <p:ext uri="{BB962C8B-B14F-4D97-AF65-F5344CB8AC3E}">
        <p14:creationId xmlns:p14="http://schemas.microsoft.com/office/powerpoint/2010/main" val="1848427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868310" y="519606"/>
            <a:ext cx="7407805" cy="1280890"/>
          </a:xfrm>
        </p:spPr>
        <p:txBody>
          <a:bodyPr/>
          <a:lstStyle/>
          <a:p>
            <a:pPr algn="ctr"/>
            <a:r>
              <a:rPr lang="es-MX" dirty="0" smtClean="0"/>
              <a:t>Tipos de datos</a:t>
            </a:r>
            <a:br>
              <a:rPr lang="es-MX" dirty="0" smtClean="0"/>
            </a:br>
            <a:r>
              <a:rPr lang="es-MX" dirty="0" smtClean="0"/>
              <a:t>(</a:t>
            </a:r>
            <a:r>
              <a:rPr lang="es-MX" dirty="0" err="1" smtClean="0"/>
              <a:t>misc</a:t>
            </a:r>
            <a:r>
              <a:rPr lang="es-MX" dirty="0" smtClean="0"/>
              <a:t>)</a:t>
            </a:r>
            <a:endParaRPr lang="es-MX" dirty="0"/>
          </a:p>
        </p:txBody>
      </p:sp>
      <p:sp>
        <p:nvSpPr>
          <p:cNvPr id="9" name="Marcador de contenido 4"/>
          <p:cNvSpPr>
            <a:spLocks noGrp="1"/>
          </p:cNvSpPr>
          <p:nvPr>
            <p:ph idx="1"/>
          </p:nvPr>
        </p:nvSpPr>
        <p:spPr>
          <a:xfrm>
            <a:off x="1436914" y="1800496"/>
            <a:ext cx="9601199" cy="4496787"/>
          </a:xfrm>
        </p:spPr>
        <p:txBody>
          <a:bodyPr>
            <a:normAutofit/>
          </a:bodyPr>
          <a:lstStyle/>
          <a:p>
            <a:pPr marL="0" indent="0" algn="just">
              <a:buNone/>
            </a:pPr>
            <a:endParaRPr lang="es-MX" dirty="0" smtClean="0"/>
          </a:p>
        </p:txBody>
      </p:sp>
      <p:pic>
        <p:nvPicPr>
          <p:cNvPr id="2" name="Imagen 1"/>
          <p:cNvPicPr>
            <a:picLocks noChangeAspect="1"/>
          </p:cNvPicPr>
          <p:nvPr/>
        </p:nvPicPr>
        <p:blipFill>
          <a:blip r:embed="rId2"/>
          <a:stretch>
            <a:fillRect/>
          </a:stretch>
        </p:blipFill>
        <p:spPr>
          <a:xfrm>
            <a:off x="1344375" y="2160898"/>
            <a:ext cx="9786275" cy="3775983"/>
          </a:xfrm>
          <a:prstGeom prst="rect">
            <a:avLst/>
          </a:prstGeom>
        </p:spPr>
      </p:pic>
    </p:spTree>
    <p:extLst>
      <p:ext uri="{BB962C8B-B14F-4D97-AF65-F5344CB8AC3E}">
        <p14:creationId xmlns:p14="http://schemas.microsoft.com/office/powerpoint/2010/main" val="18625269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pPr algn="ctr"/>
            <a:r>
              <a:rPr lang="es-MX" dirty="0" err="1" smtClean="0"/>
              <a:t>Sql</a:t>
            </a:r>
            <a:r>
              <a:rPr lang="es-MX" dirty="0" smtClean="0"/>
              <a:t> operadores</a:t>
            </a:r>
            <a:endParaRPr lang="es-MX" dirty="0"/>
          </a:p>
        </p:txBody>
      </p:sp>
      <p:sp>
        <p:nvSpPr>
          <p:cNvPr id="5" name="Subtítulo 4"/>
          <p:cNvSpPr>
            <a:spLocks noGrp="1"/>
          </p:cNvSpPr>
          <p:nvPr>
            <p:ph type="subTitle" idx="1"/>
          </p:nvPr>
        </p:nvSpPr>
        <p:spPr/>
        <p:txBody>
          <a:bodyPr>
            <a:normAutofit/>
          </a:bodyPr>
          <a:lstStyle/>
          <a:p>
            <a:pPr algn="ctr"/>
            <a:r>
              <a:rPr lang="es-MX" dirty="0" smtClean="0"/>
              <a:t>Es una palabra reservada o un carácter  usado para realizar operaciones (comparación y </a:t>
            </a:r>
            <a:r>
              <a:rPr lang="es-MX" dirty="0" err="1" smtClean="0"/>
              <a:t>aritmeticos</a:t>
            </a:r>
            <a:r>
              <a:rPr lang="es-MX" dirty="0" smtClean="0"/>
              <a:t>)</a:t>
            </a:r>
            <a:endParaRPr lang="es-MX" dirty="0"/>
          </a:p>
        </p:txBody>
      </p:sp>
    </p:spTree>
    <p:extLst>
      <p:ext uri="{BB962C8B-B14F-4D97-AF65-F5344CB8AC3E}">
        <p14:creationId xmlns:p14="http://schemas.microsoft.com/office/powerpoint/2010/main" val="13585021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868310" y="519606"/>
            <a:ext cx="7407805" cy="1280890"/>
          </a:xfrm>
        </p:spPr>
        <p:txBody>
          <a:bodyPr/>
          <a:lstStyle/>
          <a:p>
            <a:pPr algn="ctr"/>
            <a:r>
              <a:rPr lang="es-MX" dirty="0" smtClean="0"/>
              <a:t>Introducción</a:t>
            </a:r>
            <a:endParaRPr lang="es-MX" dirty="0"/>
          </a:p>
        </p:txBody>
      </p:sp>
      <p:sp>
        <p:nvSpPr>
          <p:cNvPr id="9" name="Marcador de contenido 4"/>
          <p:cNvSpPr>
            <a:spLocks noGrp="1"/>
          </p:cNvSpPr>
          <p:nvPr>
            <p:ph idx="1"/>
          </p:nvPr>
        </p:nvSpPr>
        <p:spPr>
          <a:xfrm>
            <a:off x="1436914" y="1800496"/>
            <a:ext cx="9601199" cy="4496787"/>
          </a:xfrm>
        </p:spPr>
        <p:txBody>
          <a:bodyPr>
            <a:normAutofit/>
          </a:bodyPr>
          <a:lstStyle/>
          <a:p>
            <a:pPr marL="0" indent="0" algn="just">
              <a:buNone/>
            </a:pPr>
            <a:r>
              <a:rPr lang="es-MX" dirty="0" smtClean="0"/>
              <a:t>Los operadores son usados para especificar condiciones en una sentencia SQL y realizar múltiples operaciones tales como:</a:t>
            </a:r>
          </a:p>
          <a:p>
            <a:pPr marL="0" indent="0" algn="just">
              <a:buNone/>
            </a:pPr>
            <a:endParaRPr lang="es-MX" dirty="0" smtClean="0"/>
          </a:p>
          <a:p>
            <a:pPr algn="just"/>
            <a:r>
              <a:rPr lang="es-MX" dirty="0" smtClean="0"/>
              <a:t>Operadores aritméticos</a:t>
            </a:r>
          </a:p>
          <a:p>
            <a:pPr algn="just"/>
            <a:r>
              <a:rPr lang="es-MX" dirty="0" smtClean="0"/>
              <a:t>Operadores de comparación</a:t>
            </a:r>
          </a:p>
          <a:p>
            <a:pPr algn="just"/>
            <a:r>
              <a:rPr lang="es-MX" dirty="0" smtClean="0"/>
              <a:t>Operadores lógicos</a:t>
            </a:r>
          </a:p>
          <a:p>
            <a:pPr algn="just"/>
            <a:r>
              <a:rPr lang="es-MX" dirty="0" smtClean="0"/>
              <a:t>Operadores usados para realizar negaciones</a:t>
            </a:r>
          </a:p>
        </p:txBody>
      </p:sp>
    </p:spTree>
    <p:extLst>
      <p:ext uri="{BB962C8B-B14F-4D97-AF65-F5344CB8AC3E}">
        <p14:creationId xmlns:p14="http://schemas.microsoft.com/office/powerpoint/2010/main" val="5648737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868310" y="519606"/>
            <a:ext cx="7407805" cy="1280890"/>
          </a:xfrm>
        </p:spPr>
        <p:txBody>
          <a:bodyPr/>
          <a:lstStyle/>
          <a:p>
            <a:pPr algn="ctr"/>
            <a:r>
              <a:rPr lang="es-MX" dirty="0" smtClean="0"/>
              <a:t>OPERADORES ARITMETICOS </a:t>
            </a:r>
            <a:endParaRPr lang="es-MX" dirty="0"/>
          </a:p>
        </p:txBody>
      </p:sp>
      <p:graphicFrame>
        <p:nvGraphicFramePr>
          <p:cNvPr id="2" name="Marcador de contenido 1"/>
          <p:cNvGraphicFramePr>
            <a:graphicFrameLocks noGrp="1"/>
          </p:cNvGraphicFramePr>
          <p:nvPr>
            <p:ph idx="1"/>
            <p:extLst>
              <p:ext uri="{D42A27DB-BD31-4B8C-83A1-F6EECF244321}">
                <p14:modId xmlns:p14="http://schemas.microsoft.com/office/powerpoint/2010/main" val="3875086784"/>
              </p:ext>
            </p:extLst>
          </p:nvPr>
        </p:nvGraphicFramePr>
        <p:xfrm>
          <a:off x="1284288" y="2645227"/>
          <a:ext cx="9601200" cy="2219960"/>
        </p:xfrm>
        <a:graphic>
          <a:graphicData uri="http://schemas.openxmlformats.org/drawingml/2006/table">
            <a:tbl>
              <a:tblPr firstRow="1" bandRow="1">
                <a:tableStyleId>{35758FB7-9AC5-4552-8A53-C91805E547FA}</a:tableStyleId>
              </a:tblPr>
              <a:tblGrid>
                <a:gridCol w="32004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tblGrid>
              <a:tr h="146322">
                <a:tc>
                  <a:txBody>
                    <a:bodyPr/>
                    <a:lstStyle/>
                    <a:p>
                      <a:r>
                        <a:rPr lang="es-MX" dirty="0" smtClean="0"/>
                        <a:t>OPERADOR</a:t>
                      </a:r>
                      <a:endParaRPr lang="es-MX" dirty="0"/>
                    </a:p>
                  </a:txBody>
                  <a:tcPr/>
                </a:tc>
                <a:tc>
                  <a:txBody>
                    <a:bodyPr/>
                    <a:lstStyle/>
                    <a:p>
                      <a:r>
                        <a:rPr lang="es-MX" dirty="0" smtClean="0"/>
                        <a:t>DESCRIPCIÓN</a:t>
                      </a:r>
                      <a:endParaRPr lang="es-MX" dirty="0"/>
                    </a:p>
                  </a:txBody>
                  <a:tcPr/>
                </a:tc>
                <a:tc>
                  <a:txBody>
                    <a:bodyPr/>
                    <a:lstStyle/>
                    <a:p>
                      <a:r>
                        <a:rPr lang="es-MX" dirty="0" smtClean="0"/>
                        <a:t>EJEMPLO</a:t>
                      </a:r>
                      <a:endParaRPr lang="es-MX" dirty="0"/>
                    </a:p>
                  </a:txBody>
                  <a:tcPr/>
                </a:tc>
                <a:extLst>
                  <a:ext uri="{0D108BD9-81ED-4DB2-BD59-A6C34878D82A}">
                    <a16:rowId xmlns:a16="http://schemas.microsoft.com/office/drawing/2014/main" val="10000"/>
                  </a:ext>
                </a:extLst>
              </a:tr>
              <a:tr h="370840">
                <a:tc>
                  <a:txBody>
                    <a:bodyPr/>
                    <a:lstStyle/>
                    <a:p>
                      <a:r>
                        <a:rPr lang="es-MX" dirty="0" smtClean="0"/>
                        <a:t>+</a:t>
                      </a:r>
                      <a:endParaRPr lang="es-MX" dirty="0"/>
                    </a:p>
                  </a:txBody>
                  <a:tcPr/>
                </a:tc>
                <a:tc>
                  <a:txBody>
                    <a:bodyPr/>
                    <a:lstStyle/>
                    <a:p>
                      <a:r>
                        <a:rPr lang="es-MX" dirty="0" smtClean="0"/>
                        <a:t>SUMA</a:t>
                      </a:r>
                      <a:endParaRPr lang="es-MX" dirty="0"/>
                    </a:p>
                  </a:txBody>
                  <a:tcPr/>
                </a:tc>
                <a:tc>
                  <a:txBody>
                    <a:bodyPr/>
                    <a:lstStyle/>
                    <a:p>
                      <a:r>
                        <a:rPr lang="es-MX" dirty="0" smtClean="0"/>
                        <a:t>A+B</a:t>
                      </a:r>
                      <a:endParaRPr lang="es-MX" dirty="0"/>
                    </a:p>
                  </a:txBody>
                  <a:tcPr/>
                </a:tc>
                <a:extLst>
                  <a:ext uri="{0D108BD9-81ED-4DB2-BD59-A6C34878D82A}">
                    <a16:rowId xmlns:a16="http://schemas.microsoft.com/office/drawing/2014/main" val="10001"/>
                  </a:ext>
                </a:extLst>
              </a:tr>
              <a:tr h="370840">
                <a:tc>
                  <a:txBody>
                    <a:bodyPr/>
                    <a:lstStyle/>
                    <a:p>
                      <a:r>
                        <a:rPr lang="es-MX" dirty="0" smtClean="0"/>
                        <a:t>-</a:t>
                      </a:r>
                      <a:endParaRPr lang="es-MX" dirty="0"/>
                    </a:p>
                  </a:txBody>
                  <a:tcPr/>
                </a:tc>
                <a:tc>
                  <a:txBody>
                    <a:bodyPr/>
                    <a:lstStyle/>
                    <a:p>
                      <a:r>
                        <a:rPr lang="es-MX" dirty="0" smtClean="0"/>
                        <a:t>RESTA</a:t>
                      </a:r>
                      <a:endParaRPr lang="es-MX" dirty="0"/>
                    </a:p>
                  </a:txBody>
                  <a:tcPr/>
                </a:tc>
                <a:tc>
                  <a:txBody>
                    <a:bodyPr/>
                    <a:lstStyle/>
                    <a:p>
                      <a:r>
                        <a:rPr lang="es-MX" dirty="0" smtClean="0"/>
                        <a:t>A-B</a:t>
                      </a:r>
                      <a:endParaRPr lang="es-MX" dirty="0"/>
                    </a:p>
                  </a:txBody>
                  <a:tcPr/>
                </a:tc>
                <a:extLst>
                  <a:ext uri="{0D108BD9-81ED-4DB2-BD59-A6C34878D82A}">
                    <a16:rowId xmlns:a16="http://schemas.microsoft.com/office/drawing/2014/main" val="10002"/>
                  </a:ext>
                </a:extLst>
              </a:tr>
              <a:tr h="370840">
                <a:tc>
                  <a:txBody>
                    <a:bodyPr/>
                    <a:lstStyle/>
                    <a:p>
                      <a:r>
                        <a:rPr lang="es-MX" dirty="0" smtClean="0"/>
                        <a:t>*</a:t>
                      </a:r>
                      <a:endParaRPr lang="es-MX" dirty="0"/>
                    </a:p>
                  </a:txBody>
                  <a:tcPr/>
                </a:tc>
                <a:tc>
                  <a:txBody>
                    <a:bodyPr/>
                    <a:lstStyle/>
                    <a:p>
                      <a:r>
                        <a:rPr lang="es-MX" dirty="0" smtClean="0"/>
                        <a:t>MULTIPLICACIÓN</a:t>
                      </a:r>
                      <a:endParaRPr lang="es-MX" dirty="0"/>
                    </a:p>
                  </a:txBody>
                  <a:tcPr/>
                </a:tc>
                <a:tc>
                  <a:txBody>
                    <a:bodyPr/>
                    <a:lstStyle/>
                    <a:p>
                      <a:r>
                        <a:rPr lang="es-MX" dirty="0" smtClean="0"/>
                        <a:t>A*B</a:t>
                      </a:r>
                      <a:endParaRPr lang="es-MX" dirty="0"/>
                    </a:p>
                  </a:txBody>
                  <a:tcPr/>
                </a:tc>
                <a:extLst>
                  <a:ext uri="{0D108BD9-81ED-4DB2-BD59-A6C34878D82A}">
                    <a16:rowId xmlns:a16="http://schemas.microsoft.com/office/drawing/2014/main" val="10003"/>
                  </a:ext>
                </a:extLst>
              </a:tr>
              <a:tr h="370840">
                <a:tc>
                  <a:txBody>
                    <a:bodyPr/>
                    <a:lstStyle/>
                    <a:p>
                      <a:r>
                        <a:rPr lang="es-MX" dirty="0" smtClean="0"/>
                        <a:t>/</a:t>
                      </a:r>
                      <a:endParaRPr lang="es-MX" dirty="0"/>
                    </a:p>
                  </a:txBody>
                  <a:tcPr/>
                </a:tc>
                <a:tc>
                  <a:txBody>
                    <a:bodyPr/>
                    <a:lstStyle/>
                    <a:p>
                      <a:r>
                        <a:rPr lang="es-MX" dirty="0" smtClean="0"/>
                        <a:t>DIVISIÓN</a:t>
                      </a:r>
                      <a:endParaRPr lang="es-MX" dirty="0"/>
                    </a:p>
                  </a:txBody>
                  <a:tcPr/>
                </a:tc>
                <a:tc>
                  <a:txBody>
                    <a:bodyPr/>
                    <a:lstStyle/>
                    <a:p>
                      <a:r>
                        <a:rPr lang="es-MX" dirty="0" smtClean="0"/>
                        <a:t>A/B</a:t>
                      </a:r>
                    </a:p>
                  </a:txBody>
                  <a:tcPr/>
                </a:tc>
                <a:extLst>
                  <a:ext uri="{0D108BD9-81ED-4DB2-BD59-A6C34878D82A}">
                    <a16:rowId xmlns:a16="http://schemas.microsoft.com/office/drawing/2014/main" val="10004"/>
                  </a:ext>
                </a:extLst>
              </a:tr>
              <a:tr h="370840">
                <a:tc>
                  <a:txBody>
                    <a:bodyPr/>
                    <a:lstStyle/>
                    <a:p>
                      <a:r>
                        <a:rPr lang="es-MX" dirty="0" smtClean="0"/>
                        <a:t>%</a:t>
                      </a:r>
                      <a:endParaRPr lang="es-MX" dirty="0"/>
                    </a:p>
                  </a:txBody>
                  <a:tcPr/>
                </a:tc>
                <a:tc>
                  <a:txBody>
                    <a:bodyPr/>
                    <a:lstStyle/>
                    <a:p>
                      <a:r>
                        <a:rPr lang="es-MX" dirty="0" smtClean="0"/>
                        <a:t>MODULO</a:t>
                      </a:r>
                      <a:endParaRPr lang="es-MX" dirty="0"/>
                    </a:p>
                  </a:txBody>
                  <a:tcPr/>
                </a:tc>
                <a:tc>
                  <a:txBody>
                    <a:bodyPr/>
                    <a:lstStyle/>
                    <a:p>
                      <a:r>
                        <a:rPr lang="es-MX" dirty="0" smtClean="0"/>
                        <a:t>A%B</a:t>
                      </a:r>
                      <a:endParaRPr lang="es-MX"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95672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868310" y="519606"/>
            <a:ext cx="7407805" cy="1280890"/>
          </a:xfrm>
        </p:spPr>
        <p:txBody>
          <a:bodyPr/>
          <a:lstStyle/>
          <a:p>
            <a:pPr algn="ctr"/>
            <a:r>
              <a:rPr lang="es-MX" dirty="0" smtClean="0"/>
              <a:t>OPERADORES ARITMETICOS </a:t>
            </a:r>
            <a:endParaRPr lang="es-MX" dirty="0"/>
          </a:p>
        </p:txBody>
      </p:sp>
      <p:sp>
        <p:nvSpPr>
          <p:cNvPr id="3" name="Marcador de contenido 2"/>
          <p:cNvSpPr>
            <a:spLocks noGrp="1"/>
          </p:cNvSpPr>
          <p:nvPr>
            <p:ph idx="1"/>
          </p:nvPr>
        </p:nvSpPr>
        <p:spPr/>
        <p:txBody>
          <a:bodyPr/>
          <a:lstStyle/>
          <a:p>
            <a:endParaRPr lang="es-MX"/>
          </a:p>
        </p:txBody>
      </p:sp>
      <p:pic>
        <p:nvPicPr>
          <p:cNvPr id="6" name="Imagen 5"/>
          <p:cNvPicPr>
            <a:picLocks noChangeAspect="1"/>
          </p:cNvPicPr>
          <p:nvPr/>
        </p:nvPicPr>
        <p:blipFill>
          <a:blip r:embed="rId2"/>
          <a:stretch>
            <a:fillRect/>
          </a:stretch>
        </p:blipFill>
        <p:spPr>
          <a:xfrm>
            <a:off x="2589363" y="2268072"/>
            <a:ext cx="2820837" cy="3283799"/>
          </a:xfrm>
          <a:prstGeom prst="rect">
            <a:avLst/>
          </a:prstGeom>
        </p:spPr>
      </p:pic>
      <p:pic>
        <p:nvPicPr>
          <p:cNvPr id="7" name="Imagen 6"/>
          <p:cNvPicPr>
            <a:picLocks noChangeAspect="1"/>
          </p:cNvPicPr>
          <p:nvPr/>
        </p:nvPicPr>
        <p:blipFill>
          <a:blip r:embed="rId3"/>
          <a:stretch>
            <a:fillRect/>
          </a:stretch>
        </p:blipFill>
        <p:spPr>
          <a:xfrm>
            <a:off x="7010400" y="2233656"/>
            <a:ext cx="2819399" cy="3318215"/>
          </a:xfrm>
          <a:prstGeom prst="rect">
            <a:avLst/>
          </a:prstGeom>
        </p:spPr>
      </p:pic>
    </p:spTree>
    <p:extLst>
      <p:ext uri="{BB962C8B-B14F-4D97-AF65-F5344CB8AC3E}">
        <p14:creationId xmlns:p14="http://schemas.microsoft.com/office/powerpoint/2010/main" val="1822112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868310" y="519606"/>
            <a:ext cx="7407805" cy="1280890"/>
          </a:xfrm>
        </p:spPr>
        <p:txBody>
          <a:bodyPr/>
          <a:lstStyle/>
          <a:p>
            <a:pPr algn="ctr"/>
            <a:r>
              <a:rPr lang="es-MX" dirty="0" smtClean="0"/>
              <a:t>OPERADORES ARITMETICOS </a:t>
            </a:r>
            <a:endParaRPr lang="es-MX" dirty="0"/>
          </a:p>
        </p:txBody>
      </p:sp>
      <p:graphicFrame>
        <p:nvGraphicFramePr>
          <p:cNvPr id="2" name="Marcador de contenido 1"/>
          <p:cNvGraphicFramePr>
            <a:graphicFrameLocks noGrp="1"/>
          </p:cNvGraphicFramePr>
          <p:nvPr>
            <p:ph idx="1"/>
            <p:extLst>
              <p:ext uri="{D42A27DB-BD31-4B8C-83A1-F6EECF244321}">
                <p14:modId xmlns:p14="http://schemas.microsoft.com/office/powerpoint/2010/main" val="3875086784"/>
              </p:ext>
            </p:extLst>
          </p:nvPr>
        </p:nvGraphicFramePr>
        <p:xfrm>
          <a:off x="1284288" y="2645227"/>
          <a:ext cx="9601200" cy="2219960"/>
        </p:xfrm>
        <a:graphic>
          <a:graphicData uri="http://schemas.openxmlformats.org/drawingml/2006/table">
            <a:tbl>
              <a:tblPr firstRow="1" bandRow="1">
                <a:tableStyleId>{35758FB7-9AC5-4552-8A53-C91805E547FA}</a:tableStyleId>
              </a:tblPr>
              <a:tblGrid>
                <a:gridCol w="32004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tblGrid>
              <a:tr h="146322">
                <a:tc>
                  <a:txBody>
                    <a:bodyPr/>
                    <a:lstStyle/>
                    <a:p>
                      <a:r>
                        <a:rPr lang="es-MX" dirty="0" smtClean="0"/>
                        <a:t>OPERADOR</a:t>
                      </a:r>
                      <a:endParaRPr lang="es-MX" dirty="0"/>
                    </a:p>
                  </a:txBody>
                  <a:tcPr/>
                </a:tc>
                <a:tc>
                  <a:txBody>
                    <a:bodyPr/>
                    <a:lstStyle/>
                    <a:p>
                      <a:r>
                        <a:rPr lang="es-MX" dirty="0" smtClean="0"/>
                        <a:t>DESCRIPCIÓN</a:t>
                      </a:r>
                      <a:endParaRPr lang="es-MX" dirty="0"/>
                    </a:p>
                  </a:txBody>
                  <a:tcPr/>
                </a:tc>
                <a:tc>
                  <a:txBody>
                    <a:bodyPr/>
                    <a:lstStyle/>
                    <a:p>
                      <a:r>
                        <a:rPr lang="es-MX" dirty="0" smtClean="0"/>
                        <a:t>EJEMPLO</a:t>
                      </a:r>
                      <a:endParaRPr lang="es-MX" dirty="0"/>
                    </a:p>
                  </a:txBody>
                  <a:tcPr/>
                </a:tc>
                <a:extLst>
                  <a:ext uri="{0D108BD9-81ED-4DB2-BD59-A6C34878D82A}">
                    <a16:rowId xmlns:a16="http://schemas.microsoft.com/office/drawing/2014/main" val="10000"/>
                  </a:ext>
                </a:extLst>
              </a:tr>
              <a:tr h="370840">
                <a:tc>
                  <a:txBody>
                    <a:bodyPr/>
                    <a:lstStyle/>
                    <a:p>
                      <a:r>
                        <a:rPr lang="es-MX" dirty="0" smtClean="0"/>
                        <a:t>+</a:t>
                      </a:r>
                      <a:endParaRPr lang="es-MX" dirty="0"/>
                    </a:p>
                  </a:txBody>
                  <a:tcPr/>
                </a:tc>
                <a:tc>
                  <a:txBody>
                    <a:bodyPr/>
                    <a:lstStyle/>
                    <a:p>
                      <a:r>
                        <a:rPr lang="es-MX" dirty="0" smtClean="0"/>
                        <a:t>SUMA</a:t>
                      </a:r>
                      <a:endParaRPr lang="es-MX" dirty="0"/>
                    </a:p>
                  </a:txBody>
                  <a:tcPr/>
                </a:tc>
                <a:tc>
                  <a:txBody>
                    <a:bodyPr/>
                    <a:lstStyle/>
                    <a:p>
                      <a:r>
                        <a:rPr lang="es-MX" dirty="0" smtClean="0"/>
                        <a:t>A+B</a:t>
                      </a:r>
                      <a:endParaRPr lang="es-MX" dirty="0"/>
                    </a:p>
                  </a:txBody>
                  <a:tcPr/>
                </a:tc>
                <a:extLst>
                  <a:ext uri="{0D108BD9-81ED-4DB2-BD59-A6C34878D82A}">
                    <a16:rowId xmlns:a16="http://schemas.microsoft.com/office/drawing/2014/main" val="10001"/>
                  </a:ext>
                </a:extLst>
              </a:tr>
              <a:tr h="370840">
                <a:tc>
                  <a:txBody>
                    <a:bodyPr/>
                    <a:lstStyle/>
                    <a:p>
                      <a:r>
                        <a:rPr lang="es-MX" dirty="0" smtClean="0"/>
                        <a:t>-</a:t>
                      </a:r>
                      <a:endParaRPr lang="es-MX" dirty="0"/>
                    </a:p>
                  </a:txBody>
                  <a:tcPr/>
                </a:tc>
                <a:tc>
                  <a:txBody>
                    <a:bodyPr/>
                    <a:lstStyle/>
                    <a:p>
                      <a:r>
                        <a:rPr lang="es-MX" dirty="0" smtClean="0"/>
                        <a:t>RESTA</a:t>
                      </a:r>
                      <a:endParaRPr lang="es-MX" dirty="0"/>
                    </a:p>
                  </a:txBody>
                  <a:tcPr/>
                </a:tc>
                <a:tc>
                  <a:txBody>
                    <a:bodyPr/>
                    <a:lstStyle/>
                    <a:p>
                      <a:r>
                        <a:rPr lang="es-MX" dirty="0" smtClean="0"/>
                        <a:t>A-B</a:t>
                      </a:r>
                      <a:endParaRPr lang="es-MX" dirty="0"/>
                    </a:p>
                  </a:txBody>
                  <a:tcPr/>
                </a:tc>
                <a:extLst>
                  <a:ext uri="{0D108BD9-81ED-4DB2-BD59-A6C34878D82A}">
                    <a16:rowId xmlns:a16="http://schemas.microsoft.com/office/drawing/2014/main" val="10002"/>
                  </a:ext>
                </a:extLst>
              </a:tr>
              <a:tr h="370840">
                <a:tc>
                  <a:txBody>
                    <a:bodyPr/>
                    <a:lstStyle/>
                    <a:p>
                      <a:r>
                        <a:rPr lang="es-MX" dirty="0" smtClean="0"/>
                        <a:t>*</a:t>
                      </a:r>
                      <a:endParaRPr lang="es-MX" dirty="0"/>
                    </a:p>
                  </a:txBody>
                  <a:tcPr/>
                </a:tc>
                <a:tc>
                  <a:txBody>
                    <a:bodyPr/>
                    <a:lstStyle/>
                    <a:p>
                      <a:r>
                        <a:rPr lang="es-MX" dirty="0" smtClean="0"/>
                        <a:t>MULTIPLICACIÓN</a:t>
                      </a:r>
                      <a:endParaRPr lang="es-MX" dirty="0"/>
                    </a:p>
                  </a:txBody>
                  <a:tcPr/>
                </a:tc>
                <a:tc>
                  <a:txBody>
                    <a:bodyPr/>
                    <a:lstStyle/>
                    <a:p>
                      <a:r>
                        <a:rPr lang="es-MX" dirty="0" smtClean="0"/>
                        <a:t>A*B</a:t>
                      </a:r>
                      <a:endParaRPr lang="es-MX" dirty="0"/>
                    </a:p>
                  </a:txBody>
                  <a:tcPr/>
                </a:tc>
                <a:extLst>
                  <a:ext uri="{0D108BD9-81ED-4DB2-BD59-A6C34878D82A}">
                    <a16:rowId xmlns:a16="http://schemas.microsoft.com/office/drawing/2014/main" val="10003"/>
                  </a:ext>
                </a:extLst>
              </a:tr>
              <a:tr h="370840">
                <a:tc>
                  <a:txBody>
                    <a:bodyPr/>
                    <a:lstStyle/>
                    <a:p>
                      <a:r>
                        <a:rPr lang="es-MX" dirty="0" smtClean="0"/>
                        <a:t>/</a:t>
                      </a:r>
                      <a:endParaRPr lang="es-MX" dirty="0"/>
                    </a:p>
                  </a:txBody>
                  <a:tcPr/>
                </a:tc>
                <a:tc>
                  <a:txBody>
                    <a:bodyPr/>
                    <a:lstStyle/>
                    <a:p>
                      <a:r>
                        <a:rPr lang="es-MX" dirty="0" smtClean="0"/>
                        <a:t>DIVISIÓN</a:t>
                      </a:r>
                      <a:endParaRPr lang="es-MX" dirty="0"/>
                    </a:p>
                  </a:txBody>
                  <a:tcPr/>
                </a:tc>
                <a:tc>
                  <a:txBody>
                    <a:bodyPr/>
                    <a:lstStyle/>
                    <a:p>
                      <a:r>
                        <a:rPr lang="es-MX" dirty="0" smtClean="0"/>
                        <a:t>A/B</a:t>
                      </a:r>
                    </a:p>
                  </a:txBody>
                  <a:tcPr/>
                </a:tc>
                <a:extLst>
                  <a:ext uri="{0D108BD9-81ED-4DB2-BD59-A6C34878D82A}">
                    <a16:rowId xmlns:a16="http://schemas.microsoft.com/office/drawing/2014/main" val="10004"/>
                  </a:ext>
                </a:extLst>
              </a:tr>
              <a:tr h="370840">
                <a:tc>
                  <a:txBody>
                    <a:bodyPr/>
                    <a:lstStyle/>
                    <a:p>
                      <a:r>
                        <a:rPr lang="es-MX" dirty="0" smtClean="0"/>
                        <a:t>%</a:t>
                      </a:r>
                      <a:endParaRPr lang="es-MX" dirty="0"/>
                    </a:p>
                  </a:txBody>
                  <a:tcPr/>
                </a:tc>
                <a:tc>
                  <a:txBody>
                    <a:bodyPr/>
                    <a:lstStyle/>
                    <a:p>
                      <a:r>
                        <a:rPr lang="es-MX" dirty="0" smtClean="0"/>
                        <a:t>MODULO</a:t>
                      </a:r>
                      <a:endParaRPr lang="es-MX" dirty="0"/>
                    </a:p>
                  </a:txBody>
                  <a:tcPr/>
                </a:tc>
                <a:tc>
                  <a:txBody>
                    <a:bodyPr/>
                    <a:lstStyle/>
                    <a:p>
                      <a:r>
                        <a:rPr lang="es-MX" dirty="0" smtClean="0"/>
                        <a:t>A%B</a:t>
                      </a:r>
                      <a:endParaRPr lang="es-MX"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947276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868310" y="519606"/>
            <a:ext cx="7407805" cy="1280890"/>
          </a:xfrm>
        </p:spPr>
        <p:txBody>
          <a:bodyPr/>
          <a:lstStyle/>
          <a:p>
            <a:pPr algn="ctr"/>
            <a:r>
              <a:rPr lang="es-MX" dirty="0" smtClean="0"/>
              <a:t>OPERADORES DE COMPARACIÓN</a:t>
            </a:r>
            <a:endParaRPr lang="es-MX" dirty="0"/>
          </a:p>
        </p:txBody>
      </p:sp>
      <p:graphicFrame>
        <p:nvGraphicFramePr>
          <p:cNvPr id="2" name="Marcador de contenido 1"/>
          <p:cNvGraphicFramePr>
            <a:graphicFrameLocks noGrp="1"/>
          </p:cNvGraphicFramePr>
          <p:nvPr>
            <p:ph idx="1"/>
            <p:extLst>
              <p:ext uri="{D42A27DB-BD31-4B8C-83A1-F6EECF244321}">
                <p14:modId xmlns:p14="http://schemas.microsoft.com/office/powerpoint/2010/main" val="2605706616"/>
              </p:ext>
            </p:extLst>
          </p:nvPr>
        </p:nvGraphicFramePr>
        <p:xfrm>
          <a:off x="1480231" y="1926769"/>
          <a:ext cx="9601200" cy="3566160"/>
        </p:xfrm>
        <a:graphic>
          <a:graphicData uri="http://schemas.openxmlformats.org/drawingml/2006/table">
            <a:tbl>
              <a:tblPr firstRow="1" bandRow="1">
                <a:tableStyleId>{35758FB7-9AC5-4552-8A53-C91805E547FA}</a:tableStyleId>
              </a:tblPr>
              <a:tblGrid>
                <a:gridCol w="1567769">
                  <a:extLst>
                    <a:ext uri="{9D8B030D-6E8A-4147-A177-3AD203B41FA5}">
                      <a16:colId xmlns:a16="http://schemas.microsoft.com/office/drawing/2014/main" val="20000"/>
                    </a:ext>
                  </a:extLst>
                </a:gridCol>
                <a:gridCol w="4833031">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tblGrid>
              <a:tr h="146322">
                <a:tc>
                  <a:txBody>
                    <a:bodyPr/>
                    <a:lstStyle/>
                    <a:p>
                      <a:r>
                        <a:rPr lang="es-MX" dirty="0" smtClean="0"/>
                        <a:t>OPERADOR</a:t>
                      </a:r>
                      <a:endParaRPr lang="es-MX" dirty="0"/>
                    </a:p>
                  </a:txBody>
                  <a:tcPr/>
                </a:tc>
                <a:tc>
                  <a:txBody>
                    <a:bodyPr/>
                    <a:lstStyle/>
                    <a:p>
                      <a:r>
                        <a:rPr lang="es-MX" dirty="0" smtClean="0"/>
                        <a:t>DESCRIPCIÓN</a:t>
                      </a:r>
                      <a:endParaRPr lang="es-MX" dirty="0"/>
                    </a:p>
                  </a:txBody>
                  <a:tcPr/>
                </a:tc>
                <a:tc>
                  <a:txBody>
                    <a:bodyPr/>
                    <a:lstStyle/>
                    <a:p>
                      <a:r>
                        <a:rPr lang="es-MX" dirty="0" smtClean="0"/>
                        <a:t>EJEMPLO</a:t>
                      </a:r>
                      <a:endParaRPr lang="es-MX" dirty="0"/>
                    </a:p>
                  </a:txBody>
                  <a:tcPr/>
                </a:tc>
                <a:extLst>
                  <a:ext uri="{0D108BD9-81ED-4DB2-BD59-A6C34878D82A}">
                    <a16:rowId xmlns:a16="http://schemas.microsoft.com/office/drawing/2014/main" val="10000"/>
                  </a:ext>
                </a:extLst>
              </a:tr>
              <a:tr h="370840">
                <a:tc>
                  <a:txBody>
                    <a:bodyPr/>
                    <a:lstStyle/>
                    <a:p>
                      <a:r>
                        <a:rPr lang="es-MX" dirty="0" smtClean="0"/>
                        <a:t>=</a:t>
                      </a:r>
                      <a:endParaRPr lang="es-MX" dirty="0"/>
                    </a:p>
                  </a:txBody>
                  <a:tcPr/>
                </a:tc>
                <a:tc>
                  <a:txBody>
                    <a:bodyPr/>
                    <a:lstStyle/>
                    <a:p>
                      <a:r>
                        <a:rPr lang="es-MX" dirty="0" smtClean="0"/>
                        <a:t>Determina</a:t>
                      </a:r>
                      <a:r>
                        <a:rPr lang="es-MX" baseline="0" dirty="0" smtClean="0"/>
                        <a:t> si dos valores son iguales.  Si la condición se cumple regresa true</a:t>
                      </a:r>
                      <a:endParaRPr lang="es-MX" dirty="0"/>
                    </a:p>
                  </a:txBody>
                  <a:tcPr/>
                </a:tc>
                <a:tc>
                  <a:txBody>
                    <a:bodyPr/>
                    <a:lstStyle/>
                    <a:p>
                      <a:r>
                        <a:rPr lang="es-MX" dirty="0" smtClean="0"/>
                        <a:t>A=B</a:t>
                      </a:r>
                      <a:endParaRPr lang="es-MX" dirty="0"/>
                    </a:p>
                  </a:txBody>
                  <a:tcPr/>
                </a:tc>
                <a:extLst>
                  <a:ext uri="{0D108BD9-81ED-4DB2-BD59-A6C34878D82A}">
                    <a16:rowId xmlns:a16="http://schemas.microsoft.com/office/drawing/2014/main" val="10001"/>
                  </a:ext>
                </a:extLst>
              </a:tr>
              <a:tr h="370840">
                <a:tc>
                  <a:txBody>
                    <a:bodyPr/>
                    <a:lstStyle/>
                    <a:p>
                      <a:r>
                        <a:rPr lang="es-MX" dirty="0" smtClean="0"/>
                        <a:t>!=</a:t>
                      </a:r>
                      <a:endParaRPr lang="es-MX" dirty="0"/>
                    </a:p>
                  </a:txBody>
                  <a:tcPr/>
                </a:tc>
                <a:tc>
                  <a:txBody>
                    <a:bodyPr/>
                    <a:lstStyle/>
                    <a:p>
                      <a:r>
                        <a:rPr lang="es-MX" dirty="0" smtClean="0"/>
                        <a:t>Determina</a:t>
                      </a:r>
                      <a:r>
                        <a:rPr lang="es-MX" baseline="0" dirty="0" smtClean="0"/>
                        <a:t> si dos valores son diferentes. Si son diferentes regresa true</a:t>
                      </a:r>
                      <a:endParaRPr lang="es-MX" dirty="0"/>
                    </a:p>
                  </a:txBody>
                  <a:tcPr/>
                </a:tc>
                <a:tc>
                  <a:txBody>
                    <a:bodyPr/>
                    <a:lstStyle/>
                    <a:p>
                      <a:r>
                        <a:rPr lang="es-MX" dirty="0" smtClean="0"/>
                        <a:t>A!=B</a:t>
                      </a:r>
                      <a:endParaRPr lang="es-MX" dirty="0"/>
                    </a:p>
                  </a:txBody>
                  <a:tcPr/>
                </a:tc>
                <a:extLst>
                  <a:ext uri="{0D108BD9-81ED-4DB2-BD59-A6C34878D82A}">
                    <a16:rowId xmlns:a16="http://schemas.microsoft.com/office/drawing/2014/main" val="10002"/>
                  </a:ext>
                </a:extLst>
              </a:tr>
              <a:tr h="370840">
                <a:tc>
                  <a:txBody>
                    <a:bodyPr/>
                    <a:lstStyle/>
                    <a:p>
                      <a:r>
                        <a:rPr lang="es-MX" dirty="0" smtClean="0"/>
                        <a:t>&lt; &gt;</a:t>
                      </a:r>
                      <a:endParaRPr lang="es-MX" dirty="0"/>
                    </a:p>
                  </a:txBody>
                  <a:tcPr/>
                </a:tc>
                <a:tc>
                  <a:txBody>
                    <a:bodyPr/>
                    <a:lstStyle/>
                    <a:p>
                      <a:r>
                        <a:rPr lang="es-MX" dirty="0" smtClean="0"/>
                        <a:t>Determina</a:t>
                      </a:r>
                      <a:r>
                        <a:rPr lang="es-MX" baseline="0" dirty="0" smtClean="0"/>
                        <a:t> si dos valores son diferentes. Si son diferentes regresa true</a:t>
                      </a:r>
                      <a:endParaRPr lang="es-MX" dirty="0"/>
                    </a:p>
                  </a:txBody>
                  <a:tcPr/>
                </a:tc>
                <a:tc>
                  <a:txBody>
                    <a:bodyPr/>
                    <a:lstStyle/>
                    <a:p>
                      <a:r>
                        <a:rPr lang="es-MX" dirty="0" smtClean="0"/>
                        <a:t>A&lt;&gt;B</a:t>
                      </a:r>
                      <a:endParaRPr lang="es-MX" dirty="0"/>
                    </a:p>
                  </a:txBody>
                  <a:tcPr/>
                </a:tc>
                <a:extLst>
                  <a:ext uri="{0D108BD9-81ED-4DB2-BD59-A6C34878D82A}">
                    <a16:rowId xmlns:a16="http://schemas.microsoft.com/office/drawing/2014/main" val="10003"/>
                  </a:ext>
                </a:extLst>
              </a:tr>
              <a:tr h="370840">
                <a:tc>
                  <a:txBody>
                    <a:bodyPr/>
                    <a:lstStyle/>
                    <a:p>
                      <a:r>
                        <a:rPr lang="es-MX" dirty="0" smtClean="0"/>
                        <a:t>&gt;</a:t>
                      </a:r>
                      <a:endParaRPr lang="es-MX" dirty="0"/>
                    </a:p>
                  </a:txBody>
                  <a:tcPr/>
                </a:tc>
                <a:tc>
                  <a:txBody>
                    <a:bodyPr/>
                    <a:lstStyle/>
                    <a:p>
                      <a:r>
                        <a:rPr lang="es-MX" dirty="0" smtClean="0"/>
                        <a:t>Determina</a:t>
                      </a:r>
                      <a:r>
                        <a:rPr lang="es-MX" baseline="0" dirty="0" smtClean="0"/>
                        <a:t> si el valor de A es mayor que B. Si lo es regresa true</a:t>
                      </a:r>
                      <a:endParaRPr lang="es-MX" dirty="0"/>
                    </a:p>
                  </a:txBody>
                  <a:tcPr/>
                </a:tc>
                <a:tc>
                  <a:txBody>
                    <a:bodyPr/>
                    <a:lstStyle/>
                    <a:p>
                      <a:r>
                        <a:rPr lang="es-MX" dirty="0" smtClean="0"/>
                        <a:t>A&gt;B</a:t>
                      </a:r>
                    </a:p>
                  </a:txBody>
                  <a:tcPr/>
                </a:tc>
                <a:extLst>
                  <a:ext uri="{0D108BD9-81ED-4DB2-BD59-A6C34878D82A}">
                    <a16:rowId xmlns:a16="http://schemas.microsoft.com/office/drawing/2014/main" val="10004"/>
                  </a:ext>
                </a:extLst>
              </a:tr>
              <a:tr h="370840">
                <a:tc>
                  <a:txBody>
                    <a:bodyPr/>
                    <a:lstStyle/>
                    <a:p>
                      <a:r>
                        <a:rPr lang="es-MX" dirty="0" smtClean="0"/>
                        <a:t>&lt;</a:t>
                      </a:r>
                      <a:endParaRPr lang="es-MX" dirty="0"/>
                    </a:p>
                  </a:txBody>
                  <a:tcPr/>
                </a:tc>
                <a:tc>
                  <a:txBody>
                    <a:bodyPr/>
                    <a:lstStyle/>
                    <a:p>
                      <a:r>
                        <a:rPr lang="es-MX" dirty="0" smtClean="0"/>
                        <a:t>Determina</a:t>
                      </a:r>
                      <a:r>
                        <a:rPr lang="es-MX" baseline="0" dirty="0" smtClean="0"/>
                        <a:t> si el valor de A es menor que B. Si lo es regresa true</a:t>
                      </a:r>
                      <a:endParaRPr lang="es-MX" dirty="0"/>
                    </a:p>
                  </a:txBody>
                  <a:tcPr/>
                </a:tc>
                <a:tc>
                  <a:txBody>
                    <a:bodyPr/>
                    <a:lstStyle/>
                    <a:p>
                      <a:r>
                        <a:rPr lang="es-MX" dirty="0" smtClean="0"/>
                        <a:t>A&lt;B</a:t>
                      </a:r>
                      <a:endParaRPr lang="es-MX"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150901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868310" y="519606"/>
            <a:ext cx="7407805" cy="1280890"/>
          </a:xfrm>
        </p:spPr>
        <p:txBody>
          <a:bodyPr/>
          <a:lstStyle/>
          <a:p>
            <a:pPr algn="ctr"/>
            <a:r>
              <a:rPr lang="es-MX" dirty="0" smtClean="0"/>
              <a:t>OPERADORES DE COMPARACIÓN</a:t>
            </a:r>
            <a:endParaRPr lang="es-MX" dirty="0"/>
          </a:p>
        </p:txBody>
      </p:sp>
      <p:graphicFrame>
        <p:nvGraphicFramePr>
          <p:cNvPr id="2" name="Marcador de contenido 1"/>
          <p:cNvGraphicFramePr>
            <a:graphicFrameLocks noGrp="1"/>
          </p:cNvGraphicFramePr>
          <p:nvPr>
            <p:ph idx="1"/>
            <p:extLst>
              <p:ext uri="{D42A27DB-BD31-4B8C-83A1-F6EECF244321}">
                <p14:modId xmlns:p14="http://schemas.microsoft.com/office/powerpoint/2010/main" val="3917474065"/>
              </p:ext>
            </p:extLst>
          </p:nvPr>
        </p:nvGraphicFramePr>
        <p:xfrm>
          <a:off x="1480231" y="1926769"/>
          <a:ext cx="9601200" cy="2926080"/>
        </p:xfrm>
        <a:graphic>
          <a:graphicData uri="http://schemas.openxmlformats.org/drawingml/2006/table">
            <a:tbl>
              <a:tblPr firstRow="1" bandRow="1">
                <a:tableStyleId>{35758FB7-9AC5-4552-8A53-C91805E547FA}</a:tableStyleId>
              </a:tblPr>
              <a:tblGrid>
                <a:gridCol w="1567769">
                  <a:extLst>
                    <a:ext uri="{9D8B030D-6E8A-4147-A177-3AD203B41FA5}">
                      <a16:colId xmlns:a16="http://schemas.microsoft.com/office/drawing/2014/main" val="20000"/>
                    </a:ext>
                  </a:extLst>
                </a:gridCol>
                <a:gridCol w="4833031">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tblGrid>
              <a:tr h="146322">
                <a:tc>
                  <a:txBody>
                    <a:bodyPr/>
                    <a:lstStyle/>
                    <a:p>
                      <a:r>
                        <a:rPr lang="es-MX" dirty="0" smtClean="0"/>
                        <a:t>OPERADOR</a:t>
                      </a:r>
                      <a:endParaRPr lang="es-MX" dirty="0"/>
                    </a:p>
                  </a:txBody>
                  <a:tcPr/>
                </a:tc>
                <a:tc>
                  <a:txBody>
                    <a:bodyPr/>
                    <a:lstStyle/>
                    <a:p>
                      <a:r>
                        <a:rPr lang="es-MX" dirty="0" smtClean="0"/>
                        <a:t>DESCRIPCIÓN</a:t>
                      </a:r>
                      <a:endParaRPr lang="es-MX" dirty="0"/>
                    </a:p>
                  </a:txBody>
                  <a:tcPr/>
                </a:tc>
                <a:tc>
                  <a:txBody>
                    <a:bodyPr/>
                    <a:lstStyle/>
                    <a:p>
                      <a:r>
                        <a:rPr lang="es-MX" dirty="0" smtClean="0"/>
                        <a:t>EJEMPLO</a:t>
                      </a:r>
                      <a:endParaRPr lang="es-MX" dirty="0"/>
                    </a:p>
                  </a:txBody>
                  <a:tcPr/>
                </a:tc>
                <a:extLst>
                  <a:ext uri="{0D108BD9-81ED-4DB2-BD59-A6C34878D82A}">
                    <a16:rowId xmlns:a16="http://schemas.microsoft.com/office/drawing/2014/main" val="10000"/>
                  </a:ext>
                </a:extLst>
              </a:tr>
              <a:tr h="370840">
                <a:tc>
                  <a:txBody>
                    <a:bodyPr/>
                    <a:lstStyle/>
                    <a:p>
                      <a:r>
                        <a:rPr lang="es-MX" dirty="0" smtClean="0"/>
                        <a:t>&gt;=</a:t>
                      </a:r>
                      <a:endParaRPr lang="es-MX" dirty="0"/>
                    </a:p>
                  </a:txBody>
                  <a:tcPr/>
                </a:tc>
                <a:tc>
                  <a:txBody>
                    <a:bodyPr/>
                    <a:lstStyle/>
                    <a:p>
                      <a:r>
                        <a:rPr lang="es-MX" dirty="0" smtClean="0"/>
                        <a:t>Determina</a:t>
                      </a:r>
                      <a:r>
                        <a:rPr lang="es-MX" baseline="0" dirty="0" smtClean="0"/>
                        <a:t> si el valor de A es mayor o igual que B. Si lo es regresa true</a:t>
                      </a:r>
                      <a:endParaRPr lang="es-MX" dirty="0"/>
                    </a:p>
                  </a:txBody>
                  <a:tcPr/>
                </a:tc>
                <a:tc>
                  <a:txBody>
                    <a:bodyPr/>
                    <a:lstStyle/>
                    <a:p>
                      <a:r>
                        <a:rPr lang="es-MX" dirty="0" smtClean="0"/>
                        <a:t>A=B</a:t>
                      </a:r>
                      <a:endParaRPr lang="es-MX" dirty="0"/>
                    </a:p>
                  </a:txBody>
                  <a:tcPr/>
                </a:tc>
                <a:extLst>
                  <a:ext uri="{0D108BD9-81ED-4DB2-BD59-A6C34878D82A}">
                    <a16:rowId xmlns:a16="http://schemas.microsoft.com/office/drawing/2014/main" val="10001"/>
                  </a:ext>
                </a:extLst>
              </a:tr>
              <a:tr h="370840">
                <a:tc>
                  <a:txBody>
                    <a:bodyPr/>
                    <a:lstStyle/>
                    <a:p>
                      <a:r>
                        <a:rPr lang="es-MX" dirty="0" smtClean="0"/>
                        <a:t>&lt;=</a:t>
                      </a:r>
                      <a:endParaRPr lang="es-MX" dirty="0"/>
                    </a:p>
                  </a:txBody>
                  <a:tcPr/>
                </a:tc>
                <a:tc>
                  <a:txBody>
                    <a:bodyPr/>
                    <a:lstStyle/>
                    <a:p>
                      <a:r>
                        <a:rPr lang="es-MX" dirty="0" smtClean="0"/>
                        <a:t>Determina</a:t>
                      </a:r>
                      <a:r>
                        <a:rPr lang="es-MX" baseline="0" dirty="0" smtClean="0"/>
                        <a:t> si el valor de A es menor o igual que B. Si lo es regresa true</a:t>
                      </a:r>
                      <a:endParaRPr lang="es-MX" dirty="0"/>
                    </a:p>
                  </a:txBody>
                  <a:tcPr/>
                </a:tc>
                <a:tc>
                  <a:txBody>
                    <a:bodyPr/>
                    <a:lstStyle/>
                    <a:p>
                      <a:r>
                        <a:rPr lang="es-MX" dirty="0" smtClean="0"/>
                        <a:t>A!=B</a:t>
                      </a:r>
                      <a:endParaRPr lang="es-MX" dirty="0"/>
                    </a:p>
                  </a:txBody>
                  <a:tcPr/>
                </a:tc>
                <a:extLst>
                  <a:ext uri="{0D108BD9-81ED-4DB2-BD59-A6C34878D82A}">
                    <a16:rowId xmlns:a16="http://schemas.microsoft.com/office/drawing/2014/main" val="10002"/>
                  </a:ext>
                </a:extLst>
              </a:tr>
              <a:tr h="370840">
                <a:tc>
                  <a:txBody>
                    <a:bodyPr/>
                    <a:lstStyle/>
                    <a:p>
                      <a:r>
                        <a:rPr lang="es-MX" dirty="0" smtClean="0"/>
                        <a:t>!&lt;</a:t>
                      </a:r>
                      <a:endParaRPr lang="es-MX" dirty="0"/>
                    </a:p>
                  </a:txBody>
                  <a:tcPr/>
                </a:tc>
                <a:tc>
                  <a:txBody>
                    <a:bodyPr/>
                    <a:lstStyle/>
                    <a:p>
                      <a:r>
                        <a:rPr lang="es-MX" dirty="0" smtClean="0"/>
                        <a:t>Determina</a:t>
                      </a:r>
                      <a:r>
                        <a:rPr lang="es-MX" baseline="0" dirty="0" smtClean="0"/>
                        <a:t> si el valor de A  no sea menor que B. Si lo es regresa true</a:t>
                      </a:r>
                      <a:endParaRPr lang="es-MX" dirty="0"/>
                    </a:p>
                  </a:txBody>
                  <a:tcPr/>
                </a:tc>
                <a:tc>
                  <a:txBody>
                    <a:bodyPr/>
                    <a:lstStyle/>
                    <a:p>
                      <a:r>
                        <a:rPr lang="es-MX" dirty="0" smtClean="0"/>
                        <a:t>A&lt;&gt;B</a:t>
                      </a:r>
                      <a:endParaRPr lang="es-MX" dirty="0"/>
                    </a:p>
                  </a:txBody>
                  <a:tcPr/>
                </a:tc>
                <a:extLst>
                  <a:ext uri="{0D108BD9-81ED-4DB2-BD59-A6C34878D82A}">
                    <a16:rowId xmlns:a16="http://schemas.microsoft.com/office/drawing/2014/main" val="10003"/>
                  </a:ext>
                </a:extLst>
              </a:tr>
              <a:tr h="370840">
                <a:tc>
                  <a:txBody>
                    <a:bodyPr/>
                    <a:lstStyle/>
                    <a:p>
                      <a:r>
                        <a:rPr lang="es-MX" dirty="0" smtClean="0"/>
                        <a:t>!&gt;</a:t>
                      </a:r>
                      <a:endParaRPr lang="es-MX" dirty="0"/>
                    </a:p>
                  </a:txBody>
                  <a:tcPr/>
                </a:tc>
                <a:tc>
                  <a:txBody>
                    <a:bodyPr/>
                    <a:lstStyle/>
                    <a:p>
                      <a:r>
                        <a:rPr lang="es-MX" dirty="0" smtClean="0"/>
                        <a:t>Determina</a:t>
                      </a:r>
                      <a:r>
                        <a:rPr lang="es-MX" baseline="0" dirty="0" smtClean="0"/>
                        <a:t> si el valor de A  no sea mayor que B. Si lo es regresa true</a:t>
                      </a:r>
                      <a:endParaRPr lang="es-MX" dirty="0"/>
                    </a:p>
                  </a:txBody>
                  <a:tcPr/>
                </a:tc>
                <a:tc>
                  <a:txBody>
                    <a:bodyPr/>
                    <a:lstStyle/>
                    <a:p>
                      <a:r>
                        <a:rPr lang="es-MX" dirty="0" smtClean="0"/>
                        <a:t>A&gt;B</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664112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868310" y="519606"/>
            <a:ext cx="7407805" cy="1280890"/>
          </a:xfrm>
        </p:spPr>
        <p:txBody>
          <a:bodyPr/>
          <a:lstStyle/>
          <a:p>
            <a:pPr algn="ctr"/>
            <a:r>
              <a:rPr lang="es-MX" dirty="0" smtClean="0"/>
              <a:t>Normalización de base de datos.</a:t>
            </a:r>
            <a:endParaRPr lang="es-MX" dirty="0"/>
          </a:p>
        </p:txBody>
      </p:sp>
      <p:sp>
        <p:nvSpPr>
          <p:cNvPr id="9" name="Marcador de contenido 4"/>
          <p:cNvSpPr>
            <a:spLocks noGrp="1"/>
          </p:cNvSpPr>
          <p:nvPr>
            <p:ph idx="1"/>
          </p:nvPr>
        </p:nvSpPr>
        <p:spPr>
          <a:xfrm>
            <a:off x="1436914" y="1800496"/>
            <a:ext cx="9601199" cy="4496787"/>
          </a:xfrm>
        </p:spPr>
        <p:txBody>
          <a:bodyPr>
            <a:normAutofit/>
          </a:bodyPr>
          <a:lstStyle/>
          <a:p>
            <a:pPr marL="0" indent="0" algn="just">
              <a:buNone/>
            </a:pPr>
            <a:r>
              <a:rPr lang="es-MX" dirty="0" smtClean="0"/>
              <a:t>El objetivo de normalizar es organizar los datos, cumpliendo las siguientes reglas</a:t>
            </a:r>
            <a:r>
              <a:rPr lang="es-MX" dirty="0"/>
              <a:t>:</a:t>
            </a:r>
            <a:endParaRPr lang="es-MX" dirty="0" smtClean="0"/>
          </a:p>
          <a:p>
            <a:pPr marL="0" indent="0" algn="just">
              <a:buNone/>
            </a:pPr>
            <a:endParaRPr lang="es-MX" dirty="0" smtClean="0"/>
          </a:p>
          <a:p>
            <a:pPr algn="ctr"/>
            <a:r>
              <a:rPr lang="es-MX" dirty="0" smtClean="0"/>
              <a:t>Primera forma normal (1NF)</a:t>
            </a:r>
          </a:p>
          <a:p>
            <a:pPr algn="ctr"/>
            <a:r>
              <a:rPr lang="es-MX" dirty="0" smtClean="0"/>
              <a:t>Segunda forma normal (2NF)</a:t>
            </a:r>
          </a:p>
          <a:p>
            <a:pPr algn="ctr"/>
            <a:r>
              <a:rPr lang="es-MX" dirty="0" smtClean="0"/>
              <a:t>Tercera forma normal (3NF)</a:t>
            </a:r>
          </a:p>
          <a:p>
            <a:pPr marL="0" indent="0" algn="just">
              <a:buNone/>
            </a:pPr>
            <a:endParaRPr lang="es-MX" dirty="0"/>
          </a:p>
          <a:p>
            <a:pPr marL="0" indent="0" algn="just">
              <a:buNone/>
            </a:pPr>
            <a:endParaRPr lang="es-MX" dirty="0" smtClean="0"/>
          </a:p>
          <a:p>
            <a:pPr marL="0" indent="0" algn="just">
              <a:buNone/>
            </a:pPr>
            <a:endParaRPr lang="es-MX" dirty="0" smtClean="0"/>
          </a:p>
          <a:p>
            <a:pPr marL="0" indent="0" algn="just">
              <a:buNone/>
            </a:pPr>
            <a:endParaRPr lang="es-MX" dirty="0" smtClean="0"/>
          </a:p>
        </p:txBody>
      </p:sp>
    </p:spTree>
    <p:extLst>
      <p:ext uri="{BB962C8B-B14F-4D97-AF65-F5344CB8AC3E}">
        <p14:creationId xmlns:p14="http://schemas.microsoft.com/office/powerpoint/2010/main" val="33661930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868310" y="519606"/>
            <a:ext cx="7407805" cy="1280890"/>
          </a:xfrm>
        </p:spPr>
        <p:txBody>
          <a:bodyPr/>
          <a:lstStyle/>
          <a:p>
            <a:pPr algn="ctr"/>
            <a:r>
              <a:rPr lang="es-MX" dirty="0" smtClean="0"/>
              <a:t>OPERADORES DE COMPARACIÓN</a:t>
            </a:r>
            <a:endParaRPr lang="es-MX" dirty="0"/>
          </a:p>
        </p:txBody>
      </p:sp>
      <p:sp>
        <p:nvSpPr>
          <p:cNvPr id="3" name="Marcador de contenido 2"/>
          <p:cNvSpPr>
            <a:spLocks noGrp="1"/>
          </p:cNvSpPr>
          <p:nvPr>
            <p:ph idx="1"/>
          </p:nvPr>
        </p:nvSpPr>
        <p:spPr/>
        <p:txBody>
          <a:bodyPr/>
          <a:lstStyle/>
          <a:p>
            <a:endParaRPr lang="es-MX"/>
          </a:p>
        </p:txBody>
      </p:sp>
      <p:pic>
        <p:nvPicPr>
          <p:cNvPr id="5" name="Imagen 4"/>
          <p:cNvPicPr>
            <a:picLocks noChangeAspect="1"/>
          </p:cNvPicPr>
          <p:nvPr/>
        </p:nvPicPr>
        <p:blipFill>
          <a:blip r:embed="rId2"/>
          <a:stretch>
            <a:fillRect/>
          </a:stretch>
        </p:blipFill>
        <p:spPr>
          <a:xfrm>
            <a:off x="1709099" y="1011382"/>
            <a:ext cx="8366515" cy="5624945"/>
          </a:xfrm>
          <a:prstGeom prst="rect">
            <a:avLst/>
          </a:prstGeom>
        </p:spPr>
      </p:pic>
    </p:spTree>
    <p:extLst>
      <p:ext uri="{BB962C8B-B14F-4D97-AF65-F5344CB8AC3E}">
        <p14:creationId xmlns:p14="http://schemas.microsoft.com/office/powerpoint/2010/main" val="31570606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868310" y="519606"/>
            <a:ext cx="7407805" cy="1280890"/>
          </a:xfrm>
        </p:spPr>
        <p:txBody>
          <a:bodyPr/>
          <a:lstStyle/>
          <a:p>
            <a:pPr algn="ctr"/>
            <a:r>
              <a:rPr lang="es-MX" dirty="0" smtClean="0"/>
              <a:t>OPERADORES lógicos</a:t>
            </a:r>
            <a:endParaRPr lang="es-MX" dirty="0"/>
          </a:p>
        </p:txBody>
      </p:sp>
      <p:graphicFrame>
        <p:nvGraphicFramePr>
          <p:cNvPr id="2" name="Marcador de contenido 1"/>
          <p:cNvGraphicFramePr>
            <a:graphicFrameLocks noGrp="1"/>
          </p:cNvGraphicFramePr>
          <p:nvPr>
            <p:ph idx="1"/>
            <p:extLst>
              <p:ext uri="{D42A27DB-BD31-4B8C-83A1-F6EECF244321}">
                <p14:modId xmlns:p14="http://schemas.microsoft.com/office/powerpoint/2010/main" val="1561969247"/>
              </p:ext>
            </p:extLst>
          </p:nvPr>
        </p:nvGraphicFramePr>
        <p:xfrm>
          <a:off x="1480230" y="1926769"/>
          <a:ext cx="9710283" cy="4445000"/>
        </p:xfrm>
        <a:graphic>
          <a:graphicData uri="http://schemas.openxmlformats.org/drawingml/2006/table">
            <a:tbl>
              <a:tblPr firstRow="1" bandRow="1">
                <a:tableStyleId>{35758FB7-9AC5-4552-8A53-C91805E547FA}</a:tableStyleId>
              </a:tblPr>
              <a:tblGrid>
                <a:gridCol w="1720170">
                  <a:extLst>
                    <a:ext uri="{9D8B030D-6E8A-4147-A177-3AD203B41FA5}">
                      <a16:colId xmlns:a16="http://schemas.microsoft.com/office/drawing/2014/main" val="20000"/>
                    </a:ext>
                  </a:extLst>
                </a:gridCol>
                <a:gridCol w="7990113">
                  <a:extLst>
                    <a:ext uri="{9D8B030D-6E8A-4147-A177-3AD203B41FA5}">
                      <a16:colId xmlns:a16="http://schemas.microsoft.com/office/drawing/2014/main" val="20001"/>
                    </a:ext>
                  </a:extLst>
                </a:gridCol>
              </a:tblGrid>
              <a:tr h="146322">
                <a:tc>
                  <a:txBody>
                    <a:bodyPr/>
                    <a:lstStyle/>
                    <a:p>
                      <a:r>
                        <a:rPr lang="es-MX" dirty="0" smtClean="0"/>
                        <a:t>OPERADOR</a:t>
                      </a:r>
                      <a:endParaRPr lang="es-MX" dirty="0"/>
                    </a:p>
                  </a:txBody>
                  <a:tcPr/>
                </a:tc>
                <a:tc>
                  <a:txBody>
                    <a:bodyPr/>
                    <a:lstStyle/>
                    <a:p>
                      <a:r>
                        <a:rPr lang="es-MX" dirty="0" smtClean="0"/>
                        <a:t>DESCRIPCIÓN</a:t>
                      </a:r>
                      <a:endParaRPr lang="es-MX" dirty="0"/>
                    </a:p>
                  </a:txBody>
                  <a:tcPr/>
                </a:tc>
                <a:extLst>
                  <a:ext uri="{0D108BD9-81ED-4DB2-BD59-A6C34878D82A}">
                    <a16:rowId xmlns:a16="http://schemas.microsoft.com/office/drawing/2014/main" val="10000"/>
                  </a:ext>
                </a:extLst>
              </a:tr>
              <a:tr h="370840">
                <a:tc>
                  <a:txBody>
                    <a:bodyPr/>
                    <a:lstStyle/>
                    <a:p>
                      <a:r>
                        <a:rPr lang="es-MX" dirty="0" smtClean="0"/>
                        <a:t>ALL</a:t>
                      </a:r>
                      <a:endParaRPr lang="es-MX" dirty="0"/>
                    </a:p>
                  </a:txBody>
                  <a:tcPr/>
                </a:tc>
                <a:tc>
                  <a:txBody>
                    <a:bodyPr/>
                    <a:lstStyle/>
                    <a:p>
                      <a:r>
                        <a:rPr lang="es-MX" dirty="0" smtClean="0"/>
                        <a:t>Permite</a:t>
                      </a:r>
                      <a:r>
                        <a:rPr lang="es-MX" baseline="0" dirty="0" smtClean="0"/>
                        <a:t> compara un valor con todos los valores de una lista</a:t>
                      </a:r>
                      <a:endParaRPr lang="es-MX" dirty="0"/>
                    </a:p>
                  </a:txBody>
                  <a:tcPr/>
                </a:tc>
                <a:extLst>
                  <a:ext uri="{0D108BD9-81ED-4DB2-BD59-A6C34878D82A}">
                    <a16:rowId xmlns:a16="http://schemas.microsoft.com/office/drawing/2014/main" val="10001"/>
                  </a:ext>
                </a:extLst>
              </a:tr>
              <a:tr h="370840">
                <a:tc>
                  <a:txBody>
                    <a:bodyPr/>
                    <a:lstStyle/>
                    <a:p>
                      <a:r>
                        <a:rPr lang="es-MX" dirty="0" smtClean="0"/>
                        <a:t>AND</a:t>
                      </a:r>
                      <a:endParaRPr lang="es-MX" dirty="0"/>
                    </a:p>
                  </a:txBody>
                  <a:tcPr/>
                </a:tc>
                <a:tc>
                  <a:txBody>
                    <a:bodyPr/>
                    <a:lstStyle/>
                    <a:p>
                      <a:r>
                        <a:rPr lang="es-MX" dirty="0" smtClean="0"/>
                        <a:t>Permite</a:t>
                      </a:r>
                      <a:r>
                        <a:rPr lang="es-MX" baseline="0" dirty="0" smtClean="0"/>
                        <a:t> establecer condiciones de búsqueda (</a:t>
                      </a:r>
                      <a:r>
                        <a:rPr lang="es-MX" baseline="0" dirty="0" err="1" smtClean="0"/>
                        <a:t>Where</a:t>
                      </a:r>
                      <a:r>
                        <a:rPr lang="es-MX" baseline="0" dirty="0" smtClean="0"/>
                        <a:t>) A y B y C</a:t>
                      </a:r>
                      <a:endParaRPr lang="es-MX" dirty="0"/>
                    </a:p>
                  </a:txBody>
                  <a:tcPr/>
                </a:tc>
                <a:extLst>
                  <a:ext uri="{0D108BD9-81ED-4DB2-BD59-A6C34878D82A}">
                    <a16:rowId xmlns:a16="http://schemas.microsoft.com/office/drawing/2014/main" val="10002"/>
                  </a:ext>
                </a:extLst>
              </a:tr>
              <a:tr h="370840">
                <a:tc>
                  <a:txBody>
                    <a:bodyPr/>
                    <a:lstStyle/>
                    <a:p>
                      <a:r>
                        <a:rPr lang="es-MX" dirty="0" smtClean="0"/>
                        <a:t>ANY</a:t>
                      </a:r>
                      <a:endParaRPr lang="es-MX" dirty="0"/>
                    </a:p>
                  </a:txBody>
                  <a:tcPr/>
                </a:tc>
                <a:tc>
                  <a:txBody>
                    <a:bodyPr/>
                    <a:lstStyle/>
                    <a:p>
                      <a:r>
                        <a:rPr lang="es-MX" dirty="0" smtClean="0"/>
                        <a:t>Permite comparar</a:t>
                      </a:r>
                      <a:r>
                        <a:rPr lang="es-MX" baseline="0" dirty="0" smtClean="0"/>
                        <a:t> un valor con cualquier valor que exista en la lista de valores</a:t>
                      </a:r>
                      <a:endParaRPr lang="es-MX" dirty="0"/>
                    </a:p>
                  </a:txBody>
                  <a:tcPr/>
                </a:tc>
                <a:extLst>
                  <a:ext uri="{0D108BD9-81ED-4DB2-BD59-A6C34878D82A}">
                    <a16:rowId xmlns:a16="http://schemas.microsoft.com/office/drawing/2014/main" val="10003"/>
                  </a:ext>
                </a:extLst>
              </a:tr>
              <a:tr h="370840">
                <a:tc>
                  <a:txBody>
                    <a:bodyPr/>
                    <a:lstStyle/>
                    <a:p>
                      <a:r>
                        <a:rPr lang="es-MX" dirty="0" smtClean="0"/>
                        <a:t>BETWEEN</a:t>
                      </a:r>
                      <a:endParaRPr lang="es-MX" dirty="0"/>
                    </a:p>
                  </a:txBody>
                  <a:tcPr/>
                </a:tc>
                <a:tc>
                  <a:txBody>
                    <a:bodyPr/>
                    <a:lstStyle/>
                    <a:p>
                      <a:r>
                        <a:rPr lang="es-MX" dirty="0" smtClean="0"/>
                        <a:t>Es</a:t>
                      </a:r>
                      <a:r>
                        <a:rPr lang="es-MX" baseline="0" dirty="0" smtClean="0"/>
                        <a:t> usado para buscar valores  dentro de un limite inferior a un limite superior.</a:t>
                      </a:r>
                      <a:endParaRPr lang="es-MX" dirty="0"/>
                    </a:p>
                  </a:txBody>
                  <a:tcPr/>
                </a:tc>
                <a:extLst>
                  <a:ext uri="{0D108BD9-81ED-4DB2-BD59-A6C34878D82A}">
                    <a16:rowId xmlns:a16="http://schemas.microsoft.com/office/drawing/2014/main" val="10004"/>
                  </a:ext>
                </a:extLst>
              </a:tr>
              <a:tr h="370840">
                <a:tc>
                  <a:txBody>
                    <a:bodyPr/>
                    <a:lstStyle/>
                    <a:p>
                      <a:r>
                        <a:rPr lang="es-MX" dirty="0" smtClean="0"/>
                        <a:t>EXISTS</a:t>
                      </a:r>
                      <a:endParaRPr lang="es-MX" dirty="0"/>
                    </a:p>
                  </a:txBody>
                  <a:tcPr/>
                </a:tc>
                <a:tc>
                  <a:txBody>
                    <a:bodyPr/>
                    <a:lstStyle/>
                    <a:p>
                      <a:r>
                        <a:rPr lang="es-MX" dirty="0" smtClean="0"/>
                        <a:t>Se</a:t>
                      </a:r>
                      <a:r>
                        <a:rPr lang="es-MX" baseline="0" dirty="0" smtClean="0"/>
                        <a:t> utiliza para buscar un valor en una cierta columna de acuerdo algún criterio.</a:t>
                      </a:r>
                    </a:p>
                  </a:txBody>
                  <a:tcPr/>
                </a:tc>
                <a:extLst>
                  <a:ext uri="{0D108BD9-81ED-4DB2-BD59-A6C34878D82A}">
                    <a16:rowId xmlns:a16="http://schemas.microsoft.com/office/drawing/2014/main" val="10005"/>
                  </a:ext>
                </a:extLst>
              </a:tr>
              <a:tr h="370840">
                <a:tc>
                  <a:txBody>
                    <a:bodyPr/>
                    <a:lstStyle/>
                    <a:p>
                      <a:r>
                        <a:rPr lang="es-MX" dirty="0" smtClean="0"/>
                        <a:t>IN</a:t>
                      </a:r>
                      <a:endParaRPr lang="es-MX" dirty="0"/>
                    </a:p>
                  </a:txBody>
                  <a:tcPr/>
                </a:tc>
                <a:tc>
                  <a:txBody>
                    <a:bodyPr/>
                    <a:lstStyle/>
                    <a:p>
                      <a:r>
                        <a:rPr lang="es-MX" baseline="0" dirty="0" smtClean="0"/>
                        <a:t>Es usado para comprar un valor dentro de un conjunto de valores establecidos</a:t>
                      </a:r>
                    </a:p>
                  </a:txBody>
                  <a:tcPr/>
                </a:tc>
                <a:extLst>
                  <a:ext uri="{0D108BD9-81ED-4DB2-BD59-A6C34878D82A}">
                    <a16:rowId xmlns:a16="http://schemas.microsoft.com/office/drawing/2014/main" val="10006"/>
                  </a:ext>
                </a:extLst>
              </a:tr>
              <a:tr h="370840">
                <a:tc>
                  <a:txBody>
                    <a:bodyPr/>
                    <a:lstStyle/>
                    <a:p>
                      <a:r>
                        <a:rPr lang="es-MX" dirty="0" smtClean="0"/>
                        <a:t>LIKE</a:t>
                      </a:r>
                      <a:endParaRPr lang="es-MX" dirty="0"/>
                    </a:p>
                  </a:txBody>
                  <a:tcPr/>
                </a:tc>
                <a:tc>
                  <a:txBody>
                    <a:bodyPr/>
                    <a:lstStyle/>
                    <a:p>
                      <a:r>
                        <a:rPr lang="es-MX" baseline="0" dirty="0" smtClean="0"/>
                        <a:t>Es usado para comparar un valor con valores similares</a:t>
                      </a:r>
                    </a:p>
                  </a:txBody>
                  <a:tcPr/>
                </a:tc>
                <a:extLst>
                  <a:ext uri="{0D108BD9-81ED-4DB2-BD59-A6C34878D82A}">
                    <a16:rowId xmlns:a16="http://schemas.microsoft.com/office/drawing/2014/main" val="10007"/>
                  </a:ext>
                </a:extLst>
              </a:tr>
              <a:tr h="370840">
                <a:tc>
                  <a:txBody>
                    <a:bodyPr/>
                    <a:lstStyle/>
                    <a:p>
                      <a:r>
                        <a:rPr lang="es-MX" dirty="0" smtClean="0"/>
                        <a:t>NOT</a:t>
                      </a:r>
                      <a:endParaRPr lang="es-MX" dirty="0"/>
                    </a:p>
                  </a:txBody>
                  <a:tcPr/>
                </a:tc>
                <a:tc>
                  <a:txBody>
                    <a:bodyPr/>
                    <a:lstStyle/>
                    <a:p>
                      <a:r>
                        <a:rPr lang="es-MX" baseline="0" dirty="0" smtClean="0"/>
                        <a:t>Es una operador de negación (NOT EXISTS, NOT IN, </a:t>
                      </a:r>
                      <a:r>
                        <a:rPr lang="es-MX" baseline="0" dirty="0" err="1" smtClean="0"/>
                        <a:t>etc</a:t>
                      </a:r>
                      <a:r>
                        <a:rPr lang="es-MX" baseline="0" dirty="0" smtClean="0"/>
                        <a:t>)</a:t>
                      </a:r>
                    </a:p>
                  </a:txBody>
                  <a:tcPr/>
                </a:tc>
                <a:extLst>
                  <a:ext uri="{0D108BD9-81ED-4DB2-BD59-A6C34878D82A}">
                    <a16:rowId xmlns:a16="http://schemas.microsoft.com/office/drawing/2014/main" val="10008"/>
                  </a:ext>
                </a:extLst>
              </a:tr>
              <a:tr h="370840">
                <a:tc>
                  <a:txBody>
                    <a:bodyPr/>
                    <a:lstStyle/>
                    <a:p>
                      <a:r>
                        <a:rPr lang="es-MX" dirty="0" smtClean="0"/>
                        <a:t>OR</a:t>
                      </a:r>
                      <a:endParaRPr lang="es-MX"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Permite</a:t>
                      </a:r>
                      <a:r>
                        <a:rPr lang="es-MX" baseline="0" dirty="0" smtClean="0"/>
                        <a:t> establecer condiciones de búsqueda (</a:t>
                      </a:r>
                      <a:r>
                        <a:rPr lang="es-MX" baseline="0" dirty="0" err="1" smtClean="0"/>
                        <a:t>Where</a:t>
                      </a:r>
                      <a:r>
                        <a:rPr lang="es-MX" baseline="0" dirty="0" smtClean="0"/>
                        <a:t>) A o B o C</a:t>
                      </a:r>
                    </a:p>
                  </a:txBody>
                  <a:tcPr/>
                </a:tc>
                <a:extLst>
                  <a:ext uri="{0D108BD9-81ED-4DB2-BD59-A6C34878D82A}">
                    <a16:rowId xmlns:a16="http://schemas.microsoft.com/office/drawing/2014/main" val="10009"/>
                  </a:ext>
                </a:extLst>
              </a:tr>
              <a:tr h="370840">
                <a:tc>
                  <a:txBody>
                    <a:bodyPr/>
                    <a:lstStyle/>
                    <a:p>
                      <a:r>
                        <a:rPr lang="es-MX" dirty="0" smtClean="0"/>
                        <a:t>IS NULL</a:t>
                      </a:r>
                      <a:endParaRPr lang="es-MX"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baseline="0" dirty="0" smtClean="0"/>
                        <a:t>Comparar si un valor es NULL</a:t>
                      </a:r>
                    </a:p>
                  </a:txBody>
                  <a:tcPr/>
                </a:tc>
                <a:extLst>
                  <a:ext uri="{0D108BD9-81ED-4DB2-BD59-A6C34878D82A}">
                    <a16:rowId xmlns:a16="http://schemas.microsoft.com/office/drawing/2014/main" val="10010"/>
                  </a:ext>
                </a:extLst>
              </a:tr>
              <a:tr h="370840">
                <a:tc>
                  <a:txBody>
                    <a:bodyPr/>
                    <a:lstStyle/>
                    <a:p>
                      <a:r>
                        <a:rPr lang="es-MX" dirty="0" smtClean="0"/>
                        <a:t>UNIQUE</a:t>
                      </a:r>
                      <a:endParaRPr lang="es-MX"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baseline="0" dirty="0" smtClean="0"/>
                        <a:t>Busca en cada registro si son valores únicos (no duplicados)</a:t>
                      </a:r>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5029508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868310" y="519606"/>
            <a:ext cx="7407805" cy="1280890"/>
          </a:xfrm>
        </p:spPr>
        <p:txBody>
          <a:bodyPr/>
          <a:lstStyle/>
          <a:p>
            <a:pPr algn="ctr"/>
            <a:r>
              <a:rPr lang="es-MX" dirty="0" smtClean="0"/>
              <a:t>OPERADORES lógicos</a:t>
            </a:r>
            <a:endParaRPr lang="es-MX" dirty="0"/>
          </a:p>
        </p:txBody>
      </p:sp>
      <p:sp>
        <p:nvSpPr>
          <p:cNvPr id="3" name="Marcador de contenido 2"/>
          <p:cNvSpPr>
            <a:spLocks noGrp="1"/>
          </p:cNvSpPr>
          <p:nvPr>
            <p:ph idx="1"/>
          </p:nvPr>
        </p:nvSpPr>
        <p:spPr/>
        <p:txBody>
          <a:bodyPr/>
          <a:lstStyle/>
          <a:p>
            <a:endParaRPr lang="es-MX"/>
          </a:p>
        </p:txBody>
      </p:sp>
      <p:pic>
        <p:nvPicPr>
          <p:cNvPr id="5" name="Imagen 4"/>
          <p:cNvPicPr>
            <a:picLocks noChangeAspect="1"/>
          </p:cNvPicPr>
          <p:nvPr/>
        </p:nvPicPr>
        <p:blipFill>
          <a:blip r:embed="rId2"/>
          <a:stretch>
            <a:fillRect/>
          </a:stretch>
        </p:blipFill>
        <p:spPr>
          <a:xfrm>
            <a:off x="2630939" y="203920"/>
            <a:ext cx="6594921" cy="6458137"/>
          </a:xfrm>
          <a:prstGeom prst="rect">
            <a:avLst/>
          </a:prstGeom>
        </p:spPr>
      </p:pic>
    </p:spTree>
    <p:extLst>
      <p:ext uri="{BB962C8B-B14F-4D97-AF65-F5344CB8AC3E}">
        <p14:creationId xmlns:p14="http://schemas.microsoft.com/office/powerpoint/2010/main" val="34295597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2"/>
          <a:stretch>
            <a:fillRect/>
          </a:stretch>
        </p:blipFill>
        <p:spPr>
          <a:xfrm>
            <a:off x="1375001" y="2136321"/>
            <a:ext cx="3324225" cy="1409700"/>
          </a:xfrm>
          <a:prstGeom prst="rect">
            <a:avLst/>
          </a:prstGeom>
        </p:spPr>
      </p:pic>
      <p:pic>
        <p:nvPicPr>
          <p:cNvPr id="5" name="Imagen 4"/>
          <p:cNvPicPr>
            <a:picLocks noChangeAspect="1"/>
          </p:cNvPicPr>
          <p:nvPr/>
        </p:nvPicPr>
        <p:blipFill>
          <a:blip r:embed="rId3"/>
          <a:stretch>
            <a:fillRect/>
          </a:stretch>
        </p:blipFill>
        <p:spPr>
          <a:xfrm>
            <a:off x="4308021" y="3666610"/>
            <a:ext cx="4991100" cy="1409700"/>
          </a:xfrm>
          <a:prstGeom prst="rect">
            <a:avLst/>
          </a:prstGeom>
        </p:spPr>
      </p:pic>
      <p:pic>
        <p:nvPicPr>
          <p:cNvPr id="6" name="Imagen 5"/>
          <p:cNvPicPr>
            <a:picLocks noChangeAspect="1"/>
          </p:cNvPicPr>
          <p:nvPr/>
        </p:nvPicPr>
        <p:blipFill>
          <a:blip r:embed="rId4"/>
          <a:stretch>
            <a:fillRect/>
          </a:stretch>
        </p:blipFill>
        <p:spPr>
          <a:xfrm>
            <a:off x="7553325" y="2050518"/>
            <a:ext cx="3181350" cy="1428750"/>
          </a:xfrm>
          <a:prstGeom prst="rect">
            <a:avLst/>
          </a:prstGeom>
        </p:spPr>
      </p:pic>
    </p:spTree>
    <p:extLst>
      <p:ext uri="{BB962C8B-B14F-4D97-AF65-F5344CB8AC3E}">
        <p14:creationId xmlns:p14="http://schemas.microsoft.com/office/powerpoint/2010/main" val="10761612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err="1" smtClean="0"/>
              <a:t>insert</a:t>
            </a:r>
            <a:endParaRPr lang="es-MX" dirty="0"/>
          </a:p>
        </p:txBody>
      </p:sp>
      <p:sp>
        <p:nvSpPr>
          <p:cNvPr id="3" name="Marcador de contenido 2"/>
          <p:cNvSpPr>
            <a:spLocks noGrp="1"/>
          </p:cNvSpPr>
          <p:nvPr>
            <p:ph idx="1"/>
          </p:nvPr>
        </p:nvSpPr>
        <p:spPr>
          <a:xfrm>
            <a:off x="1451579" y="4371797"/>
            <a:ext cx="9603275" cy="763716"/>
          </a:xfrm>
        </p:spPr>
        <p:txBody>
          <a:bodyPr/>
          <a:lstStyle/>
          <a:p>
            <a:r>
              <a:rPr lang="es-MX" dirty="0" smtClean="0"/>
              <a:t>INSERT MEDIANTE SELECT</a:t>
            </a:r>
            <a:endParaRPr lang="es-MX" dirty="0"/>
          </a:p>
        </p:txBody>
      </p:sp>
      <p:pic>
        <p:nvPicPr>
          <p:cNvPr id="7" name="Imagen 6"/>
          <p:cNvPicPr>
            <a:picLocks noChangeAspect="1"/>
          </p:cNvPicPr>
          <p:nvPr/>
        </p:nvPicPr>
        <p:blipFill>
          <a:blip r:embed="rId2"/>
          <a:stretch>
            <a:fillRect/>
          </a:stretch>
        </p:blipFill>
        <p:spPr>
          <a:xfrm>
            <a:off x="658771" y="1775085"/>
            <a:ext cx="10657501" cy="970334"/>
          </a:xfrm>
          <a:prstGeom prst="rect">
            <a:avLst/>
          </a:prstGeom>
        </p:spPr>
      </p:pic>
      <p:pic>
        <p:nvPicPr>
          <p:cNvPr id="8" name="Imagen 7"/>
          <p:cNvPicPr>
            <a:picLocks noChangeAspect="1"/>
          </p:cNvPicPr>
          <p:nvPr/>
        </p:nvPicPr>
        <p:blipFill>
          <a:blip r:embed="rId3"/>
          <a:stretch>
            <a:fillRect/>
          </a:stretch>
        </p:blipFill>
        <p:spPr>
          <a:xfrm>
            <a:off x="2795365" y="2947987"/>
            <a:ext cx="6384314" cy="1221242"/>
          </a:xfrm>
          <a:prstGeom prst="rect">
            <a:avLst/>
          </a:prstGeom>
        </p:spPr>
      </p:pic>
      <p:pic>
        <p:nvPicPr>
          <p:cNvPr id="9" name="Imagen 8"/>
          <p:cNvPicPr>
            <a:picLocks noChangeAspect="1"/>
          </p:cNvPicPr>
          <p:nvPr/>
        </p:nvPicPr>
        <p:blipFill>
          <a:blip r:embed="rId4"/>
          <a:stretch>
            <a:fillRect/>
          </a:stretch>
        </p:blipFill>
        <p:spPr>
          <a:xfrm>
            <a:off x="1816650" y="5025797"/>
            <a:ext cx="7363029" cy="961345"/>
          </a:xfrm>
          <a:prstGeom prst="rect">
            <a:avLst/>
          </a:prstGeom>
        </p:spPr>
      </p:pic>
    </p:spTree>
    <p:extLst>
      <p:ext uri="{BB962C8B-B14F-4D97-AF65-F5344CB8AC3E}">
        <p14:creationId xmlns:p14="http://schemas.microsoft.com/office/powerpoint/2010/main" val="29220517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UPDATE</a:t>
            </a:r>
            <a:endParaRPr lang="es-MX" dirty="0"/>
          </a:p>
        </p:txBody>
      </p:sp>
      <p:sp>
        <p:nvSpPr>
          <p:cNvPr id="10" name="Marcador de contenido 2"/>
          <p:cNvSpPr txBox="1">
            <a:spLocks/>
          </p:cNvSpPr>
          <p:nvPr/>
        </p:nvSpPr>
        <p:spPr>
          <a:xfrm>
            <a:off x="1342722" y="1872845"/>
            <a:ext cx="9603275" cy="763716"/>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s-MX" dirty="0" smtClean="0"/>
              <a:t>Debe usarse siempre </a:t>
            </a:r>
            <a:r>
              <a:rPr lang="es-MX" dirty="0" err="1"/>
              <a:t>w</a:t>
            </a:r>
            <a:r>
              <a:rPr lang="es-MX" dirty="0" err="1" smtClean="0"/>
              <a:t>here</a:t>
            </a:r>
            <a:r>
              <a:rPr lang="es-MX" dirty="0" smtClean="0"/>
              <a:t> y UPDATE para seleccionar aquellos registros que se van actualizar, en caso contrario todos los registros serán actualizados</a:t>
            </a:r>
            <a:endParaRPr lang="es-MX" dirty="0"/>
          </a:p>
        </p:txBody>
      </p:sp>
      <p:pic>
        <p:nvPicPr>
          <p:cNvPr id="4" name="Imagen 3"/>
          <p:cNvPicPr>
            <a:picLocks noChangeAspect="1"/>
          </p:cNvPicPr>
          <p:nvPr/>
        </p:nvPicPr>
        <p:blipFill>
          <a:blip r:embed="rId2"/>
          <a:stretch>
            <a:fillRect/>
          </a:stretch>
        </p:blipFill>
        <p:spPr>
          <a:xfrm>
            <a:off x="2228170" y="2686050"/>
            <a:ext cx="7661970" cy="834118"/>
          </a:xfrm>
          <a:prstGeom prst="rect">
            <a:avLst/>
          </a:prstGeom>
        </p:spPr>
      </p:pic>
      <p:sp>
        <p:nvSpPr>
          <p:cNvPr id="5" name="Marcador de contenido 4"/>
          <p:cNvSpPr>
            <a:spLocks noGrp="1"/>
          </p:cNvSpPr>
          <p:nvPr>
            <p:ph idx="1"/>
          </p:nvPr>
        </p:nvSpPr>
        <p:spPr/>
        <p:txBody>
          <a:bodyPr/>
          <a:lstStyle/>
          <a:p>
            <a:endParaRPr lang="es-MX" dirty="0"/>
          </a:p>
        </p:txBody>
      </p:sp>
      <p:pic>
        <p:nvPicPr>
          <p:cNvPr id="6" name="Imagen 5"/>
          <p:cNvPicPr>
            <a:picLocks noChangeAspect="1"/>
          </p:cNvPicPr>
          <p:nvPr/>
        </p:nvPicPr>
        <p:blipFill>
          <a:blip r:embed="rId3"/>
          <a:stretch>
            <a:fillRect/>
          </a:stretch>
        </p:blipFill>
        <p:spPr>
          <a:xfrm>
            <a:off x="2939822" y="4007303"/>
            <a:ext cx="4657725" cy="2000250"/>
          </a:xfrm>
          <a:prstGeom prst="rect">
            <a:avLst/>
          </a:prstGeom>
        </p:spPr>
      </p:pic>
      <p:pic>
        <p:nvPicPr>
          <p:cNvPr id="11" name="Imagen 10"/>
          <p:cNvPicPr>
            <a:picLocks noChangeAspect="1"/>
          </p:cNvPicPr>
          <p:nvPr/>
        </p:nvPicPr>
        <p:blipFill>
          <a:blip r:embed="rId4"/>
          <a:stretch>
            <a:fillRect/>
          </a:stretch>
        </p:blipFill>
        <p:spPr>
          <a:xfrm>
            <a:off x="7919901" y="4256314"/>
            <a:ext cx="2935209" cy="754768"/>
          </a:xfrm>
          <a:prstGeom prst="rect">
            <a:avLst/>
          </a:prstGeom>
        </p:spPr>
      </p:pic>
    </p:spTree>
    <p:extLst>
      <p:ext uri="{BB962C8B-B14F-4D97-AF65-F5344CB8AC3E}">
        <p14:creationId xmlns:p14="http://schemas.microsoft.com/office/powerpoint/2010/main" val="34956122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err="1" smtClean="0"/>
              <a:t>delete</a:t>
            </a:r>
            <a:endParaRPr lang="es-MX" dirty="0"/>
          </a:p>
        </p:txBody>
      </p:sp>
      <p:sp>
        <p:nvSpPr>
          <p:cNvPr id="10" name="Marcador de contenido 2"/>
          <p:cNvSpPr txBox="1">
            <a:spLocks/>
          </p:cNvSpPr>
          <p:nvPr/>
        </p:nvSpPr>
        <p:spPr>
          <a:xfrm>
            <a:off x="1342722" y="1872845"/>
            <a:ext cx="9603275" cy="763716"/>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s-MX" dirty="0" smtClean="0"/>
              <a:t>Debe usarse siempre </a:t>
            </a:r>
            <a:r>
              <a:rPr lang="es-MX" dirty="0" err="1"/>
              <a:t>w</a:t>
            </a:r>
            <a:r>
              <a:rPr lang="es-MX" dirty="0" err="1" smtClean="0"/>
              <a:t>here</a:t>
            </a:r>
            <a:r>
              <a:rPr lang="es-MX" dirty="0" smtClean="0"/>
              <a:t> y DELETE para seleccionar aquellos registros que se van actualizar, en caso contrario todos los registros serán actualizados</a:t>
            </a:r>
            <a:endParaRPr lang="es-MX" dirty="0"/>
          </a:p>
        </p:txBody>
      </p:sp>
      <p:pic>
        <p:nvPicPr>
          <p:cNvPr id="3" name="Imagen 2"/>
          <p:cNvPicPr>
            <a:picLocks noChangeAspect="1"/>
          </p:cNvPicPr>
          <p:nvPr/>
        </p:nvPicPr>
        <p:blipFill>
          <a:blip r:embed="rId2"/>
          <a:stretch>
            <a:fillRect/>
          </a:stretch>
        </p:blipFill>
        <p:spPr>
          <a:xfrm>
            <a:off x="4769303" y="2732315"/>
            <a:ext cx="3087960" cy="625248"/>
          </a:xfrm>
          <a:prstGeom prst="rect">
            <a:avLst/>
          </a:prstGeom>
        </p:spPr>
      </p:pic>
      <p:pic>
        <p:nvPicPr>
          <p:cNvPr id="7" name="Imagen 6"/>
          <p:cNvPicPr>
            <a:picLocks noChangeAspect="1"/>
          </p:cNvPicPr>
          <p:nvPr/>
        </p:nvPicPr>
        <p:blipFill>
          <a:blip r:embed="rId3"/>
          <a:stretch>
            <a:fillRect/>
          </a:stretch>
        </p:blipFill>
        <p:spPr>
          <a:xfrm>
            <a:off x="2022022" y="3578678"/>
            <a:ext cx="4686300" cy="2095500"/>
          </a:xfrm>
          <a:prstGeom prst="rect">
            <a:avLst/>
          </a:prstGeom>
        </p:spPr>
      </p:pic>
      <p:pic>
        <p:nvPicPr>
          <p:cNvPr id="8" name="Imagen 7"/>
          <p:cNvPicPr>
            <a:picLocks noChangeAspect="1"/>
          </p:cNvPicPr>
          <p:nvPr/>
        </p:nvPicPr>
        <p:blipFill>
          <a:blip r:embed="rId4"/>
          <a:stretch>
            <a:fillRect/>
          </a:stretch>
        </p:blipFill>
        <p:spPr>
          <a:xfrm>
            <a:off x="6988149" y="3995057"/>
            <a:ext cx="3957848" cy="748393"/>
          </a:xfrm>
          <a:prstGeom prst="rect">
            <a:avLst/>
          </a:prstGeom>
        </p:spPr>
      </p:pic>
    </p:spTree>
    <p:extLst>
      <p:ext uri="{BB962C8B-B14F-4D97-AF65-F5344CB8AC3E}">
        <p14:creationId xmlns:p14="http://schemas.microsoft.com/office/powerpoint/2010/main" val="34083649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868310" y="519606"/>
            <a:ext cx="7407805" cy="1280890"/>
          </a:xfrm>
        </p:spPr>
        <p:txBody>
          <a:bodyPr/>
          <a:lstStyle/>
          <a:p>
            <a:pPr algn="ctr"/>
            <a:r>
              <a:rPr lang="es-MX" dirty="0" smtClean="0"/>
              <a:t>Primera forma normal</a:t>
            </a:r>
            <a:endParaRPr lang="es-MX" dirty="0"/>
          </a:p>
        </p:txBody>
      </p:sp>
      <p:sp>
        <p:nvSpPr>
          <p:cNvPr id="9" name="Marcador de contenido 4"/>
          <p:cNvSpPr>
            <a:spLocks noGrp="1"/>
          </p:cNvSpPr>
          <p:nvPr>
            <p:ph idx="1"/>
          </p:nvPr>
        </p:nvSpPr>
        <p:spPr>
          <a:xfrm>
            <a:off x="1436914" y="1800496"/>
            <a:ext cx="9601199" cy="4496787"/>
          </a:xfrm>
        </p:spPr>
        <p:txBody>
          <a:bodyPr>
            <a:normAutofit/>
          </a:bodyPr>
          <a:lstStyle/>
          <a:p>
            <a:pPr marL="0" indent="0" algn="just">
              <a:buNone/>
            </a:pPr>
            <a:r>
              <a:rPr lang="es-MX" dirty="0" smtClean="0"/>
              <a:t>Establece las reglas fundamentales para la organización de la base de datos.</a:t>
            </a:r>
          </a:p>
          <a:p>
            <a:pPr marL="0" indent="0" algn="just">
              <a:buNone/>
            </a:pPr>
            <a:endParaRPr lang="es-MX" dirty="0" smtClean="0"/>
          </a:p>
          <a:p>
            <a:r>
              <a:rPr lang="es-MX" dirty="0" smtClean="0"/>
              <a:t>Define los datos requeridos y necesarios para ser almacenados en las tablas.</a:t>
            </a:r>
          </a:p>
          <a:p>
            <a:r>
              <a:rPr lang="es-MX" dirty="0" smtClean="0"/>
              <a:t>Asegurar que no existen conjuntos de datos repetidos en otras tablas.</a:t>
            </a:r>
          </a:p>
          <a:p>
            <a:r>
              <a:rPr lang="es-MX" dirty="0" smtClean="0"/>
              <a:t>Asegurar de que exista </a:t>
            </a:r>
            <a:r>
              <a:rPr lang="es-MX" dirty="0" smtClean="0"/>
              <a:t>al menos una </a:t>
            </a:r>
            <a:r>
              <a:rPr lang="es-MX" dirty="0" smtClean="0"/>
              <a:t>llave </a:t>
            </a:r>
            <a:r>
              <a:rPr lang="es-MX" dirty="0" smtClean="0"/>
              <a:t>primaria en cada tabla creada.</a:t>
            </a:r>
          </a:p>
        </p:txBody>
      </p:sp>
    </p:spTree>
    <p:extLst>
      <p:ext uri="{BB962C8B-B14F-4D97-AF65-F5344CB8AC3E}">
        <p14:creationId xmlns:p14="http://schemas.microsoft.com/office/powerpoint/2010/main" val="11188667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868310" y="519606"/>
            <a:ext cx="7407805" cy="1280890"/>
          </a:xfrm>
        </p:spPr>
        <p:txBody>
          <a:bodyPr/>
          <a:lstStyle/>
          <a:p>
            <a:pPr algn="ctr"/>
            <a:r>
              <a:rPr lang="es-MX" dirty="0" smtClean="0"/>
              <a:t>Primera forma normal</a:t>
            </a:r>
            <a:endParaRPr lang="es-MX" dirty="0"/>
          </a:p>
        </p:txBody>
      </p:sp>
      <p:sp>
        <p:nvSpPr>
          <p:cNvPr id="9" name="Marcador de contenido 4"/>
          <p:cNvSpPr>
            <a:spLocks noGrp="1"/>
          </p:cNvSpPr>
          <p:nvPr>
            <p:ph idx="1"/>
          </p:nvPr>
        </p:nvSpPr>
        <p:spPr>
          <a:xfrm>
            <a:off x="1436914" y="1800496"/>
            <a:ext cx="9601199" cy="4496787"/>
          </a:xfrm>
        </p:spPr>
        <p:txBody>
          <a:bodyPr>
            <a:normAutofit/>
          </a:bodyPr>
          <a:lstStyle/>
          <a:p>
            <a:pPr algn="just"/>
            <a:r>
              <a:rPr lang="es-MX" dirty="0" smtClean="0"/>
              <a:t>Primera regla:</a:t>
            </a:r>
          </a:p>
          <a:p>
            <a:pPr marL="0" indent="0" algn="just">
              <a:buNone/>
            </a:pPr>
            <a:r>
              <a:rPr lang="es-MX" dirty="0" smtClean="0"/>
              <a:t>Determina como deben de almacenarse los datos y organizarse dentro de las columnas ( el tipo de dato de cada una de las entradas).</a:t>
            </a:r>
          </a:p>
          <a:p>
            <a:pPr marL="0" indent="0" algn="just">
              <a:buNone/>
            </a:pPr>
            <a:endParaRPr lang="es-MX" dirty="0" smtClean="0"/>
          </a:p>
          <a:p>
            <a:pPr marL="0" indent="0" algn="just">
              <a:buNone/>
            </a:pPr>
            <a:r>
              <a:rPr lang="es-MX" dirty="0" smtClean="0"/>
              <a:t>Ej.:</a:t>
            </a:r>
          </a:p>
          <a:p>
            <a:pPr marL="0" indent="0" algn="just">
              <a:buNone/>
            </a:pPr>
            <a:r>
              <a:rPr lang="es-MX" dirty="0" smtClean="0"/>
              <a:t>Se crea una tabla con las ubicaciones de ciertas reuniones de trabajo y la tabla se llama: Miembros de detalle. </a:t>
            </a:r>
          </a:p>
        </p:txBody>
      </p:sp>
    </p:spTree>
    <p:extLst>
      <p:ext uri="{BB962C8B-B14F-4D97-AF65-F5344CB8AC3E}">
        <p14:creationId xmlns:p14="http://schemas.microsoft.com/office/powerpoint/2010/main" val="2078383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868310" y="519606"/>
            <a:ext cx="7407805" cy="1280890"/>
          </a:xfrm>
        </p:spPr>
        <p:txBody>
          <a:bodyPr/>
          <a:lstStyle/>
          <a:p>
            <a:pPr algn="ctr"/>
            <a:r>
              <a:rPr lang="es-MX" dirty="0" smtClean="0"/>
              <a:t>Primera forma normal</a:t>
            </a:r>
            <a:endParaRPr lang="es-MX" dirty="0"/>
          </a:p>
        </p:txBody>
      </p:sp>
      <p:sp>
        <p:nvSpPr>
          <p:cNvPr id="9" name="Marcador de contenido 4"/>
          <p:cNvSpPr>
            <a:spLocks noGrp="1"/>
          </p:cNvSpPr>
          <p:nvPr>
            <p:ph idx="1"/>
          </p:nvPr>
        </p:nvSpPr>
        <p:spPr>
          <a:xfrm>
            <a:off x="1436914" y="1800496"/>
            <a:ext cx="9601199" cy="1133773"/>
          </a:xfrm>
        </p:spPr>
        <p:txBody>
          <a:bodyPr>
            <a:normAutofit/>
          </a:bodyPr>
          <a:lstStyle/>
          <a:p>
            <a:pPr algn="just"/>
            <a:r>
              <a:rPr lang="es-MX" dirty="0" smtClean="0"/>
              <a:t>Segunda regla:</a:t>
            </a:r>
          </a:p>
          <a:p>
            <a:pPr marL="0" indent="0" algn="just">
              <a:buNone/>
            </a:pPr>
            <a:r>
              <a:rPr lang="es-MX" dirty="0" smtClean="0"/>
              <a:t>El siguiente paso es asegurarse que no existan conjunto de datos repetidos.</a:t>
            </a:r>
          </a:p>
          <a:p>
            <a:pPr marL="0" indent="0" algn="just">
              <a:buNone/>
            </a:pPr>
            <a:endParaRPr lang="es-MX" dirty="0"/>
          </a:p>
          <a:p>
            <a:pPr marL="0" indent="0" algn="just">
              <a:buNone/>
            </a:pPr>
            <a:endParaRPr lang="es-MX" dirty="0" smtClean="0"/>
          </a:p>
          <a:p>
            <a:pPr marL="0" indent="0" algn="just">
              <a:buNone/>
            </a:pPr>
            <a:endParaRPr lang="es-MX" dirty="0"/>
          </a:p>
          <a:p>
            <a:pPr marL="0" indent="0" algn="just">
              <a:buNone/>
            </a:pPr>
            <a:endParaRPr lang="es-MX" dirty="0" smtClean="0"/>
          </a:p>
          <a:p>
            <a:pPr marL="0" indent="0" algn="just">
              <a:buNone/>
            </a:pPr>
            <a:endParaRPr lang="es-MX" dirty="0" smtClean="0"/>
          </a:p>
        </p:txBody>
      </p:sp>
      <p:pic>
        <p:nvPicPr>
          <p:cNvPr id="2" name="Imagen 1"/>
          <p:cNvPicPr>
            <a:picLocks noChangeAspect="1"/>
          </p:cNvPicPr>
          <p:nvPr/>
        </p:nvPicPr>
        <p:blipFill>
          <a:blip r:embed="rId2"/>
          <a:stretch>
            <a:fillRect/>
          </a:stretch>
        </p:blipFill>
        <p:spPr>
          <a:xfrm>
            <a:off x="1436914" y="2759866"/>
            <a:ext cx="3705577" cy="2296094"/>
          </a:xfrm>
          <a:prstGeom prst="rect">
            <a:avLst/>
          </a:prstGeom>
        </p:spPr>
      </p:pic>
      <p:pic>
        <p:nvPicPr>
          <p:cNvPr id="3" name="Imagen 2"/>
          <p:cNvPicPr>
            <a:picLocks noChangeAspect="1"/>
          </p:cNvPicPr>
          <p:nvPr/>
        </p:nvPicPr>
        <p:blipFill>
          <a:blip r:embed="rId3"/>
          <a:stretch>
            <a:fillRect/>
          </a:stretch>
        </p:blipFill>
        <p:spPr>
          <a:xfrm>
            <a:off x="4418037" y="4077196"/>
            <a:ext cx="6877050" cy="1323975"/>
          </a:xfrm>
          <a:prstGeom prst="rect">
            <a:avLst/>
          </a:prstGeom>
        </p:spPr>
      </p:pic>
      <p:sp>
        <p:nvSpPr>
          <p:cNvPr id="6" name="Marcador de contenido 4"/>
          <p:cNvSpPr txBox="1">
            <a:spLocks/>
          </p:cNvSpPr>
          <p:nvPr/>
        </p:nvSpPr>
        <p:spPr>
          <a:xfrm>
            <a:off x="1330006" y="5187413"/>
            <a:ext cx="9601199" cy="113377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s-MX" dirty="0" smtClean="0"/>
              <a:t>Tercera regla:</a:t>
            </a:r>
          </a:p>
          <a:p>
            <a:pPr marL="0" indent="0" algn="just">
              <a:buNone/>
            </a:pPr>
            <a:r>
              <a:rPr lang="es-MX" dirty="0" smtClean="0"/>
              <a:t>Cada tabla creada debe contener una llave primaria.</a:t>
            </a:r>
          </a:p>
        </p:txBody>
      </p:sp>
    </p:spTree>
    <p:extLst>
      <p:ext uri="{BB962C8B-B14F-4D97-AF65-F5344CB8AC3E}">
        <p14:creationId xmlns:p14="http://schemas.microsoft.com/office/powerpoint/2010/main" val="36023442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868310" y="519606"/>
            <a:ext cx="7407805" cy="1280890"/>
          </a:xfrm>
        </p:spPr>
        <p:txBody>
          <a:bodyPr/>
          <a:lstStyle/>
          <a:p>
            <a:pPr algn="ctr"/>
            <a:r>
              <a:rPr lang="es-MX" dirty="0" smtClean="0"/>
              <a:t>Primera forma normal</a:t>
            </a:r>
            <a:endParaRPr lang="es-MX" dirty="0"/>
          </a:p>
        </p:txBody>
      </p:sp>
      <p:pic>
        <p:nvPicPr>
          <p:cNvPr id="5" name="Imagen 4"/>
          <p:cNvPicPr>
            <a:picLocks noChangeAspect="1"/>
          </p:cNvPicPr>
          <p:nvPr/>
        </p:nvPicPr>
        <p:blipFill>
          <a:blip r:embed="rId2"/>
          <a:stretch>
            <a:fillRect/>
          </a:stretch>
        </p:blipFill>
        <p:spPr>
          <a:xfrm>
            <a:off x="730757" y="1847970"/>
            <a:ext cx="3319386" cy="2088835"/>
          </a:xfrm>
          <a:prstGeom prst="rect">
            <a:avLst/>
          </a:prstGeom>
        </p:spPr>
      </p:pic>
      <p:pic>
        <p:nvPicPr>
          <p:cNvPr id="6" name="Imagen 5"/>
          <p:cNvPicPr>
            <a:picLocks noChangeAspect="1"/>
          </p:cNvPicPr>
          <p:nvPr/>
        </p:nvPicPr>
        <p:blipFill>
          <a:blip r:embed="rId3"/>
          <a:stretch>
            <a:fillRect/>
          </a:stretch>
        </p:blipFill>
        <p:spPr>
          <a:xfrm>
            <a:off x="4571076" y="3517405"/>
            <a:ext cx="6451359" cy="838800"/>
          </a:xfrm>
          <a:prstGeom prst="rect">
            <a:avLst/>
          </a:prstGeom>
        </p:spPr>
      </p:pic>
      <p:pic>
        <p:nvPicPr>
          <p:cNvPr id="8" name="Imagen 7"/>
          <p:cNvPicPr>
            <a:picLocks noChangeAspect="1"/>
          </p:cNvPicPr>
          <p:nvPr/>
        </p:nvPicPr>
        <p:blipFill>
          <a:blip r:embed="rId4"/>
          <a:stretch>
            <a:fillRect/>
          </a:stretch>
        </p:blipFill>
        <p:spPr>
          <a:xfrm>
            <a:off x="730757" y="4073233"/>
            <a:ext cx="3342484" cy="1187738"/>
          </a:xfrm>
          <a:prstGeom prst="rect">
            <a:avLst/>
          </a:prstGeom>
        </p:spPr>
      </p:pic>
      <p:pic>
        <p:nvPicPr>
          <p:cNvPr id="10" name="Imagen 9"/>
          <p:cNvPicPr>
            <a:picLocks noChangeAspect="1"/>
          </p:cNvPicPr>
          <p:nvPr/>
        </p:nvPicPr>
        <p:blipFill>
          <a:blip r:embed="rId5"/>
          <a:stretch>
            <a:fillRect/>
          </a:stretch>
        </p:blipFill>
        <p:spPr>
          <a:xfrm>
            <a:off x="730757" y="5260971"/>
            <a:ext cx="3319386" cy="817336"/>
          </a:xfrm>
          <a:prstGeom prst="rect">
            <a:avLst/>
          </a:prstGeom>
        </p:spPr>
      </p:pic>
      <p:pic>
        <p:nvPicPr>
          <p:cNvPr id="11" name="Imagen 10"/>
          <p:cNvPicPr>
            <a:picLocks noChangeAspect="1"/>
          </p:cNvPicPr>
          <p:nvPr/>
        </p:nvPicPr>
        <p:blipFill>
          <a:blip r:embed="rId6"/>
          <a:stretch>
            <a:fillRect/>
          </a:stretch>
        </p:blipFill>
        <p:spPr>
          <a:xfrm>
            <a:off x="5152975" y="4858963"/>
            <a:ext cx="5287562" cy="1239575"/>
          </a:xfrm>
          <a:prstGeom prst="rect">
            <a:avLst/>
          </a:prstGeom>
        </p:spPr>
      </p:pic>
      <p:pic>
        <p:nvPicPr>
          <p:cNvPr id="12" name="Imagen 11"/>
          <p:cNvPicPr>
            <a:picLocks noChangeAspect="1"/>
          </p:cNvPicPr>
          <p:nvPr/>
        </p:nvPicPr>
        <p:blipFill>
          <a:blip r:embed="rId7"/>
          <a:stretch>
            <a:fillRect/>
          </a:stretch>
        </p:blipFill>
        <p:spPr>
          <a:xfrm>
            <a:off x="4571076" y="1280064"/>
            <a:ext cx="6877050" cy="1323975"/>
          </a:xfrm>
          <a:prstGeom prst="rect">
            <a:avLst/>
          </a:prstGeom>
        </p:spPr>
      </p:pic>
    </p:spTree>
    <p:extLst>
      <p:ext uri="{BB962C8B-B14F-4D97-AF65-F5344CB8AC3E}">
        <p14:creationId xmlns:p14="http://schemas.microsoft.com/office/powerpoint/2010/main" val="25070504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868310" y="519606"/>
            <a:ext cx="7407805" cy="1280890"/>
          </a:xfrm>
        </p:spPr>
        <p:txBody>
          <a:bodyPr/>
          <a:lstStyle/>
          <a:p>
            <a:pPr algn="ctr"/>
            <a:r>
              <a:rPr lang="es-MX" dirty="0" smtClean="0"/>
              <a:t>Segunda forma normal</a:t>
            </a:r>
            <a:endParaRPr lang="es-MX" dirty="0"/>
          </a:p>
        </p:txBody>
      </p:sp>
      <p:sp>
        <p:nvSpPr>
          <p:cNvPr id="9" name="Marcador de contenido 4"/>
          <p:cNvSpPr>
            <a:spLocks noGrp="1"/>
          </p:cNvSpPr>
          <p:nvPr>
            <p:ph idx="1"/>
          </p:nvPr>
        </p:nvSpPr>
        <p:spPr>
          <a:xfrm>
            <a:off x="1436914" y="1800496"/>
            <a:ext cx="9601199" cy="4496787"/>
          </a:xfrm>
        </p:spPr>
        <p:txBody>
          <a:bodyPr>
            <a:normAutofit/>
          </a:bodyPr>
          <a:lstStyle/>
          <a:p>
            <a:pPr marL="0" indent="0" algn="just">
              <a:buNone/>
            </a:pPr>
            <a:r>
              <a:rPr lang="es-MX" dirty="0" smtClean="0"/>
              <a:t>Es necesario haber establecido antes los criterios de la primera forma normal, para posteriormente verificar que </a:t>
            </a:r>
            <a:r>
              <a:rPr lang="es-MX" u="sng" dirty="0" smtClean="0"/>
              <a:t>no deben existir dependencias parciales en ninguna de las columnas de las llaves primarias.</a:t>
            </a:r>
          </a:p>
          <a:p>
            <a:pPr marL="0" indent="0" algn="just">
              <a:buNone/>
            </a:pPr>
            <a:r>
              <a:rPr lang="es-MX" dirty="0" smtClean="0"/>
              <a:t>Ej.</a:t>
            </a:r>
          </a:p>
          <a:p>
            <a:pPr marL="0" indent="0" algn="just">
              <a:buNone/>
            </a:pPr>
            <a:r>
              <a:rPr lang="es-MX" dirty="0" smtClean="0"/>
              <a:t>Consideremos la relación </a:t>
            </a:r>
            <a:r>
              <a:rPr lang="es-MX" dirty="0" err="1" smtClean="0"/>
              <a:t>customer-order</a:t>
            </a:r>
            <a:r>
              <a:rPr lang="es-MX" dirty="0" smtClean="0"/>
              <a:t> y deseamos almacenar los siguientes datos:</a:t>
            </a:r>
          </a:p>
          <a:p>
            <a:endParaRPr lang="es-MX" dirty="0" smtClean="0"/>
          </a:p>
        </p:txBody>
      </p:sp>
      <p:pic>
        <p:nvPicPr>
          <p:cNvPr id="2" name="Imagen 1"/>
          <p:cNvPicPr>
            <a:picLocks noChangeAspect="1"/>
          </p:cNvPicPr>
          <p:nvPr/>
        </p:nvPicPr>
        <p:blipFill>
          <a:blip r:embed="rId2"/>
          <a:stretch>
            <a:fillRect/>
          </a:stretch>
        </p:blipFill>
        <p:spPr>
          <a:xfrm>
            <a:off x="4167940" y="4048889"/>
            <a:ext cx="4457700" cy="2724150"/>
          </a:xfrm>
          <a:prstGeom prst="rect">
            <a:avLst/>
          </a:prstGeom>
        </p:spPr>
      </p:pic>
    </p:spTree>
    <p:extLst>
      <p:ext uri="{BB962C8B-B14F-4D97-AF65-F5344CB8AC3E}">
        <p14:creationId xmlns:p14="http://schemas.microsoft.com/office/powerpoint/2010/main" val="4212525965"/>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TM10001114[[fn=Galería]]</Template>
  <TotalTime>604</TotalTime>
  <Words>1686</Words>
  <Application>Microsoft Office PowerPoint</Application>
  <PresentationFormat>Panorámica</PresentationFormat>
  <Paragraphs>244</Paragraphs>
  <Slides>46</Slides>
  <Notes>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46</vt:i4>
      </vt:variant>
    </vt:vector>
  </HeadingPairs>
  <TitlesOfParts>
    <vt:vector size="50" baseType="lpstr">
      <vt:lpstr>Arial</vt:lpstr>
      <vt:lpstr>Calibri</vt:lpstr>
      <vt:lpstr>Gill Sans MT</vt:lpstr>
      <vt:lpstr>Gallery</vt:lpstr>
      <vt:lpstr>Integridad de datos</vt:lpstr>
      <vt:lpstr>clasificación</vt:lpstr>
      <vt:lpstr>Normalización de base de datos.</vt:lpstr>
      <vt:lpstr>Normalización de base de datos.</vt:lpstr>
      <vt:lpstr>Primera forma normal</vt:lpstr>
      <vt:lpstr>Primera forma normal</vt:lpstr>
      <vt:lpstr>Primera forma normal</vt:lpstr>
      <vt:lpstr>Primera forma normal</vt:lpstr>
      <vt:lpstr>Segunda forma normal</vt:lpstr>
      <vt:lpstr>Segunda forma normal</vt:lpstr>
      <vt:lpstr>Segunda forma normal</vt:lpstr>
      <vt:lpstr>Tercera forma normal</vt:lpstr>
      <vt:lpstr>Tercera forma normal</vt:lpstr>
      <vt:lpstr>¿Qué es dependencia transitiva?</vt:lpstr>
      <vt:lpstr>RESUMEN DE LAS FORMAS NORMALES</vt:lpstr>
      <vt:lpstr>Repaso y ejemplos de formas normales</vt:lpstr>
      <vt:lpstr>Repaso y ejemplos de formas normales</vt:lpstr>
      <vt:lpstr>Sql sintaxis</vt:lpstr>
      <vt:lpstr>Introducción </vt:lpstr>
      <vt:lpstr>Sentencias </vt:lpstr>
      <vt:lpstr>Sentencias </vt:lpstr>
      <vt:lpstr>Sentencias </vt:lpstr>
      <vt:lpstr>Sentencias </vt:lpstr>
      <vt:lpstr>Sql tipos de datos</vt:lpstr>
      <vt:lpstr>Tipos de datos</vt:lpstr>
      <vt:lpstr>Tipos de datos (Numéricos)</vt:lpstr>
      <vt:lpstr>Tipos de datos (Numéricos)</vt:lpstr>
      <vt:lpstr>Tipos de datos (fecha)</vt:lpstr>
      <vt:lpstr>Tipos de datos (cadena)</vt:lpstr>
      <vt:lpstr>Tipos de datos (cadena)</vt:lpstr>
      <vt:lpstr>Tipos de datos (binario)</vt:lpstr>
      <vt:lpstr>Tipos de datos (misc)</vt:lpstr>
      <vt:lpstr>Sql operadores</vt:lpstr>
      <vt:lpstr>Introducción</vt:lpstr>
      <vt:lpstr>OPERADORES ARITMETICOS </vt:lpstr>
      <vt:lpstr>OPERADORES ARITMETICOS </vt:lpstr>
      <vt:lpstr>OPERADORES ARITMETICOS </vt:lpstr>
      <vt:lpstr>OPERADORES DE COMPARACIÓN</vt:lpstr>
      <vt:lpstr>OPERADORES DE COMPARACIÓN</vt:lpstr>
      <vt:lpstr>OPERADORES DE COMPARACIÓN</vt:lpstr>
      <vt:lpstr>OPERADORES lógicos</vt:lpstr>
      <vt:lpstr>OPERADORES lógicos</vt:lpstr>
      <vt:lpstr>Presentación de PowerPoint</vt:lpstr>
      <vt:lpstr>insert</vt:lpstr>
      <vt:lpstr>UPDATE</vt:lpstr>
      <vt:lpstr>delete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Integridad de datos</dc:title>
  <dc:creator>SLN_DEV</dc:creator>
  <cp:lastModifiedBy>DevSlein</cp:lastModifiedBy>
  <cp:revision>52</cp:revision>
  <dcterms:created xsi:type="dcterms:W3CDTF">2016-09-08T03:31:14Z</dcterms:created>
  <dcterms:modified xsi:type="dcterms:W3CDTF">2020-10-06T21:08:02Z</dcterms:modified>
</cp:coreProperties>
</file>