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67" r:id="rId21"/>
    <p:sldId id="278" r:id="rId22"/>
    <p:sldId id="273" r:id="rId23"/>
    <p:sldId id="280" r:id="rId24"/>
    <p:sldId id="279" r:id="rId25"/>
    <p:sldId id="281" r:id="rId26"/>
    <p:sldId id="286" r:id="rId27"/>
    <p:sldId id="282" r:id="rId28"/>
    <p:sldId id="283" r:id="rId29"/>
    <p:sldId id="284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09673"/>
          </a:xfrm>
        </p:spPr>
        <p:txBody>
          <a:bodyPr/>
          <a:lstStyle/>
          <a:p>
            <a:pPr algn="ctr"/>
            <a:r>
              <a:rPr lang="es-MX" dirty="0" smtClean="0"/>
              <a:t>SQL JOINS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55371" y="5424175"/>
            <a:ext cx="7825242" cy="430710"/>
          </a:xfrm>
        </p:spPr>
        <p:txBody>
          <a:bodyPr/>
          <a:lstStyle/>
          <a:p>
            <a:pPr algn="ctr"/>
            <a:r>
              <a:rPr lang="es-MX" dirty="0" smtClean="0"/>
              <a:t>m. En c. Niels </a:t>
            </a:r>
            <a:r>
              <a:rPr lang="es-MX" dirty="0" err="1" smtClean="0"/>
              <a:t>henrik</a:t>
            </a:r>
            <a:r>
              <a:rPr lang="es-MX" dirty="0" smtClean="0"/>
              <a:t> Navarrete manzanilla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36" y="192916"/>
            <a:ext cx="1176010" cy="1473958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 bwMode="gray">
          <a:xfrm>
            <a:off x="1955073" y="4093758"/>
            <a:ext cx="782524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cap="non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Son sentencias que combinan registros entre diferentes tablas y esto se realiza con datos que tengan en común las tablas.</a:t>
            </a:r>
            <a:endParaRPr lang="es-MX" cap="non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SELF JOIN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Se utiliza cuando se combina una tabla así misma, si la tabla fueran dos al mismo tiempo temporalmente.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475" y="3824559"/>
            <a:ext cx="6547324" cy="91725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313" y="5292906"/>
            <a:ext cx="4705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CARTESIAN JOIN / CROSS JOIN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Es una combinación cartesiana, por lo que devuelve el producto cartesiano de la combinación de dos a mas tablas. Por lo tanto equivale a un </a:t>
            </a:r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r>
              <a:rPr lang="es-MX" dirty="0" smtClean="0"/>
              <a:t>, donde el predicado del </a:t>
            </a:r>
            <a:r>
              <a:rPr lang="es-MX" dirty="0" err="1" smtClean="0"/>
              <a:t>join</a:t>
            </a:r>
            <a:r>
              <a:rPr lang="es-MX" dirty="0" smtClean="0"/>
              <a:t> siempre se evalúa como TRUE.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475" y="3824559"/>
            <a:ext cx="6547324" cy="91725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313" y="5292906"/>
            <a:ext cx="4705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CARTESIAN JOIN / CROSS JOIN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Es una combinación cartesiana, por lo que devuelve el producto cartesiano de la combinación de dos a mas tablas. Por lo tanto equivale a un </a:t>
            </a:r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r>
              <a:rPr lang="es-MX" dirty="0" smtClean="0"/>
              <a:t>, donde el predicado del </a:t>
            </a:r>
            <a:r>
              <a:rPr lang="es-MX" dirty="0" err="1" smtClean="0"/>
              <a:t>join</a:t>
            </a:r>
            <a:r>
              <a:rPr lang="es-MX" dirty="0" smtClean="0"/>
              <a:t> siempre se evalúa como TRUE.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Es una composición de tablas, con lo que se obtiene una tabla con las columnas de la primera tabla unidas a las columnas de la segunda tabla y las filas de la tabla </a:t>
            </a:r>
            <a:r>
              <a:rPr lang="es-MX" dirty="0"/>
              <a:t>resultante son todas las posibles concatenaciones de filas de la primera tabla con filas de la segunda tabla.</a:t>
            </a:r>
            <a:endParaRPr lang="es-MX" dirty="0" smtClean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626" y="4753110"/>
            <a:ext cx="29908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5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CARTESIAN JOIN / CROSS JOIN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527671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Ejercicio: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2909751"/>
            <a:ext cx="2021396" cy="12834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853" y="3081065"/>
            <a:ext cx="2142279" cy="111211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291464" y="34524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x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5959247" y="35181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=</a:t>
            </a:r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250" y="2609441"/>
            <a:ext cx="3557589" cy="18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54955" y="1946367"/>
            <a:ext cx="8825658" cy="2181496"/>
          </a:xfrm>
        </p:spPr>
        <p:txBody>
          <a:bodyPr/>
          <a:lstStyle/>
          <a:p>
            <a:pPr algn="ctr"/>
            <a:r>
              <a:rPr lang="es-MX" dirty="0" smtClean="0"/>
              <a:t>UNION, INTERSECT Y EXCEPT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54955" y="4467497"/>
            <a:ext cx="8825658" cy="1171303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17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UNION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Es usado para combinar los resultados de dos o mas SELECT, sin regresar valores (registros) duplicados.</a:t>
            </a:r>
          </a:p>
          <a:p>
            <a:pPr algn="just"/>
            <a:r>
              <a:rPr lang="es-MX" dirty="0" smtClean="0"/>
              <a:t>Para usar UNION, cada sentencia SELECT debe tener la misma cantidad de columnas, el mismo tipo de datos, el mismo orden, pero no debe tener la misma longitud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919" y="4100648"/>
            <a:ext cx="3907949" cy="24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UNION ALL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Es usado para combinar los resultados de dos o mas SELECT, duplicando los registros</a:t>
            </a:r>
          </a:p>
          <a:p>
            <a:pPr algn="just"/>
            <a:r>
              <a:rPr lang="es-MX" dirty="0" smtClean="0"/>
              <a:t>Las mismas reglas aplican para usar UNION ALL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117" y="3689849"/>
            <a:ext cx="4262992" cy="26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INTERSECT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Se usa para combinar dos consultas SELECT, pero solo va a regresar registros del primer SELECT que son idénticos a los registros del segundo SELECT.</a:t>
            </a:r>
          </a:p>
          <a:p>
            <a:pPr algn="just"/>
            <a:r>
              <a:rPr lang="es-MX" dirty="0" smtClean="0"/>
              <a:t>Es decir INTERSECT regresa solamente registros en común entre los dos SELECT.</a:t>
            </a:r>
          </a:p>
          <a:p>
            <a:pPr algn="just"/>
            <a:r>
              <a:rPr lang="es-MX" dirty="0"/>
              <a:t>I</a:t>
            </a:r>
            <a:r>
              <a:rPr lang="es-MX" dirty="0" smtClean="0"/>
              <a:t>gual se aplican las mismas reglas que UNION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120" y="3971243"/>
            <a:ext cx="3914077" cy="24556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988" y="4108470"/>
            <a:ext cx="53721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EXCEPT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Se usa para combinar dos consultas SELECT, solo regresa registros del primer SELECT que no se encuentren por el segundo SELECT.</a:t>
            </a:r>
          </a:p>
          <a:p>
            <a:pPr algn="just"/>
            <a:r>
              <a:rPr lang="es-MX" dirty="0" smtClean="0"/>
              <a:t>Es decir EXCEPT regresa solamente registros, que no estén en el segundo SELECT</a:t>
            </a:r>
          </a:p>
          <a:p>
            <a:pPr algn="just"/>
            <a:r>
              <a:rPr lang="es-MX" dirty="0"/>
              <a:t>Igual se aplican las mismas reglas que UNION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397" y="2786471"/>
            <a:ext cx="34385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31741"/>
          </a:xfrm>
        </p:spPr>
        <p:txBody>
          <a:bodyPr/>
          <a:lstStyle/>
          <a:p>
            <a:pPr algn="ctr"/>
            <a:r>
              <a:rPr lang="es-MX" dirty="0" smtClean="0"/>
              <a:t>ALIAS SQL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SQL JOINS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845453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Crear dos tablas:</a:t>
            </a:r>
            <a:endParaRPr lang="es-MX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83" y="4219756"/>
            <a:ext cx="5548664" cy="24748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44" y="2270271"/>
            <a:ext cx="7084968" cy="193073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364377" y="383167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Clientes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7668593" y="420100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Ordenes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25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ALIAS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Se puede renombrar una tabla o columna temporalmente asignándole otro nombre, este procedimiento se le conoce como </a:t>
            </a:r>
            <a:r>
              <a:rPr lang="es-MX" b="1" dirty="0" smtClean="0"/>
              <a:t>alias</a:t>
            </a:r>
            <a:endParaRPr lang="es-MX" dirty="0" smtClean="0"/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685" y="3304904"/>
            <a:ext cx="5033272" cy="32165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032" y="4758009"/>
            <a:ext cx="46672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246395" y="2308738"/>
            <a:ext cx="8825658" cy="1806061"/>
          </a:xfrm>
        </p:spPr>
        <p:txBody>
          <a:bodyPr/>
          <a:lstStyle/>
          <a:p>
            <a:pPr algn="ctr"/>
            <a:r>
              <a:rPr lang="es-MX" dirty="0" smtClean="0"/>
              <a:t>MODIFICACIÓN DE TABLAS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7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ALTER TABLE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9"/>
            <a:ext cx="11242411" cy="17604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Permite modificar la estructura de una tabla existente</a:t>
            </a:r>
          </a:p>
          <a:p>
            <a:pPr algn="just"/>
            <a:r>
              <a:rPr lang="es-MX" dirty="0" smtClean="0"/>
              <a:t>Agregando</a:t>
            </a:r>
          </a:p>
          <a:p>
            <a:pPr algn="just"/>
            <a:r>
              <a:rPr lang="es-MX" dirty="0" smtClean="0"/>
              <a:t>Eliminando</a:t>
            </a:r>
          </a:p>
          <a:p>
            <a:pPr algn="just"/>
            <a:r>
              <a:rPr lang="es-MX" dirty="0" smtClean="0"/>
              <a:t>Modificando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485167" y="4228609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Agregar una nueva columna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50" y="4750936"/>
            <a:ext cx="9454502" cy="4742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350" y="5926592"/>
            <a:ext cx="9306332" cy="47420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315350" y="555331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Quitando columna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ALTER TABLE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196553" y="2431453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Cambiando el tipo de dato de la columna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54954" y="5603331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Agregando restricción CHECK</a:t>
            </a:r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47" y="2800785"/>
            <a:ext cx="9546908" cy="3714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954" y="3753214"/>
            <a:ext cx="10237738" cy="32153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154954" y="3332325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Agregando restricción NOT NULL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154954" y="4249832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Agregando restricción UNIQUE</a:t>
            </a:r>
            <a:endParaRPr lang="es-MX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954" y="4714187"/>
            <a:ext cx="10092990" cy="6384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954" y="5978196"/>
            <a:ext cx="8500915" cy="6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TRUNCATE TABLE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Es usado para borrar completamente los datos de una tabla existente.</a:t>
            </a:r>
          </a:p>
          <a:p>
            <a:pPr algn="just"/>
            <a:r>
              <a:rPr lang="es-MX" dirty="0" smtClean="0"/>
              <a:t>También se puede utilizar DROP TABLE para borrar completamente la tabla pero este comando elimina completamente la estructura de la tabla en la base de datos 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56" y="4273064"/>
            <a:ext cx="7724646" cy="6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246395" y="2308739"/>
            <a:ext cx="8825658" cy="1531742"/>
          </a:xfrm>
        </p:spPr>
        <p:txBody>
          <a:bodyPr/>
          <a:lstStyle/>
          <a:p>
            <a:pPr algn="ctr"/>
            <a:r>
              <a:rPr lang="es-MX" dirty="0" smtClean="0"/>
              <a:t>Funciones de uso general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5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Funciones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587" y="2785655"/>
            <a:ext cx="7389296" cy="30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6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398161"/>
            <a:ext cx="11242411" cy="1237693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/>
              <a:t>COUNT: </a:t>
            </a:r>
            <a:r>
              <a:rPr lang="es-MX" dirty="0" smtClean="0"/>
              <a:t>Es una función muy utilizada para contar el numero de registros de una tabla o de una columna en especifico</a:t>
            </a:r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45" y="3367631"/>
            <a:ext cx="6505685" cy="535577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35783" y="4367141"/>
            <a:ext cx="11242411" cy="123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 smtClean="0"/>
              <a:t>MAX: </a:t>
            </a:r>
            <a:r>
              <a:rPr lang="es-MX" dirty="0" smtClean="0"/>
              <a:t>Es una función muy utilizada para encontrar el valor máximo entre un conjunto de registros</a:t>
            </a:r>
          </a:p>
          <a:p>
            <a:pPr marL="0" indent="0" algn="just">
              <a:buFont typeface="Wingdings 3" charset="2"/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495" y="5430727"/>
            <a:ext cx="5322807" cy="70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398161"/>
            <a:ext cx="11242411" cy="1237693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/>
              <a:t>MIN: </a:t>
            </a:r>
            <a:r>
              <a:rPr lang="es-MX" dirty="0"/>
              <a:t>Es una función muy utilizada para encontrar el valor </a:t>
            </a:r>
            <a:r>
              <a:rPr lang="es-MX" dirty="0" smtClean="0"/>
              <a:t>mínimo entre </a:t>
            </a:r>
            <a:r>
              <a:rPr lang="es-MX" dirty="0"/>
              <a:t>un conjunto de registros</a:t>
            </a:r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35783" y="4367141"/>
            <a:ext cx="11242411" cy="123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 smtClean="0"/>
              <a:t>Uno puede encontrar todos los registros con valor mínimo de cada registro con la clausula </a:t>
            </a:r>
            <a:r>
              <a:rPr lang="es-MX" b="1" dirty="0" smtClean="0"/>
              <a:t>GROUP BY</a:t>
            </a:r>
            <a:endParaRPr lang="es-MX" dirty="0" smtClean="0"/>
          </a:p>
          <a:p>
            <a:pPr marL="0" indent="0" algn="just">
              <a:buFont typeface="Wingdings 3" charset="2"/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04" y="3166226"/>
            <a:ext cx="5510079" cy="66620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24" y="5292031"/>
            <a:ext cx="8132878" cy="62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398161"/>
            <a:ext cx="11242411" cy="1237693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/>
              <a:t>AVG: </a:t>
            </a:r>
            <a:r>
              <a:rPr lang="es-MX" dirty="0"/>
              <a:t>Es una función muy utilizada para encontrar </a:t>
            </a:r>
            <a:r>
              <a:rPr lang="es-MX" dirty="0" smtClean="0"/>
              <a:t>el promedio entre </a:t>
            </a:r>
            <a:r>
              <a:rPr lang="es-MX" dirty="0"/>
              <a:t>un conjunto de registros</a:t>
            </a:r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35783" y="4367141"/>
            <a:ext cx="11242411" cy="123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 smtClean="0"/>
              <a:t>Uno puede encontrar el promedio de todos los registros de la clausula </a:t>
            </a:r>
            <a:r>
              <a:rPr lang="es-MX" b="1" dirty="0" smtClean="0"/>
              <a:t>GROUP BY</a:t>
            </a:r>
            <a:endParaRPr lang="es-MX" dirty="0" smtClean="0"/>
          </a:p>
          <a:p>
            <a:pPr marL="0" indent="0" algn="just">
              <a:buFont typeface="Wingdings 3" charset="2"/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908" y="3188132"/>
            <a:ext cx="5245403" cy="6523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543" y="5103547"/>
            <a:ext cx="6756348" cy="7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SQL JOINS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845453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Ejemplo de </a:t>
            </a:r>
            <a:r>
              <a:rPr lang="es-MX" dirty="0" err="1" smtClean="0"/>
              <a:t>Join</a:t>
            </a:r>
            <a:endParaRPr lang="es-MX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17" y="2998598"/>
            <a:ext cx="5898210" cy="137285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954" y="4942239"/>
            <a:ext cx="7446648" cy="100322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801" y="2272988"/>
            <a:ext cx="4924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398161"/>
            <a:ext cx="11242411" cy="1237693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/>
              <a:t>SUM: </a:t>
            </a:r>
            <a:r>
              <a:rPr lang="es-MX" dirty="0"/>
              <a:t>Es una función muy utilizada para </a:t>
            </a:r>
            <a:r>
              <a:rPr lang="es-MX" dirty="0" smtClean="0"/>
              <a:t>sumar los registros.</a:t>
            </a:r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35783" y="4367141"/>
            <a:ext cx="11242411" cy="123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 smtClean="0"/>
              <a:t>Uno puede encontrar el promedio de todos los registros de la clausula </a:t>
            </a:r>
            <a:r>
              <a:rPr lang="es-MX" b="1" dirty="0" smtClean="0"/>
              <a:t>GROUP BY</a:t>
            </a:r>
            <a:endParaRPr lang="es-MX" dirty="0" smtClean="0"/>
          </a:p>
          <a:p>
            <a:pPr marL="0" indent="0" algn="just">
              <a:buFont typeface="Wingdings 3" charset="2"/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 smtClean="0"/>
          </a:p>
          <a:p>
            <a:pPr marL="0" indent="0" algn="just">
              <a:buFont typeface="Wingdings 3" charset="2"/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742" y="3006388"/>
            <a:ext cx="4662711" cy="6294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634" y="5204822"/>
            <a:ext cx="7200207" cy="8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398161"/>
            <a:ext cx="11242411" cy="1237693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/>
              <a:t>CONCAT: </a:t>
            </a:r>
            <a:r>
              <a:rPr lang="es-MX" dirty="0"/>
              <a:t>Es una función </a:t>
            </a:r>
            <a:r>
              <a:rPr lang="es-MX" dirty="0" smtClean="0"/>
              <a:t>utilizada para concatenar (unir) dos cadenas para crear una sola cadena </a:t>
            </a:r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410" y="3635854"/>
            <a:ext cx="7882192" cy="4926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405" y="4598346"/>
            <a:ext cx="2789045" cy="8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9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SQL JOINS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El uso del JOIN, debe combinarse con la clausula WHERE. </a:t>
            </a:r>
          </a:p>
          <a:p>
            <a:pPr algn="just"/>
            <a:r>
              <a:rPr lang="es-MX" dirty="0" smtClean="0"/>
              <a:t>Varios de los operadores que hemos visto son usados también en las tablas que se unen como: =, &lt;, &gt;, &lt;&gt;, &lt;=, &gt;=, !=, BETWEEN, LIKE, and NOT;</a:t>
            </a:r>
          </a:p>
          <a:p>
            <a:pPr algn="just"/>
            <a:r>
              <a:rPr lang="es-MX" dirty="0" smtClean="0"/>
              <a:t>El operador mas habitual es:  “ = “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Existen diferentes tipos de </a:t>
            </a:r>
            <a:r>
              <a:rPr lang="es-MX" dirty="0" err="1" smtClean="0"/>
              <a:t>Joins</a:t>
            </a:r>
            <a:r>
              <a:rPr lang="es-MX" dirty="0"/>
              <a:t> </a:t>
            </a:r>
            <a:r>
              <a:rPr lang="es-MX" dirty="0" smtClean="0"/>
              <a:t>tales </a:t>
            </a:r>
            <a:r>
              <a:rPr lang="es-MX" dirty="0" smtClean="0"/>
              <a:t>como:</a:t>
            </a:r>
            <a:endParaRPr lang="es-MX" dirty="0" smtClean="0"/>
          </a:p>
          <a:p>
            <a:pPr algn="just"/>
            <a:r>
              <a:rPr lang="es-MX" dirty="0" smtClean="0"/>
              <a:t>INNER JOIN</a:t>
            </a:r>
          </a:p>
          <a:p>
            <a:pPr algn="just"/>
            <a:r>
              <a:rPr lang="es-MX" dirty="0" smtClean="0"/>
              <a:t>LEFT JOIN</a:t>
            </a:r>
          </a:p>
          <a:p>
            <a:pPr algn="just"/>
            <a:r>
              <a:rPr lang="es-MX" dirty="0" smtClean="0"/>
              <a:t>RIGHT JOIN</a:t>
            </a:r>
          </a:p>
          <a:p>
            <a:pPr algn="just"/>
            <a:r>
              <a:rPr lang="es-MX" dirty="0" smtClean="0"/>
              <a:t>FULL JOIN</a:t>
            </a:r>
          </a:p>
          <a:p>
            <a:pPr algn="just"/>
            <a:r>
              <a:rPr lang="es-MX" dirty="0" smtClean="0"/>
              <a:t>SELF JOIN</a:t>
            </a:r>
          </a:p>
          <a:p>
            <a:pPr algn="just"/>
            <a:r>
              <a:rPr lang="es-MX" dirty="0" smtClean="0"/>
              <a:t>CARTESIAN JOIN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2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INNER JOIN </a:t>
            </a:r>
            <a:br>
              <a:rPr lang="es-MX" dirty="0" smtClean="0"/>
            </a:br>
            <a:r>
              <a:rPr lang="es-MX" dirty="0" smtClean="0"/>
              <a:t>Unión Interno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Es el mas utilizado de los JOIN, a veces se refiere como EQUIJOIN.</a:t>
            </a:r>
          </a:p>
          <a:p>
            <a:pPr algn="just"/>
            <a:r>
              <a:rPr lang="es-MX" dirty="0" smtClean="0"/>
              <a:t>Crea una nueva tabla de resultados mediante la combinación de valores de las columnas de dos tablas (Tabla1 y Tabla 2), con base a un predicado de unión. La consulta compara cada fila de la tabla 1 con cada fila de la tabla 2 para encontrar todos los pares de filas que satisfacen la de predicado de unión. Cuando se cumple el predicado regresa los resultados por cada fila que lo cumpla.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336" y="4985521"/>
            <a:ext cx="7361389" cy="12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7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LEFT JOIN</a:t>
            </a:r>
            <a:br>
              <a:rPr lang="es-MX" dirty="0" smtClean="0"/>
            </a:br>
            <a:r>
              <a:rPr lang="es-MX" dirty="0" smtClean="0"/>
              <a:t>Combinación Izquierda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Devuelve todas filas de la tabla izquierda, incluso si no hay coincidencia en la tabla derecha. Esto significa que si la clausula </a:t>
            </a:r>
            <a:r>
              <a:rPr lang="es-MX" b="1" dirty="0" smtClean="0"/>
              <a:t>ON </a:t>
            </a:r>
            <a:r>
              <a:rPr lang="es-MX" dirty="0" smtClean="0"/>
              <a:t>no coincide con algún registro de la tabla derecha, la unión aún va a regresar los resultados pero con valores </a:t>
            </a:r>
            <a:r>
              <a:rPr lang="es-MX" b="1" dirty="0" err="1" smtClean="0"/>
              <a:t>null</a:t>
            </a:r>
            <a:r>
              <a:rPr lang="es-MX" b="1" dirty="0" smtClean="0"/>
              <a:t> </a:t>
            </a:r>
            <a:r>
              <a:rPr lang="es-MX" dirty="0" smtClean="0"/>
              <a:t>en cada columna de la tabla derecha que no hubo coincidencia.</a:t>
            </a:r>
          </a:p>
          <a:p>
            <a:pPr algn="just"/>
            <a:r>
              <a:rPr lang="es-MX" dirty="0" smtClean="0"/>
              <a:t>Esto significa que un </a:t>
            </a:r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r>
              <a:rPr lang="es-MX" dirty="0" smtClean="0"/>
              <a:t> devuelve todos los valores de la tabla izquierda, además de los valores que coinciden con la tabla derecha y valores </a:t>
            </a:r>
            <a:r>
              <a:rPr lang="es-MX" b="1" dirty="0" err="1" smtClean="0"/>
              <a:t>null</a:t>
            </a:r>
            <a:r>
              <a:rPr lang="es-MX" b="1" dirty="0" smtClean="0"/>
              <a:t> </a:t>
            </a:r>
            <a:r>
              <a:rPr lang="es-MX" dirty="0" smtClean="0"/>
              <a:t>en caso de que no coincidieron con el predicado.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84" y="5268140"/>
            <a:ext cx="7705283" cy="12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RIGHT JOIN</a:t>
            </a:r>
            <a:br>
              <a:rPr lang="es-MX" dirty="0" smtClean="0"/>
            </a:br>
            <a:r>
              <a:rPr lang="es-MX" dirty="0" smtClean="0"/>
              <a:t>Combinación Derecha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Devuelve todas filas de la tabla derecha, incluso si no hay coincidencia en la tabla izquierda. Esto significa que si la clausula </a:t>
            </a:r>
            <a:r>
              <a:rPr lang="es-MX" b="1" dirty="0" smtClean="0"/>
              <a:t>ON </a:t>
            </a:r>
            <a:r>
              <a:rPr lang="es-MX" dirty="0" smtClean="0"/>
              <a:t>no coincide con algún registro de la tabla izquierda, la unión aún va a regresar los resultados pero con valores </a:t>
            </a:r>
            <a:r>
              <a:rPr lang="es-MX" b="1" dirty="0" err="1" smtClean="0"/>
              <a:t>null</a:t>
            </a:r>
            <a:r>
              <a:rPr lang="es-MX" b="1" dirty="0" smtClean="0"/>
              <a:t> </a:t>
            </a:r>
            <a:r>
              <a:rPr lang="es-MX" dirty="0" smtClean="0"/>
              <a:t>en cada columna de la tabla izquierda que no hubo coincidencia.</a:t>
            </a:r>
          </a:p>
          <a:p>
            <a:pPr algn="just"/>
            <a:r>
              <a:rPr lang="es-MX" dirty="0" smtClean="0"/>
              <a:t>Esto significa que un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r>
              <a:rPr lang="es-MX" dirty="0" smtClean="0"/>
              <a:t> devuelve todos los valores de la tabla derecha, además de los valores que coinciden con la tabla izquierda y valores </a:t>
            </a:r>
            <a:r>
              <a:rPr lang="es-MX" b="1" dirty="0" err="1" smtClean="0"/>
              <a:t>null</a:t>
            </a:r>
            <a:r>
              <a:rPr lang="es-MX" b="1" dirty="0" smtClean="0"/>
              <a:t> </a:t>
            </a:r>
            <a:r>
              <a:rPr lang="es-MX" dirty="0" smtClean="0"/>
              <a:t>en caso de que no coincidieron con el predicado.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020" y="5330461"/>
            <a:ext cx="7739509" cy="12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FULL JOIN</a:t>
            </a:r>
            <a:br>
              <a:rPr lang="es-MX" dirty="0" smtClean="0"/>
            </a:br>
            <a:r>
              <a:rPr lang="es-MX" dirty="0" smtClean="0"/>
              <a:t>Combinación Izquierda - Derecha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Combina los resultados de ambas tablas (Izquierda y Derecha), regresando como resultado un conjunto de registros y aquellos que no coinciden los representa con valores </a:t>
            </a:r>
            <a:r>
              <a:rPr lang="es-MX" b="1" dirty="0" err="1" smtClean="0"/>
              <a:t>null</a:t>
            </a:r>
            <a:r>
              <a:rPr lang="es-MX" b="1" dirty="0" smtClean="0"/>
              <a:t>.</a:t>
            </a:r>
            <a:endParaRPr lang="es-MX" dirty="0" smtClean="0"/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 smtClean="0"/>
              <a:t>Sintaxis: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r>
              <a:rPr lang="es-MX" b="1" dirty="0" smtClean="0"/>
              <a:t>*</a:t>
            </a:r>
            <a:r>
              <a:rPr lang="es-MX" dirty="0" smtClean="0"/>
              <a:t>Si la base de datos no contiene la clausula FULL JOIN se puede utilizar UNION ALL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838" y="4018869"/>
            <a:ext cx="6972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FULL JOIN</a:t>
            </a:r>
            <a:br>
              <a:rPr lang="es-MX" dirty="0" smtClean="0"/>
            </a:br>
            <a:r>
              <a:rPr lang="es-MX" dirty="0" smtClean="0"/>
              <a:t>Combinación Izquierda - Derecha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35783" y="2289018"/>
            <a:ext cx="11242411" cy="441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Si la base de datos no contiene la clausula FULL JOIN se puede utilizar UNION ALL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02" y="192916"/>
            <a:ext cx="1176010" cy="1473958"/>
          </a:xfrm>
          <a:prstGeom prst="rect">
            <a:avLst/>
          </a:prstGeom>
        </p:spPr>
      </p:pic>
      <p:pic>
        <p:nvPicPr>
          <p:cNvPr id="5" name="Picture 2" descr="http://es.fordesigner.com/imguploads/Image/cjbc/zcool/png20080526/1211766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20"/>
            <a:ext cx="1315350" cy="13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578" y="2956582"/>
            <a:ext cx="5617573" cy="98193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628" y="4242708"/>
            <a:ext cx="6467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9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1037</TotalTime>
  <Words>1161</Words>
  <Application>Microsoft Office PowerPoint</Application>
  <PresentationFormat>Panorámica</PresentationFormat>
  <Paragraphs>187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Sala de reuniones Ion</vt:lpstr>
      <vt:lpstr>SQL JOINS</vt:lpstr>
      <vt:lpstr>SQL JOINS</vt:lpstr>
      <vt:lpstr>SQL JOINS</vt:lpstr>
      <vt:lpstr>SQL JOINS</vt:lpstr>
      <vt:lpstr>INNER JOIN  Unión Interno</vt:lpstr>
      <vt:lpstr>LEFT JOIN Combinación Izquierda </vt:lpstr>
      <vt:lpstr>RIGHT JOIN Combinación Derecha </vt:lpstr>
      <vt:lpstr>FULL JOIN Combinación Izquierda - Derecha </vt:lpstr>
      <vt:lpstr>FULL JOIN Combinación Izquierda - Derecha </vt:lpstr>
      <vt:lpstr>SELF JOIN</vt:lpstr>
      <vt:lpstr>CARTESIAN JOIN / CROSS JOIN</vt:lpstr>
      <vt:lpstr>CARTESIAN JOIN / CROSS JOIN</vt:lpstr>
      <vt:lpstr>CARTESIAN JOIN / CROSS JOIN</vt:lpstr>
      <vt:lpstr>UNION, INTERSECT Y EXCEPT</vt:lpstr>
      <vt:lpstr>UNION</vt:lpstr>
      <vt:lpstr>UNION ALL</vt:lpstr>
      <vt:lpstr>INTERSECT</vt:lpstr>
      <vt:lpstr>EXCEPT</vt:lpstr>
      <vt:lpstr>ALIAS SQL</vt:lpstr>
      <vt:lpstr>ALIAS</vt:lpstr>
      <vt:lpstr>MODIFICACIÓN DE TABLAS</vt:lpstr>
      <vt:lpstr>ALTER TABLE</vt:lpstr>
      <vt:lpstr>ALTER TABLE</vt:lpstr>
      <vt:lpstr>TRUNCATE TABLE</vt:lpstr>
      <vt:lpstr>Funciones de uso general</vt:lpstr>
      <vt:lpstr>Funciones</vt:lpstr>
      <vt:lpstr>Funciones</vt:lpstr>
      <vt:lpstr>Funciones</vt:lpstr>
      <vt:lpstr>Funciones</vt:lpstr>
      <vt:lpstr>Funciones</vt:lpstr>
      <vt:lpstr>Funciones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SLN_DEV</dc:creator>
  <cp:lastModifiedBy>DevSlein</cp:lastModifiedBy>
  <cp:revision>39</cp:revision>
  <dcterms:created xsi:type="dcterms:W3CDTF">2016-09-16T15:38:28Z</dcterms:created>
  <dcterms:modified xsi:type="dcterms:W3CDTF">2020-10-23T18:16:48Z</dcterms:modified>
  <cp:contentStatus/>
</cp:coreProperties>
</file>