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3" r:id="rId5"/>
    <p:sldId id="262" r:id="rId6"/>
    <p:sldId id="264" r:id="rId7"/>
    <p:sldId id="265" r:id="rId8"/>
    <p:sldId id="258" r:id="rId9"/>
    <p:sldId id="277" r:id="rId10"/>
    <p:sldId id="271" r:id="rId11"/>
    <p:sldId id="274" r:id="rId12"/>
    <p:sldId id="272" r:id="rId13"/>
    <p:sldId id="273" r:id="rId14"/>
    <p:sldId id="276" r:id="rId15"/>
    <p:sldId id="278" r:id="rId16"/>
    <p:sldId id="259" r:id="rId17"/>
    <p:sldId id="266" r:id="rId18"/>
    <p:sldId id="267" r:id="rId19"/>
    <p:sldId id="270" r:id="rId20"/>
    <p:sldId id="269" r:id="rId21"/>
    <p:sldId id="268" r:id="rId22"/>
    <p:sldId id="260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86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67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31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8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534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38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7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590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57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98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3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5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15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5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84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2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09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234B2B-15F9-4137-B1B7-955D7E069EBC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CAE7F7-1772-4D76-8A9E-0FDED11135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62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SQL INTERMEDIO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022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USUARIOS: DEFINICIÓN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Usuarios que se autentican en una base</a:t>
            </a:r>
          </a:p>
          <a:p>
            <a:r>
              <a:rPr lang="es-MX" dirty="0"/>
              <a:t>Permite controlar a donde tendrá acceso el usuario</a:t>
            </a:r>
          </a:p>
          <a:p>
            <a:pPr lvl="1"/>
            <a:r>
              <a:rPr lang="es-MX" dirty="0"/>
              <a:t>usuario basado en un usuario Windows sin ingreso</a:t>
            </a:r>
          </a:p>
          <a:p>
            <a:pPr lvl="1"/>
            <a:r>
              <a:rPr lang="es-MX" dirty="0"/>
              <a:t>usuario basado en un grupo Windows sin ingreso</a:t>
            </a:r>
          </a:p>
          <a:p>
            <a:pPr lvl="1"/>
            <a:r>
              <a:rPr lang="es-MX" dirty="0"/>
              <a:t>Usuario en SQL basado en un usuario de </a:t>
            </a:r>
            <a:r>
              <a:rPr lang="es-MX" dirty="0" err="1"/>
              <a:t>Azure</a:t>
            </a:r>
            <a:r>
              <a:rPr lang="es-MX" dirty="0"/>
              <a:t> Active </a:t>
            </a:r>
            <a:r>
              <a:rPr lang="es-MX" dirty="0" err="1"/>
              <a:t>Directory</a:t>
            </a:r>
            <a:endParaRPr lang="es-MX" dirty="0"/>
          </a:p>
          <a:p>
            <a:pPr lvl="1"/>
            <a:r>
              <a:rPr lang="es-MX" dirty="0"/>
              <a:t>Usuario de base de datos con </a:t>
            </a:r>
            <a:r>
              <a:rPr lang="es-MX" dirty="0" err="1" smtClean="0"/>
              <a:t>password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344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USUARIOS: </a:t>
            </a:r>
            <a:r>
              <a:rPr lang="es-MX" dirty="0" smtClean="0"/>
              <a:t>SINTAXIS DE CREACIÓN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Asignados a una base de datos específica</a:t>
            </a:r>
          </a:p>
          <a:p>
            <a:pPr marL="0" indent="0">
              <a:buNone/>
            </a:pPr>
            <a:r>
              <a:rPr lang="es-MX" dirty="0" smtClean="0"/>
              <a:t>CREATE </a:t>
            </a:r>
            <a:r>
              <a:rPr lang="es-MX" dirty="0"/>
              <a:t>USER [ACTIVEDIRETORY\AGUST];</a:t>
            </a:r>
          </a:p>
          <a:p>
            <a:pPr marL="0" indent="0">
              <a:buNone/>
            </a:pPr>
            <a:r>
              <a:rPr lang="es-MX" dirty="0"/>
              <a:t>CREATE USER [</a:t>
            </a:r>
            <a:r>
              <a:rPr lang="es-MX" dirty="0" err="1"/>
              <a:t>GRUPO_Windows</a:t>
            </a:r>
            <a:r>
              <a:rPr lang="es-MX" dirty="0"/>
              <a:t>\</a:t>
            </a:r>
            <a:r>
              <a:rPr lang="es-MX" dirty="0" err="1"/>
              <a:t>agust</a:t>
            </a:r>
            <a:r>
              <a:rPr lang="es-MX" dirty="0"/>
              <a:t>];</a:t>
            </a:r>
          </a:p>
          <a:p>
            <a:pPr marL="0" indent="0">
              <a:buNone/>
            </a:pP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agust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 [</a:t>
            </a:r>
            <a:r>
              <a:rPr lang="es-MX" dirty="0" err="1" smtClean="0"/>
              <a:t>activedirectory</a:t>
            </a:r>
            <a:r>
              <a:rPr lang="es-MX" dirty="0" smtClean="0"/>
              <a:t>\</a:t>
            </a:r>
            <a:r>
              <a:rPr lang="es-MX" dirty="0" err="1" smtClean="0"/>
              <a:t>agust</a:t>
            </a:r>
            <a:r>
              <a:rPr lang="es-MX" dirty="0" smtClean="0"/>
              <a:t>]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provider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 </a:t>
            </a:r>
            <a:r>
              <a:rPr lang="es-MX" dirty="0" err="1" smtClean="0"/>
              <a:t>agust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password</a:t>
            </a:r>
            <a:r>
              <a:rPr lang="es-MX" dirty="0"/>
              <a:t> </a:t>
            </a:r>
            <a:r>
              <a:rPr lang="es-MX" dirty="0" smtClean="0"/>
              <a:t>= ‘**************’;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167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USUARIOS: DEFINICIÓN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Usuario basado en credenciales </a:t>
            </a:r>
            <a:r>
              <a:rPr lang="es-MX" dirty="0" err="1"/>
              <a:t>windows</a:t>
            </a:r>
            <a:r>
              <a:rPr lang="es-MX" dirty="0"/>
              <a:t> que se conectan mediante un grupo de </a:t>
            </a:r>
            <a:r>
              <a:rPr lang="es-MX" dirty="0" err="1"/>
              <a:t>logins</a:t>
            </a:r>
            <a:r>
              <a:rPr lang="es-MX" dirty="0"/>
              <a:t> de </a:t>
            </a:r>
            <a:r>
              <a:rPr lang="es-MX" dirty="0" err="1"/>
              <a:t>windows</a:t>
            </a:r>
            <a:endParaRPr lang="es-MX" dirty="0"/>
          </a:p>
          <a:p>
            <a:r>
              <a:rPr lang="es-MX" dirty="0"/>
              <a:t>usuario basado en un usuario de Windows que no tiene </a:t>
            </a:r>
            <a:r>
              <a:rPr lang="es-MX" dirty="0" err="1"/>
              <a:t>login</a:t>
            </a:r>
            <a:r>
              <a:rPr lang="es-MX" dirty="0"/>
              <a:t>, pero puede conectarse al motor de base de datos a través de la membresía en un grupo Windows. </a:t>
            </a:r>
          </a:p>
          <a:p>
            <a:r>
              <a:rPr lang="es-MX" dirty="0"/>
              <a:t>usuario basado en un grupo de Windows que no tiene </a:t>
            </a:r>
            <a:r>
              <a:rPr lang="es-MX" dirty="0" err="1"/>
              <a:t>login</a:t>
            </a:r>
            <a:r>
              <a:rPr lang="es-MX" dirty="0"/>
              <a:t>, pero puede conectarse al motor de base de datos a través de la membresía en un grupo de Windows </a:t>
            </a:r>
            <a:r>
              <a:rPr lang="es-MX" dirty="0" smtClean="0"/>
              <a:t>diferente.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439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USUARIOS: DEFINICIÓN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Usuarios que no pueden autenticarse</a:t>
            </a:r>
          </a:p>
          <a:p>
            <a:r>
              <a:rPr lang="es-MX" dirty="0"/>
              <a:t>Estos </a:t>
            </a:r>
            <a:r>
              <a:rPr lang="es-MX" dirty="0" smtClean="0"/>
              <a:t>usuarios </a:t>
            </a:r>
            <a:r>
              <a:rPr lang="es-MX" dirty="0"/>
              <a:t>no pueden ingresar a SQL</a:t>
            </a:r>
          </a:p>
          <a:p>
            <a:pPr lvl="1"/>
            <a:r>
              <a:rPr lang="es-MX" dirty="0"/>
              <a:t>usuarios sin </a:t>
            </a:r>
            <a:r>
              <a:rPr lang="es-MX" dirty="0" err="1"/>
              <a:t>login</a:t>
            </a:r>
            <a:r>
              <a:rPr lang="es-MX" dirty="0"/>
              <a:t>, no pueden ingresar pero se les conceden permisos</a:t>
            </a:r>
          </a:p>
          <a:p>
            <a:pPr lvl="1"/>
            <a:r>
              <a:rPr lang="es-MX" dirty="0"/>
              <a:t>Usuarios basados en un certificado, no pueden ingresar pero pueden conceder permisos y pueden firmar módulos</a:t>
            </a:r>
          </a:p>
          <a:p>
            <a:pPr lvl="1"/>
            <a:r>
              <a:rPr lang="es-MX" dirty="0"/>
              <a:t>Usuario basado en una llave asimétrica. No puede ingresar pero puede conceder permisos y puede firmar módulos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91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USUARIOS: </a:t>
            </a:r>
            <a:r>
              <a:rPr lang="es-MX" dirty="0" smtClean="0"/>
              <a:t>SINTAXIS DE CREACIÓN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USER </a:t>
            </a:r>
            <a:r>
              <a:rPr lang="en-US" dirty="0" err="1" smtClean="0"/>
              <a:t>agust</a:t>
            </a:r>
            <a:r>
              <a:rPr lang="en-US" dirty="0" smtClean="0"/>
              <a:t> </a:t>
            </a:r>
            <a:r>
              <a:rPr lang="en-US" dirty="0"/>
              <a:t>WITHOUT LOGIN; 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USER </a:t>
            </a:r>
            <a:r>
              <a:rPr lang="en-US" dirty="0" err="1" smtClean="0"/>
              <a:t>agust</a:t>
            </a:r>
            <a:r>
              <a:rPr lang="en-US" dirty="0" smtClean="0"/>
              <a:t> </a:t>
            </a:r>
            <a:r>
              <a:rPr lang="en-US" dirty="0"/>
              <a:t>FOR CERTIFICATE CarnationProduction50; 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User </a:t>
            </a:r>
            <a:r>
              <a:rPr lang="en-US" dirty="0" err="1" smtClean="0"/>
              <a:t>agust</a:t>
            </a:r>
            <a:r>
              <a:rPr lang="en-US" dirty="0" smtClean="0"/>
              <a:t> </a:t>
            </a:r>
            <a:r>
              <a:rPr lang="en-US" dirty="0"/>
              <a:t>FROM ASYMMETRIC KEY PacificSales09;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0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USUARIOS sin </a:t>
            </a:r>
            <a:r>
              <a:rPr lang="es-MX" dirty="0" err="1" smtClean="0"/>
              <a:t>login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configuran</a:t>
            </a:r>
            <a:r>
              <a:rPr lang="en-US" dirty="0" smtClean="0"/>
              <a:t> para </a:t>
            </a:r>
            <a:r>
              <a:rPr lang="en-US" dirty="0" err="1" smtClean="0"/>
              <a:t>asignar</a:t>
            </a:r>
            <a:r>
              <a:rPr lang="en-US" dirty="0" smtClean="0"/>
              <a:t> </a:t>
            </a:r>
            <a:r>
              <a:rPr lang="en-US" dirty="0" err="1" smtClean="0"/>
              <a:t>permisos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no </a:t>
            </a:r>
            <a:r>
              <a:rPr lang="en-US" dirty="0" err="1" smtClean="0"/>
              <a:t>tienen</a:t>
            </a:r>
            <a:r>
              <a:rPr lang="en-US" dirty="0" smtClean="0"/>
              <a:t>. De </a:t>
            </a:r>
            <a:r>
              <a:rPr lang="en-US" dirty="0" err="1" smtClean="0"/>
              <a:t>tal</a:t>
            </a:r>
            <a:r>
              <a:rPr lang="en-US" dirty="0" smtClean="0"/>
              <a:t> forma que </a:t>
            </a:r>
            <a:r>
              <a:rPr lang="en-US" dirty="0" err="1" smtClean="0"/>
              <a:t>ingresan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suplantación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para </a:t>
            </a:r>
            <a:r>
              <a:rPr lang="en-US" dirty="0" err="1" smtClean="0"/>
              <a:t>realizar</a:t>
            </a:r>
            <a:r>
              <a:rPr lang="en-US" dirty="0" smtClean="0"/>
              <a:t> la </a:t>
            </a:r>
            <a:r>
              <a:rPr lang="en-US" dirty="0" err="1" smtClean="0"/>
              <a:t>operación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La </a:t>
            </a:r>
            <a:r>
              <a:rPr lang="en-US" dirty="0" err="1" smtClean="0"/>
              <a:t>suplantación</a:t>
            </a:r>
            <a:r>
              <a:rPr lang="en-US" dirty="0" smtClean="0"/>
              <a:t> se </a:t>
            </a:r>
            <a:r>
              <a:rPr lang="en-US" dirty="0" err="1" smtClean="0"/>
              <a:t>realiza</a:t>
            </a:r>
            <a:r>
              <a:rPr lang="en-US" dirty="0" smtClean="0"/>
              <a:t> con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Grant impersonate on user:: [</a:t>
            </a:r>
            <a:r>
              <a:rPr lang="en-US" dirty="0" err="1" smtClean="0"/>
              <a:t>usuario_sin_login</a:t>
            </a:r>
            <a:r>
              <a:rPr lang="en-US" dirty="0" smtClean="0"/>
              <a:t>] to [</a:t>
            </a:r>
            <a:r>
              <a:rPr lang="en-US" dirty="0" err="1" smtClean="0"/>
              <a:t>usuario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..</a:t>
            </a:r>
          </a:p>
          <a:p>
            <a:pPr marL="0" indent="0">
              <a:buNone/>
            </a:pPr>
            <a:r>
              <a:rPr lang="en-US" dirty="0" smtClean="0"/>
              <a:t>Execute as user = ‘</a:t>
            </a:r>
            <a:r>
              <a:rPr lang="en-US" dirty="0" err="1" smtClean="0"/>
              <a:t>usuario_sin_login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DISPARADORES: DEFINICIÓN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Un </a:t>
            </a:r>
            <a:r>
              <a:rPr lang="es-MX" dirty="0" err="1" smtClean="0"/>
              <a:t>trigger</a:t>
            </a:r>
            <a:r>
              <a:rPr lang="es-MX" dirty="0" smtClean="0"/>
              <a:t> (o DISPARADOR) </a:t>
            </a:r>
            <a:r>
              <a:rPr lang="es-MX" dirty="0"/>
              <a:t>es una clase especial de procedimiento almacenado que se ejecuta automáticamente cuando se produce un evento en el servidor de bases de datos</a:t>
            </a:r>
            <a:r>
              <a:rPr lang="es-MX" dirty="0" smtClean="0"/>
              <a:t>.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635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DISPARADORES: TIPOS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DML: SE EJECUTAN CON OPERACIONES DE INSERT, UPDATE O DELETE EN UNA TABLA (SOBRE DATOS)</a:t>
            </a:r>
          </a:p>
          <a:p>
            <a:pPr marL="0" indent="0">
              <a:buNone/>
            </a:pPr>
            <a:r>
              <a:rPr lang="es-MX" dirty="0" smtClean="0"/>
              <a:t>DDL: SE EJECUTAAN CON OPERACIONES DE ALTER Y DROP (SOBRE OBJETOS)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213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DISPARADORES: SINTAXIS CREACIÓN DML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4160520" cy="33111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smtClean="0"/>
              <a:t>&lt;NOMBRE_TRIGGER&gt;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smtClean="0"/>
              <a:t>&lt;NOMBRE_TABLA&gt;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</a:t>
            </a:r>
            <a:r>
              <a:rPr lang="en-US" dirty="0" smtClean="0"/>
              <a:t>&lt;INSERT,DELETE,UPDATE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AS 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NOCOUNT ON;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dirty="0" smtClean="0"/>
              <a:t>CÓDIGO DEL TRIGGER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050281" y="1549165"/>
            <a:ext cx="5353594" cy="4982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ALTER TRIGGER [</a:t>
            </a:r>
            <a:r>
              <a:rPr lang="pt-BR" dirty="0" err="1"/>
              <a:t>dbo</a:t>
            </a:r>
            <a:r>
              <a:rPr lang="pt-BR" dirty="0"/>
              <a:t>].[</a:t>
            </a:r>
            <a:r>
              <a:rPr lang="pt-BR" dirty="0" err="1"/>
              <a:t>isExistencia</a:t>
            </a:r>
            <a:r>
              <a:rPr lang="pt-BR" dirty="0"/>
              <a:t>] ON [</a:t>
            </a:r>
            <a:r>
              <a:rPr lang="pt-BR" dirty="0" err="1"/>
              <a:t>dbo</a:t>
            </a:r>
            <a:r>
              <a:rPr lang="pt-BR" dirty="0"/>
              <a:t>].[</a:t>
            </a:r>
            <a:r>
              <a:rPr lang="pt-BR" dirty="0" err="1"/>
              <a:t>Lista_Pedido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es-MX" dirty="0"/>
              <a:t>FOR INSERT</a:t>
            </a:r>
          </a:p>
          <a:p>
            <a:pPr marL="0" indent="0">
              <a:buNone/>
            </a:pPr>
            <a:r>
              <a:rPr lang="es-MX" dirty="0"/>
              <a:t>AS</a:t>
            </a:r>
          </a:p>
          <a:p>
            <a:pPr marL="0" indent="0">
              <a:buNone/>
            </a:pPr>
            <a:r>
              <a:rPr lang="es-MX" dirty="0"/>
              <a:t>DECLARE @total INT</a:t>
            </a:r>
          </a:p>
          <a:p>
            <a:pPr marL="0" indent="0">
              <a:buNone/>
            </a:pPr>
            <a:r>
              <a:rPr lang="en-US" dirty="0"/>
              <a:t>SELECT @total = </a:t>
            </a:r>
            <a:r>
              <a:rPr lang="en-US" dirty="0" err="1"/>
              <a:t>Existencias</a:t>
            </a:r>
            <a:r>
              <a:rPr lang="en-US" dirty="0"/>
              <a:t> FROM </a:t>
            </a:r>
            <a:r>
              <a:rPr lang="en-US" dirty="0" err="1"/>
              <a:t>VExistencias</a:t>
            </a:r>
            <a:r>
              <a:rPr lang="en-US" dirty="0"/>
              <a:t> INNER JOIN inserted </a:t>
            </a:r>
          </a:p>
          <a:p>
            <a:pPr marL="0" indent="0">
              <a:buNone/>
            </a:pPr>
            <a:r>
              <a:rPr lang="es-MX" dirty="0"/>
              <a:t>ON </a:t>
            </a:r>
            <a:r>
              <a:rPr lang="es-MX" dirty="0" err="1"/>
              <a:t>VExistencias.idArticulo</a:t>
            </a:r>
            <a:r>
              <a:rPr lang="es-MX" dirty="0"/>
              <a:t> = </a:t>
            </a:r>
            <a:r>
              <a:rPr lang="es-MX" dirty="0" err="1"/>
              <a:t>inserted.idArticulo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if</a:t>
            </a:r>
            <a:r>
              <a:rPr lang="es-MX" dirty="0"/>
              <a:t> @total &lt; 0</a:t>
            </a:r>
          </a:p>
          <a:p>
            <a:pPr marL="0" indent="0">
              <a:buNone/>
            </a:pPr>
            <a:r>
              <a:rPr lang="es-MX" dirty="0"/>
              <a:t>BEGIN</a:t>
            </a:r>
          </a:p>
          <a:p>
            <a:pPr marL="0" indent="0">
              <a:buNone/>
            </a:pPr>
            <a:r>
              <a:rPr lang="es-MX" dirty="0"/>
              <a:t>	ROLLBACK TRAN</a:t>
            </a:r>
          </a:p>
          <a:p>
            <a:pPr marL="0" indent="0">
              <a:buNone/>
            </a:pPr>
            <a:r>
              <a:rPr lang="es-MX" dirty="0"/>
              <a:t>	RAISERROR('Ya no hay disponibilidad del producto',2,1)</a:t>
            </a:r>
          </a:p>
          <a:p>
            <a:pPr marL="0" indent="0">
              <a:buNone/>
            </a:pPr>
            <a:r>
              <a:rPr lang="es-MX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0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DISPARADORES: SINTAXIS CREACIÓN DDL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4604655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smtClean="0"/>
              <a:t>&lt;NOMBRE_TRIGGER&gt;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 DATABASE 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&lt;DROP_TABLE</a:t>
            </a:r>
            <a:r>
              <a:rPr lang="en-US" dirty="0"/>
              <a:t>, ALTER_TABLE&gt; </a:t>
            </a:r>
          </a:p>
          <a:p>
            <a:pPr marL="0" indent="0">
              <a:buNone/>
            </a:pPr>
            <a:r>
              <a:rPr lang="en-US" dirty="0"/>
              <a:t>AS 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END 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290456" y="1261782"/>
            <a:ext cx="6139544" cy="4982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CREATE TRIGGER TR_SEGURIDAD </a:t>
            </a:r>
          </a:p>
          <a:p>
            <a:pPr marL="0" indent="0" algn="just">
              <a:buNone/>
            </a:pPr>
            <a:r>
              <a:rPr lang="en-US" dirty="0"/>
              <a:t>ON DATABASE FOR DROP_TABLE, ALTER_TABLE </a:t>
            </a:r>
          </a:p>
          <a:p>
            <a:pPr marL="0" indent="0" algn="just">
              <a:buNone/>
            </a:pPr>
            <a:r>
              <a:rPr lang="en-US" dirty="0"/>
              <a:t>AS </a:t>
            </a:r>
          </a:p>
          <a:p>
            <a:pPr marL="0" indent="0" algn="just">
              <a:buNone/>
            </a:pPr>
            <a:r>
              <a:rPr lang="en-US" dirty="0"/>
              <a:t>BEGIN</a:t>
            </a:r>
          </a:p>
          <a:p>
            <a:pPr marL="0" indent="0" algn="just">
              <a:buNone/>
            </a:pPr>
            <a:r>
              <a:rPr lang="en-US" dirty="0"/>
              <a:t>RAISERROR ('No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permitido</a:t>
            </a:r>
            <a:r>
              <a:rPr lang="en-US" dirty="0"/>
              <a:t> </a:t>
            </a:r>
            <a:r>
              <a:rPr lang="en-US" dirty="0" err="1"/>
              <a:t>borrar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tablas'</a:t>
            </a:r>
            <a:r>
              <a:rPr lang="en-US" dirty="0"/>
              <a:t> , 16, 1)</a:t>
            </a:r>
          </a:p>
          <a:p>
            <a:pPr marL="0" indent="0" algn="just">
              <a:buNone/>
            </a:pPr>
            <a:r>
              <a:rPr lang="en-US" dirty="0"/>
              <a:t>ROLLBACK TRANSACTION </a:t>
            </a:r>
          </a:p>
          <a:p>
            <a:pPr marL="0" indent="0" algn="just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9852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INDICES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7" r="26367"/>
          <a:stretch>
            <a:fillRect/>
          </a:stretch>
        </p:blipFill>
        <p:spPr bwMode="auto">
          <a:xfrm>
            <a:off x="7754210" y="173285"/>
            <a:ext cx="3598146" cy="507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8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DISPARADORES: SINTAXIS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9790610" cy="377570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-- Desactiva el </a:t>
            </a:r>
            <a:r>
              <a:rPr lang="es-MX" altLang="es-MX" dirty="0" err="1"/>
              <a:t>trigger</a:t>
            </a:r>
            <a:r>
              <a:rPr lang="es-MX" altLang="es-MX" dirty="0"/>
              <a:t> </a:t>
            </a:r>
            <a:r>
              <a:rPr lang="es-MX" altLang="es-MX" dirty="0" err="1"/>
              <a:t>isExistencia</a:t>
            </a:r>
            <a:endParaRPr lang="es-MX" altLang="es-MX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DISABLE TRIGGER </a:t>
            </a:r>
            <a:r>
              <a:rPr lang="es-MX" altLang="es-MX" dirty="0" err="1"/>
              <a:t>isExistencia</a:t>
            </a:r>
            <a:r>
              <a:rPr lang="es-MX" altLang="es-MX" dirty="0"/>
              <a:t> ON </a:t>
            </a:r>
            <a:r>
              <a:rPr lang="es-MX" altLang="es-MX" dirty="0" err="1"/>
              <a:t>Lista_Pedido</a:t>
            </a:r>
            <a:endParaRPr lang="es-MX" altLang="es-MX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GO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-- activa el </a:t>
            </a:r>
            <a:r>
              <a:rPr lang="es-MX" altLang="es-MX" dirty="0" err="1"/>
              <a:t>trigger</a:t>
            </a:r>
            <a:r>
              <a:rPr lang="es-MX" altLang="es-MX" dirty="0"/>
              <a:t> </a:t>
            </a:r>
            <a:r>
              <a:rPr lang="es-MX" altLang="es-MX" dirty="0" err="1"/>
              <a:t>isExistencia</a:t>
            </a:r>
            <a:endParaRPr lang="es-MX" altLang="es-MX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ENABLE TRIGGER </a:t>
            </a:r>
            <a:r>
              <a:rPr lang="es-MX" altLang="es-MX" dirty="0" err="1"/>
              <a:t>isExistencia</a:t>
            </a:r>
            <a:r>
              <a:rPr lang="es-MX" altLang="es-MX" dirty="0"/>
              <a:t> ON </a:t>
            </a:r>
            <a:r>
              <a:rPr lang="es-MX" altLang="es-MX" dirty="0" err="1"/>
              <a:t>Lista_Pedido</a:t>
            </a:r>
            <a:endParaRPr lang="es-MX" altLang="es-MX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GO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-- Desactiva todos los </a:t>
            </a:r>
            <a:r>
              <a:rPr lang="es-MX" altLang="es-MX" dirty="0" err="1"/>
              <a:t>trigger</a:t>
            </a:r>
            <a:r>
              <a:rPr lang="es-MX" altLang="es-MX" dirty="0"/>
              <a:t> de la tabla </a:t>
            </a:r>
            <a:r>
              <a:rPr lang="es-MX" altLang="es-MX" dirty="0" err="1"/>
              <a:t>Lista_Pedido</a:t>
            </a:r>
            <a:endParaRPr lang="es-MX" altLang="es-MX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ALTER TABLE </a:t>
            </a:r>
            <a:r>
              <a:rPr lang="es-MX" altLang="es-MX" dirty="0" err="1"/>
              <a:t>Lista_Pedido</a:t>
            </a:r>
            <a:r>
              <a:rPr lang="es-MX" altLang="es-MX" dirty="0"/>
              <a:t> DISABLE TRIGGER ALL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GO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-- Activa todos los </a:t>
            </a:r>
            <a:r>
              <a:rPr lang="es-MX" altLang="es-MX" dirty="0" err="1"/>
              <a:t>trigger</a:t>
            </a:r>
            <a:r>
              <a:rPr lang="es-MX" altLang="es-MX" dirty="0"/>
              <a:t> de la tabla </a:t>
            </a:r>
            <a:r>
              <a:rPr lang="es-MX" altLang="es-MX" dirty="0" err="1"/>
              <a:t>Lista_Pedido</a:t>
            </a:r>
            <a:endParaRPr lang="es-MX" altLang="es-MX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/>
              <a:t>ALTER TABLE </a:t>
            </a:r>
            <a:r>
              <a:rPr lang="es-MX" altLang="es-MX" dirty="0" err="1"/>
              <a:t>Lista_Pedido</a:t>
            </a:r>
            <a:r>
              <a:rPr lang="es-MX" altLang="es-MX" dirty="0"/>
              <a:t> ENABLE TRIGGER ALL </a:t>
            </a:r>
          </a:p>
        </p:txBody>
      </p:sp>
    </p:spTree>
    <p:extLst>
      <p:ext uri="{BB962C8B-B14F-4D97-AF65-F5344CB8AC3E}">
        <p14:creationId xmlns:p14="http://schemas.microsoft.com/office/powerpoint/2010/main" val="235689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DISPARADORES: TABLAS AUXILIARES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00062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 smtClean="0"/>
              <a:t>Inserted</a:t>
            </a:r>
            <a:r>
              <a:rPr lang="es-MX" dirty="0" smtClean="0"/>
              <a:t>: INSERT Y UPDATE, GUARDA DATOS INSERTADOS (ANTES DE HACER LOS CAMBIOS EN LA TABLA)</a:t>
            </a:r>
          </a:p>
          <a:p>
            <a:pPr marL="0" indent="0">
              <a:buNone/>
            </a:pPr>
            <a:r>
              <a:rPr lang="es-MX" dirty="0" smtClean="0"/>
              <a:t>DELETED: UPDATE Y DELETE, GUARDA EL DATO A REEMPLAZAR O A ELIMINAR (DESPUES DE HACER LA OPERACIÓN)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CURSORES: definición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elemento que representará a un conjunto de datos determinado por una consulta T-SQL, el cursor permitirá recorrer fila a fila, leer y eventualmente modificar dicho conjunto de resultados. </a:t>
            </a:r>
            <a:endParaRPr lang="es-MX" dirty="0" smtClean="0"/>
          </a:p>
          <a:p>
            <a:r>
              <a:rPr lang="es-MX" dirty="0" smtClean="0">
                <a:sym typeface="Wingdings" panose="05000000000000000000" pitchFamily="2" charset="2"/>
              </a:rPr>
              <a:t> </a:t>
            </a:r>
            <a:r>
              <a:rPr lang="es-MX" dirty="0"/>
              <a:t>es una estructura de </a:t>
            </a:r>
            <a:r>
              <a:rPr lang="es-MX" dirty="0" smtClean="0"/>
              <a:t>datos creada </a:t>
            </a:r>
            <a:r>
              <a:rPr lang="es-MX" dirty="0"/>
              <a:t>en memoria RAM producto de una sentencia SELECT y que nos permite </a:t>
            </a:r>
            <a:r>
              <a:rPr lang="es-MX" dirty="0" smtClean="0"/>
              <a:t>navegar dentro </a:t>
            </a:r>
            <a:r>
              <a:rPr lang="es-MX" dirty="0"/>
              <a:t>de las filas para obtener la información.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48539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CURSORES simples: estructura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1) declaración:</a:t>
            </a:r>
          </a:p>
          <a:p>
            <a:pPr marL="457200" lvl="1" indent="0">
              <a:buNone/>
            </a:pPr>
            <a:r>
              <a:rPr lang="en-US" dirty="0"/>
              <a:t>DECLARE </a:t>
            </a:r>
            <a:r>
              <a:rPr lang="en-US" dirty="0" err="1" smtClean="0"/>
              <a:t>csr_persona</a:t>
            </a:r>
            <a:r>
              <a:rPr lang="en-US" dirty="0" smtClean="0"/>
              <a:t> </a:t>
            </a:r>
            <a:r>
              <a:rPr lang="en-US" dirty="0"/>
              <a:t>CURSOR FOR SELECT </a:t>
            </a:r>
            <a:r>
              <a:rPr lang="en-US" dirty="0" smtClean="0"/>
              <a:t>id,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persona</a:t>
            </a:r>
            <a:endParaRPr lang="es-MX" dirty="0"/>
          </a:p>
          <a:p>
            <a:r>
              <a:rPr lang="es-MX" dirty="0" smtClean="0"/>
              <a:t>2) apertura</a:t>
            </a:r>
          </a:p>
          <a:p>
            <a:pPr marL="457200" lvl="1" indent="0">
              <a:buNone/>
            </a:pPr>
            <a:r>
              <a:rPr lang="es-MX" dirty="0" smtClean="0"/>
              <a:t>Open </a:t>
            </a:r>
            <a:r>
              <a:rPr lang="es-MX" dirty="0" err="1" smtClean="0"/>
              <a:t>csr_persona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02924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CURSORES simples: estructura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3) recorrido y acceso a los datos</a:t>
            </a:r>
          </a:p>
          <a:p>
            <a:pPr marL="457200" lvl="1" indent="0">
              <a:buNone/>
            </a:pPr>
            <a:r>
              <a:rPr lang="en-US" dirty="0"/>
              <a:t>FETCH NEXT FROM </a:t>
            </a:r>
            <a:r>
              <a:rPr lang="en-US" dirty="0" err="1" smtClean="0"/>
              <a:t>csr_persona</a:t>
            </a:r>
            <a:r>
              <a:rPr lang="en-US" dirty="0" smtClean="0"/>
              <a:t> </a:t>
            </a:r>
            <a:r>
              <a:rPr lang="en-US" dirty="0"/>
              <a:t>INTO </a:t>
            </a:r>
            <a:r>
              <a:rPr lang="en-US" dirty="0" smtClean="0"/>
              <a:t>@</a:t>
            </a:r>
            <a:r>
              <a:rPr lang="en-US" dirty="0" err="1" smtClean="0"/>
              <a:t>id_persona</a:t>
            </a:r>
            <a:r>
              <a:rPr lang="en-US" dirty="0" smtClean="0"/>
              <a:t>, @</a:t>
            </a:r>
            <a:r>
              <a:rPr lang="en-US" dirty="0" err="1" smtClean="0"/>
              <a:t>nombre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WHILE @@FETCH_STATUS = </a:t>
            </a:r>
            <a:r>
              <a:rPr lang="en-US" dirty="0" smtClean="0"/>
              <a:t>0</a:t>
            </a:r>
          </a:p>
          <a:p>
            <a:pPr marL="457200" lvl="1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FETCH </a:t>
            </a:r>
            <a:r>
              <a:rPr lang="en-US" dirty="0"/>
              <a:t>NEXT FROM </a:t>
            </a:r>
            <a:r>
              <a:rPr lang="en-US" dirty="0" err="1"/>
              <a:t>csr_persona</a:t>
            </a:r>
            <a:r>
              <a:rPr lang="en-US" dirty="0"/>
              <a:t> INTO @</a:t>
            </a:r>
            <a:r>
              <a:rPr lang="en-US" dirty="0" err="1"/>
              <a:t>id_persona</a:t>
            </a:r>
            <a:r>
              <a:rPr lang="en-US" dirty="0"/>
              <a:t>, @</a:t>
            </a:r>
            <a:r>
              <a:rPr lang="en-US" dirty="0" err="1" smtClean="0"/>
              <a:t>nombr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624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CURSORES simples: estructura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4) cierre y liberación de recurso</a:t>
            </a:r>
          </a:p>
          <a:p>
            <a:pPr marL="457200" lvl="1" indent="0">
              <a:buNone/>
            </a:pPr>
            <a:r>
              <a:rPr lang="es-MX" dirty="0" err="1" smtClean="0"/>
              <a:t>Close</a:t>
            </a:r>
            <a:r>
              <a:rPr lang="es-MX" dirty="0" smtClean="0"/>
              <a:t> </a:t>
            </a:r>
            <a:r>
              <a:rPr lang="es-MX" dirty="0" err="1" smtClean="0"/>
              <a:t>csr_persona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err="1" smtClean="0"/>
              <a:t>Deallocate</a:t>
            </a:r>
            <a:r>
              <a:rPr lang="es-MX" dirty="0" smtClean="0"/>
              <a:t> </a:t>
            </a:r>
            <a:r>
              <a:rPr lang="es-MX" dirty="0" err="1" smtClean="0"/>
              <a:t>csr_persona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251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CURSORES simples: VALOR DE @@FETCH_STATUS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8813932"/>
              </p:ext>
            </p:extLst>
          </p:nvPr>
        </p:nvGraphicFramePr>
        <p:xfrm>
          <a:off x="685800" y="2549080"/>
          <a:ext cx="10394950" cy="1821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9255">
                  <a:extLst>
                    <a:ext uri="{9D8B030D-6E8A-4147-A177-3AD203B41FA5}">
                      <a16:colId xmlns:a16="http://schemas.microsoft.com/office/drawing/2014/main" val="1009317224"/>
                    </a:ext>
                  </a:extLst>
                </a:gridCol>
                <a:gridCol w="9085695">
                  <a:extLst>
                    <a:ext uri="{9D8B030D-6E8A-4147-A177-3AD203B41FA5}">
                      <a16:colId xmlns:a16="http://schemas.microsoft.com/office/drawing/2014/main" val="196199677"/>
                    </a:ext>
                  </a:extLst>
                </a:gridCol>
              </a:tblGrid>
              <a:tr h="29256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 smtClean="0">
                          <a:effectLst/>
                        </a:rPr>
                        <a:t>Valor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s-MX" sz="1600" b="0">
                          <a:effectLst/>
                        </a:rPr>
                        <a:t>Descripción Description</a:t>
                      </a:r>
                      <a:endParaRPr lang="es-MX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476962635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 smtClean="0">
                          <a:effectLst/>
                        </a:rPr>
                        <a:t>0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La instrucción FETCH se ejecutó correctamente</a:t>
                      </a:r>
                      <a:r>
                        <a:rPr lang="es-MX" sz="1600" b="0" dirty="0" smtClean="0">
                          <a:effectLst/>
                        </a:rPr>
                        <a:t>.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2060140301"/>
                  </a:ext>
                </a:extLst>
              </a:tr>
              <a:tr h="45652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-</a:t>
                      </a:r>
                      <a:r>
                        <a:rPr lang="es-MX" sz="1600" b="0" dirty="0" smtClean="0">
                          <a:effectLst/>
                        </a:rPr>
                        <a:t>1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La instrucción FETCH no se ejecutó correctamente o la fila estaba más allá del conjunto de resultados</a:t>
                      </a:r>
                      <a:r>
                        <a:rPr lang="es-MX" sz="1600" b="0" dirty="0" smtClean="0">
                          <a:effectLst/>
                        </a:rPr>
                        <a:t>.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3115411671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-</a:t>
                      </a:r>
                      <a:r>
                        <a:rPr lang="es-MX" sz="1600" b="0" dirty="0" smtClean="0">
                          <a:effectLst/>
                        </a:rPr>
                        <a:t>2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Falta la fila capturada</a:t>
                      </a:r>
                      <a:r>
                        <a:rPr lang="es-MX" sz="1600" b="0" dirty="0" smtClean="0">
                          <a:effectLst/>
                        </a:rPr>
                        <a:t>.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368564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2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INDICES: DEFINICIÓN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Lista o relación ordenada con algún </a:t>
            </a:r>
            <a:r>
              <a:rPr lang="es-MX" dirty="0" smtClean="0"/>
              <a:t>criterio.</a:t>
            </a:r>
          </a:p>
          <a:p>
            <a:r>
              <a:rPr lang="es-MX" dirty="0" smtClean="0"/>
              <a:t>Los </a:t>
            </a:r>
            <a:r>
              <a:rPr lang="es-MX" dirty="0"/>
              <a:t>índices se utilizan para recuperar datos de la base de datos muy rápido. </a:t>
            </a:r>
            <a:endParaRPr lang="es-MX" dirty="0" smtClean="0"/>
          </a:p>
          <a:p>
            <a:r>
              <a:rPr lang="es-MX" dirty="0" smtClean="0"/>
              <a:t>Los </a:t>
            </a:r>
            <a:r>
              <a:rPr lang="es-MX" dirty="0"/>
              <a:t>usuarios no pueden ver los índices, solo se utilizan para acelerar las </a:t>
            </a:r>
            <a:r>
              <a:rPr lang="es-MX" dirty="0" smtClean="0"/>
              <a:t>consultas.</a:t>
            </a:r>
          </a:p>
          <a:p>
            <a:r>
              <a:rPr lang="es-MX" dirty="0"/>
              <a:t>Se denomina también índice de almacén de filas porque es un índice de árbol b (agrupado o no agrupado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25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INDICES: tipos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Clúster: ordena y almacena filas de datos de la tabla o vista de acuerdo con los valore s de la clave del índice. Cuando la tabla lo contiene se denomina tabla agrupada</a:t>
            </a:r>
          </a:p>
          <a:p>
            <a:r>
              <a:rPr lang="es-MX" dirty="0" smtClean="0"/>
              <a:t>No CLÚSTER (NO AGRUPADO): tienen un estructura separada de las filas de datos, contiene puntero a la fila de datos que contiene el valor clave y se llama localizador de fila. </a:t>
            </a:r>
          </a:p>
          <a:p>
            <a:r>
              <a:rPr lang="es-MX" dirty="0" smtClean="0"/>
              <a:t>El valor de la columna índice por cada fila debe ser único</a:t>
            </a:r>
          </a:p>
        </p:txBody>
      </p:sp>
    </p:spTree>
    <p:extLst>
      <p:ext uri="{BB962C8B-B14F-4D97-AF65-F5344CB8AC3E}">
        <p14:creationId xmlns:p14="http://schemas.microsoft.com/office/powerpoint/2010/main" val="142125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59" y="-337751"/>
            <a:ext cx="5836591" cy="5770734"/>
          </a:xfrm>
          <a:prstGeom prst="rect">
            <a:avLst/>
          </a:prstGeom>
        </p:spPr>
      </p:pic>
      <p:sp>
        <p:nvSpPr>
          <p:cNvPr id="7" name="Marcador de contenido 4"/>
          <p:cNvSpPr>
            <a:spLocks noGrp="1"/>
          </p:cNvSpPr>
          <p:nvPr>
            <p:ph sz="quarter" idx="13"/>
          </p:nvPr>
        </p:nvSpPr>
        <p:spPr>
          <a:xfrm rot="21447017">
            <a:off x="3070742" y="750930"/>
            <a:ext cx="4573224" cy="4180099"/>
          </a:xfrm>
        </p:spPr>
        <p:txBody>
          <a:bodyPr/>
          <a:lstStyle/>
          <a:p>
            <a:pPr algn="just"/>
            <a:r>
              <a:rPr lang="es-MX" dirty="0"/>
              <a:t>Actualizar una tabla con índices lleva más tiempo que actualizar una tabla sin </a:t>
            </a:r>
            <a:r>
              <a:rPr lang="es-MX" dirty="0" smtClean="0"/>
              <a:t>ellos (porque </a:t>
            </a:r>
            <a:r>
              <a:rPr lang="es-MX" dirty="0"/>
              <a:t>los índices también necesitan una actualización). Por lo tanto, solo cree índices en columnas que se buscarán con </a:t>
            </a:r>
            <a:r>
              <a:rPr lang="es-MX" dirty="0" smtClean="0"/>
              <a:t>frecuencia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771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INDICES: creación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CLUSTERED INDEX </a:t>
            </a:r>
            <a:r>
              <a:rPr lang="en-US" dirty="0" err="1" smtClean="0"/>
              <a:t>ix_indice_per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/>
              <a:t>dbo.persona</a:t>
            </a:r>
            <a:r>
              <a:rPr lang="en-US" dirty="0" smtClean="0"/>
              <a:t> [</a:t>
            </a:r>
            <a:r>
              <a:rPr lang="en-US" dirty="0" err="1" smtClean="0"/>
              <a:t>curp</a:t>
            </a:r>
            <a:r>
              <a:rPr lang="en-US" dirty="0" smtClean="0"/>
              <a:t>); </a:t>
            </a:r>
          </a:p>
          <a:p>
            <a:r>
              <a:rPr lang="es-MX" dirty="0"/>
              <a:t>CREATE NONCLUSTERED INDEX </a:t>
            </a:r>
            <a:r>
              <a:rPr lang="en-US" dirty="0" err="1"/>
              <a:t>ix_indice_per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s-MX" dirty="0" smtClean="0"/>
              <a:t>ON </a:t>
            </a:r>
            <a:r>
              <a:rPr lang="es-MX" dirty="0" err="1" smtClean="0"/>
              <a:t>dbo.persona</a:t>
            </a:r>
            <a:r>
              <a:rPr lang="es-MX" dirty="0" smtClean="0"/>
              <a:t> (</a:t>
            </a:r>
            <a:r>
              <a:rPr lang="es-MX" dirty="0" err="1" smtClean="0"/>
              <a:t>curp</a:t>
            </a:r>
            <a:r>
              <a:rPr lang="es-MX" dirty="0" smtClean="0"/>
              <a:t>); </a:t>
            </a:r>
          </a:p>
          <a:p>
            <a:r>
              <a:rPr lang="es-MX" dirty="0"/>
              <a:t>CREATE NONCLUSTERED INDEX </a:t>
            </a:r>
            <a:r>
              <a:rPr lang="en-US" dirty="0" err="1"/>
              <a:t>ix_indice_per</a:t>
            </a:r>
            <a:r>
              <a:rPr lang="en-US" dirty="0"/>
              <a:t> </a:t>
            </a:r>
            <a:r>
              <a:rPr lang="es-MX" dirty="0" smtClean="0"/>
              <a:t>ON </a:t>
            </a:r>
            <a:r>
              <a:rPr lang="es-MX" dirty="0" err="1"/>
              <a:t>dbo.persona</a:t>
            </a:r>
            <a:r>
              <a:rPr lang="es-MX" dirty="0"/>
              <a:t> (</a:t>
            </a:r>
            <a:r>
              <a:rPr lang="es-MX" dirty="0" err="1"/>
              <a:t>curp</a:t>
            </a:r>
            <a:r>
              <a:rPr lang="es-MX" dirty="0" smtClean="0"/>
              <a:t>) </a:t>
            </a:r>
            <a:r>
              <a:rPr lang="es-MX" dirty="0"/>
              <a:t>WHERE </a:t>
            </a:r>
            <a:r>
              <a:rPr lang="es-MX" dirty="0" smtClean="0"/>
              <a:t>estatus = ‘activo’;</a:t>
            </a:r>
          </a:p>
          <a:p>
            <a:r>
              <a:rPr lang="en-US" dirty="0"/>
              <a:t>CREATE NONCLUSTERED INDEX </a:t>
            </a:r>
            <a:r>
              <a:rPr lang="en-US" dirty="0" err="1"/>
              <a:t>ix_indice_per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s-MX" dirty="0" err="1"/>
              <a:t>dbo.persona</a:t>
            </a:r>
            <a:r>
              <a:rPr lang="es-MX" dirty="0"/>
              <a:t> (</a:t>
            </a:r>
            <a:r>
              <a:rPr lang="es-MX" dirty="0" err="1"/>
              <a:t>curp</a:t>
            </a:r>
            <a:r>
              <a:rPr lang="es-MX" dirty="0"/>
              <a:t>)</a:t>
            </a:r>
            <a:r>
              <a:rPr lang="en-US" dirty="0" smtClean="0"/>
              <a:t> </a:t>
            </a:r>
            <a:r>
              <a:rPr lang="en-US" dirty="0"/>
              <a:t>INCLUDE </a:t>
            </a:r>
            <a:r>
              <a:rPr lang="en-US" dirty="0" smtClean="0"/>
              <a:t>(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apellido_paterno</a:t>
            </a:r>
            <a:r>
              <a:rPr lang="en-US" smtClean="0"/>
              <a:t>, ciudad);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6673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59" y="-337751"/>
            <a:ext cx="5836591" cy="5770734"/>
          </a:xfrm>
          <a:prstGeom prst="rect">
            <a:avLst/>
          </a:prstGeom>
        </p:spPr>
      </p:pic>
      <p:sp>
        <p:nvSpPr>
          <p:cNvPr id="7" name="Marcador de contenido 4"/>
          <p:cNvSpPr>
            <a:spLocks noGrp="1"/>
          </p:cNvSpPr>
          <p:nvPr>
            <p:ph sz="quarter" idx="13"/>
          </p:nvPr>
        </p:nvSpPr>
        <p:spPr>
          <a:xfrm rot="21447017">
            <a:off x="3070742" y="750930"/>
            <a:ext cx="4573224" cy="4180099"/>
          </a:xfrm>
        </p:spPr>
        <p:txBody>
          <a:bodyPr/>
          <a:lstStyle/>
          <a:p>
            <a:pPr algn="just"/>
            <a:r>
              <a:rPr lang="es-MX" dirty="0" smtClean="0"/>
              <a:t>Las restricciones </a:t>
            </a:r>
            <a:r>
              <a:rPr lang="es-MX" dirty="0"/>
              <a:t>PRIMARY KEY y </a:t>
            </a:r>
            <a:r>
              <a:rPr lang="es-MX" dirty="0" smtClean="0"/>
              <a:t>UNIQUE crean índices en automático para la columna en la que se definen.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156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USUARIOS: DEFINICIÓN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Usuarios basados en </a:t>
            </a:r>
            <a:r>
              <a:rPr lang="es-MX" dirty="0" err="1"/>
              <a:t>logins</a:t>
            </a:r>
            <a:r>
              <a:rPr lang="es-MX" dirty="0"/>
              <a:t> en master</a:t>
            </a:r>
          </a:p>
          <a:p>
            <a:r>
              <a:rPr lang="es-MX" dirty="0"/>
              <a:t>Es el tipo más </a:t>
            </a:r>
            <a:r>
              <a:rPr lang="es-MX" dirty="0" smtClean="0"/>
              <a:t>común que </a:t>
            </a:r>
            <a:r>
              <a:rPr lang="es-MX" dirty="0"/>
              <a:t>se puede declarar</a:t>
            </a:r>
          </a:p>
          <a:p>
            <a:pPr lvl="1"/>
            <a:r>
              <a:rPr lang="es-MX" dirty="0"/>
              <a:t>Usuario basado en un </a:t>
            </a:r>
            <a:r>
              <a:rPr lang="es-MX" dirty="0" err="1"/>
              <a:t>login</a:t>
            </a:r>
            <a:r>
              <a:rPr lang="es-MX" dirty="0"/>
              <a:t> con cuenta de Windows Active </a:t>
            </a:r>
            <a:r>
              <a:rPr lang="es-MX" dirty="0" err="1"/>
              <a:t>Directoy</a:t>
            </a:r>
            <a:endParaRPr lang="es-MX" dirty="0"/>
          </a:p>
          <a:p>
            <a:pPr lvl="1"/>
            <a:r>
              <a:rPr lang="es-MX" dirty="0"/>
              <a:t>Usuarios basados en un </a:t>
            </a:r>
            <a:r>
              <a:rPr lang="es-MX" dirty="0" err="1"/>
              <a:t>login</a:t>
            </a:r>
            <a:r>
              <a:rPr lang="es-MX" dirty="0"/>
              <a:t> basado en un grupo de Windows</a:t>
            </a:r>
          </a:p>
          <a:p>
            <a:pPr lvl="1"/>
            <a:r>
              <a:rPr lang="es-MX" dirty="0"/>
              <a:t>Usuario basado en un </a:t>
            </a:r>
            <a:r>
              <a:rPr lang="es-MX" dirty="0" err="1"/>
              <a:t>login</a:t>
            </a:r>
            <a:r>
              <a:rPr lang="es-MX" dirty="0"/>
              <a:t> usando autenticación de SQL </a:t>
            </a:r>
            <a:r>
              <a:rPr lang="es-MX" dirty="0" smtClean="0"/>
              <a:t>Server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643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USUARIOS: </a:t>
            </a:r>
            <a:r>
              <a:rPr lang="es-MX" dirty="0" smtClean="0"/>
              <a:t>SINTAXIS DE CREACIÓN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CREATE USER </a:t>
            </a:r>
            <a:r>
              <a:rPr lang="es-MX" dirty="0" smtClean="0"/>
              <a:t>[ACTIVEDIRETORY\AGUST];</a:t>
            </a:r>
          </a:p>
          <a:p>
            <a:pPr marL="0" indent="0">
              <a:buNone/>
            </a:pPr>
            <a:r>
              <a:rPr lang="es-MX" dirty="0" smtClean="0"/>
              <a:t>CREATE USER [</a:t>
            </a:r>
            <a:r>
              <a:rPr lang="es-MX" dirty="0" err="1" smtClean="0"/>
              <a:t>GRUPO_Windows</a:t>
            </a:r>
            <a:r>
              <a:rPr lang="es-MX" dirty="0" smtClean="0"/>
              <a:t>\</a:t>
            </a:r>
            <a:r>
              <a:rPr lang="es-MX" dirty="0" err="1" smtClean="0"/>
              <a:t>agust</a:t>
            </a:r>
            <a:r>
              <a:rPr lang="es-MX" dirty="0" smtClean="0"/>
              <a:t>];</a:t>
            </a:r>
          </a:p>
          <a:p>
            <a:pPr marL="0" indent="0">
              <a:buNone/>
            </a:pP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 </a:t>
            </a:r>
            <a:r>
              <a:rPr lang="es-MX" dirty="0" err="1" smtClean="0"/>
              <a:t>agust</a:t>
            </a:r>
            <a:r>
              <a:rPr lang="es-MX" dirty="0" smtClean="0"/>
              <a:t>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512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417</TotalTime>
  <Words>1119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Impact</vt:lpstr>
      <vt:lpstr>Times New Roman</vt:lpstr>
      <vt:lpstr>Wingdings</vt:lpstr>
      <vt:lpstr>Evento principal</vt:lpstr>
      <vt:lpstr>SQL INTERMEDIO</vt:lpstr>
      <vt:lpstr>INDICES</vt:lpstr>
      <vt:lpstr>INDICES: DEFINICIÓN</vt:lpstr>
      <vt:lpstr>INDICES: tipos</vt:lpstr>
      <vt:lpstr>PowerPoint Presentation</vt:lpstr>
      <vt:lpstr>INDICES: creación</vt:lpstr>
      <vt:lpstr>PowerPoint Presentation</vt:lpstr>
      <vt:lpstr>USUARIOS: DEFINICIÓN</vt:lpstr>
      <vt:lpstr>USUARIOS: SINTAXIS DE CREACIÓN</vt:lpstr>
      <vt:lpstr>USUARIOS: DEFINICIÓN</vt:lpstr>
      <vt:lpstr>USUARIOS: SINTAXIS DE CREACIÓN</vt:lpstr>
      <vt:lpstr>USUARIOS: DEFINICIÓN</vt:lpstr>
      <vt:lpstr>USUARIOS: DEFINICIÓN</vt:lpstr>
      <vt:lpstr>USUARIOS: SINTAXIS DE CREACIÓN</vt:lpstr>
      <vt:lpstr>USUARIOS sin login</vt:lpstr>
      <vt:lpstr>DISPARADORES: DEFINICIÓN</vt:lpstr>
      <vt:lpstr>DISPARADORES: TIPOS</vt:lpstr>
      <vt:lpstr>DISPARADORES: SINTAXIS CREACIÓN DML</vt:lpstr>
      <vt:lpstr>DISPARADORES: SINTAXIS CREACIÓN DDL</vt:lpstr>
      <vt:lpstr>DISPARADORES: SINTAXIS</vt:lpstr>
      <vt:lpstr>DISPARADORES: TABLAS AUXILIARES</vt:lpstr>
      <vt:lpstr>CURSORES: definición</vt:lpstr>
      <vt:lpstr>CURSORES simples: estructura</vt:lpstr>
      <vt:lpstr>CURSORES simples: estructura</vt:lpstr>
      <vt:lpstr>CURSORES simples: estructura</vt:lpstr>
      <vt:lpstr>CURSORES simples: VALOR DE @@FETCH_STATUS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INTERMEDIO</dc:title>
  <dc:creator>HP Inc.</dc:creator>
  <cp:lastModifiedBy>Windows User</cp:lastModifiedBy>
  <cp:revision>20</cp:revision>
  <dcterms:created xsi:type="dcterms:W3CDTF">2018-06-08T01:56:54Z</dcterms:created>
  <dcterms:modified xsi:type="dcterms:W3CDTF">2018-06-08T19:12:02Z</dcterms:modified>
</cp:coreProperties>
</file>