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301" r:id="rId4"/>
    <p:sldId id="302" r:id="rId5"/>
    <p:sldId id="303" r:id="rId6"/>
    <p:sldId id="305" r:id="rId7"/>
    <p:sldId id="307" r:id="rId8"/>
    <p:sldId id="306" r:id="rId9"/>
    <p:sldId id="308" r:id="rId10"/>
    <p:sldId id="309" r:id="rId11"/>
    <p:sldId id="304" r:id="rId12"/>
    <p:sldId id="310" r:id="rId13"/>
    <p:sldId id="311" r:id="rId14"/>
    <p:sldId id="312" r:id="rId15"/>
    <p:sldId id="316" r:id="rId16"/>
    <p:sldId id="313" r:id="rId17"/>
    <p:sldId id="320" r:id="rId18"/>
    <p:sldId id="314" r:id="rId19"/>
    <p:sldId id="325" r:id="rId20"/>
    <p:sldId id="315" r:id="rId21"/>
    <p:sldId id="317" r:id="rId22"/>
    <p:sldId id="318" r:id="rId23"/>
    <p:sldId id="319" r:id="rId24"/>
    <p:sldId id="326" r:id="rId25"/>
    <p:sldId id="321" r:id="rId26"/>
    <p:sldId id="327" r:id="rId27"/>
    <p:sldId id="328" r:id="rId28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3A21-BA0F-49FA-BA78-178AAAC93E83}" type="datetimeFigureOut">
              <a:rPr lang="es-CL" smtClean="0"/>
              <a:t>28-07-2016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34B4-69A6-4D44-B4CF-290EF8A198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994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3A21-BA0F-49FA-BA78-178AAAC93E83}" type="datetimeFigureOut">
              <a:rPr lang="es-CL" smtClean="0"/>
              <a:t>28-07-2016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34B4-69A6-4D44-B4CF-290EF8A198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581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3A21-BA0F-49FA-BA78-178AAAC93E83}" type="datetimeFigureOut">
              <a:rPr lang="es-CL" smtClean="0"/>
              <a:t>28-07-2016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34B4-69A6-4D44-B4CF-290EF8A198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899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3A21-BA0F-49FA-BA78-178AAAC93E83}" type="datetimeFigureOut">
              <a:rPr lang="es-CL" smtClean="0"/>
              <a:t>28-07-2016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34B4-69A6-4D44-B4CF-290EF8A198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516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3A21-BA0F-49FA-BA78-178AAAC93E83}" type="datetimeFigureOut">
              <a:rPr lang="es-CL" smtClean="0"/>
              <a:t>28-07-2016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34B4-69A6-4D44-B4CF-290EF8A198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040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3A21-BA0F-49FA-BA78-178AAAC93E83}" type="datetimeFigureOut">
              <a:rPr lang="es-CL" smtClean="0"/>
              <a:t>28-07-2016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34B4-69A6-4D44-B4CF-290EF8A198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139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3A21-BA0F-49FA-BA78-178AAAC93E83}" type="datetimeFigureOut">
              <a:rPr lang="es-CL" smtClean="0"/>
              <a:t>28-07-2016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34B4-69A6-4D44-B4CF-290EF8A198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080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3A21-BA0F-49FA-BA78-178AAAC93E83}" type="datetimeFigureOut">
              <a:rPr lang="es-CL" smtClean="0"/>
              <a:t>28-07-2016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34B4-69A6-4D44-B4CF-290EF8A198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7037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3A21-BA0F-49FA-BA78-178AAAC93E83}" type="datetimeFigureOut">
              <a:rPr lang="es-CL" smtClean="0"/>
              <a:t>28-07-2016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34B4-69A6-4D44-B4CF-290EF8A198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215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3A21-BA0F-49FA-BA78-178AAAC93E83}" type="datetimeFigureOut">
              <a:rPr lang="es-CL" smtClean="0"/>
              <a:t>28-07-2016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34B4-69A6-4D44-B4CF-290EF8A198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232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3A21-BA0F-49FA-BA78-178AAAC93E83}" type="datetimeFigureOut">
              <a:rPr lang="es-CL" smtClean="0"/>
              <a:t>28-07-2016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34B4-69A6-4D44-B4CF-290EF8A198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633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E3A21-BA0F-49FA-BA78-178AAAC93E83}" type="datetimeFigureOut">
              <a:rPr lang="es-CL" smtClean="0"/>
              <a:t>28-07-2016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034B4-69A6-4D44-B4CF-290EF8A198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19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52636" y="2551837"/>
            <a:ext cx="88387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atin typeface="Times New Roman" panose="02020603050405020304" pitchFamily="18" charset="0"/>
                <a:ea typeface="Adobe Fan Heiti Std B" pitchFamily="34" charset="-128"/>
                <a:cs typeface="Times New Roman" panose="02020603050405020304" pitchFamily="18" charset="0"/>
              </a:rPr>
              <a:t>PLATAFORMA DE PRUEBA PARA </a:t>
            </a:r>
          </a:p>
          <a:p>
            <a:pPr algn="ctr"/>
            <a:r>
              <a:rPr lang="es-ES" sz="3600" b="1" dirty="0">
                <a:latin typeface="Times New Roman" panose="02020603050405020304" pitchFamily="18" charset="0"/>
                <a:ea typeface="Adobe Fan Heiti Std B" pitchFamily="34" charset="-128"/>
                <a:cs typeface="Times New Roman" panose="02020603050405020304" pitchFamily="18" charset="0"/>
              </a:rPr>
              <a:t>LA SEGUNDA ITERACION DE THE BEAN 2</a:t>
            </a:r>
            <a:endParaRPr lang="es-CL" sz="3600" b="1" dirty="0">
              <a:latin typeface="Times New Roman" panose="02020603050405020304" pitchFamily="18" charset="0"/>
              <a:ea typeface="Adobe Fan Heiti Std B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54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045253" y="404664"/>
            <a:ext cx="10534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 err="1" smtClean="0">
                <a:latin typeface="+mj-lt"/>
              </a:rPr>
              <a:t>Epp</a:t>
            </a:r>
            <a:endParaRPr lang="es-CL" sz="4400" dirty="0" smtClean="0">
              <a:latin typeface="+mj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08488"/>
            <a:ext cx="5647245" cy="2568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003" y="3936666"/>
            <a:ext cx="5314566" cy="258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849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059832" y="404664"/>
            <a:ext cx="1880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 smtClean="0">
                <a:latin typeface="+mj-lt"/>
              </a:rPr>
              <a:t>Control</a:t>
            </a:r>
            <a:endParaRPr lang="es-CL" sz="4400" dirty="0">
              <a:latin typeface="+mj-lt"/>
            </a:endParaRPr>
          </a:p>
        </p:txBody>
      </p:sp>
      <p:pic>
        <p:nvPicPr>
          <p:cNvPr id="4" name="2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556791"/>
            <a:ext cx="4264693" cy="513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1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059832" y="404664"/>
            <a:ext cx="1880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 smtClean="0">
                <a:latin typeface="+mj-lt"/>
              </a:rPr>
              <a:t>Control</a:t>
            </a:r>
            <a:endParaRPr lang="es-CL" sz="4400" dirty="0">
              <a:latin typeface="+mj-lt"/>
            </a:endParaRPr>
          </a:p>
        </p:txBody>
      </p:sp>
      <p:pic>
        <p:nvPicPr>
          <p:cNvPr id="5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449" y="1383960"/>
            <a:ext cx="6307103" cy="547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7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049789" y="404664"/>
            <a:ext cx="30444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 err="1" smtClean="0">
                <a:latin typeface="+mj-lt"/>
              </a:rPr>
              <a:t>The</a:t>
            </a:r>
            <a:r>
              <a:rPr lang="es-CL" sz="4400" dirty="0" smtClean="0">
                <a:latin typeface="+mj-lt"/>
              </a:rPr>
              <a:t> </a:t>
            </a:r>
            <a:r>
              <a:rPr lang="es-CL" sz="4400" dirty="0" err="1" smtClean="0">
                <a:latin typeface="+mj-lt"/>
              </a:rPr>
              <a:t>bean</a:t>
            </a:r>
            <a:r>
              <a:rPr lang="es-CL" sz="4400" dirty="0" smtClean="0">
                <a:latin typeface="+mj-lt"/>
              </a:rPr>
              <a:t> V2</a:t>
            </a:r>
            <a:endParaRPr lang="es-CL" sz="4400" dirty="0">
              <a:latin typeface="+mj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8" y="1700808"/>
            <a:ext cx="45815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049789" y="404664"/>
            <a:ext cx="30444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 err="1" smtClean="0">
                <a:latin typeface="+mj-lt"/>
              </a:rPr>
              <a:t>The</a:t>
            </a:r>
            <a:r>
              <a:rPr lang="es-CL" sz="4400" dirty="0" smtClean="0">
                <a:latin typeface="+mj-lt"/>
              </a:rPr>
              <a:t> </a:t>
            </a:r>
            <a:r>
              <a:rPr lang="es-CL" sz="4400" dirty="0" err="1" smtClean="0">
                <a:latin typeface="+mj-lt"/>
              </a:rPr>
              <a:t>bean</a:t>
            </a:r>
            <a:r>
              <a:rPr lang="es-CL" sz="4400" dirty="0" smtClean="0">
                <a:latin typeface="+mj-lt"/>
              </a:rPr>
              <a:t> V2</a:t>
            </a:r>
            <a:endParaRPr lang="es-CL" sz="4400" dirty="0">
              <a:latin typeface="+mj-lt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98" y="2025393"/>
            <a:ext cx="5574803" cy="280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7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049789" y="404664"/>
            <a:ext cx="30444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 err="1" smtClean="0">
                <a:latin typeface="+mj-lt"/>
              </a:rPr>
              <a:t>The</a:t>
            </a:r>
            <a:r>
              <a:rPr lang="es-CL" sz="4400" dirty="0" smtClean="0">
                <a:latin typeface="+mj-lt"/>
              </a:rPr>
              <a:t> </a:t>
            </a:r>
            <a:r>
              <a:rPr lang="es-CL" sz="4400" dirty="0" err="1" smtClean="0">
                <a:latin typeface="+mj-lt"/>
              </a:rPr>
              <a:t>bean</a:t>
            </a:r>
            <a:r>
              <a:rPr lang="es-CL" sz="4400" dirty="0" smtClean="0">
                <a:latin typeface="+mj-lt"/>
              </a:rPr>
              <a:t> V2</a:t>
            </a:r>
            <a:endParaRPr lang="es-CL" sz="4400" dirty="0">
              <a:latin typeface="+mj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018" y="1556792"/>
            <a:ext cx="6041964" cy="285297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029" y="4581128"/>
            <a:ext cx="6207942" cy="171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4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049789" y="404664"/>
            <a:ext cx="30444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 err="1" smtClean="0">
                <a:latin typeface="+mj-lt"/>
              </a:rPr>
              <a:t>The</a:t>
            </a:r>
            <a:r>
              <a:rPr lang="es-CL" sz="4400" dirty="0" smtClean="0">
                <a:latin typeface="+mj-lt"/>
              </a:rPr>
              <a:t> </a:t>
            </a:r>
            <a:r>
              <a:rPr lang="es-CL" sz="4400" dirty="0" err="1" smtClean="0">
                <a:latin typeface="+mj-lt"/>
              </a:rPr>
              <a:t>bean</a:t>
            </a:r>
            <a:r>
              <a:rPr lang="es-CL" sz="4400" dirty="0" smtClean="0">
                <a:latin typeface="+mj-lt"/>
              </a:rPr>
              <a:t> V2</a:t>
            </a:r>
            <a:endParaRPr lang="es-CL" sz="4400" dirty="0">
              <a:latin typeface="+mj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1" y="1844824"/>
            <a:ext cx="8133059" cy="361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4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049789" y="404664"/>
            <a:ext cx="30444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 err="1" smtClean="0">
                <a:latin typeface="+mj-lt"/>
              </a:rPr>
              <a:t>The</a:t>
            </a:r>
            <a:r>
              <a:rPr lang="es-CL" sz="4400" dirty="0" smtClean="0">
                <a:latin typeface="+mj-lt"/>
              </a:rPr>
              <a:t> </a:t>
            </a:r>
            <a:r>
              <a:rPr lang="es-CL" sz="4400" dirty="0" err="1" smtClean="0">
                <a:latin typeface="+mj-lt"/>
              </a:rPr>
              <a:t>bean</a:t>
            </a:r>
            <a:r>
              <a:rPr lang="es-CL" sz="4400" dirty="0" smtClean="0">
                <a:latin typeface="+mj-lt"/>
              </a:rPr>
              <a:t> V2</a:t>
            </a:r>
            <a:endParaRPr lang="es-CL" sz="4400" dirty="0">
              <a:latin typeface="+mj-l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1844824"/>
            <a:ext cx="56007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1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501209" y="404664"/>
            <a:ext cx="4141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 err="1" smtClean="0">
                <a:latin typeface="+mj-lt"/>
              </a:rPr>
              <a:t>The</a:t>
            </a:r>
            <a:r>
              <a:rPr lang="es-CL" sz="4400" dirty="0" smtClean="0">
                <a:latin typeface="+mj-lt"/>
              </a:rPr>
              <a:t> </a:t>
            </a:r>
            <a:r>
              <a:rPr lang="es-CL" sz="4400" dirty="0" err="1" smtClean="0">
                <a:latin typeface="+mj-lt"/>
              </a:rPr>
              <a:t>bean</a:t>
            </a:r>
            <a:r>
              <a:rPr lang="es-CL" sz="4400" dirty="0" smtClean="0">
                <a:latin typeface="+mj-lt"/>
              </a:rPr>
              <a:t> v2: CSA</a:t>
            </a:r>
            <a:endParaRPr lang="es-CL" sz="4400" dirty="0">
              <a:latin typeface="+mj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16" y="1700808"/>
            <a:ext cx="7884368" cy="459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7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501209" y="404664"/>
            <a:ext cx="4141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 err="1" smtClean="0">
                <a:latin typeface="+mj-lt"/>
              </a:rPr>
              <a:t>The</a:t>
            </a:r>
            <a:r>
              <a:rPr lang="es-CL" sz="4400" dirty="0" smtClean="0">
                <a:latin typeface="+mj-lt"/>
              </a:rPr>
              <a:t> </a:t>
            </a:r>
            <a:r>
              <a:rPr lang="es-CL" sz="4400" dirty="0" err="1" smtClean="0">
                <a:latin typeface="+mj-lt"/>
              </a:rPr>
              <a:t>bean</a:t>
            </a:r>
            <a:r>
              <a:rPr lang="es-CL" sz="4400" dirty="0" smtClean="0">
                <a:latin typeface="+mj-lt"/>
              </a:rPr>
              <a:t> v2: CSA</a:t>
            </a:r>
            <a:endParaRPr lang="es-CL" sz="4400" dirty="0">
              <a:latin typeface="+mj-l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900" y="2348880"/>
            <a:ext cx="6372200" cy="325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0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902344" y="404664"/>
            <a:ext cx="33393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 smtClean="0">
                <a:latin typeface="+mj-lt"/>
              </a:rPr>
              <a:t>La plataforma</a:t>
            </a:r>
            <a:endParaRPr lang="es-CL" sz="4400" dirty="0">
              <a:latin typeface="+mj-lt"/>
            </a:endParaRPr>
          </a:p>
        </p:txBody>
      </p:sp>
      <p:pic>
        <p:nvPicPr>
          <p:cNvPr id="6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28800"/>
            <a:ext cx="6575648" cy="463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7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357035" y="404664"/>
            <a:ext cx="44299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 err="1" smtClean="0">
                <a:latin typeface="+mj-lt"/>
              </a:rPr>
              <a:t>The</a:t>
            </a:r>
            <a:r>
              <a:rPr lang="es-CL" sz="4400" dirty="0" smtClean="0">
                <a:latin typeface="+mj-lt"/>
              </a:rPr>
              <a:t> </a:t>
            </a:r>
            <a:r>
              <a:rPr lang="es-CL" sz="4400" dirty="0" err="1" smtClean="0">
                <a:latin typeface="+mj-lt"/>
              </a:rPr>
              <a:t>bean</a:t>
            </a:r>
            <a:r>
              <a:rPr lang="es-CL" sz="4400" dirty="0" smtClean="0">
                <a:latin typeface="+mj-lt"/>
              </a:rPr>
              <a:t> V2: filtro</a:t>
            </a:r>
            <a:endParaRPr lang="es-CL" sz="4400" dirty="0">
              <a:latin typeface="+mj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0" y="1700808"/>
            <a:ext cx="7382020" cy="348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2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970889" y="404664"/>
            <a:ext cx="32022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 smtClean="0">
                <a:latin typeface="+mj-lt"/>
              </a:rPr>
              <a:t>Pruebas: CSA</a:t>
            </a:r>
            <a:endParaRPr lang="es-CL" sz="4400" dirty="0">
              <a:latin typeface="+mj-l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138" y="1772816"/>
            <a:ext cx="5671723" cy="431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92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970889" y="404664"/>
            <a:ext cx="34248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 smtClean="0">
                <a:latin typeface="+mj-lt"/>
              </a:rPr>
              <a:t>Pruebas: filtro</a:t>
            </a:r>
            <a:endParaRPr lang="es-CL" sz="4400" dirty="0">
              <a:latin typeface="+mj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775" y="1700808"/>
            <a:ext cx="6251075" cy="474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3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026271" y="404664"/>
            <a:ext cx="5091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 smtClean="0">
                <a:latin typeface="+mj-lt"/>
              </a:rPr>
              <a:t>Pruebas: </a:t>
            </a:r>
            <a:r>
              <a:rPr lang="es-CL" sz="4400" dirty="0" err="1" smtClean="0">
                <a:latin typeface="+mj-lt"/>
              </a:rPr>
              <a:t>the</a:t>
            </a:r>
            <a:r>
              <a:rPr lang="es-CL" sz="4400" dirty="0" smtClean="0">
                <a:latin typeface="+mj-lt"/>
              </a:rPr>
              <a:t> </a:t>
            </a:r>
            <a:r>
              <a:rPr lang="es-CL" sz="4400" dirty="0" err="1" smtClean="0">
                <a:latin typeface="+mj-lt"/>
              </a:rPr>
              <a:t>bean</a:t>
            </a:r>
            <a:r>
              <a:rPr lang="es-CL" sz="4400" dirty="0" smtClean="0">
                <a:latin typeface="+mj-lt"/>
              </a:rPr>
              <a:t> V2</a:t>
            </a:r>
          </a:p>
        </p:txBody>
      </p:sp>
    </p:spTree>
    <p:extLst>
      <p:ext uri="{BB962C8B-B14F-4D97-AF65-F5344CB8AC3E}">
        <p14:creationId xmlns:p14="http://schemas.microsoft.com/office/powerpoint/2010/main" val="41644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184" y="1340768"/>
            <a:ext cx="4307632" cy="2708424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651474" y="404664"/>
            <a:ext cx="38410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 smtClean="0">
                <a:latin typeface="+mj-lt"/>
              </a:rPr>
              <a:t>Resultados: CSA</a:t>
            </a:r>
            <a:endParaRPr lang="es-CL" sz="44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/>
              <p:cNvSpPr txBox="1"/>
              <p:nvPr/>
            </p:nvSpPr>
            <p:spPr>
              <a:xfrm>
                <a:off x="1259632" y="4437112"/>
                <a:ext cx="691276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Prueba de la respuesta al escalón en la entrada. Circuito pre-</a:t>
                </a:r>
                <a:r>
                  <a:rPr lang="es-CL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charger</a:t>
                </a:r>
                <a:r>
                  <a:rPr lang="es-CL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deshabilitado. </a:t>
                </a:r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s-CL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iltro en estado de </a:t>
                </a:r>
                <a:r>
                  <a:rPr lang="es-CL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reset</a:t>
                </a:r>
                <a:r>
                  <a:rPr lang="es-CL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s-CL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Modo: 		SDT(</a:t>
                </a:r>
                <a:r>
                  <a:rPr lang="es-CL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op_mode</a:t>
                </a:r>
                <a:r>
                  <a:rPr lang="es-CL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s-C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CL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Vin_csa</a:t>
                </a:r>
                <a:r>
                  <a:rPr lang="es-CL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1.8V</a:t>
                </a:r>
              </a:p>
              <a:p>
                <a:r>
                  <a:rPr lang="es-CL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Vref_csa</a:t>
                </a:r>
                <a:r>
                  <a:rPr lang="es-CL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	1V</a:t>
                </a:r>
              </a:p>
              <a:p>
                <a:r>
                  <a:rPr lang="es-CL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Cin</a:t>
                </a:r>
                <a:r>
                  <a:rPr lang="es-CL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	27pF</a:t>
                </a:r>
              </a:p>
              <a:p>
                <a:r>
                  <a:rPr lang="es-CL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C_F:		45pF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s-C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CL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t_obs</a:t>
                </a:r>
                <a:r>
                  <a:rPr lang="es-CL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	80ns	</a:t>
                </a:r>
              </a:p>
              <a:p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437112"/>
                <a:ext cx="6912768" cy="2585323"/>
              </a:xfrm>
              <a:prstGeom prst="rect">
                <a:avLst/>
              </a:prstGeom>
              <a:blipFill rotWithShape="0">
                <a:blip r:embed="rId3"/>
                <a:stretch>
                  <a:fillRect l="-794" t="-141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463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651474" y="404664"/>
            <a:ext cx="38410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 smtClean="0">
                <a:latin typeface="+mj-lt"/>
              </a:rPr>
              <a:t>Resultados: CSA</a:t>
            </a:r>
            <a:endParaRPr lang="es-CL" sz="4400" dirty="0">
              <a:latin typeface="+mj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972" y="1340768"/>
            <a:ext cx="4314056" cy="27124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/>
              <p:cNvSpPr txBox="1"/>
              <p:nvPr/>
            </p:nvSpPr>
            <p:spPr>
              <a:xfrm>
                <a:off x="1259632" y="4437112"/>
                <a:ext cx="691276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Prueba de la respuesta al escalón en la entrada. Circuito pre-</a:t>
                </a:r>
                <a:r>
                  <a:rPr lang="es-CL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charger</a:t>
                </a:r>
                <a:r>
                  <a:rPr lang="es-CL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deshabilitado. </a:t>
                </a:r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s-CL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iltro en estado de </a:t>
                </a:r>
                <a:r>
                  <a:rPr lang="es-CL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reset</a:t>
                </a:r>
                <a:r>
                  <a:rPr lang="es-CL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s-CL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Modo: 		SDT(</a:t>
                </a:r>
                <a:r>
                  <a:rPr lang="es-CL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op_mode</a:t>
                </a:r>
                <a:r>
                  <a:rPr lang="es-CL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s-C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CL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Vin_csa</a:t>
                </a:r>
                <a:r>
                  <a:rPr lang="es-CL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1.8V</a:t>
                </a:r>
              </a:p>
              <a:p>
                <a:r>
                  <a:rPr lang="es-CL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Vref_csa</a:t>
                </a:r>
                <a:r>
                  <a:rPr lang="es-CL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	1V</a:t>
                </a:r>
              </a:p>
              <a:p>
                <a:r>
                  <a:rPr lang="es-CL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Cin</a:t>
                </a:r>
                <a:r>
                  <a:rPr lang="es-CL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	27pF</a:t>
                </a:r>
              </a:p>
              <a:p>
                <a:r>
                  <a:rPr lang="es-CL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C_F:		45pF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s-C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CL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t_obs</a:t>
                </a:r>
                <a:r>
                  <a:rPr lang="es-CL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	320ns	</a:t>
                </a:r>
              </a:p>
              <a:p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437112"/>
                <a:ext cx="6912768" cy="2585323"/>
              </a:xfrm>
              <a:prstGeom prst="rect">
                <a:avLst/>
              </a:prstGeom>
              <a:blipFill rotWithShape="0">
                <a:blip r:embed="rId3"/>
                <a:stretch>
                  <a:fillRect l="-794" t="-141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8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184" y="1340769"/>
            <a:ext cx="4307632" cy="270842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651474" y="404664"/>
            <a:ext cx="38410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 smtClean="0">
                <a:latin typeface="+mj-lt"/>
              </a:rPr>
              <a:t>Resultados: CSA</a:t>
            </a:r>
            <a:endParaRPr lang="es-CL" sz="44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/>
              <p:cNvSpPr txBox="1"/>
              <p:nvPr/>
            </p:nvSpPr>
            <p:spPr>
              <a:xfrm>
                <a:off x="1259632" y="4437112"/>
                <a:ext cx="691276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Prueba de la respuesta del circuito pre-</a:t>
                </a:r>
                <a:r>
                  <a:rPr lang="es-CL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charger</a:t>
                </a:r>
                <a:r>
                  <a:rPr lang="es-CL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s-CL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iltro en estado de </a:t>
                </a:r>
                <a:r>
                  <a:rPr lang="es-CL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reset</a:t>
                </a:r>
                <a:r>
                  <a:rPr lang="es-CL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s-CL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Modo: 		</a:t>
                </a:r>
                <a:r>
                  <a:rPr lang="es-CL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Dcal</a:t>
                </a:r>
                <a:r>
                  <a:rPr lang="es-CL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s-CL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op_mode</a:t>
                </a:r>
                <a:r>
                  <a:rPr lang="es-CL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=0)           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s-C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CL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Vin_csa</a:t>
                </a:r>
                <a:r>
                  <a:rPr lang="es-CL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0V</a:t>
                </a:r>
              </a:p>
              <a:p>
                <a:r>
                  <a:rPr lang="es-CL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Vref_csa</a:t>
                </a:r>
                <a:r>
                  <a:rPr lang="es-CL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	0.3V</a:t>
                </a:r>
              </a:p>
              <a:p>
                <a:r>
                  <a:rPr lang="es-CL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Cin</a:t>
                </a:r>
                <a:r>
                  <a:rPr lang="es-CL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	0.5pF</a:t>
                </a:r>
              </a:p>
              <a:p>
                <a:r>
                  <a:rPr lang="es-CL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C_F:		0.45pF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s-C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CL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t_obs</a:t>
                </a:r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	80ns</a:t>
                </a:r>
                <a:endParaRPr lang="es-CL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1 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CL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s-CL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0ns</a:t>
                </a:r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437112"/>
                <a:ext cx="6912768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794" t="-1583" b="-316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61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184" y="1340768"/>
            <a:ext cx="4307632" cy="2708424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651474" y="404664"/>
            <a:ext cx="38410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 smtClean="0">
                <a:latin typeface="+mj-lt"/>
              </a:rPr>
              <a:t>Resultados: CSA</a:t>
            </a:r>
            <a:endParaRPr lang="es-CL" sz="44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/>
              <p:cNvSpPr txBox="1"/>
              <p:nvPr/>
            </p:nvSpPr>
            <p:spPr>
              <a:xfrm>
                <a:off x="1259632" y="4437112"/>
                <a:ext cx="691276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Prueba de la respuesta del circuito pre-</a:t>
                </a:r>
                <a:r>
                  <a:rPr lang="es-CL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charger</a:t>
                </a:r>
                <a:r>
                  <a:rPr lang="es-CL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s-CL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iltro en estado de </a:t>
                </a:r>
                <a:r>
                  <a:rPr lang="es-CL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reset</a:t>
                </a:r>
                <a:r>
                  <a:rPr lang="es-CL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s-CL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Modo: 		</a:t>
                </a:r>
                <a:r>
                  <a:rPr lang="es-CL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Dcal</a:t>
                </a:r>
                <a:r>
                  <a:rPr lang="es-CL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s-CL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op_mode</a:t>
                </a:r>
                <a:r>
                  <a:rPr lang="es-CL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=0)           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s-C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CL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Vin_csa</a:t>
                </a:r>
                <a:r>
                  <a:rPr lang="es-CL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0V</a:t>
                </a:r>
              </a:p>
              <a:p>
                <a:r>
                  <a:rPr lang="es-CL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Vref_csa</a:t>
                </a:r>
                <a:r>
                  <a:rPr lang="es-CL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	0.3V</a:t>
                </a:r>
              </a:p>
              <a:p>
                <a:r>
                  <a:rPr lang="es-CL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Cin</a:t>
                </a:r>
                <a:r>
                  <a:rPr lang="es-CL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	0.5pF</a:t>
                </a:r>
              </a:p>
              <a:p>
                <a:r>
                  <a:rPr lang="es-CL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C_F:		0.45pF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s-C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CL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t_obs</a:t>
                </a:r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	</a:t>
                </a:r>
                <a:r>
                  <a:rPr lang="es-CL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240ns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1 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CL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s-CL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0ns</a:t>
                </a:r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437112"/>
                <a:ext cx="6912768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794" t="-1583" b="-316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60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010675" y="404664"/>
            <a:ext cx="31226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 smtClean="0">
                <a:latin typeface="+mj-lt"/>
              </a:rPr>
              <a:t>Esquemático</a:t>
            </a:r>
            <a:endParaRPr lang="es-CL" sz="4400" dirty="0">
              <a:latin typeface="+mj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12776"/>
            <a:ext cx="53340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861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714746" y="404664"/>
            <a:ext cx="17145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 err="1" smtClean="0">
                <a:latin typeface="+mj-lt"/>
              </a:rPr>
              <a:t>Layout</a:t>
            </a:r>
            <a:endParaRPr lang="es-CL" sz="4400" dirty="0">
              <a:latin typeface="+mj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700808"/>
            <a:ext cx="5286375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633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858967" y="404664"/>
            <a:ext cx="3426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 smtClean="0">
                <a:latin typeface="+mj-lt"/>
              </a:rPr>
              <a:t>Comunicación</a:t>
            </a:r>
            <a:endParaRPr lang="es-CL" sz="4400" dirty="0">
              <a:latin typeface="+mj-lt"/>
            </a:endParaRPr>
          </a:p>
        </p:txBody>
      </p:sp>
      <p:pic>
        <p:nvPicPr>
          <p:cNvPr id="4" name="2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16" y="2276872"/>
            <a:ext cx="7884368" cy="290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1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858967" y="404664"/>
            <a:ext cx="3426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 smtClean="0">
                <a:latin typeface="+mj-lt"/>
              </a:rPr>
              <a:t>Comunicación</a:t>
            </a:r>
            <a:endParaRPr lang="es-CL" sz="4400" dirty="0">
              <a:latin typeface="+mj-lt"/>
            </a:endParaRPr>
          </a:p>
        </p:txBody>
      </p:sp>
      <p:pic>
        <p:nvPicPr>
          <p:cNvPr id="5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541" y="1844824"/>
            <a:ext cx="6210647" cy="437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0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045253" y="404664"/>
            <a:ext cx="10534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 err="1" smtClean="0">
                <a:latin typeface="+mj-lt"/>
              </a:rPr>
              <a:t>Epp</a:t>
            </a:r>
            <a:endParaRPr lang="es-CL" sz="4400" dirty="0" smtClean="0">
              <a:latin typeface="+mj-lt"/>
            </a:endParaRPr>
          </a:p>
        </p:txBody>
      </p:sp>
      <p:sp>
        <p:nvSpPr>
          <p:cNvPr id="4" name="5 CuadroTexto"/>
          <p:cNvSpPr txBox="1"/>
          <p:nvPr/>
        </p:nvSpPr>
        <p:spPr>
          <a:xfrm>
            <a:off x="962726" y="1916832"/>
            <a:ext cx="7218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/>
              <a:t>Digilent</a:t>
            </a:r>
            <a:r>
              <a:rPr lang="es-ES" dirty="0" smtClean="0"/>
              <a:t>: </a:t>
            </a:r>
            <a:r>
              <a:rPr lang="es-ES" dirty="0" err="1"/>
              <a:t>A</a:t>
            </a:r>
            <a:r>
              <a:rPr lang="es-ES" dirty="0" err="1" smtClean="0"/>
              <a:t>dept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API: </a:t>
            </a:r>
            <a:r>
              <a:rPr lang="es-ES" dirty="0" err="1"/>
              <a:t>D</a:t>
            </a:r>
            <a:r>
              <a:rPr lang="es-ES" dirty="0" err="1" smtClean="0"/>
              <a:t>igilent</a:t>
            </a:r>
            <a:r>
              <a:rPr lang="es-ES" dirty="0" smtClean="0"/>
              <a:t> Port </a:t>
            </a:r>
            <a:r>
              <a:rPr lang="es-ES" dirty="0" err="1" smtClean="0"/>
              <a:t>Comunications</a:t>
            </a:r>
            <a:r>
              <a:rPr lang="es-ES" dirty="0" smtClean="0"/>
              <a:t> </a:t>
            </a:r>
            <a:r>
              <a:rPr lang="es-ES" dirty="0" err="1" smtClean="0"/>
              <a:t>Utility</a:t>
            </a:r>
            <a:r>
              <a:rPr lang="es-ES" dirty="0" smtClean="0"/>
              <a:t> DPCUTIL.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b="1" dirty="0" smtClean="0"/>
              <a:t>APPERSON G </a:t>
            </a:r>
            <a:r>
              <a:rPr lang="es-ES" dirty="0" smtClean="0"/>
              <a:t>.(08/10/2007) . </a:t>
            </a:r>
            <a:r>
              <a:rPr lang="es-ES" dirty="0" err="1" smtClean="0"/>
              <a:t>Digilent</a:t>
            </a:r>
            <a:r>
              <a:rPr lang="es-ES" dirty="0" smtClean="0"/>
              <a:t> </a:t>
            </a:r>
            <a:r>
              <a:rPr lang="es-ES" dirty="0" err="1" smtClean="0"/>
              <a:t>Parallel</a:t>
            </a:r>
            <a:r>
              <a:rPr lang="es-ES" dirty="0" smtClean="0"/>
              <a:t> Interface </a:t>
            </a:r>
            <a:r>
              <a:rPr lang="es-ES" dirty="0" err="1" smtClean="0"/>
              <a:t>Model</a:t>
            </a:r>
            <a:r>
              <a:rPr lang="es-ES" dirty="0" smtClean="0"/>
              <a:t> Reference Manual [en </a:t>
            </a:r>
            <a:r>
              <a:rPr lang="es-ES" dirty="0" err="1" smtClean="0"/>
              <a:t>linea</a:t>
            </a:r>
            <a:r>
              <a:rPr lang="es-ES" dirty="0" smtClean="0"/>
              <a:t>]. Disponible en : www.digilentic.com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b="1" dirty="0" smtClean="0"/>
              <a:t>DIGILENT </a:t>
            </a:r>
            <a:r>
              <a:rPr lang="es-ES" dirty="0"/>
              <a:t>.(</a:t>
            </a:r>
            <a:r>
              <a:rPr lang="es-ES" dirty="0" smtClean="0"/>
              <a:t>06/03/20055) </a:t>
            </a:r>
            <a:r>
              <a:rPr lang="es-ES" dirty="0"/>
              <a:t>. </a:t>
            </a:r>
            <a:r>
              <a:rPr lang="es-ES" dirty="0" err="1"/>
              <a:t>Digilent</a:t>
            </a:r>
            <a:r>
              <a:rPr lang="es-ES" dirty="0"/>
              <a:t> </a:t>
            </a:r>
            <a:r>
              <a:rPr lang="es-ES" dirty="0" smtClean="0"/>
              <a:t>Port </a:t>
            </a:r>
            <a:r>
              <a:rPr lang="es-ES" dirty="0" err="1" smtClean="0"/>
              <a:t>Communications</a:t>
            </a:r>
            <a:r>
              <a:rPr lang="es-ES" dirty="0" smtClean="0"/>
              <a:t> </a:t>
            </a:r>
            <a:r>
              <a:rPr lang="es-ES" dirty="0" err="1" smtClean="0"/>
              <a:t>Programmers</a:t>
            </a:r>
            <a:r>
              <a:rPr lang="es-ES" dirty="0" smtClean="0"/>
              <a:t> Reference Manual </a:t>
            </a:r>
            <a:r>
              <a:rPr lang="es-ES" dirty="0"/>
              <a:t>[en </a:t>
            </a:r>
            <a:r>
              <a:rPr lang="es-ES" dirty="0" err="1"/>
              <a:t>linea</a:t>
            </a:r>
            <a:r>
              <a:rPr lang="es-ES" dirty="0"/>
              <a:t>]. Disponible en : www.digilentic.com</a:t>
            </a:r>
            <a:r>
              <a:rPr lang="es-ES" dirty="0" smtClean="0"/>
              <a:t/>
            </a:r>
            <a:br>
              <a:rPr lang="es-ES" dirty="0" smtClean="0"/>
            </a:b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3049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045253" y="404664"/>
            <a:ext cx="10534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 err="1" smtClean="0">
                <a:latin typeface="+mj-lt"/>
              </a:rPr>
              <a:t>Epp</a:t>
            </a:r>
            <a:endParaRPr lang="es-CL" sz="4400" dirty="0" smtClean="0">
              <a:latin typeface="+mj-lt"/>
            </a:endParaRPr>
          </a:p>
        </p:txBody>
      </p:sp>
      <p:sp>
        <p:nvSpPr>
          <p:cNvPr id="4" name="5 CuadroTexto"/>
          <p:cNvSpPr txBox="1"/>
          <p:nvPr/>
        </p:nvSpPr>
        <p:spPr>
          <a:xfrm>
            <a:off x="962726" y="1916832"/>
            <a:ext cx="7218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DB[7:0]	Data bus. Input Output.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WR		</a:t>
            </a:r>
            <a:r>
              <a:rPr lang="es-ES" dirty="0" err="1" smtClean="0"/>
              <a:t>Write</a:t>
            </a:r>
            <a:r>
              <a:rPr lang="es-ES" dirty="0" smtClean="0"/>
              <a:t> </a:t>
            </a:r>
            <a:r>
              <a:rPr lang="es-ES" dirty="0" err="1" smtClean="0"/>
              <a:t>enable</a:t>
            </a:r>
            <a:r>
              <a:rPr lang="es-ES" dirty="0" smtClean="0"/>
              <a:t>. Output desde el host.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/>
              <a:t>Dstrb</a:t>
            </a:r>
            <a:r>
              <a:rPr lang="es-ES" dirty="0" smtClean="0"/>
              <a:t>		Data </a:t>
            </a:r>
            <a:r>
              <a:rPr lang="es-ES" dirty="0" err="1"/>
              <a:t>s</a:t>
            </a:r>
            <a:r>
              <a:rPr lang="es-ES" dirty="0" err="1" smtClean="0"/>
              <a:t>torb</a:t>
            </a:r>
            <a:r>
              <a:rPr lang="es-ES" dirty="0" smtClean="0"/>
              <a:t>. Output desde el host.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/>
              <a:t>Astrb</a:t>
            </a:r>
            <a:r>
              <a:rPr lang="es-ES" dirty="0" smtClean="0"/>
              <a:t>		</a:t>
            </a:r>
            <a:r>
              <a:rPr lang="es-ES" dirty="0" err="1" smtClean="0"/>
              <a:t>Addres</a:t>
            </a:r>
            <a:r>
              <a:rPr lang="es-ES" dirty="0" smtClean="0"/>
              <a:t> </a:t>
            </a:r>
            <a:r>
              <a:rPr lang="es-ES" dirty="0" err="1"/>
              <a:t>s</a:t>
            </a:r>
            <a:r>
              <a:rPr lang="es-ES" dirty="0" err="1" smtClean="0"/>
              <a:t>trob</a:t>
            </a:r>
            <a:r>
              <a:rPr lang="es-ES" dirty="0" smtClean="0"/>
              <a:t>.  Output desde el host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/>
              <a:t>Wait</a:t>
            </a:r>
            <a:r>
              <a:rPr lang="es-ES" dirty="0" smtClean="0"/>
              <a:t>		</a:t>
            </a:r>
            <a:r>
              <a:rPr lang="es-ES" dirty="0" err="1" smtClean="0"/>
              <a:t>Wait</a:t>
            </a:r>
            <a:r>
              <a:rPr lang="es-ES" dirty="0" smtClean="0"/>
              <a:t>. Input hacia el host.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INT		</a:t>
            </a:r>
            <a:r>
              <a:rPr lang="es-ES" dirty="0" err="1" smtClean="0"/>
              <a:t>Interrupt</a:t>
            </a:r>
            <a:r>
              <a:rPr lang="es-E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RESET		</a:t>
            </a:r>
            <a:r>
              <a:rPr lang="es-ES" dirty="0" err="1" smtClean="0"/>
              <a:t>Reset</a:t>
            </a:r>
            <a:r>
              <a:rPr lang="es-ES" dirty="0" smtClean="0"/>
              <a:t>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42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045253" y="404664"/>
            <a:ext cx="10534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 err="1" smtClean="0">
                <a:latin typeface="+mj-lt"/>
              </a:rPr>
              <a:t>Epp</a:t>
            </a:r>
            <a:endParaRPr lang="es-CL" sz="4400" dirty="0" smtClean="0">
              <a:latin typeface="+mj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105" y="1700808"/>
            <a:ext cx="5573791" cy="478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400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204</Words>
  <Application>Microsoft Office PowerPoint</Application>
  <PresentationFormat>Presentación en pantalla (4:3)</PresentationFormat>
  <Paragraphs>69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Adobe Fan Heiti Std B</vt:lpstr>
      <vt:lpstr>Arial</vt:lpstr>
      <vt:lpstr>Calibri</vt:lpstr>
      <vt:lpstr>Cambria Math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Wac</dc:creator>
  <cp:lastModifiedBy>lenovo</cp:lastModifiedBy>
  <cp:revision>35</cp:revision>
  <dcterms:created xsi:type="dcterms:W3CDTF">2014-06-04T05:51:10Z</dcterms:created>
  <dcterms:modified xsi:type="dcterms:W3CDTF">2016-07-28T21:55:57Z</dcterms:modified>
</cp:coreProperties>
</file>