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75"/>
  </p:notesMasterIdLst>
  <p:sldIdLst>
    <p:sldId id="256" r:id="rId2"/>
    <p:sldId id="257" r:id="rId3"/>
    <p:sldId id="258" r:id="rId4"/>
    <p:sldId id="259" r:id="rId5"/>
    <p:sldId id="260" r:id="rId6"/>
    <p:sldId id="261" r:id="rId7"/>
    <p:sldId id="262" r:id="rId8"/>
    <p:sldId id="330" r:id="rId9"/>
    <p:sldId id="33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42" r:id="rId57"/>
    <p:sldId id="343" r:id="rId58"/>
    <p:sldId id="344" r:id="rId59"/>
    <p:sldId id="315" r:id="rId60"/>
    <p:sldId id="316" r:id="rId61"/>
    <p:sldId id="332" r:id="rId62"/>
    <p:sldId id="333" r:id="rId63"/>
    <p:sldId id="334" r:id="rId64"/>
    <p:sldId id="335" r:id="rId65"/>
    <p:sldId id="336" r:id="rId66"/>
    <p:sldId id="337" r:id="rId67"/>
    <p:sldId id="338" r:id="rId68"/>
    <p:sldId id="339" r:id="rId69"/>
    <p:sldId id="340" r:id="rId70"/>
    <p:sldId id="341" r:id="rId71"/>
    <p:sldId id="327" r:id="rId72"/>
    <p:sldId id="328" r:id="rId73"/>
    <p:sldId id="329" r:id="rId74"/>
  </p:sldIdLst>
  <p:sldSz cx="16256000" cy="9144000"/>
  <p:notesSz cx="6858000" cy="9144000"/>
  <p:embeddedFontLst>
    <p:embeddedFont>
      <p:font typeface="Open Sans" pitchFamily="2" charset="0"/>
      <p:regular r:id="rId76"/>
      <p:bold r:id="rId77"/>
      <p:italic r:id="rId78"/>
      <p:boldItalic r:id="rId79"/>
    </p:embeddedFont>
    <p:embeddedFont>
      <p:font typeface="Open Sans ExtraBold" pitchFamily="2" charset="0"/>
      <p:bold r:id="rId80"/>
      <p:boldItalic r:id="rId81"/>
    </p:embeddedFont>
    <p:embeddedFont>
      <p:font typeface="Open Sans Semibold" pitchFamily="2" charset="0"/>
      <p:bold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n/1gW25dZhsUtk0Ti7Pjyg==" hashData="9dfd+Y3wTa9jyj28JhyAGyHsIjSVVb3m19uQ9jepbA5zFq5DDRsrjlrHwqlpXullNINCS4SzMqdvQ0dvNrSb7w=="/>
  <p:extLst>
    <p:ext uri="{EFAFB233-063F-42B5-8137-9DF3F51BA10A}">
      <p15:sldGuideLst xmlns:p15="http://schemas.microsoft.com/office/powerpoint/2012/main">
        <p15:guide id="2" pos="1514" userDrawn="1">
          <p15:clr>
            <a:srgbClr val="A4A3A4"/>
          </p15:clr>
        </p15:guide>
        <p15:guide id="3" orient="horz" pos="544" userDrawn="1">
          <p15:clr>
            <a:srgbClr val="A4A3A4"/>
          </p15:clr>
        </p15:guide>
        <p15:guide id="4" orient="horz" pos="4195" userDrawn="1">
          <p15:clr>
            <a:srgbClr val="A4A3A4"/>
          </p15:clr>
        </p15:guide>
        <p15:guide id="5" orient="horz" pos="1152" userDrawn="1">
          <p15:clr>
            <a:srgbClr val="A4A3A4"/>
          </p15:clr>
        </p15:guide>
        <p15:guide id="6" orient="horz" pos="1111" userDrawn="1">
          <p15:clr>
            <a:srgbClr val="A4A3A4"/>
          </p15:clr>
        </p15:guide>
        <p15:guide id="7" orient="horz" pos="1848" userDrawn="1">
          <p15:clr>
            <a:srgbClr val="A4A3A4"/>
          </p15:clr>
        </p15:guide>
        <p15:guide id="8" orient="horz" pos="2472" userDrawn="1">
          <p15:clr>
            <a:srgbClr val="A4A3A4"/>
          </p15:clr>
        </p15:guide>
        <p15:guide id="9" orient="horz" pos="3016" userDrawn="1">
          <p15:clr>
            <a:srgbClr val="A4A3A4"/>
          </p15:clr>
        </p15:guide>
        <p15:guide id="10" orient="horz" pos="3651"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8" roundtripDataSignature="AMtx7mhkMVHXCQmWUwqeN4Uk2+JcqvsB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ED6"/>
    <a:srgbClr val="A8D08C"/>
    <a:srgbClr val="F4B081"/>
    <a:srgbClr val="FFFFFF"/>
    <a:srgbClr val="B3C6E7"/>
    <a:srgbClr val="666666"/>
    <a:srgbClr val="E78E4B"/>
    <a:srgbClr val="C5D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F8B64-A569-4C22-BE46-756D7C11ED37}" v="3" dt="2024-03-05T07:31:18.628"/>
  </p1510:revLst>
</p1510:revInfo>
</file>

<file path=ppt/tableStyles.xml><?xml version="1.0" encoding="utf-8"?>
<a:tblStyleLst xmlns:a="http://schemas.openxmlformats.org/drawingml/2006/main" def="{3CC5AE59-72B4-4E4C-AE04-FC0A5A967E72}">
  <a:tblStyle styleId="{3CC5AE59-72B4-4E4C-AE04-FC0A5A967E7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77821" autoAdjust="0"/>
  </p:normalViewPr>
  <p:slideViewPr>
    <p:cSldViewPr snapToGrid="0">
      <p:cViewPr varScale="1">
        <p:scale>
          <a:sx n="40" d="100"/>
          <a:sy n="40" d="100"/>
        </p:scale>
        <p:origin x="1308" y="60"/>
      </p:cViewPr>
      <p:guideLst>
        <p:guide pos="1514"/>
        <p:guide orient="horz" pos="544"/>
        <p:guide orient="horz" pos="4195"/>
        <p:guide orient="horz" pos="1152"/>
        <p:guide orient="horz" pos="1111"/>
        <p:guide orient="horz" pos="1848"/>
        <p:guide orient="horz" pos="2472"/>
        <p:guide orient="horz" pos="3016"/>
        <p:guide orient="horz" pos="365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ita  Priyadarshini" userId="abd534dd-9d53-4771-8eff-926ad6e03b43" providerId="ADAL" clId="{0BA14964-2589-4AA7-B20C-79A1BF27F322}"/>
    <pc:docChg chg="custSel modSld">
      <pc:chgData name="Arpita  Priyadarshini" userId="abd534dd-9d53-4771-8eff-926ad6e03b43" providerId="ADAL" clId="{0BA14964-2589-4AA7-B20C-79A1BF27F322}" dt="2024-03-14T14:12:31.128" v="143" actId="20577"/>
      <pc:docMkLst>
        <pc:docMk/>
      </pc:docMkLst>
      <pc:sldChg chg="modSp mod">
        <pc:chgData name="Arpita  Priyadarshini" userId="abd534dd-9d53-4771-8eff-926ad6e03b43" providerId="ADAL" clId="{0BA14964-2589-4AA7-B20C-79A1BF27F322}" dt="2024-03-14T14:12:14.006" v="106" actId="20577"/>
        <pc:sldMkLst>
          <pc:docMk/>
          <pc:sldMk cId="0" sldId="328"/>
        </pc:sldMkLst>
        <pc:spChg chg="mod">
          <ac:chgData name="Arpita  Priyadarshini" userId="abd534dd-9d53-4771-8eff-926ad6e03b43" providerId="ADAL" clId="{0BA14964-2589-4AA7-B20C-79A1BF27F322}" dt="2024-03-14T14:12:14.006" v="106" actId="20577"/>
          <ac:spMkLst>
            <pc:docMk/>
            <pc:sldMk cId="0" sldId="328"/>
            <ac:spMk id="1159" creationId="{00000000-0000-0000-0000-000000000000}"/>
          </ac:spMkLst>
        </pc:spChg>
      </pc:sldChg>
      <pc:sldChg chg="modSp mod">
        <pc:chgData name="Arpita  Priyadarshini" userId="abd534dd-9d53-4771-8eff-926ad6e03b43" providerId="ADAL" clId="{0BA14964-2589-4AA7-B20C-79A1BF27F322}" dt="2024-03-14T14:12:31.128" v="143" actId="20577"/>
        <pc:sldMkLst>
          <pc:docMk/>
          <pc:sldMk cId="4174819606" sldId="343"/>
        </pc:sldMkLst>
        <pc:spChg chg="mod">
          <ac:chgData name="Arpita  Priyadarshini" userId="abd534dd-9d53-4771-8eff-926ad6e03b43" providerId="ADAL" clId="{0BA14964-2589-4AA7-B20C-79A1BF27F322}" dt="2024-03-14T14:12:31.128" v="143" actId="20577"/>
          <ac:spMkLst>
            <pc:docMk/>
            <pc:sldMk cId="4174819606" sldId="343"/>
            <ac:spMk id="3" creationId="{40D51F04-6A95-3FDB-78C9-2AC8FAB70554}"/>
          </ac:spMkLst>
        </pc:spChg>
      </pc:sldChg>
      <pc:sldChg chg="modSp mod">
        <pc:chgData name="Arpita  Priyadarshini" userId="abd534dd-9d53-4771-8eff-926ad6e03b43" providerId="ADAL" clId="{0BA14964-2589-4AA7-B20C-79A1BF27F322}" dt="2024-03-14T14:11:46.884" v="69" actId="20577"/>
        <pc:sldMkLst>
          <pc:docMk/>
          <pc:sldMk cId="2953368529" sldId="344"/>
        </pc:sldMkLst>
        <pc:spChg chg="mod">
          <ac:chgData name="Arpita  Priyadarshini" userId="abd534dd-9d53-4771-8eff-926ad6e03b43" providerId="ADAL" clId="{0BA14964-2589-4AA7-B20C-79A1BF27F322}" dt="2024-03-14T14:11:46.884" v="69" actId="20577"/>
          <ac:spMkLst>
            <pc:docMk/>
            <pc:sldMk cId="2953368529" sldId="344"/>
            <ac:spMk id="3" creationId="{C0BE57DD-BECE-08E2-60E4-BF639EC658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9" name="Google Shape;1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9" name="Google Shape;2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endParaRPr dirty="0"/>
          </a:p>
        </p:txBody>
      </p:sp>
      <p:sp>
        <p:nvSpPr>
          <p:cNvPr id="245" name="Google Shape;245;p1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Trainer Notes:</a:t>
            </a:r>
            <a:endParaRPr dirty="0"/>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r>
              <a:rPr lang="en-US" b="1" dirty="0"/>
              <a:t>Data Source API</a:t>
            </a:r>
            <a:r>
              <a:rPr lang="en-US" dirty="0"/>
              <a:t>=============🡺 Used to read and store structured data and semi-structured data in Spark SQL.Data Source API can load files from multiple file formats.</a:t>
            </a:r>
            <a:endParaRPr dirty="0"/>
          </a:p>
          <a:p>
            <a:pPr marL="457200" marR="0" lvl="0" indent="-228600" algn="l" rtl="0">
              <a:lnSpc>
                <a:spcPct val="100000"/>
              </a:lnSpc>
              <a:spcBef>
                <a:spcPts val="0"/>
              </a:spcBef>
              <a:spcAft>
                <a:spcPts val="0"/>
              </a:spcAft>
              <a:buSzPts val="1400"/>
              <a:buNone/>
            </a:pPr>
            <a:r>
              <a:rPr lang="en-US" b="1" dirty="0"/>
              <a:t>Data Frame API</a:t>
            </a:r>
            <a:r>
              <a:rPr lang="en-US" dirty="0"/>
              <a:t>=============🡺Dataframe API converts the data that is read through Data Source API into tabular columns. Dataframe is a distributed collection of data organized into named columns. Tabular columns helps in performing SQL operations.</a:t>
            </a:r>
            <a:endParaRPr dirty="0"/>
          </a:p>
          <a:p>
            <a:pPr marL="457200" marR="0" lvl="0" indent="-228600" algn="l" rtl="0">
              <a:lnSpc>
                <a:spcPct val="100000"/>
              </a:lnSpc>
              <a:spcBef>
                <a:spcPts val="0"/>
              </a:spcBef>
              <a:spcAft>
                <a:spcPts val="0"/>
              </a:spcAft>
              <a:buSzPts val="1400"/>
              <a:buNone/>
            </a:pPr>
            <a:r>
              <a:rPr lang="en-US" b="1" dirty="0"/>
              <a:t>SQL Service</a:t>
            </a:r>
            <a:r>
              <a:rPr lang="en-US" dirty="0"/>
              <a:t>===========SQL Service is the entry point for working along with Structured data in Apache Spark.SQL service is used to fetch the result from interpreted and optimized data.</a:t>
            </a:r>
            <a:endParaRPr dirty="0"/>
          </a:p>
          <a:p>
            <a:pPr marL="457200" marR="0" lvl="0" indent="-228600" algn="l" rtl="0">
              <a:lnSpc>
                <a:spcPct val="100000"/>
              </a:lnSpc>
              <a:spcBef>
                <a:spcPts val="0"/>
              </a:spcBef>
              <a:spcAft>
                <a:spcPts val="0"/>
              </a:spcAft>
              <a:buSzPts val="1400"/>
              <a:buNone/>
            </a:pPr>
            <a:r>
              <a:rPr lang="en-US" b="1" dirty="0"/>
              <a:t>Dataframe DSL </a:t>
            </a:r>
            <a:r>
              <a:rPr lang="en-US" dirty="0"/>
              <a:t>==========🡺 DataFrame is </a:t>
            </a:r>
            <a:r>
              <a:rPr lang="en-US" b="1" dirty="0"/>
              <a:t>a data abstraction or a domain-specific language (DSL) for working with structured and semi-structured data</a:t>
            </a:r>
            <a:r>
              <a:rPr lang="en-US" dirty="0"/>
              <a:t>, i.e. datasets that you can specify a schema for. DataFrame is a collection of rows with a schema that is the result of executing a structured query (once it will have been executed).</a:t>
            </a:r>
            <a:endParaRPr dirty="0"/>
          </a:p>
          <a:p>
            <a:pPr marL="457200" marR="0" lvl="0" indent="-228600" algn="l" rtl="0">
              <a:lnSpc>
                <a:spcPct val="100000"/>
              </a:lnSpc>
              <a:spcBef>
                <a:spcPts val="0"/>
              </a:spcBef>
              <a:spcAft>
                <a:spcPts val="0"/>
              </a:spcAft>
              <a:buSzPts val="1400"/>
              <a:buNone/>
            </a:pPr>
            <a:endParaRPr dirty="0"/>
          </a:p>
        </p:txBody>
      </p:sp>
      <p:sp>
        <p:nvSpPr>
          <p:cNvPr id="270" name="Google Shape;270;p1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Trainer Notes:</a:t>
            </a:r>
            <a:endParaRPr dirty="0"/>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r>
              <a:rPr lang="en-US" b="1" dirty="0"/>
              <a:t>Data Source API</a:t>
            </a:r>
            <a:r>
              <a:rPr lang="en-US" dirty="0"/>
              <a:t>=============🡺 Used to read and store structured data and semi-structured data in Spark SQL.Data Source API can load files from multiple file formats.</a:t>
            </a:r>
            <a:endParaRPr dirty="0"/>
          </a:p>
          <a:p>
            <a:pPr marL="457200" marR="0" lvl="0" indent="-228600" algn="l" rtl="0">
              <a:lnSpc>
                <a:spcPct val="100000"/>
              </a:lnSpc>
              <a:spcBef>
                <a:spcPts val="0"/>
              </a:spcBef>
              <a:spcAft>
                <a:spcPts val="0"/>
              </a:spcAft>
              <a:buSzPts val="1400"/>
              <a:buNone/>
            </a:pPr>
            <a:r>
              <a:rPr lang="en-US" b="1" dirty="0"/>
              <a:t>Data Frame API</a:t>
            </a:r>
            <a:r>
              <a:rPr lang="en-US" dirty="0"/>
              <a:t>=============🡺Dataframe API converts the data that is read through Data Source API into tabular columns. Dataframe is a distributed collection of data organized into named columns. Tabular columns helps in performing SQL operations.</a:t>
            </a:r>
            <a:endParaRPr dirty="0"/>
          </a:p>
          <a:p>
            <a:pPr marL="457200" marR="0" lvl="0" indent="-228600" algn="l" rtl="0">
              <a:lnSpc>
                <a:spcPct val="100000"/>
              </a:lnSpc>
              <a:spcBef>
                <a:spcPts val="0"/>
              </a:spcBef>
              <a:spcAft>
                <a:spcPts val="0"/>
              </a:spcAft>
              <a:buSzPts val="1400"/>
              <a:buNone/>
            </a:pPr>
            <a:r>
              <a:rPr lang="en-US" b="1" dirty="0"/>
              <a:t>SQL Service</a:t>
            </a:r>
            <a:r>
              <a:rPr lang="en-US" dirty="0"/>
              <a:t>===========SQL Service is the entry point for working along with Structured data in Apache Spark.SQL service is used to fetch the result from interpreted and optimized data.</a:t>
            </a:r>
            <a:endParaRPr dirty="0"/>
          </a:p>
          <a:p>
            <a:pPr marL="457200" marR="0" lvl="0" indent="-228600" algn="l" rtl="0">
              <a:lnSpc>
                <a:spcPct val="100000"/>
              </a:lnSpc>
              <a:spcBef>
                <a:spcPts val="0"/>
              </a:spcBef>
              <a:spcAft>
                <a:spcPts val="0"/>
              </a:spcAft>
              <a:buSzPts val="1400"/>
              <a:buNone/>
            </a:pPr>
            <a:r>
              <a:rPr lang="en-US" b="1" dirty="0"/>
              <a:t>Dataframe DSL </a:t>
            </a:r>
            <a:r>
              <a:rPr lang="en-US" dirty="0"/>
              <a:t>==========🡺 DataFrame is </a:t>
            </a:r>
            <a:r>
              <a:rPr lang="en-US" b="1" dirty="0"/>
              <a:t>a data abstraction or a domain-specific language (DSL) for working with structured and semi-structured data</a:t>
            </a:r>
            <a:r>
              <a:rPr lang="en-US" dirty="0"/>
              <a:t>, i.e. datasets that you can specify a schema for. DataFrame is a collection of rows with a schema that is the result of executing a structured query (once it will have been executed).</a:t>
            </a:r>
            <a:endParaRPr dirty="0"/>
          </a:p>
          <a:p>
            <a:pPr marL="457200" marR="0" lvl="0" indent="-228600" algn="l" rtl="0">
              <a:lnSpc>
                <a:spcPct val="100000"/>
              </a:lnSpc>
              <a:spcBef>
                <a:spcPts val="0"/>
              </a:spcBef>
              <a:spcAft>
                <a:spcPts val="0"/>
              </a:spcAft>
              <a:buSzPts val="1400"/>
              <a:buNone/>
            </a:pPr>
            <a:endParaRPr dirty="0"/>
          </a:p>
        </p:txBody>
      </p:sp>
      <p:sp>
        <p:nvSpPr>
          <p:cNvPr id="290" name="Google Shape;290;p1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25" name="Google Shape;325;p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1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Trainer Notes:</a:t>
            </a:r>
            <a:endParaRPr dirty="0"/>
          </a:p>
          <a:p>
            <a:pPr marL="457200" marR="0" lvl="0" indent="-228600" algn="l" rtl="0">
              <a:lnSpc>
                <a:spcPct val="100000"/>
              </a:lnSpc>
              <a:spcBef>
                <a:spcPts val="0"/>
              </a:spcBef>
              <a:spcAft>
                <a:spcPts val="0"/>
              </a:spcAft>
              <a:buSzPts val="1400"/>
              <a:buNone/>
            </a:pPr>
            <a:endParaRPr dirty="0"/>
          </a:p>
          <a:p>
            <a:pPr marL="457200" marR="0" lvl="0" indent="-228600" algn="l" rtl="0">
              <a:lnSpc>
                <a:spcPct val="100000"/>
              </a:lnSpc>
              <a:spcBef>
                <a:spcPts val="0"/>
              </a:spcBef>
              <a:spcAft>
                <a:spcPts val="0"/>
              </a:spcAft>
              <a:buSzPts val="1400"/>
              <a:buNone/>
            </a:pPr>
            <a:r>
              <a:rPr lang="en-US" dirty="0"/>
              <a:t>Explain the Diagram with components.</a:t>
            </a:r>
            <a:endParaRPr dirty="0"/>
          </a:p>
        </p:txBody>
      </p:sp>
      <p:sp>
        <p:nvSpPr>
          <p:cNvPr id="331" name="Google Shape;331;p1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62" name="Google Shape;362;p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1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sz="1800" b="0" i="0" u="none" strike="noStrike" dirty="0">
                <a:solidFill>
                  <a:srgbClr val="000000"/>
                </a:solidFill>
                <a:latin typeface="Arial"/>
                <a:ea typeface="Arial"/>
                <a:cs typeface="Arial"/>
                <a:sym typeface="Arial"/>
              </a:rPr>
              <a:t>Parameters:</a:t>
            </a:r>
            <a:endParaRPr sz="1800" b="0" i="0" u="none" strike="noStrike" dirty="0">
              <a:latin typeface="Arial"/>
              <a:ea typeface="Arial"/>
              <a:cs typeface="Arial"/>
              <a:sym typeface="Arial"/>
            </a:endParaRPr>
          </a:p>
          <a:p>
            <a:pPr marL="457200" marR="0" lvl="0" indent="-228600" algn="l" rtl="0">
              <a:lnSpc>
                <a:spcPct val="100000"/>
              </a:lnSpc>
              <a:spcBef>
                <a:spcPts val="0"/>
              </a:spcBef>
              <a:spcAft>
                <a:spcPts val="0"/>
              </a:spcAft>
              <a:buSzPts val="1400"/>
              <a:buNone/>
            </a:pPr>
            <a:r>
              <a:rPr lang="en-US" sz="1800" b="1" i="0" u="none" strike="noStrike" dirty="0">
                <a:solidFill>
                  <a:srgbClr val="000000"/>
                </a:solidFill>
                <a:latin typeface="Arial"/>
                <a:ea typeface="Arial"/>
                <a:cs typeface="Arial"/>
                <a:sym typeface="Arial"/>
              </a:rPr>
              <a:t>sparkContext</a:t>
            </a:r>
            <a:r>
              <a:rPr lang="en-US" sz="1800" b="0" i="0" u="none" strike="noStrike" dirty="0">
                <a:solidFill>
                  <a:srgbClr val="000000"/>
                </a:solidFill>
                <a:latin typeface="Arial"/>
                <a:ea typeface="Arial"/>
                <a:cs typeface="Arial"/>
                <a:sym typeface="Arial"/>
              </a:rPr>
              <a:t> – The SparkContext backing this SQLContext.</a:t>
            </a:r>
            <a:endParaRPr sz="1800" b="0" i="0" u="none" strike="noStrike" dirty="0">
              <a:latin typeface="Arial"/>
              <a:ea typeface="Arial"/>
              <a:cs typeface="Arial"/>
              <a:sym typeface="Arial"/>
            </a:endParaRPr>
          </a:p>
          <a:p>
            <a:pPr marL="457200" marR="0" lvl="0" indent="-228600" algn="l" rtl="0">
              <a:lnSpc>
                <a:spcPct val="100000"/>
              </a:lnSpc>
              <a:spcBef>
                <a:spcPts val="0"/>
              </a:spcBef>
              <a:spcAft>
                <a:spcPts val="0"/>
              </a:spcAft>
              <a:buSzPts val="1400"/>
              <a:buNone/>
            </a:pPr>
            <a:r>
              <a:rPr lang="en-US" sz="1800" b="1" i="0" u="none" strike="noStrike" dirty="0">
                <a:solidFill>
                  <a:srgbClr val="000000"/>
                </a:solidFill>
                <a:latin typeface="Arial"/>
                <a:ea typeface="Arial"/>
                <a:cs typeface="Arial"/>
                <a:sym typeface="Arial"/>
              </a:rPr>
              <a:t>sqlContext</a:t>
            </a:r>
            <a:r>
              <a:rPr lang="en-US" sz="1800" b="0" i="0" u="none" strike="noStrike" dirty="0">
                <a:solidFill>
                  <a:srgbClr val="000000"/>
                </a:solidFill>
                <a:latin typeface="Arial"/>
                <a:ea typeface="Arial"/>
                <a:cs typeface="Arial"/>
                <a:sym typeface="Arial"/>
              </a:rPr>
              <a:t> – An optional JVM Scala SQLContext. If set, we do not instantiate a new SQLContext in the JVM, instead we make all calls to this object.</a:t>
            </a:r>
            <a:endParaRPr sz="1800" b="0" i="0" u="none" strike="noStrike" dirty="0">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382" name="Google Shape;382;p1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98" name="Google Shape;398;p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06" name="Google Shape;406;p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4" name="Google Shape;14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5" name="Google Shape;4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41" name="Google Shape;441;p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2" name="Google Shape;4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73" name="Google Shape;473;p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1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479" name="Google Shape;479;p1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9" name="Google Shape;49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3" name="Google Shape;51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33" name="Google Shape;533;p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1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38" name="Google Shape;538;p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1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46" name="Google Shape;546;p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55" name="Google Shape;555;p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1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78" name="Google Shape;578;p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1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83" name="Google Shape;583;p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28" name="Google Shape;628;p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3" name="Google Shape;673;p1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dirty="0"/>
              <a:t>Trainer Notes:</a:t>
            </a:r>
            <a:endParaRPr dirty="0"/>
          </a:p>
          <a:p>
            <a:pPr marL="0" marR="0" lvl="0" indent="0" algn="l" rtl="0">
              <a:lnSpc>
                <a:spcPct val="100000"/>
              </a:lnSpc>
              <a:spcBef>
                <a:spcPts val="0"/>
              </a:spcBef>
              <a:spcAft>
                <a:spcPts val="0"/>
              </a:spcAft>
              <a:buClr>
                <a:srgbClr val="000000"/>
              </a:buClr>
              <a:buSzPts val="1400"/>
              <a:buFont typeface="Arial"/>
              <a:buNone/>
            </a:pPr>
            <a:r>
              <a:rPr lang="en-US" dirty="0"/>
              <a:t>Explain both the points in detail.</a:t>
            </a:r>
            <a:endParaRPr dirty="0"/>
          </a:p>
        </p:txBody>
      </p:sp>
      <p:sp>
        <p:nvSpPr>
          <p:cNvPr id="674" name="Google Shape;674;p1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 name="Google Shape;689;p1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690" name="Google Shape;690;p1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1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p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03" name="Google Shape;703;p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1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11" name="Google Shape;711;p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1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20" name="Google Shape;720;p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1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25" name="Google Shape;725;p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3" name="Google Shape;74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60" name="Google Shape;7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72" name="Google Shape;77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0" name="Google Shape;79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05" name="Google Shape;80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20" name="Google Shape;820;p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5" name="Google Shape;825;p1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Trainer Notes:</a:t>
            </a:r>
            <a:endParaRPr dirty="0"/>
          </a:p>
          <a:p>
            <a:pPr marL="457200" lvl="0" indent="-228600" algn="l" rtl="0">
              <a:lnSpc>
                <a:spcPct val="100000"/>
              </a:lnSpc>
              <a:spcBef>
                <a:spcPts val="0"/>
              </a:spcBef>
              <a:spcAft>
                <a:spcPts val="0"/>
              </a:spcAft>
              <a:buSzPts val="1400"/>
              <a:buFont typeface="Arial"/>
              <a:buChar char="•"/>
            </a:pPr>
            <a:r>
              <a:rPr lang="en-US" sz="1200" b="0" i="0" u="none" strike="noStrike" dirty="0">
                <a:solidFill>
                  <a:srgbClr val="000000"/>
                </a:solidFill>
                <a:latin typeface="Open Sans"/>
                <a:ea typeface="Open Sans"/>
                <a:cs typeface="Open Sans"/>
                <a:sym typeface="Open Sans"/>
              </a:rPr>
              <a:t>The above method takes the schema argument to specify the schema of the DataFrame.</a:t>
            </a:r>
            <a:endParaRPr dirty="0"/>
          </a:p>
          <a:p>
            <a:pPr marL="457200" lvl="0" indent="-228600" algn="l" rtl="0">
              <a:lnSpc>
                <a:spcPct val="100000"/>
              </a:lnSpc>
              <a:spcBef>
                <a:spcPts val="0"/>
              </a:spcBef>
              <a:spcAft>
                <a:spcPts val="0"/>
              </a:spcAft>
              <a:buSzPts val="1400"/>
              <a:buFont typeface="Arial"/>
              <a:buChar char="•"/>
            </a:pPr>
            <a:r>
              <a:rPr lang="en-US" sz="1200" b="0" i="0" u="none" strike="noStrike" dirty="0">
                <a:solidFill>
                  <a:srgbClr val="000000"/>
                </a:solidFill>
                <a:latin typeface="Open Sans"/>
                <a:ea typeface="Open Sans"/>
                <a:cs typeface="Open Sans"/>
                <a:sym typeface="Open Sans"/>
              </a:rPr>
              <a:t>Schema can be provided using a list of column names. The type information for each column is inferred from the data.</a:t>
            </a:r>
            <a:endParaRPr dirty="0"/>
          </a:p>
          <a:p>
            <a:pPr marL="457200" lvl="0" indent="-228600" algn="l" rtl="0">
              <a:lnSpc>
                <a:spcPct val="100000"/>
              </a:lnSpc>
              <a:spcBef>
                <a:spcPts val="0"/>
              </a:spcBef>
              <a:spcAft>
                <a:spcPts val="0"/>
              </a:spcAft>
              <a:buSzPts val="1400"/>
              <a:buFont typeface="Arial"/>
              <a:buChar char="•"/>
            </a:pPr>
            <a:r>
              <a:rPr lang="en-US" sz="1200" b="0" i="0" u="none" strike="noStrike" dirty="0">
                <a:solidFill>
                  <a:srgbClr val="000000"/>
                </a:solidFill>
                <a:latin typeface="Open Sans"/>
                <a:ea typeface="Open Sans"/>
                <a:cs typeface="Open Sans"/>
                <a:sym typeface="Open Sans"/>
              </a:rPr>
              <a:t>When Schema is None, pyspark try to infer the schema from data itself. In this scenario data should be an RDD of type row, named tuple or dict.</a:t>
            </a:r>
            <a:endParaRPr dirty="0"/>
          </a:p>
          <a:p>
            <a:pPr marL="457200" lvl="0" indent="-228600" algn="l" rtl="0">
              <a:lnSpc>
                <a:spcPct val="100000"/>
              </a:lnSpc>
              <a:spcBef>
                <a:spcPts val="0"/>
              </a:spcBef>
              <a:spcAft>
                <a:spcPts val="0"/>
              </a:spcAft>
              <a:buSzPts val="1400"/>
              <a:buFont typeface="Arial"/>
              <a:buChar char="•"/>
            </a:pPr>
            <a:r>
              <a:rPr lang="en-US" sz="1200" b="0" i="0" u="none" strike="noStrike" dirty="0">
                <a:solidFill>
                  <a:srgbClr val="000000"/>
                </a:solidFill>
                <a:latin typeface="Open Sans"/>
                <a:ea typeface="Open Sans"/>
                <a:cs typeface="Open Sans"/>
                <a:sym typeface="Open Sans"/>
              </a:rPr>
              <a:t>Schema can be provided using pyspark.sql.types.DataType or a datatype string. In this scenario the type should match the real data, otherwise exception will be thrown.</a:t>
            </a:r>
            <a:endParaRPr dirty="0"/>
          </a:p>
          <a:p>
            <a:pPr marL="457200" marR="0" lvl="0" indent="-228600" algn="l" rtl="0">
              <a:lnSpc>
                <a:spcPct val="100000"/>
              </a:lnSpc>
              <a:spcBef>
                <a:spcPts val="0"/>
              </a:spcBef>
              <a:spcAft>
                <a:spcPts val="0"/>
              </a:spcAft>
              <a:buSzPts val="1400"/>
              <a:buNone/>
            </a:pPr>
            <a:endParaRPr dirty="0"/>
          </a:p>
        </p:txBody>
      </p:sp>
      <p:sp>
        <p:nvSpPr>
          <p:cNvPr id="826" name="Google Shape;826;p1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47</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36" name="Google Shape;836;p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6:notes"/>
          <p:cNvSpPr txBox="1">
            <a:spLocks noGrp="1"/>
          </p:cNvSpPr>
          <p:nvPr>
            <p:ph type="body" idx="1"/>
          </p:nvPr>
        </p:nvSpPr>
        <p:spPr>
          <a:xfrm>
            <a:off x="685800" y="4786362"/>
            <a:ext cx="5486400" cy="39161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dirty="0"/>
              <a:t>Trainer Notes:</a:t>
            </a:r>
            <a:endParaRPr dirty="0"/>
          </a:p>
          <a:p>
            <a:pPr marL="0" marR="0" lvl="0" indent="0" algn="l" rtl="0">
              <a:lnSpc>
                <a:spcPct val="100000"/>
              </a:lnSpc>
              <a:spcBef>
                <a:spcPts val="0"/>
              </a:spcBef>
              <a:spcAft>
                <a:spcPts val="0"/>
              </a:spcAft>
              <a:buClr>
                <a:srgbClr val="000000"/>
              </a:buClr>
              <a:buSzPts val="1400"/>
              <a:buFont typeface="Arial"/>
              <a:buNone/>
            </a:pPr>
            <a:r>
              <a:rPr lang="en-US" sz="1600" dirty="0"/>
              <a:t>Explain each mode in detail.</a:t>
            </a:r>
            <a:endParaRPr sz="1600" b="0"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600" dirty="0">
              <a:solidFill>
                <a:schemeClr val="dk1"/>
              </a:solidFill>
              <a:latin typeface="Open Sans"/>
              <a:ea typeface="Open Sans"/>
              <a:cs typeface="Open Sans"/>
              <a:sym typeface="Open Sans"/>
            </a:endParaRPr>
          </a:p>
        </p:txBody>
      </p:sp>
      <p:sp>
        <p:nvSpPr>
          <p:cNvPr id="853" name="Google Shape;853;p16:notes"/>
          <p:cNvSpPr>
            <a:spLocks noGrp="1" noRot="1" noChangeAspect="1"/>
          </p:cNvSpPr>
          <p:nvPr>
            <p:ph type="sldImg" idx="2"/>
          </p:nvPr>
        </p:nvSpPr>
        <p:spPr>
          <a:xfrm>
            <a:off x="444500" y="1243013"/>
            <a:ext cx="5969000" cy="3357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dirty="0"/>
              <a:t>Trainer Notes:</a:t>
            </a:r>
            <a:endParaRPr dirty="0"/>
          </a:p>
          <a:p>
            <a:pPr marL="0" marR="0" lvl="0" indent="0" algn="l" rtl="0">
              <a:lnSpc>
                <a:spcPct val="100000"/>
              </a:lnSpc>
              <a:spcBef>
                <a:spcPts val="0"/>
              </a:spcBef>
              <a:spcAft>
                <a:spcPts val="0"/>
              </a:spcAft>
              <a:buClr>
                <a:srgbClr val="000000"/>
              </a:buClr>
              <a:buSzPts val="1400"/>
              <a:buFont typeface="Arial"/>
              <a:buNone/>
            </a:pPr>
            <a:endParaRPr sz="1200" b="1" dirty="0"/>
          </a:p>
          <a:p>
            <a:pPr marL="0" marR="0" lvl="0" indent="0" algn="l" rtl="0">
              <a:lnSpc>
                <a:spcPct val="100000"/>
              </a:lnSpc>
              <a:spcBef>
                <a:spcPts val="0"/>
              </a:spcBef>
              <a:spcAft>
                <a:spcPts val="0"/>
              </a:spcAft>
              <a:buClr>
                <a:srgbClr val="000000"/>
              </a:buClr>
              <a:buSzPts val="1400"/>
              <a:buFont typeface="Arial"/>
              <a:buNone/>
            </a:pPr>
            <a:r>
              <a:rPr lang="en-US" dirty="0"/>
              <a:t>Explain the diagram given.</a:t>
            </a:r>
            <a:endParaRPr dirty="0"/>
          </a:p>
          <a:p>
            <a:pPr marL="0" lvl="0" indent="0" algn="l" rtl="0">
              <a:lnSpc>
                <a:spcPct val="100000"/>
              </a:lnSpc>
              <a:spcBef>
                <a:spcPts val="0"/>
              </a:spcBef>
              <a:spcAft>
                <a:spcPts val="0"/>
              </a:spcAft>
              <a:buSzPts val="1400"/>
              <a:buNone/>
            </a:pPr>
            <a:endParaRPr dirty="0"/>
          </a:p>
        </p:txBody>
      </p:sp>
      <p:sp>
        <p:nvSpPr>
          <p:cNvPr id="169" name="Google Shape;169;p1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17:notes"/>
          <p:cNvSpPr txBox="1">
            <a:spLocks noGrp="1"/>
          </p:cNvSpPr>
          <p:nvPr>
            <p:ph type="body" idx="1"/>
          </p:nvPr>
        </p:nvSpPr>
        <p:spPr>
          <a:xfrm>
            <a:off x="685800" y="4786362"/>
            <a:ext cx="5486400" cy="39161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dirty="0"/>
              <a:t>Trainer Notes:</a:t>
            </a:r>
            <a:endParaRPr dirty="0"/>
          </a:p>
          <a:p>
            <a:pPr marL="0" marR="0" lvl="0" indent="0" algn="l" rtl="0">
              <a:lnSpc>
                <a:spcPct val="100000"/>
              </a:lnSpc>
              <a:spcBef>
                <a:spcPts val="0"/>
              </a:spcBef>
              <a:spcAft>
                <a:spcPts val="0"/>
              </a:spcAft>
              <a:buClr>
                <a:srgbClr val="000000"/>
              </a:buClr>
              <a:buSzPts val="1400"/>
              <a:buFont typeface="Arial"/>
              <a:buNone/>
            </a:pPr>
            <a:r>
              <a:rPr lang="en-US" sz="1600" dirty="0"/>
              <a:t>Explain each mode in detail.</a:t>
            </a:r>
            <a:endParaRPr sz="1600" b="0"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600" dirty="0">
              <a:solidFill>
                <a:schemeClr val="dk1"/>
              </a:solidFill>
              <a:latin typeface="Open Sans"/>
              <a:ea typeface="Open Sans"/>
              <a:cs typeface="Open Sans"/>
              <a:sym typeface="Open Sans"/>
            </a:endParaRPr>
          </a:p>
        </p:txBody>
      </p:sp>
      <p:sp>
        <p:nvSpPr>
          <p:cNvPr id="875" name="Google Shape;875;p17:notes"/>
          <p:cNvSpPr>
            <a:spLocks noGrp="1" noRot="1" noChangeAspect="1"/>
          </p:cNvSpPr>
          <p:nvPr>
            <p:ph type="sldImg" idx="2"/>
          </p:nvPr>
        </p:nvSpPr>
        <p:spPr>
          <a:xfrm>
            <a:off x="444500" y="1243013"/>
            <a:ext cx="5969000" cy="3357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18:notes"/>
          <p:cNvSpPr txBox="1">
            <a:spLocks noGrp="1"/>
          </p:cNvSpPr>
          <p:nvPr>
            <p:ph type="body" idx="1"/>
          </p:nvPr>
        </p:nvSpPr>
        <p:spPr>
          <a:xfrm>
            <a:off x="685800" y="4786362"/>
            <a:ext cx="5486400" cy="39161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dirty="0"/>
              <a:t>Trainer Notes:</a:t>
            </a:r>
            <a:endParaRPr dirty="0"/>
          </a:p>
          <a:p>
            <a:pPr marL="0" marR="0" lvl="0" indent="0" algn="l" rtl="0">
              <a:lnSpc>
                <a:spcPct val="100000"/>
              </a:lnSpc>
              <a:spcBef>
                <a:spcPts val="0"/>
              </a:spcBef>
              <a:spcAft>
                <a:spcPts val="0"/>
              </a:spcAft>
              <a:buClr>
                <a:srgbClr val="000000"/>
              </a:buClr>
              <a:buSzPts val="1400"/>
              <a:buFont typeface="Arial"/>
              <a:buNone/>
            </a:pPr>
            <a:r>
              <a:rPr lang="en-US" sz="1600" dirty="0"/>
              <a:t>Explain each mode in detail.</a:t>
            </a:r>
            <a:endParaRPr sz="1600" b="0"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600" dirty="0">
              <a:solidFill>
                <a:schemeClr val="dk1"/>
              </a:solidFill>
              <a:latin typeface="Open Sans"/>
              <a:ea typeface="Open Sans"/>
              <a:cs typeface="Open Sans"/>
              <a:sym typeface="Open Sans"/>
            </a:endParaRPr>
          </a:p>
        </p:txBody>
      </p:sp>
      <p:sp>
        <p:nvSpPr>
          <p:cNvPr id="898" name="Google Shape;898;p18:notes"/>
          <p:cNvSpPr>
            <a:spLocks noGrp="1" noRot="1" noChangeAspect="1"/>
          </p:cNvSpPr>
          <p:nvPr>
            <p:ph type="sldImg" idx="2"/>
          </p:nvPr>
        </p:nvSpPr>
        <p:spPr>
          <a:xfrm>
            <a:off x="444500" y="1243013"/>
            <a:ext cx="5969000" cy="3357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20:notes"/>
          <p:cNvSpPr txBox="1">
            <a:spLocks noGrp="1"/>
          </p:cNvSpPr>
          <p:nvPr>
            <p:ph type="body" idx="1"/>
          </p:nvPr>
        </p:nvSpPr>
        <p:spPr>
          <a:xfrm>
            <a:off x="685800" y="4786362"/>
            <a:ext cx="5486400" cy="39161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dirty="0"/>
              <a:t>Trainer Notes:</a:t>
            </a:r>
            <a:endParaRPr dirty="0"/>
          </a:p>
          <a:p>
            <a:pPr marL="0" marR="0" lvl="0" indent="0" algn="l" rtl="0">
              <a:lnSpc>
                <a:spcPct val="100000"/>
              </a:lnSpc>
              <a:spcBef>
                <a:spcPts val="0"/>
              </a:spcBef>
              <a:spcAft>
                <a:spcPts val="0"/>
              </a:spcAft>
              <a:buClr>
                <a:srgbClr val="000000"/>
              </a:buClr>
              <a:buSzPts val="1400"/>
              <a:buFont typeface="Arial"/>
              <a:buNone/>
            </a:pPr>
            <a:r>
              <a:rPr lang="en-US" sz="1600" dirty="0"/>
              <a:t>Explain each mode in detail.</a:t>
            </a:r>
            <a:endParaRPr sz="1600" b="0"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600" dirty="0">
              <a:solidFill>
                <a:schemeClr val="dk1"/>
              </a:solidFill>
              <a:latin typeface="Open Sans"/>
              <a:ea typeface="Open Sans"/>
              <a:cs typeface="Open Sans"/>
              <a:sym typeface="Open Sans"/>
            </a:endParaRPr>
          </a:p>
        </p:txBody>
      </p:sp>
      <p:sp>
        <p:nvSpPr>
          <p:cNvPr id="921" name="Google Shape;921;p20:notes"/>
          <p:cNvSpPr>
            <a:spLocks noGrp="1" noRot="1" noChangeAspect="1"/>
          </p:cNvSpPr>
          <p:nvPr>
            <p:ph type="sldImg" idx="2"/>
          </p:nvPr>
        </p:nvSpPr>
        <p:spPr>
          <a:xfrm>
            <a:off x="444500" y="1243013"/>
            <a:ext cx="5969000" cy="3357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4" name="Google Shape;944;p1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45" name="Google Shape;945;p1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53</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0" name="Google Shape;950;p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51" name="Google Shape;951;p1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54</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0" name="Google Shape;960;p1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t>Trainer Notes:</a:t>
            </a:r>
            <a:endParaRPr dirty="0"/>
          </a:p>
          <a:p>
            <a:pPr marL="571500" lvl="0" indent="-342900" algn="l" rtl="0">
              <a:lnSpc>
                <a:spcPct val="115000"/>
              </a:lnSpc>
              <a:spcBef>
                <a:spcPts val="0"/>
              </a:spcBef>
              <a:spcAft>
                <a:spcPts val="0"/>
              </a:spcAft>
              <a:buSzPts val="1400"/>
              <a:buFont typeface="Arial"/>
              <a:buChar char="•"/>
            </a:pPr>
            <a:r>
              <a:rPr lang="en-US" sz="1200" dirty="0">
                <a:solidFill>
                  <a:srgbClr val="3F3F3F"/>
                </a:solidFill>
                <a:latin typeface="Open Sans"/>
                <a:ea typeface="Open Sans"/>
                <a:cs typeface="Open Sans"/>
                <a:sym typeface="Open Sans"/>
              </a:rPr>
              <a:t>We need to call integration of hive with spark to leverage the current tables produced in hive. </a:t>
            </a:r>
            <a:endParaRPr dirty="0"/>
          </a:p>
          <a:p>
            <a:pPr marL="571500" lvl="0" indent="-342900" algn="l" rtl="0">
              <a:lnSpc>
                <a:spcPct val="115000"/>
              </a:lnSpc>
              <a:spcBef>
                <a:spcPts val="0"/>
              </a:spcBef>
              <a:spcAft>
                <a:spcPts val="0"/>
              </a:spcAft>
              <a:buSzPts val="1400"/>
              <a:buFont typeface="Arial"/>
              <a:buChar char="•"/>
            </a:pPr>
            <a:r>
              <a:rPr lang="en-US" sz="1200" dirty="0">
                <a:solidFill>
                  <a:srgbClr val="3F3F3F"/>
                </a:solidFill>
                <a:latin typeface="Open Sans"/>
                <a:ea typeface="Open Sans"/>
                <a:cs typeface="Open Sans"/>
                <a:sym typeface="Open Sans"/>
              </a:rPr>
              <a:t>To do this we need below integration points:</a:t>
            </a:r>
            <a:endParaRPr dirty="0"/>
          </a:p>
          <a:p>
            <a:pPr marL="571500" lvl="0" indent="-342900" algn="l" rtl="0">
              <a:lnSpc>
                <a:spcPct val="115000"/>
              </a:lnSpc>
              <a:spcBef>
                <a:spcPts val="0"/>
              </a:spcBef>
              <a:spcAft>
                <a:spcPts val="0"/>
              </a:spcAft>
              <a:buSzPts val="1400"/>
              <a:buFont typeface="Arial"/>
              <a:buChar char="•"/>
            </a:pPr>
            <a:r>
              <a:rPr lang="en-US" sz="1200" b="1" dirty="0">
                <a:solidFill>
                  <a:srgbClr val="3F3F3F"/>
                </a:solidFill>
                <a:latin typeface="Open Sans"/>
                <a:ea typeface="Open Sans"/>
                <a:cs typeface="Open Sans"/>
                <a:sym typeface="Open Sans"/>
              </a:rPr>
              <a:t>HiveContext: </a:t>
            </a:r>
            <a:r>
              <a:rPr lang="en-US" sz="1200" dirty="0">
                <a:solidFill>
                  <a:srgbClr val="3F3F3F"/>
                </a:solidFill>
                <a:latin typeface="Open Sans"/>
                <a:ea typeface="Open Sans"/>
                <a:cs typeface="Open Sans"/>
                <a:sym typeface="Open Sans"/>
              </a:rPr>
              <a:t>HiveContext is a super set of the SQLContext which supports writing queries using the HiveQL parser, access to Hive UDFs, and the ability to read data from Hive tables.</a:t>
            </a:r>
            <a:endParaRPr dirty="0"/>
          </a:p>
          <a:p>
            <a:pPr marL="571500" lvl="0" indent="-342900" algn="l" rtl="0">
              <a:lnSpc>
                <a:spcPct val="115000"/>
              </a:lnSpc>
              <a:spcBef>
                <a:spcPts val="0"/>
              </a:spcBef>
              <a:spcAft>
                <a:spcPts val="0"/>
              </a:spcAft>
              <a:buSzPts val="1400"/>
              <a:buFont typeface="Arial"/>
              <a:buChar char="•"/>
            </a:pPr>
            <a:r>
              <a:rPr lang="en-US" sz="1200" b="1" dirty="0">
                <a:solidFill>
                  <a:srgbClr val="3F3F3F"/>
                </a:solidFill>
                <a:latin typeface="Open Sans"/>
                <a:ea typeface="Open Sans"/>
                <a:cs typeface="Open Sans"/>
                <a:sym typeface="Open Sans"/>
              </a:rPr>
              <a:t>Metastore URI:</a:t>
            </a:r>
            <a:r>
              <a:rPr lang="en-US" sz="1200" dirty="0">
                <a:solidFill>
                  <a:srgbClr val="3F3F3F"/>
                </a:solidFill>
                <a:latin typeface="Open Sans"/>
                <a:ea typeface="Open Sans"/>
                <a:cs typeface="Open Sans"/>
                <a:sym typeface="Open Sans"/>
              </a:rPr>
              <a:t> It confirms the location of the metastore which can be used by spark. This is the main integration point.</a:t>
            </a:r>
            <a:endParaRPr dirty="0"/>
          </a:p>
          <a:p>
            <a:pPr marL="571500" lvl="0" indent="-342900" algn="l" rtl="0">
              <a:lnSpc>
                <a:spcPct val="115000"/>
              </a:lnSpc>
              <a:spcBef>
                <a:spcPts val="0"/>
              </a:spcBef>
              <a:spcAft>
                <a:spcPts val="0"/>
              </a:spcAft>
              <a:buSzPts val="1400"/>
              <a:buFont typeface="Arial"/>
              <a:buChar char="•"/>
            </a:pPr>
            <a:r>
              <a:rPr lang="en-US" sz="1200" b="1" dirty="0">
                <a:solidFill>
                  <a:srgbClr val="3F3F3F"/>
                </a:solidFill>
                <a:latin typeface="Open Sans"/>
                <a:ea typeface="Open Sans"/>
                <a:cs typeface="Open Sans"/>
                <a:sym typeface="Open Sans"/>
              </a:rPr>
              <a:t>Read Data:</a:t>
            </a:r>
            <a:r>
              <a:rPr lang="en-US" sz="1200" dirty="0">
                <a:solidFill>
                  <a:srgbClr val="3F3F3F"/>
                </a:solidFill>
                <a:latin typeface="Open Sans"/>
                <a:ea typeface="Open Sans"/>
                <a:cs typeface="Open Sans"/>
                <a:sym typeface="Open Sans"/>
              </a:rPr>
              <a:t> As the DataFrame is created we can directly call table from spark SQL.</a:t>
            </a:r>
            <a:endParaRPr sz="1200" dirty="0">
              <a:solidFill>
                <a:srgbClr val="3F3F3F"/>
              </a:solidFill>
              <a:latin typeface="Open Sans"/>
              <a:ea typeface="Open Sans"/>
              <a:cs typeface="Open Sans"/>
              <a:sym typeface="Open Sans"/>
            </a:endParaRPr>
          </a:p>
          <a:p>
            <a:pPr marL="457200" lvl="0" indent="-228600" algn="l" rtl="0">
              <a:lnSpc>
                <a:spcPct val="115000"/>
              </a:lnSpc>
              <a:spcBef>
                <a:spcPts val="0"/>
              </a:spcBef>
              <a:spcAft>
                <a:spcPts val="0"/>
              </a:spcAft>
              <a:buSzPts val="1400"/>
              <a:buNone/>
            </a:pPr>
            <a:endParaRPr sz="1200" dirty="0">
              <a:solidFill>
                <a:srgbClr val="3F3F3F"/>
              </a:solidFill>
              <a:latin typeface="Open Sans"/>
              <a:ea typeface="Open Sans"/>
              <a:cs typeface="Open Sans"/>
              <a:sym typeface="Open Sans"/>
            </a:endParaRPr>
          </a:p>
          <a:p>
            <a:pPr marL="457200" marR="0" lvl="0" indent="-228600" algn="l" rtl="0">
              <a:lnSpc>
                <a:spcPct val="100000"/>
              </a:lnSpc>
              <a:spcBef>
                <a:spcPts val="0"/>
              </a:spcBef>
              <a:spcAft>
                <a:spcPts val="0"/>
              </a:spcAft>
              <a:buSzPts val="1400"/>
              <a:buNone/>
            </a:pPr>
            <a:endParaRPr dirty="0"/>
          </a:p>
        </p:txBody>
      </p:sp>
      <p:sp>
        <p:nvSpPr>
          <p:cNvPr id="961" name="Google Shape;961;p1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55</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rgbClr val="000000"/>
              </a:buClr>
              <a:buSzPts val="1400"/>
              <a:buFont typeface="Arial"/>
              <a:buNone/>
            </a:pPr>
            <a:r>
              <a:rPr lang="en-US" sz="1600" b="1" dirty="0"/>
              <a:t>Trainer Notes:</a:t>
            </a:r>
            <a:endParaRPr lang="en-US" dirty="0"/>
          </a:p>
          <a:p>
            <a:pPr marL="0" marR="0" lvl="0" indent="0" algn="l" rtl="0">
              <a:lnSpc>
                <a:spcPct val="100000"/>
              </a:lnSpc>
              <a:spcBef>
                <a:spcPts val="0"/>
              </a:spcBef>
              <a:spcAft>
                <a:spcPts val="0"/>
              </a:spcAft>
              <a:buClr>
                <a:srgbClr val="000000"/>
              </a:buClr>
              <a:buSzPts val="1400"/>
              <a:buFont typeface="Arial"/>
              <a:buNone/>
            </a:pPr>
            <a:r>
              <a:rPr lang="en-US" dirty="0"/>
              <a:t>Perform each step along with the learner.</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29875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0600C-B1B7-AF42-C9B4-49C1649884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F5150A-E743-318F-AAA4-FE31CF099D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3BB93-E342-99BD-9F67-A66B60F94B06}"/>
              </a:ext>
            </a:extLst>
          </p:cNvPr>
          <p:cNvSpPr>
            <a:spLocks noGrp="1"/>
          </p:cNvSpPr>
          <p:nvPr>
            <p:ph type="body" idx="1"/>
          </p:nvPr>
        </p:nvSpPr>
        <p:spPr/>
        <p:txBody>
          <a:bodyPr/>
          <a:lstStyle/>
          <a:p>
            <a:pPr marL="0" marR="0" lvl="0" indent="0" algn="l" rtl="0">
              <a:lnSpc>
                <a:spcPct val="100000"/>
              </a:lnSpc>
              <a:spcBef>
                <a:spcPts val="0"/>
              </a:spcBef>
              <a:spcAft>
                <a:spcPts val="0"/>
              </a:spcAft>
              <a:buClr>
                <a:srgbClr val="000000"/>
              </a:buClr>
              <a:buSzPts val="1400"/>
              <a:buFont typeface="Arial"/>
              <a:buNone/>
            </a:pPr>
            <a:r>
              <a:rPr lang="en-US" sz="1600" b="1" dirty="0"/>
              <a:t>Trainer Notes:</a:t>
            </a:r>
            <a:endParaRPr lang="en-US" dirty="0"/>
          </a:p>
          <a:p>
            <a:pPr marL="0" marR="0" lvl="0" indent="0" algn="l" rtl="0">
              <a:lnSpc>
                <a:spcPct val="100000"/>
              </a:lnSpc>
              <a:spcBef>
                <a:spcPts val="0"/>
              </a:spcBef>
              <a:spcAft>
                <a:spcPts val="0"/>
              </a:spcAft>
              <a:buClr>
                <a:srgbClr val="000000"/>
              </a:buClr>
              <a:buSzPts val="1400"/>
              <a:buFont typeface="Arial"/>
              <a:buNone/>
            </a:pPr>
            <a:r>
              <a:rPr lang="en-US" dirty="0"/>
              <a:t>Perform each step along with the learner.</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endParaRPr lang="en-US" dirty="0"/>
          </a:p>
          <a:p>
            <a:endParaRPr lang="en-US" dirty="0"/>
          </a:p>
        </p:txBody>
      </p:sp>
      <p:sp>
        <p:nvSpPr>
          <p:cNvPr id="4" name="Slide Number Placeholder 3">
            <a:extLst>
              <a:ext uri="{FF2B5EF4-FFF2-40B4-BE49-F238E27FC236}">
                <a16:creationId xmlns:a16="http://schemas.microsoft.com/office/drawing/2014/main" id="{E11E0AE1-D34E-CA87-96E2-7B57D7968B22}"/>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57</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36178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DE516-9BDA-E356-3ECC-DC8C3EAFB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81DCA-5169-083A-9351-4FB6CCDB3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7ED2BD-0AE6-D2BC-5D78-E1FA391835DE}"/>
              </a:ext>
            </a:extLst>
          </p:cNvPr>
          <p:cNvSpPr>
            <a:spLocks noGrp="1"/>
          </p:cNvSpPr>
          <p:nvPr>
            <p:ph type="body" idx="1"/>
          </p:nvPr>
        </p:nvSpPr>
        <p:spPr/>
        <p:txBody>
          <a:bodyPr/>
          <a:lstStyle/>
          <a:p>
            <a:pPr marL="0" marR="0" lvl="0" indent="0" algn="l" rtl="0">
              <a:lnSpc>
                <a:spcPct val="100000"/>
              </a:lnSpc>
              <a:spcBef>
                <a:spcPts val="0"/>
              </a:spcBef>
              <a:spcAft>
                <a:spcPts val="0"/>
              </a:spcAft>
              <a:buClr>
                <a:srgbClr val="000000"/>
              </a:buClr>
              <a:buSzPts val="1400"/>
              <a:buFont typeface="Arial"/>
              <a:buNone/>
            </a:pPr>
            <a:r>
              <a:rPr lang="en-US" sz="1600" b="1" dirty="0"/>
              <a:t>Trainer Notes:</a:t>
            </a:r>
            <a:endParaRPr lang="en-US" dirty="0"/>
          </a:p>
          <a:p>
            <a:pPr marL="0" marR="0" lvl="0" indent="0" algn="l" rtl="0">
              <a:lnSpc>
                <a:spcPct val="100000"/>
              </a:lnSpc>
              <a:spcBef>
                <a:spcPts val="0"/>
              </a:spcBef>
              <a:spcAft>
                <a:spcPts val="0"/>
              </a:spcAft>
              <a:buClr>
                <a:srgbClr val="000000"/>
              </a:buClr>
              <a:buSzPts val="1400"/>
              <a:buFont typeface="Arial"/>
              <a:buNone/>
            </a:pPr>
            <a:r>
              <a:rPr lang="en-US" dirty="0"/>
              <a:t>Perform each step along with the learner.</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endParaRPr lang="en-US" dirty="0"/>
          </a:p>
          <a:p>
            <a:endParaRPr lang="en-US" dirty="0"/>
          </a:p>
        </p:txBody>
      </p:sp>
      <p:sp>
        <p:nvSpPr>
          <p:cNvPr id="4" name="Slide Number Placeholder 3">
            <a:extLst>
              <a:ext uri="{FF2B5EF4-FFF2-40B4-BE49-F238E27FC236}">
                <a16:creationId xmlns:a16="http://schemas.microsoft.com/office/drawing/2014/main" id="{B1D64369-610F-6361-81AB-E7D7D215388D}"/>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87768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2" name="Google Shape;102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8" name="Google Shape;178;p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p171:notes"/>
          <p:cNvSpPr txBox="1">
            <a:spLocks noGrp="1"/>
          </p:cNvSpPr>
          <p:nvPr>
            <p:ph type="body" idx="1"/>
          </p:nvPr>
        </p:nvSpPr>
        <p:spPr>
          <a:xfrm>
            <a:off x="685800" y="4786362"/>
            <a:ext cx="5486400" cy="39161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1034" name="Google Shape;1034;p171:notes"/>
          <p:cNvSpPr>
            <a:spLocks noGrp="1" noRot="1" noChangeAspect="1"/>
          </p:cNvSpPr>
          <p:nvPr>
            <p:ph type="sldImg" idx="2"/>
          </p:nvPr>
        </p:nvSpPr>
        <p:spPr>
          <a:xfrm>
            <a:off x="444500" y="1243013"/>
            <a:ext cx="5969000" cy="3357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68</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57057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8" name="Google Shape;1148;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dirty="0">
                <a:latin typeface="Open Sans"/>
                <a:ea typeface="Open Sans"/>
                <a:cs typeface="Open Sans"/>
                <a:sym typeface="Open Sans"/>
              </a:rPr>
              <a:t>Trainer Notes:</a:t>
            </a:r>
            <a:endParaRPr dirty="0"/>
          </a:p>
          <a:p>
            <a:pPr marL="0" lvl="0" indent="0" algn="l" rtl="0">
              <a:lnSpc>
                <a:spcPct val="100000"/>
              </a:lnSpc>
              <a:spcBef>
                <a:spcPts val="0"/>
              </a:spcBef>
              <a:spcAft>
                <a:spcPts val="0"/>
              </a:spcAft>
              <a:buSzPts val="1400"/>
              <a:buNone/>
            </a:pPr>
            <a:endParaRPr sz="1200" b="0" dirty="0">
              <a:latin typeface="Open Sans"/>
              <a:ea typeface="Open Sans"/>
              <a:cs typeface="Open Sans"/>
              <a:sym typeface="Open Sans"/>
            </a:endParaRPr>
          </a:p>
          <a:p>
            <a:pPr marL="228600" marR="0" lvl="0" indent="-228600" algn="l" rtl="0">
              <a:lnSpc>
                <a:spcPct val="100000"/>
              </a:lnSpc>
              <a:spcBef>
                <a:spcPts val="0"/>
              </a:spcBef>
              <a:spcAft>
                <a:spcPts val="0"/>
              </a:spcAft>
              <a:buClr>
                <a:srgbClr val="000000"/>
              </a:buClr>
              <a:buSzPts val="1400"/>
              <a:buFont typeface="Arial"/>
              <a:buAutoNum type="arabicPeriod"/>
            </a:pPr>
            <a:r>
              <a:rPr lang="en-US" sz="1200" b="0" i="0" dirty="0">
                <a:latin typeface="Open Sans"/>
                <a:ea typeface="Open Sans"/>
                <a:cs typeface="Open Sans"/>
                <a:sym typeface="Open Sans"/>
              </a:rPr>
              <a:t>Explain the problem statement </a:t>
            </a:r>
            <a:endParaRPr dirty="0"/>
          </a:p>
          <a:p>
            <a:pPr marL="228600" marR="0" lvl="0" indent="-228600" algn="l" rtl="0">
              <a:lnSpc>
                <a:spcPct val="100000"/>
              </a:lnSpc>
              <a:spcBef>
                <a:spcPts val="0"/>
              </a:spcBef>
              <a:spcAft>
                <a:spcPts val="0"/>
              </a:spcAft>
              <a:buClr>
                <a:srgbClr val="000000"/>
              </a:buClr>
              <a:buSzPts val="1400"/>
              <a:buFont typeface="Arial"/>
              <a:buAutoNum type="arabicPeriod"/>
            </a:pPr>
            <a:r>
              <a:rPr lang="en-US" sz="1200" b="0" dirty="0">
                <a:latin typeface="Open Sans"/>
                <a:ea typeface="Open Sans"/>
                <a:cs typeface="Open Sans"/>
                <a:sym typeface="Open Sans"/>
              </a:rPr>
              <a:t>Ask the learners to finish the activity before the start of the next session</a:t>
            </a:r>
            <a:endParaRPr dirty="0"/>
          </a:p>
          <a:p>
            <a:pPr marL="0" lvl="0" indent="0" algn="l" rtl="0">
              <a:lnSpc>
                <a:spcPct val="100000"/>
              </a:lnSpc>
              <a:spcBef>
                <a:spcPts val="0"/>
              </a:spcBef>
              <a:spcAft>
                <a:spcPts val="0"/>
              </a:spcAft>
              <a:buSzPts val="1400"/>
              <a:buNone/>
            </a:pPr>
            <a:r>
              <a:rPr lang="en-US" sz="1200" b="0" dirty="0">
                <a:latin typeface="Open Sans"/>
                <a:ea typeface="Open Sans"/>
                <a:cs typeface="Open Sans"/>
                <a:sym typeface="Open Sans"/>
              </a:rPr>
              <a:t>3.   Resolve all queries and doubts raised by learners</a:t>
            </a:r>
            <a:endParaRPr dirty="0"/>
          </a:p>
          <a:p>
            <a:pPr marL="0" lvl="0" indent="0" algn="l" rtl="0">
              <a:lnSpc>
                <a:spcPct val="100000"/>
              </a:lnSpc>
              <a:spcBef>
                <a:spcPts val="0"/>
              </a:spcBef>
              <a:spcAft>
                <a:spcPts val="0"/>
              </a:spcAft>
              <a:buSzPts val="1400"/>
              <a:buNone/>
            </a:pPr>
            <a:endParaRPr sz="1200" b="0" dirty="0">
              <a:latin typeface="Open Sans"/>
              <a:ea typeface="Open Sans"/>
              <a:cs typeface="Open Sans"/>
              <a:sym typeface="Open Sans"/>
            </a:endParaRPr>
          </a:p>
          <a:p>
            <a:pPr marL="457200" marR="0" lvl="0" indent="-22860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endParaRPr sz="1200" dirty="0"/>
          </a:p>
          <a:p>
            <a:pPr marL="457200" marR="0" lvl="0" indent="-228600" algn="l" rtl="0">
              <a:lnSpc>
                <a:spcPct val="100000"/>
              </a:lnSpc>
              <a:spcBef>
                <a:spcPts val="0"/>
              </a:spcBef>
              <a:spcAft>
                <a:spcPts val="0"/>
              </a:spcAft>
              <a:buSzPts val="1400"/>
              <a:buNone/>
            </a:pPr>
            <a:endParaRPr dirty="0"/>
          </a:p>
        </p:txBody>
      </p:sp>
      <p:sp>
        <p:nvSpPr>
          <p:cNvPr id="1149" name="Google Shape;1149;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71</a:t>
            </a:fld>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56" name="Google Shape;115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2" name="Google Shape;116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6" name="Google Shape;186;p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6" name="Google Shape;186;p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032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6" name="Google Shape;186;p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0077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7" name="Google Shape;18;p22">
            <a:extLst>
              <a:ext uri="{FF2B5EF4-FFF2-40B4-BE49-F238E27FC236}">
                <a16:creationId xmlns:a16="http://schemas.microsoft.com/office/drawing/2014/main" id="{7B4145C4-EE9A-4056-4B60-0881CACD0193}"/>
              </a:ext>
            </a:extLst>
          </p:cNvPr>
          <p:cNvPicPr preferRelativeResize="0"/>
          <p:nvPr userDrawn="1"/>
        </p:nvPicPr>
        <p:blipFill>
          <a:blip r:embed="rId3"/>
          <a:srcRect/>
          <a:stretch/>
        </p:blipFill>
        <p:spPr>
          <a:xfrm>
            <a:off x="0" y="0"/>
            <a:ext cx="16255998" cy="9143999"/>
          </a:xfrm>
          <a:prstGeom prst="rect">
            <a:avLst/>
          </a:prstGeom>
          <a:noFill/>
          <a:ln>
            <a:noFill/>
          </a:ln>
        </p:spPr>
      </p:pic>
      <p:sp>
        <p:nvSpPr>
          <p:cNvPr id="8" name="Google Shape;24;p23">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ustDataLst>
      <p:tags r:id="rId1"/>
    </p:custDataLst>
    <p:extLst>
      <p:ext uri="{BB962C8B-B14F-4D97-AF65-F5344CB8AC3E}">
        <p14:creationId xmlns:p14="http://schemas.microsoft.com/office/powerpoint/2010/main" val="196541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1020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28636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dirty="0">
                <a:solidFill>
                  <a:schemeClr val="tx1">
                    <a:lumMod val="75000"/>
                    <a:lumOff val="25000"/>
                  </a:schemeClr>
                </a:solidFill>
                <a:latin typeface="Open Sans"/>
                <a:ea typeface="Open Sans"/>
                <a:cs typeface="Open Sans"/>
                <a:sym typeface="Open Sans"/>
              </a:rPr>
              <a:t>Knowledge Check</a:t>
            </a:r>
            <a:endParaRPr sz="1400" b="0" i="0" u="none" strike="noStrike" cap="none" dirty="0">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3914255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26652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The correct answer is</a:t>
            </a:r>
            <a:endParaRPr sz="1400" b="0" i="0" u="none" strike="noStrike" cap="none" dirty="0">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69723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The correct answer are</a:t>
            </a:r>
            <a:endParaRPr sz="1400" b="0" i="0" u="none" strike="noStrike" cap="none" dirty="0">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911302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dirty="0">
                <a:solidFill>
                  <a:schemeClr val="tx1">
                    <a:lumMod val="75000"/>
                    <a:lumOff val="25000"/>
                  </a:schemeClr>
                </a:solidFill>
                <a:latin typeface="Open Sans"/>
                <a:ea typeface="Open Sans"/>
                <a:cs typeface="Open Sans"/>
                <a:sym typeface="Open Sans"/>
              </a:rPr>
              <a:t>Key Takeaways</a:t>
            </a:r>
            <a:endParaRPr lang="en-US" sz="1400" b="0" i="0" u="none" strike="noStrike" cap="none" dirty="0">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312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612677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766189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4791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90989960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3598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701398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909369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777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4257003465"/>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spTree>
    <p:extLst>
      <p:ext uri="{BB962C8B-B14F-4D97-AF65-F5344CB8AC3E}">
        <p14:creationId xmlns:p14="http://schemas.microsoft.com/office/powerpoint/2010/main" val="35793266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661448731"/>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t" anchorCtr="0">
            <a:noAutofit/>
          </a:bodyPr>
          <a:lstStyle>
            <a:lvl1pPr marL="0" indent="0" algn="ctr">
              <a:buFont typeface="Arial" panose="020B0604020202020204" pitchFamily="34" charset="0"/>
              <a:buNone/>
              <a:defRPr lang="en-US" sz="2800" b="1" dirty="0">
                <a:solidFill>
                  <a:schemeClr val="tx1">
                    <a:lumMod val="75000"/>
                    <a:lumOff val="25000"/>
                  </a:schemeClr>
                </a:solidFill>
                <a:latin typeface="Open Sans"/>
                <a:ea typeface="Open Sans"/>
                <a:cs typeface="Open Sans"/>
              </a:defRPr>
            </a:lvl1pPr>
          </a:lstStyle>
          <a:p>
            <a:pPr marL="228600" lvl="0" indent="-228600" algn="ctr"/>
            <a:r>
              <a:rPr lang="en-US"/>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3130741980"/>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716653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dirty="0">
                <a:solidFill>
                  <a:schemeClr val="tx1">
                    <a:lumMod val="75000"/>
                    <a:lumOff val="25000"/>
                  </a:schemeClr>
                </a:solidFill>
                <a:latin typeface="Open Sans"/>
                <a:ea typeface="Open Sans"/>
                <a:cs typeface="Open Sans"/>
                <a:sym typeface="Open Sans"/>
              </a:rPr>
              <a:t>Before the Next Class</a:t>
            </a:r>
            <a:endParaRPr sz="2800" b="1" dirty="0">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63568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You Already Know</a:t>
            </a:r>
            <a:endParaRPr sz="1400" b="0" i="0" u="none" strike="noStrike" cap="none" dirty="0">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072039049"/>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dirty="0">
                <a:solidFill>
                  <a:schemeClr val="tx1">
                    <a:lumMod val="75000"/>
                    <a:lumOff val="25000"/>
                  </a:schemeClr>
                </a:solidFill>
                <a:latin typeface="Open Sans"/>
                <a:ea typeface="Open Sans"/>
                <a:cs typeface="Open Sans"/>
                <a:sym typeface="Open Sans"/>
              </a:rPr>
              <a:t>What’s Next?</a:t>
            </a:r>
            <a:endParaRPr sz="2800" b="1" dirty="0">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340336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9390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You Already Know</a:t>
            </a:r>
            <a:endParaRPr sz="1400" b="0" i="0" u="none" strike="noStrike" cap="none" dirty="0">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8690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Recap</a:t>
            </a:r>
            <a:endParaRPr sz="1400" b="0" i="0" u="none" strike="noStrike" cap="none" dirty="0">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42212750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8"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8635870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1354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dirty="0">
                <a:solidFill>
                  <a:schemeClr val="tx1">
                    <a:lumMod val="75000"/>
                    <a:lumOff val="25000"/>
                  </a:schemeClr>
                </a:solidFill>
                <a:latin typeface="Open Sans"/>
                <a:ea typeface="Open Sans"/>
                <a:cs typeface="Open Sans"/>
                <a:sym typeface="Open Sans"/>
              </a:rPr>
              <a:t>Learning Objectives</a:t>
            </a:r>
            <a:endParaRPr sz="1400" b="0" i="0" u="none" strike="noStrike" cap="none" dirty="0">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By the end of this lesson, you will be able to:</a:t>
            </a:r>
            <a:endParaRPr dirty="0">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104884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3"/>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ustDataLst>
      <p:tags r:id="rId1"/>
    </p:custDataLst>
    <p:extLst>
      <p:ext uri="{BB962C8B-B14F-4D97-AF65-F5344CB8AC3E}">
        <p14:creationId xmlns:p14="http://schemas.microsoft.com/office/powerpoint/2010/main" val="62219712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custDataLst>
      <p:tags r:id="rId33"/>
    </p:custDataLst>
    <p:extLst>
      <p:ext uri="{BB962C8B-B14F-4D97-AF65-F5344CB8AC3E}">
        <p14:creationId xmlns:p14="http://schemas.microsoft.com/office/powerpoint/2010/main" val="33468302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57">
          <p15:clr>
            <a:srgbClr val="5ACBF0"/>
          </p15:clr>
        </p15:guide>
        <p15:guide id="2" pos="5120">
          <p15:clr>
            <a:srgbClr val="000000"/>
          </p15:clr>
        </p15:guide>
        <p15:guide id="3" orient="horz" pos="2880">
          <p15:clr>
            <a:srgbClr val="000000"/>
          </p15:clr>
        </p15:guide>
        <p15:guide id="4" orient="horz" pos="5184">
          <p15:clr>
            <a:srgbClr val="5ACBF0"/>
          </p15:clr>
        </p15:guide>
        <p15:guide id="5" pos="1016">
          <p15:clr>
            <a:srgbClr val="5ACBF0"/>
          </p15:clr>
        </p15:guide>
        <p15:guide id="6" pos="512">
          <p15:clr>
            <a:srgbClr val="F26B43"/>
          </p15:clr>
        </p15:guide>
        <p15:guide id="7" pos="9224">
          <p15:clr>
            <a:srgbClr val="5ACBF0"/>
          </p15:clr>
        </p15:guide>
        <p15:guide id="8" pos="9728">
          <p15:clr>
            <a:srgbClr val="F26B43"/>
          </p15:clr>
        </p15:guide>
        <p15:guide id="9" orient="horz" pos="288">
          <p15:clr>
            <a:srgbClr val="F26B43"/>
          </p15:clr>
        </p15:guide>
        <p15:guide id="10" orient="horz" pos="5472">
          <p15:clr>
            <a:srgbClr val="F26B43"/>
          </p15:clr>
        </p15:guide>
        <p15:guide id="11" pos="8576">
          <p15:clr>
            <a:srgbClr val="5ACBF0"/>
          </p15:clr>
        </p15:guide>
        <p15:guide id="12" pos="8192">
          <p15:clr>
            <a:srgbClr val="5ACBF0"/>
          </p15:clr>
        </p15:guide>
        <p15:guide id="13" pos="1664">
          <p15:clr>
            <a:srgbClr val="5ACBF0"/>
          </p15:clr>
        </p15:guide>
        <p15:guide id="14" pos="2048">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6.jp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body" idx="10"/>
          </p:nvPr>
        </p:nvSpPr>
        <p:spPr>
          <a:xfrm>
            <a:off x="1023701" y="4114800"/>
            <a:ext cx="7834313" cy="914400"/>
          </a:xfrm>
          <a:noFill/>
          <a:ln>
            <a:noFill/>
          </a:ln>
        </p:spPr>
        <p:txBody>
          <a:bodyPr spcFirstLastPara="1" wrap="square" lIns="91425" tIns="45700" rIns="91425" bIns="45700" anchor="ctr" anchorCtr="0">
            <a:normAutofit/>
          </a:bodyPr>
          <a:lstStyle/>
          <a:p>
            <a:pPr lvl="0"/>
            <a:r>
              <a:rPr lang="en-US" dirty="0">
                <a:sym typeface="Open Sans"/>
              </a:rPr>
              <a:t>Big Data Hadoop and Spark Develope</a:t>
            </a:r>
            <a:r>
              <a:rPr lang="en-US" dirty="0"/>
              <a:t>r</a:t>
            </a:r>
            <a:endParaRPr lang="en-US" dirty="0">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8"/>
          <p:cNvSpPr txBox="1">
            <a:spLocks noGrp="1"/>
          </p:cNvSpPr>
          <p:nvPr>
            <p:ph type="body" idx="10"/>
          </p:nvPr>
        </p:nvSpPr>
        <p:spPr>
          <a:xfrm>
            <a:off x="0" y="4114800"/>
            <a:ext cx="16256001" cy="914400"/>
          </a:xfrm>
          <a:noFill/>
          <a:ln>
            <a:noFill/>
          </a:ln>
        </p:spPr>
        <p:txBody>
          <a:bodyPr spcFirstLastPara="1" wrap="square" lIns="91425" tIns="45700" rIns="91425" bIns="45700" anchor="t" anchorCtr="0">
            <a:normAutofit/>
          </a:bodyPr>
          <a:lstStyle/>
          <a:p>
            <a:pPr lvl="0"/>
            <a:r>
              <a:rPr lang="en-US" dirty="0">
                <a:sym typeface="Open Sans"/>
              </a:rPr>
              <a:t>Spark SQL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25"/>
          <p:cNvSpPr txBox="1">
            <a:spLocks noGrp="1"/>
          </p:cNvSpPr>
          <p:nvPr>
            <p:ph type="title"/>
          </p:nvPr>
        </p:nvSpPr>
        <p:spPr>
          <a:xfrm>
            <a:off x="2831" y="287258"/>
            <a:ext cx="16275050" cy="687387"/>
          </a:xfrm>
          <a:noFill/>
          <a:ln>
            <a:noFill/>
          </a:ln>
        </p:spPr>
        <p:txBody>
          <a:bodyPr spcFirstLastPara="1" wrap="square" lIns="91425" tIns="45700" rIns="91425" bIns="45700" anchor="ctr" anchorCtr="0">
            <a:normAutofit/>
          </a:bodyPr>
          <a:lstStyle/>
          <a:p>
            <a:pPr lvl="0"/>
            <a:r>
              <a:rPr lang="en-US" dirty="0">
                <a:sym typeface="Open Sans"/>
              </a:rPr>
              <a:t>Spark SQL Architecture</a:t>
            </a:r>
          </a:p>
        </p:txBody>
      </p:sp>
      <p:pic>
        <p:nvPicPr>
          <p:cNvPr id="248" name="Google Shape;248;p125"/>
          <p:cNvPicPr preferRelativeResize="0"/>
          <p:nvPr/>
        </p:nvPicPr>
        <p:blipFill rotWithShape="1">
          <a:blip r:embed="rId3">
            <a:alphaModFix/>
          </a:blip>
          <a:srcRect/>
          <a:stretch/>
        </p:blipFill>
        <p:spPr>
          <a:xfrm>
            <a:off x="5145190" y="724207"/>
            <a:ext cx="5965619" cy="521025"/>
          </a:xfrm>
          <a:prstGeom prst="rect">
            <a:avLst/>
          </a:prstGeom>
          <a:noFill/>
          <a:ln>
            <a:noFill/>
          </a:ln>
        </p:spPr>
      </p:pic>
      <p:sp>
        <p:nvSpPr>
          <p:cNvPr id="249" name="Google Shape;249;p125"/>
          <p:cNvSpPr/>
          <p:nvPr/>
        </p:nvSpPr>
        <p:spPr>
          <a:xfrm>
            <a:off x="2323476" y="1387165"/>
            <a:ext cx="11609047" cy="953456"/>
          </a:xfrm>
          <a:prstGeom prst="roundRect">
            <a:avLst>
              <a:gd name="adj" fmla="val 16667"/>
            </a:avLst>
          </a:prstGeom>
          <a:solidFill>
            <a:schemeClr val="lt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mj-lt"/>
                <a:ea typeface="Open Sans"/>
                <a:cs typeface="Open Sans"/>
                <a:sym typeface="Open Sans"/>
              </a:rPr>
              <a:t>Spark SQL consist of four libraries that deal with relational and procedural processing.</a:t>
            </a:r>
            <a:endParaRPr sz="2200" b="0" i="0" u="none" strike="noStrike" cap="none" dirty="0">
              <a:solidFill>
                <a:srgbClr val="3F3F3F"/>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342900" marR="0" lvl="0" indent="-20320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Arial"/>
              <a:cs typeface="Arial"/>
              <a:sym typeface="Arial"/>
            </a:endParaRPr>
          </a:p>
        </p:txBody>
      </p:sp>
      <p:grpSp>
        <p:nvGrpSpPr>
          <p:cNvPr id="250" name="Google Shape;250;p125"/>
          <p:cNvGrpSpPr/>
          <p:nvPr/>
        </p:nvGrpSpPr>
        <p:grpSpPr>
          <a:xfrm>
            <a:off x="2926684" y="3413643"/>
            <a:ext cx="10768390" cy="3942105"/>
            <a:chOff x="1586291" y="2277195"/>
            <a:chExt cx="13354352" cy="4944845"/>
          </a:xfrm>
        </p:grpSpPr>
        <p:grpSp>
          <p:nvGrpSpPr>
            <p:cNvPr id="251" name="Google Shape;251;p125"/>
            <p:cNvGrpSpPr/>
            <p:nvPr/>
          </p:nvGrpSpPr>
          <p:grpSpPr>
            <a:xfrm>
              <a:off x="5689601" y="2401715"/>
              <a:ext cx="2203668" cy="2313979"/>
              <a:chOff x="2970212" y="1274762"/>
              <a:chExt cx="1363663" cy="1431925"/>
            </a:xfrm>
          </p:grpSpPr>
          <p:sp>
            <p:nvSpPr>
              <p:cNvPr id="252" name="Google Shape;252;p125"/>
              <p:cNvSpPr/>
              <p:nvPr/>
            </p:nvSpPr>
            <p:spPr>
              <a:xfrm>
                <a:off x="2971800" y="1274762"/>
                <a:ext cx="1362075" cy="1431925"/>
              </a:xfrm>
              <a:custGeom>
                <a:avLst/>
                <a:gdLst/>
                <a:ahLst/>
                <a:cxnLst/>
                <a:rect l="l" t="t" r="r" b="b"/>
                <a:pathLst>
                  <a:path w="761" h="800" extrusionOk="0">
                    <a:moveTo>
                      <a:pt x="0" y="800"/>
                    </a:moveTo>
                    <a:cubicBezTo>
                      <a:pt x="149" y="800"/>
                      <a:pt x="149" y="800"/>
                      <a:pt x="149" y="800"/>
                    </a:cubicBezTo>
                    <a:cubicBezTo>
                      <a:pt x="167" y="462"/>
                      <a:pt x="429" y="188"/>
                      <a:pt x="761" y="149"/>
                    </a:cubicBezTo>
                    <a:cubicBezTo>
                      <a:pt x="761" y="0"/>
                      <a:pt x="761" y="0"/>
                      <a:pt x="761" y="0"/>
                    </a:cubicBezTo>
                    <a:cubicBezTo>
                      <a:pt x="347" y="40"/>
                      <a:pt x="20" y="380"/>
                      <a:pt x="0" y="800"/>
                    </a:cubicBezTo>
                    <a:close/>
                  </a:path>
                </a:pathLst>
              </a:custGeom>
              <a:solidFill>
                <a:schemeClr val="accent4"/>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253" name="Google Shape;253;p125"/>
              <p:cNvSpPr/>
              <p:nvPr/>
            </p:nvSpPr>
            <p:spPr>
              <a:xfrm>
                <a:off x="2970212" y="1371600"/>
                <a:ext cx="544513" cy="549275"/>
              </a:xfrm>
              <a:custGeom>
                <a:avLst/>
                <a:gdLst/>
                <a:ahLst/>
                <a:cxnLst/>
                <a:rect l="l" t="t" r="r" b="b"/>
                <a:pathLst>
                  <a:path w="343" h="346" extrusionOk="0">
                    <a:moveTo>
                      <a:pt x="343" y="256"/>
                    </a:moveTo>
                    <a:lnTo>
                      <a:pt x="203" y="108"/>
                    </a:lnTo>
                    <a:lnTo>
                      <a:pt x="311" y="0"/>
                    </a:lnTo>
                    <a:lnTo>
                      <a:pt x="0" y="0"/>
                    </a:lnTo>
                    <a:lnTo>
                      <a:pt x="0" y="311"/>
                    </a:lnTo>
                    <a:lnTo>
                      <a:pt x="110" y="202"/>
                    </a:lnTo>
                    <a:lnTo>
                      <a:pt x="248" y="346"/>
                    </a:lnTo>
                    <a:lnTo>
                      <a:pt x="343" y="256"/>
                    </a:lnTo>
                    <a:close/>
                  </a:path>
                </a:pathLst>
              </a:custGeom>
              <a:solidFill>
                <a:schemeClr val="accent4"/>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grpSp>
        <p:grpSp>
          <p:nvGrpSpPr>
            <p:cNvPr id="254" name="Google Shape;254;p125"/>
            <p:cNvGrpSpPr/>
            <p:nvPr/>
          </p:nvGrpSpPr>
          <p:grpSpPr>
            <a:xfrm>
              <a:off x="8390951" y="2404279"/>
              <a:ext cx="2172882" cy="2311413"/>
              <a:chOff x="4641850" y="1276350"/>
              <a:chExt cx="1344613" cy="1430338"/>
            </a:xfrm>
          </p:grpSpPr>
          <p:sp>
            <p:nvSpPr>
              <p:cNvPr id="255" name="Google Shape;255;p125"/>
              <p:cNvSpPr/>
              <p:nvPr/>
            </p:nvSpPr>
            <p:spPr>
              <a:xfrm>
                <a:off x="4641850" y="1276350"/>
                <a:ext cx="1343025" cy="1430338"/>
              </a:xfrm>
              <a:custGeom>
                <a:avLst/>
                <a:gdLst/>
                <a:ahLst/>
                <a:cxnLst/>
                <a:rect l="l" t="t" r="r" b="b"/>
                <a:pathLst>
                  <a:path w="750" h="799" extrusionOk="0">
                    <a:moveTo>
                      <a:pt x="0" y="0"/>
                    </a:moveTo>
                    <a:cubicBezTo>
                      <a:pt x="0" y="149"/>
                      <a:pt x="0" y="149"/>
                      <a:pt x="0" y="149"/>
                    </a:cubicBezTo>
                    <a:cubicBezTo>
                      <a:pt x="327" y="193"/>
                      <a:pt x="583" y="464"/>
                      <a:pt x="601" y="799"/>
                    </a:cubicBezTo>
                    <a:cubicBezTo>
                      <a:pt x="750" y="799"/>
                      <a:pt x="750" y="799"/>
                      <a:pt x="750" y="799"/>
                    </a:cubicBezTo>
                    <a:cubicBezTo>
                      <a:pt x="731" y="383"/>
                      <a:pt x="409" y="45"/>
                      <a:pt x="0" y="0"/>
                    </a:cubicBezTo>
                    <a:close/>
                  </a:path>
                </a:pathLst>
              </a:custGeom>
              <a:solidFill>
                <a:schemeClr val="accent1"/>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256" name="Google Shape;256;p125"/>
              <p:cNvSpPr/>
              <p:nvPr/>
            </p:nvSpPr>
            <p:spPr>
              <a:xfrm>
                <a:off x="5438775" y="1374775"/>
                <a:ext cx="547688" cy="542925"/>
              </a:xfrm>
              <a:custGeom>
                <a:avLst/>
                <a:gdLst/>
                <a:ahLst/>
                <a:cxnLst/>
                <a:rect l="l" t="t" r="r" b="b"/>
                <a:pathLst>
                  <a:path w="345" h="342" extrusionOk="0">
                    <a:moveTo>
                      <a:pt x="89" y="342"/>
                    </a:moveTo>
                    <a:lnTo>
                      <a:pt x="236" y="202"/>
                    </a:lnTo>
                    <a:lnTo>
                      <a:pt x="345" y="311"/>
                    </a:lnTo>
                    <a:lnTo>
                      <a:pt x="345" y="0"/>
                    </a:lnTo>
                    <a:lnTo>
                      <a:pt x="34" y="0"/>
                    </a:lnTo>
                    <a:lnTo>
                      <a:pt x="144" y="109"/>
                    </a:lnTo>
                    <a:lnTo>
                      <a:pt x="0" y="247"/>
                    </a:lnTo>
                    <a:lnTo>
                      <a:pt x="89" y="342"/>
                    </a:lnTo>
                    <a:close/>
                  </a:path>
                </a:pathLst>
              </a:custGeom>
              <a:solidFill>
                <a:schemeClr val="accent1"/>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grpSp>
        <p:grpSp>
          <p:nvGrpSpPr>
            <p:cNvPr id="257" name="Google Shape;257;p125"/>
            <p:cNvGrpSpPr/>
            <p:nvPr/>
          </p:nvGrpSpPr>
          <p:grpSpPr>
            <a:xfrm>
              <a:off x="8390951" y="5187687"/>
              <a:ext cx="2175449" cy="2024089"/>
              <a:chOff x="4641850" y="3027363"/>
              <a:chExt cx="1346201" cy="1252537"/>
            </a:xfrm>
          </p:grpSpPr>
          <p:sp>
            <p:nvSpPr>
              <p:cNvPr id="258" name="Google Shape;258;p125"/>
              <p:cNvSpPr/>
              <p:nvPr/>
            </p:nvSpPr>
            <p:spPr>
              <a:xfrm>
                <a:off x="4641850" y="3027363"/>
                <a:ext cx="1322388" cy="1244600"/>
              </a:xfrm>
              <a:custGeom>
                <a:avLst/>
                <a:gdLst/>
                <a:ahLst/>
                <a:cxnLst/>
                <a:rect l="l" t="t" r="r" b="b"/>
                <a:pathLst>
                  <a:path w="739" h="695" extrusionOk="0">
                    <a:moveTo>
                      <a:pt x="739" y="0"/>
                    </a:moveTo>
                    <a:cubicBezTo>
                      <a:pt x="588" y="0"/>
                      <a:pt x="588" y="0"/>
                      <a:pt x="588" y="0"/>
                    </a:cubicBezTo>
                    <a:cubicBezTo>
                      <a:pt x="529" y="286"/>
                      <a:pt x="293" y="508"/>
                      <a:pt x="0" y="546"/>
                    </a:cubicBezTo>
                    <a:cubicBezTo>
                      <a:pt x="0" y="695"/>
                      <a:pt x="0" y="695"/>
                      <a:pt x="0" y="695"/>
                    </a:cubicBezTo>
                    <a:cubicBezTo>
                      <a:pt x="374" y="655"/>
                      <a:pt x="676" y="367"/>
                      <a:pt x="739" y="0"/>
                    </a:cubicBezTo>
                    <a:close/>
                  </a:path>
                </a:pathLst>
              </a:custGeom>
              <a:solidFill>
                <a:schemeClr val="accent2"/>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259" name="Google Shape;259;p125"/>
              <p:cNvSpPr/>
              <p:nvPr/>
            </p:nvSpPr>
            <p:spPr>
              <a:xfrm>
                <a:off x="5443538" y="3733800"/>
                <a:ext cx="544513" cy="546100"/>
              </a:xfrm>
              <a:custGeom>
                <a:avLst/>
                <a:gdLst/>
                <a:ahLst/>
                <a:cxnLst/>
                <a:rect l="l" t="t" r="r" b="b"/>
                <a:pathLst>
                  <a:path w="343" h="344" extrusionOk="0">
                    <a:moveTo>
                      <a:pt x="0" y="90"/>
                    </a:moveTo>
                    <a:lnTo>
                      <a:pt x="140" y="236"/>
                    </a:lnTo>
                    <a:lnTo>
                      <a:pt x="32" y="344"/>
                    </a:lnTo>
                    <a:lnTo>
                      <a:pt x="343" y="344"/>
                    </a:lnTo>
                    <a:lnTo>
                      <a:pt x="343" y="33"/>
                    </a:lnTo>
                    <a:lnTo>
                      <a:pt x="232" y="144"/>
                    </a:lnTo>
                    <a:lnTo>
                      <a:pt x="95" y="0"/>
                    </a:lnTo>
                    <a:lnTo>
                      <a:pt x="0" y="90"/>
                    </a:lnTo>
                    <a:close/>
                  </a:path>
                </a:pathLst>
              </a:custGeom>
              <a:solidFill>
                <a:schemeClr val="accent2"/>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grpSp>
        <p:grpSp>
          <p:nvGrpSpPr>
            <p:cNvPr id="260" name="Google Shape;260;p125"/>
            <p:cNvGrpSpPr/>
            <p:nvPr/>
          </p:nvGrpSpPr>
          <p:grpSpPr>
            <a:xfrm>
              <a:off x="5692166" y="5187688"/>
              <a:ext cx="2201100" cy="2034352"/>
              <a:chOff x="2971800" y="3027363"/>
              <a:chExt cx="1362075" cy="1258888"/>
            </a:xfrm>
          </p:grpSpPr>
          <p:sp>
            <p:nvSpPr>
              <p:cNvPr id="261" name="Google Shape;261;p125"/>
              <p:cNvSpPr/>
              <p:nvPr/>
            </p:nvSpPr>
            <p:spPr>
              <a:xfrm>
                <a:off x="2990850" y="3027363"/>
                <a:ext cx="1343025" cy="1246188"/>
              </a:xfrm>
              <a:custGeom>
                <a:avLst/>
                <a:gdLst/>
                <a:ahLst/>
                <a:cxnLst/>
                <a:rect l="l" t="t" r="r" b="b"/>
                <a:pathLst>
                  <a:path w="750" h="696" extrusionOk="0">
                    <a:moveTo>
                      <a:pt x="151" y="0"/>
                    </a:moveTo>
                    <a:cubicBezTo>
                      <a:pt x="0" y="0"/>
                      <a:pt x="0" y="0"/>
                      <a:pt x="0" y="0"/>
                    </a:cubicBezTo>
                    <a:cubicBezTo>
                      <a:pt x="63" y="371"/>
                      <a:pt x="370" y="660"/>
                      <a:pt x="750" y="696"/>
                    </a:cubicBezTo>
                    <a:cubicBezTo>
                      <a:pt x="750" y="548"/>
                      <a:pt x="750" y="548"/>
                      <a:pt x="750" y="548"/>
                    </a:cubicBezTo>
                    <a:cubicBezTo>
                      <a:pt x="452" y="513"/>
                      <a:pt x="211" y="289"/>
                      <a:pt x="151" y="0"/>
                    </a:cubicBezTo>
                    <a:close/>
                  </a:path>
                </a:pathLst>
              </a:custGeom>
              <a:solidFill>
                <a:schemeClr val="accent3"/>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262" name="Google Shape;262;p125"/>
              <p:cNvSpPr/>
              <p:nvPr/>
            </p:nvSpPr>
            <p:spPr>
              <a:xfrm>
                <a:off x="2971800" y="3741738"/>
                <a:ext cx="547688" cy="544513"/>
              </a:xfrm>
              <a:custGeom>
                <a:avLst/>
                <a:gdLst/>
                <a:ahLst/>
                <a:cxnLst/>
                <a:rect l="l" t="t" r="r" b="b"/>
                <a:pathLst>
                  <a:path w="345" h="343" extrusionOk="0">
                    <a:moveTo>
                      <a:pt x="256" y="0"/>
                    </a:moveTo>
                    <a:lnTo>
                      <a:pt x="108" y="140"/>
                    </a:lnTo>
                    <a:lnTo>
                      <a:pt x="0" y="32"/>
                    </a:lnTo>
                    <a:lnTo>
                      <a:pt x="0" y="343"/>
                    </a:lnTo>
                    <a:lnTo>
                      <a:pt x="311" y="343"/>
                    </a:lnTo>
                    <a:lnTo>
                      <a:pt x="201" y="232"/>
                    </a:lnTo>
                    <a:lnTo>
                      <a:pt x="345" y="95"/>
                    </a:lnTo>
                    <a:lnTo>
                      <a:pt x="256" y="0"/>
                    </a:lnTo>
                    <a:close/>
                  </a:path>
                </a:pathLst>
              </a:custGeom>
              <a:solidFill>
                <a:schemeClr val="accent3"/>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grpSp>
        <p:sp>
          <p:nvSpPr>
            <p:cNvPr id="263" name="Google Shape;263;p125"/>
            <p:cNvSpPr txBox="1"/>
            <p:nvPr/>
          </p:nvSpPr>
          <p:spPr>
            <a:xfrm>
              <a:off x="11076648" y="2277195"/>
              <a:ext cx="3863995" cy="5404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3F3F3F"/>
                  </a:solidFill>
                  <a:latin typeface="Open Sans"/>
                  <a:ea typeface="Open Sans"/>
                  <a:cs typeface="Open Sans"/>
                  <a:sym typeface="Open Sans"/>
                </a:rPr>
                <a:t>DataFrame API</a:t>
              </a:r>
              <a:endParaRPr sz="1400" b="0" i="0" u="none" strike="noStrike" cap="none" dirty="0">
                <a:solidFill>
                  <a:srgbClr val="3F3F3F"/>
                </a:solidFill>
                <a:latin typeface="Arial"/>
                <a:ea typeface="Arial"/>
                <a:cs typeface="Arial"/>
                <a:sym typeface="Arial"/>
              </a:endParaRPr>
            </a:p>
          </p:txBody>
        </p:sp>
        <p:sp>
          <p:nvSpPr>
            <p:cNvPr id="264" name="Google Shape;264;p125"/>
            <p:cNvSpPr txBox="1"/>
            <p:nvPr/>
          </p:nvSpPr>
          <p:spPr>
            <a:xfrm>
              <a:off x="1586291" y="2277195"/>
              <a:ext cx="3863995" cy="54049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200"/>
                <a:buFont typeface="Arial"/>
                <a:buNone/>
              </a:pPr>
              <a:r>
                <a:rPr lang="en-US" sz="2200" b="1" i="0" u="none" strike="noStrike" cap="none" dirty="0">
                  <a:solidFill>
                    <a:srgbClr val="3F3F3F"/>
                  </a:solidFill>
                  <a:latin typeface="Open Sans"/>
                  <a:ea typeface="Open Sans"/>
                  <a:cs typeface="Open Sans"/>
                  <a:sym typeface="Open Sans"/>
                </a:rPr>
                <a:t>Data source API</a:t>
              </a:r>
              <a:endParaRPr sz="1400" b="0" i="0" u="none" strike="noStrike" cap="none" dirty="0">
                <a:solidFill>
                  <a:srgbClr val="3F3F3F"/>
                </a:solidFill>
                <a:latin typeface="Arial"/>
                <a:ea typeface="Arial"/>
                <a:cs typeface="Arial"/>
                <a:sym typeface="Arial"/>
              </a:endParaRPr>
            </a:p>
          </p:txBody>
        </p:sp>
        <p:sp>
          <p:nvSpPr>
            <p:cNvPr id="265" name="Google Shape;265;p125"/>
            <p:cNvSpPr txBox="1"/>
            <p:nvPr/>
          </p:nvSpPr>
          <p:spPr>
            <a:xfrm>
              <a:off x="11076648" y="6403087"/>
              <a:ext cx="3863995" cy="5404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3F3F3F"/>
                  </a:solidFill>
                  <a:latin typeface="Open Sans"/>
                  <a:ea typeface="Open Sans"/>
                  <a:cs typeface="Open Sans"/>
                  <a:sym typeface="Open Sans"/>
                </a:rPr>
                <a:t>DataFrame DSL</a:t>
              </a:r>
              <a:endParaRPr sz="1400" b="0" i="0" u="none" strike="noStrike" cap="none" dirty="0">
                <a:solidFill>
                  <a:srgbClr val="3F3F3F"/>
                </a:solidFill>
                <a:latin typeface="Arial"/>
                <a:ea typeface="Arial"/>
                <a:cs typeface="Arial"/>
                <a:sym typeface="Arial"/>
              </a:endParaRPr>
            </a:p>
          </p:txBody>
        </p:sp>
        <p:sp>
          <p:nvSpPr>
            <p:cNvPr id="266" name="Google Shape;266;p125"/>
            <p:cNvSpPr txBox="1"/>
            <p:nvPr/>
          </p:nvSpPr>
          <p:spPr>
            <a:xfrm>
              <a:off x="1586291" y="6403087"/>
              <a:ext cx="3863995" cy="54049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200"/>
                <a:buFont typeface="Arial"/>
                <a:buNone/>
              </a:pPr>
              <a:r>
                <a:rPr lang="en-US" sz="2200" b="1" i="0" u="none" strike="noStrike" cap="none" dirty="0">
                  <a:solidFill>
                    <a:srgbClr val="3F3F3F"/>
                  </a:solidFill>
                  <a:latin typeface="Open Sans"/>
                  <a:ea typeface="Open Sans"/>
                  <a:cs typeface="Open Sans"/>
                  <a:sym typeface="Open Sans"/>
                </a:rPr>
                <a:t>SQL service</a:t>
              </a:r>
              <a:endParaRPr sz="1400" b="0" i="0" u="none" strike="noStrike" cap="none" dirty="0">
                <a:solidFill>
                  <a:srgbClr val="3F3F3F"/>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26"/>
          <p:cNvSpPr txBox="1">
            <a:spLocks noGrp="1"/>
          </p:cNvSpPr>
          <p:nvPr>
            <p:ph type="title"/>
          </p:nvPr>
        </p:nvSpPr>
        <p:spPr>
          <a:xfrm>
            <a:off x="2831" y="271091"/>
            <a:ext cx="16275050" cy="687387"/>
          </a:xfrm>
          <a:noFill/>
          <a:ln>
            <a:noFill/>
          </a:ln>
        </p:spPr>
        <p:txBody>
          <a:bodyPr spcFirstLastPara="1" wrap="square" lIns="91425" tIns="45700" rIns="91425" bIns="45700" anchor="ctr" anchorCtr="0">
            <a:normAutofit/>
          </a:bodyPr>
          <a:lstStyle/>
          <a:p>
            <a:pPr lvl="0"/>
            <a:r>
              <a:rPr lang="en-US" dirty="0">
                <a:sym typeface="Open Sans"/>
              </a:rPr>
              <a:t>Spark SQL Architecture</a:t>
            </a:r>
          </a:p>
        </p:txBody>
      </p:sp>
      <p:grpSp>
        <p:nvGrpSpPr>
          <p:cNvPr id="273" name="Google Shape;273;p126"/>
          <p:cNvGrpSpPr/>
          <p:nvPr/>
        </p:nvGrpSpPr>
        <p:grpSpPr>
          <a:xfrm>
            <a:off x="2731516" y="2216981"/>
            <a:ext cx="10792968" cy="5369673"/>
            <a:chOff x="2029968" y="2172462"/>
            <a:chExt cx="5939582" cy="3476625"/>
          </a:xfrm>
        </p:grpSpPr>
        <p:sp>
          <p:nvSpPr>
            <p:cNvPr id="274" name="Google Shape;274;p126"/>
            <p:cNvSpPr/>
            <p:nvPr/>
          </p:nvSpPr>
          <p:spPr>
            <a:xfrm>
              <a:off x="2029968" y="3081038"/>
              <a:ext cx="5939582" cy="603250"/>
            </a:xfrm>
            <a:prstGeom prst="rect">
              <a:avLst/>
            </a:prstGeom>
            <a:solidFill>
              <a:schemeClr val="accent4">
                <a:alpha val="49411"/>
              </a:schemeClr>
            </a:solid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Clr>
                  <a:srgbClr val="FF0000"/>
                </a:buClr>
                <a:buSzPts val="2200"/>
                <a:buFont typeface="Arial"/>
                <a:buNone/>
              </a:pPr>
              <a:r>
                <a:rPr lang="en-US" sz="2200" b="1" i="0" u="none" strike="noStrike" cap="none" dirty="0">
                  <a:solidFill>
                    <a:srgbClr val="3F3F3F"/>
                  </a:solidFill>
                  <a:latin typeface="Open Sans"/>
                  <a:ea typeface="Open Sans"/>
                  <a:cs typeface="Open Sans"/>
                  <a:sym typeface="Open Sans"/>
                </a:rPr>
                <a:t>DataFrame API</a:t>
              </a:r>
              <a:endParaRPr sz="2200" b="1" i="0" u="none" strike="noStrike" cap="none" dirty="0">
                <a:solidFill>
                  <a:srgbClr val="3F3F3F"/>
                </a:solidFill>
                <a:latin typeface="Open Sans"/>
                <a:ea typeface="Open Sans"/>
                <a:cs typeface="Open Sans"/>
                <a:sym typeface="Open Sans"/>
              </a:endParaRPr>
            </a:p>
          </p:txBody>
        </p:sp>
        <p:sp>
          <p:nvSpPr>
            <p:cNvPr id="275" name="Google Shape;275;p126"/>
            <p:cNvSpPr/>
            <p:nvPr/>
          </p:nvSpPr>
          <p:spPr>
            <a:xfrm>
              <a:off x="2029968" y="3812875"/>
              <a:ext cx="5939582" cy="571499"/>
            </a:xfrm>
            <a:prstGeom prst="rect">
              <a:avLst/>
            </a:prstGeom>
            <a:solidFill>
              <a:schemeClr val="accent1">
                <a:alpha val="49411"/>
              </a:schemeClr>
            </a:solid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Clr>
                  <a:srgbClr val="FF0000"/>
                </a:buClr>
                <a:buSzPts val="2200"/>
                <a:buFont typeface="Arial"/>
                <a:buNone/>
              </a:pPr>
              <a:r>
                <a:rPr lang="en-US" sz="2200" b="1" i="0" u="none" strike="noStrike" cap="none" dirty="0">
                  <a:solidFill>
                    <a:srgbClr val="3F3F3F"/>
                  </a:solidFill>
                  <a:latin typeface="Open Sans"/>
                  <a:ea typeface="Open Sans"/>
                  <a:cs typeface="Open Sans"/>
                  <a:sym typeface="Open Sans"/>
                </a:rPr>
                <a:t>Data Source API</a:t>
              </a:r>
              <a:endParaRPr sz="1400" b="0" i="0" u="none" strike="noStrike" cap="none" dirty="0">
                <a:solidFill>
                  <a:srgbClr val="000000"/>
                </a:solidFill>
                <a:latin typeface="Arial"/>
                <a:ea typeface="Arial"/>
                <a:cs typeface="Arial"/>
                <a:sym typeface="Arial"/>
              </a:endParaRPr>
            </a:p>
          </p:txBody>
        </p:sp>
        <p:sp>
          <p:nvSpPr>
            <p:cNvPr id="276" name="Google Shape;276;p126"/>
            <p:cNvSpPr/>
            <p:nvPr/>
          </p:nvSpPr>
          <p:spPr>
            <a:xfrm>
              <a:off x="2029968" y="2172462"/>
              <a:ext cx="2804803" cy="687916"/>
            </a:xfrm>
            <a:prstGeom prst="roundRect">
              <a:avLst>
                <a:gd name="adj" fmla="val 16667"/>
              </a:avLst>
            </a:prstGeom>
            <a:solidFill>
              <a:schemeClr val="accent6">
                <a:alpha val="49411"/>
              </a:schemeClr>
            </a:solid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Clr>
                  <a:srgbClr val="000000"/>
                </a:buClr>
                <a:buSzPts val="2200"/>
                <a:buFont typeface="Arial"/>
                <a:buNone/>
              </a:pPr>
              <a:r>
                <a:rPr lang="en-US" sz="2200" b="1" i="0" u="none" strike="noStrike" cap="none" dirty="0">
                  <a:solidFill>
                    <a:srgbClr val="3F3F3F"/>
                  </a:solidFill>
                  <a:latin typeface="Open Sans"/>
                  <a:ea typeface="Open Sans"/>
                  <a:cs typeface="Open Sans"/>
                  <a:sym typeface="Open Sans"/>
                </a:rPr>
                <a:t>DataFrame DSL</a:t>
              </a:r>
              <a:endParaRPr sz="2200" b="1" i="0" u="none" strike="noStrike" cap="none" dirty="0">
                <a:solidFill>
                  <a:srgbClr val="3F3F3F"/>
                </a:solidFill>
                <a:latin typeface="Open Sans"/>
                <a:ea typeface="Open Sans"/>
                <a:cs typeface="Open Sans"/>
                <a:sym typeface="Open Sans"/>
              </a:endParaRPr>
            </a:p>
          </p:txBody>
        </p:sp>
        <p:sp>
          <p:nvSpPr>
            <p:cNvPr id="277" name="Google Shape;277;p126"/>
            <p:cNvSpPr/>
            <p:nvPr/>
          </p:nvSpPr>
          <p:spPr>
            <a:xfrm>
              <a:off x="4999759" y="2172464"/>
              <a:ext cx="2969791" cy="687916"/>
            </a:xfrm>
            <a:prstGeom prst="roundRect">
              <a:avLst>
                <a:gd name="adj" fmla="val 16667"/>
              </a:avLst>
            </a:prstGeom>
            <a:solidFill>
              <a:schemeClr val="accent5">
                <a:alpha val="49411"/>
              </a:schemeClr>
            </a:solid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Clr>
                  <a:srgbClr val="000000"/>
                </a:buClr>
                <a:buSzPts val="2200"/>
                <a:buFont typeface="Arial"/>
                <a:buNone/>
              </a:pPr>
              <a:r>
                <a:rPr lang="en-US" sz="2200" b="1" i="0" u="none" strike="noStrike" cap="none" dirty="0">
                  <a:solidFill>
                    <a:srgbClr val="3F3F3F"/>
                  </a:solidFill>
                  <a:latin typeface="Open Sans"/>
                  <a:ea typeface="Open Sans"/>
                  <a:cs typeface="Open Sans"/>
                  <a:sym typeface="Open Sans"/>
                </a:rPr>
                <a:t>Spark SQL or HQL</a:t>
              </a:r>
              <a:endParaRPr sz="2200" b="1" i="0" u="none" strike="noStrike" cap="none" dirty="0">
                <a:solidFill>
                  <a:srgbClr val="3F3F3F"/>
                </a:solidFill>
                <a:latin typeface="Open Sans"/>
                <a:ea typeface="Open Sans"/>
                <a:cs typeface="Open Sans"/>
                <a:sym typeface="Open Sans"/>
              </a:endParaRPr>
            </a:p>
          </p:txBody>
        </p:sp>
        <p:grpSp>
          <p:nvGrpSpPr>
            <p:cNvPr id="278" name="Google Shape;278;p126"/>
            <p:cNvGrpSpPr/>
            <p:nvPr/>
          </p:nvGrpSpPr>
          <p:grpSpPr>
            <a:xfrm>
              <a:off x="2410968" y="5014772"/>
              <a:ext cx="4904501" cy="634315"/>
              <a:chOff x="4724400" y="3863030"/>
              <a:chExt cx="3419928" cy="461320"/>
            </a:xfrm>
          </p:grpSpPr>
          <p:pic>
            <p:nvPicPr>
              <p:cNvPr id="279" name="Google Shape;279;p126" descr="C:\Users\Sony\Desktop\Hadoop_logo.png"/>
              <p:cNvPicPr preferRelativeResize="0"/>
              <p:nvPr/>
            </p:nvPicPr>
            <p:blipFill rotWithShape="1">
              <a:blip r:embed="rId3">
                <a:alphaModFix/>
              </a:blip>
              <a:srcRect/>
              <a:stretch/>
            </p:blipFill>
            <p:spPr>
              <a:xfrm>
                <a:off x="4724400" y="3867150"/>
                <a:ext cx="462233" cy="376238"/>
              </a:xfrm>
              <a:prstGeom prst="rect">
                <a:avLst/>
              </a:prstGeom>
              <a:noFill/>
              <a:ln>
                <a:noFill/>
              </a:ln>
            </p:spPr>
          </p:pic>
          <p:pic>
            <p:nvPicPr>
              <p:cNvPr id="280" name="Google Shape;280;p126" descr="C:\Users\Sony\Desktop\cassandra logo.png"/>
              <p:cNvPicPr preferRelativeResize="0"/>
              <p:nvPr/>
            </p:nvPicPr>
            <p:blipFill rotWithShape="1">
              <a:blip r:embed="rId4">
                <a:alphaModFix/>
              </a:blip>
              <a:srcRect/>
              <a:stretch/>
            </p:blipFill>
            <p:spPr>
              <a:xfrm>
                <a:off x="5334000" y="3867150"/>
                <a:ext cx="609600" cy="457200"/>
              </a:xfrm>
              <a:prstGeom prst="rect">
                <a:avLst/>
              </a:prstGeom>
              <a:noFill/>
              <a:ln>
                <a:noFill/>
              </a:ln>
            </p:spPr>
          </p:pic>
          <p:pic>
            <p:nvPicPr>
              <p:cNvPr id="281" name="Google Shape;281;p126" descr="C:\Users\Sony\Desktop\csv.jpg"/>
              <p:cNvPicPr preferRelativeResize="0"/>
              <p:nvPr/>
            </p:nvPicPr>
            <p:blipFill rotWithShape="1">
              <a:blip r:embed="rId5">
                <a:alphaModFix/>
              </a:blip>
              <a:srcRect/>
              <a:stretch/>
            </p:blipFill>
            <p:spPr>
              <a:xfrm>
                <a:off x="6162523" y="3863030"/>
                <a:ext cx="652775" cy="457200"/>
              </a:xfrm>
              <a:prstGeom prst="rect">
                <a:avLst/>
              </a:prstGeom>
              <a:noFill/>
              <a:ln>
                <a:noFill/>
              </a:ln>
            </p:spPr>
          </p:pic>
          <p:pic>
            <p:nvPicPr>
              <p:cNvPr id="282" name="Google Shape;282;p126" descr="C:\Users\Sony\Desktop\json.png"/>
              <p:cNvPicPr preferRelativeResize="0"/>
              <p:nvPr/>
            </p:nvPicPr>
            <p:blipFill rotWithShape="1">
              <a:blip r:embed="rId6">
                <a:alphaModFix/>
              </a:blip>
              <a:srcRect/>
              <a:stretch/>
            </p:blipFill>
            <p:spPr>
              <a:xfrm>
                <a:off x="7005525" y="3867150"/>
                <a:ext cx="482496" cy="376238"/>
              </a:xfrm>
              <a:prstGeom prst="rect">
                <a:avLst/>
              </a:prstGeom>
              <a:noFill/>
              <a:ln>
                <a:noFill/>
              </a:ln>
            </p:spPr>
          </p:pic>
          <p:pic>
            <p:nvPicPr>
              <p:cNvPr id="283" name="Google Shape;283;p126" descr="C:\Users\Sony\Desktop\parquet.png"/>
              <p:cNvPicPr preferRelativeResize="0"/>
              <p:nvPr/>
            </p:nvPicPr>
            <p:blipFill rotWithShape="1">
              <a:blip r:embed="rId7">
                <a:alphaModFix/>
              </a:blip>
              <a:srcRect/>
              <a:stretch/>
            </p:blipFill>
            <p:spPr>
              <a:xfrm>
                <a:off x="7772400" y="3863030"/>
                <a:ext cx="371928" cy="458907"/>
              </a:xfrm>
              <a:prstGeom prst="rect">
                <a:avLst/>
              </a:prstGeom>
              <a:noFill/>
              <a:ln>
                <a:noFill/>
              </a:ln>
            </p:spPr>
          </p:pic>
        </p:grpSp>
        <p:cxnSp>
          <p:nvCxnSpPr>
            <p:cNvPr id="284" name="Google Shape;284;p126"/>
            <p:cNvCxnSpPr/>
            <p:nvPr/>
          </p:nvCxnSpPr>
          <p:spPr>
            <a:xfrm rot="10800000" flipH="1">
              <a:off x="3782568" y="4458462"/>
              <a:ext cx="533400" cy="304800"/>
            </a:xfrm>
            <a:prstGeom prst="straightConnector1">
              <a:avLst/>
            </a:prstGeom>
            <a:noFill/>
            <a:ln w="28575" cap="flat" cmpd="sng">
              <a:solidFill>
                <a:schemeClr val="dk1"/>
              </a:solidFill>
              <a:prstDash val="solid"/>
              <a:round/>
              <a:headEnd type="stealth" w="med" len="med"/>
              <a:tailEnd type="stealth" w="med" len="med"/>
            </a:ln>
          </p:spPr>
        </p:cxnSp>
        <p:cxnSp>
          <p:nvCxnSpPr>
            <p:cNvPr id="285" name="Google Shape;285;p126"/>
            <p:cNvCxnSpPr/>
            <p:nvPr/>
          </p:nvCxnSpPr>
          <p:spPr>
            <a:xfrm>
              <a:off x="5458968" y="4458462"/>
              <a:ext cx="457200" cy="304800"/>
            </a:xfrm>
            <a:prstGeom prst="straightConnector1">
              <a:avLst/>
            </a:prstGeom>
            <a:noFill/>
            <a:ln w="28575" cap="flat" cmpd="sng">
              <a:solidFill>
                <a:schemeClr val="dk1"/>
              </a:solidFill>
              <a:prstDash val="solid"/>
              <a:round/>
              <a:headEnd type="stealth" w="med" len="med"/>
              <a:tailEnd type="stealth" w="med" len="med"/>
            </a:ln>
          </p:spPr>
        </p:cxnSp>
      </p:grpSp>
      <p:sp>
        <p:nvSpPr>
          <p:cNvPr id="8" name="Brandline_LVC">
            <a:extLst>
              <a:ext uri="{FF2B5EF4-FFF2-40B4-BE49-F238E27FC236}">
                <a16:creationId xmlns:a16="http://schemas.microsoft.com/office/drawing/2014/main" id="{028590F3-F237-EB1E-F139-19498B881DAC}"/>
              </a:ext>
            </a:extLst>
          </p:cNvPr>
          <p:cNvSpPr/>
          <p:nvPr/>
        </p:nvSpPr>
        <p:spPr>
          <a:xfrm>
            <a:off x="5562600" y="877064"/>
            <a:ext cx="514754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27"/>
          <p:cNvSpPr txBox="1">
            <a:spLocks noGrp="1"/>
          </p:cNvSpPr>
          <p:nvPr>
            <p:ph type="title"/>
          </p:nvPr>
        </p:nvSpPr>
        <p:spPr>
          <a:xfrm>
            <a:off x="-9525" y="288553"/>
            <a:ext cx="16275050" cy="687387"/>
          </a:xfrm>
          <a:noFill/>
          <a:ln>
            <a:noFill/>
          </a:ln>
        </p:spPr>
        <p:txBody>
          <a:bodyPr spcFirstLastPara="1" wrap="square" lIns="91425" tIns="45700" rIns="91425" bIns="45700" anchor="ctr" anchorCtr="0">
            <a:normAutofit/>
          </a:bodyPr>
          <a:lstStyle/>
          <a:p>
            <a:pPr lvl="0"/>
            <a:r>
              <a:rPr lang="en-US" dirty="0">
                <a:sym typeface="Open Sans"/>
              </a:rPr>
              <a:t>Spark SQL Architecture</a:t>
            </a:r>
          </a:p>
        </p:txBody>
      </p:sp>
      <p:grpSp>
        <p:nvGrpSpPr>
          <p:cNvPr id="294" name="Google Shape;294;p127"/>
          <p:cNvGrpSpPr/>
          <p:nvPr/>
        </p:nvGrpSpPr>
        <p:grpSpPr>
          <a:xfrm>
            <a:off x="1016451" y="905112"/>
            <a:ext cx="14417645" cy="7067543"/>
            <a:chOff x="836828" y="1485825"/>
            <a:chExt cx="14417645" cy="7067543"/>
          </a:xfrm>
        </p:grpSpPr>
        <p:grpSp>
          <p:nvGrpSpPr>
            <p:cNvPr id="295" name="Google Shape;295;p127"/>
            <p:cNvGrpSpPr/>
            <p:nvPr/>
          </p:nvGrpSpPr>
          <p:grpSpPr>
            <a:xfrm>
              <a:off x="4015720" y="3704952"/>
              <a:ext cx="11238753" cy="989489"/>
              <a:chOff x="6803925" y="3568118"/>
              <a:chExt cx="11238753" cy="989489"/>
            </a:xfrm>
          </p:grpSpPr>
          <p:sp>
            <p:nvSpPr>
              <p:cNvPr id="296" name="Google Shape;296;p127"/>
              <p:cNvSpPr/>
              <p:nvPr/>
            </p:nvSpPr>
            <p:spPr>
              <a:xfrm>
                <a:off x="6807792" y="3568118"/>
                <a:ext cx="11234886" cy="870136"/>
              </a:xfrm>
              <a:prstGeom prst="roundRect">
                <a:avLst>
                  <a:gd name="adj" fmla="val 0"/>
                </a:avLst>
              </a:prstGeom>
              <a:solidFill>
                <a:srgbClr val="D6E9F2"/>
              </a:solidFill>
              <a:ln>
                <a:noFill/>
              </a:ln>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It helps one read and store structured and semi-structured data in Spark SQL. Data Source API can load files from multiple file formats.</a:t>
                </a:r>
                <a:endParaRPr sz="2000" b="0" i="0" u="none" strike="noStrike" cap="none" dirty="0">
                  <a:solidFill>
                    <a:srgbClr val="3F3F3F"/>
                  </a:solidFill>
                  <a:latin typeface="Open Sans"/>
                  <a:ea typeface="Open Sans"/>
                  <a:cs typeface="Open Sans"/>
                  <a:sym typeface="Open Sans"/>
                </a:endParaRPr>
              </a:p>
            </p:txBody>
          </p:sp>
          <p:sp>
            <p:nvSpPr>
              <p:cNvPr id="297" name="Google Shape;297;p127"/>
              <p:cNvSpPr/>
              <p:nvPr/>
            </p:nvSpPr>
            <p:spPr>
              <a:xfrm rot="5400000">
                <a:off x="6706318" y="4265952"/>
                <a:ext cx="389262" cy="194047"/>
              </a:xfrm>
              <a:prstGeom prst="triangle">
                <a:avLst>
                  <a:gd name="adj" fmla="val 50000"/>
                </a:avLst>
              </a:prstGeom>
              <a:solidFill>
                <a:srgbClr val="61AD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grpSp>
          <p:nvGrpSpPr>
            <p:cNvPr id="298" name="Google Shape;298;p127"/>
            <p:cNvGrpSpPr/>
            <p:nvPr/>
          </p:nvGrpSpPr>
          <p:grpSpPr>
            <a:xfrm>
              <a:off x="4003369" y="4754881"/>
              <a:ext cx="11238747" cy="1121701"/>
              <a:chOff x="7363488" y="4639146"/>
              <a:chExt cx="11238747" cy="1121701"/>
            </a:xfrm>
          </p:grpSpPr>
          <p:sp>
            <p:nvSpPr>
              <p:cNvPr id="299" name="Google Shape;299;p127"/>
              <p:cNvSpPr/>
              <p:nvPr/>
            </p:nvSpPr>
            <p:spPr>
              <a:xfrm>
                <a:off x="7371471" y="4639146"/>
                <a:ext cx="11230765" cy="1121701"/>
              </a:xfrm>
              <a:prstGeom prst="roundRect">
                <a:avLst>
                  <a:gd name="adj" fmla="val 0"/>
                </a:avLst>
              </a:prstGeom>
              <a:solidFill>
                <a:srgbClr val="FFE0C9"/>
              </a:solidFill>
              <a:ln>
                <a:noFill/>
              </a:ln>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It converts the data into tabular columns that can be read using Data Source API.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DataFrame is a distributed collection of data organized into named columns. Tabular columns helps perform SQL operations.</a:t>
                </a:r>
                <a:endParaRPr sz="1400" b="0" i="0" u="none" strike="noStrike" cap="none" dirty="0">
                  <a:solidFill>
                    <a:srgbClr val="000000"/>
                  </a:solidFill>
                  <a:latin typeface="Arial"/>
                  <a:ea typeface="Arial"/>
                  <a:cs typeface="Arial"/>
                  <a:sym typeface="Arial"/>
                </a:endParaRPr>
              </a:p>
            </p:txBody>
          </p:sp>
          <p:sp>
            <p:nvSpPr>
              <p:cNvPr id="300" name="Google Shape;300;p127"/>
              <p:cNvSpPr/>
              <p:nvPr/>
            </p:nvSpPr>
            <p:spPr>
              <a:xfrm rot="5400000">
                <a:off x="7265881" y="5383038"/>
                <a:ext cx="389262" cy="194047"/>
              </a:xfrm>
              <a:prstGeom prst="triangle">
                <a:avLst>
                  <a:gd name="adj" fmla="val 50000"/>
                </a:avLst>
              </a:prstGeom>
              <a:solidFill>
                <a:srgbClr val="E36F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grpSp>
          <p:nvGrpSpPr>
            <p:cNvPr id="301" name="Google Shape;301;p127"/>
            <p:cNvGrpSpPr/>
            <p:nvPr/>
          </p:nvGrpSpPr>
          <p:grpSpPr>
            <a:xfrm>
              <a:off x="4023705" y="6056374"/>
              <a:ext cx="11230767" cy="1121701"/>
              <a:chOff x="7371469" y="5956158"/>
              <a:chExt cx="11230767" cy="1121701"/>
            </a:xfrm>
          </p:grpSpPr>
          <p:sp>
            <p:nvSpPr>
              <p:cNvPr id="302" name="Google Shape;302;p127"/>
              <p:cNvSpPr/>
              <p:nvPr/>
            </p:nvSpPr>
            <p:spPr>
              <a:xfrm>
                <a:off x="7371470" y="5956158"/>
                <a:ext cx="11230766" cy="1121701"/>
              </a:xfrm>
              <a:prstGeom prst="roundRect">
                <a:avLst>
                  <a:gd name="adj" fmla="val 0"/>
                </a:avLst>
              </a:prstGeom>
              <a:solidFill>
                <a:srgbClr val="FEE7BE"/>
              </a:solidFill>
              <a:ln>
                <a:noFill/>
              </a:ln>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SQL service is the entry point for working with structured data in Apache Spark.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It is also used to fetch the result from interpreted and optimized data.</a:t>
                </a:r>
                <a:endParaRPr sz="1400" b="0" i="0" u="none" strike="noStrike" cap="none" dirty="0">
                  <a:solidFill>
                    <a:srgbClr val="000000"/>
                  </a:solidFill>
                  <a:latin typeface="Arial"/>
                  <a:ea typeface="Arial"/>
                  <a:cs typeface="Arial"/>
                  <a:sym typeface="Arial"/>
                </a:endParaRPr>
              </a:p>
            </p:txBody>
          </p:sp>
          <p:sp>
            <p:nvSpPr>
              <p:cNvPr id="303" name="Google Shape;303;p127"/>
              <p:cNvSpPr/>
              <p:nvPr/>
            </p:nvSpPr>
            <p:spPr>
              <a:xfrm rot="5400000">
                <a:off x="7273861" y="6527586"/>
                <a:ext cx="389262" cy="194047"/>
              </a:xfrm>
              <a:prstGeom prst="triangle">
                <a:avLst>
                  <a:gd name="adj" fmla="val 50000"/>
                </a:avLst>
              </a:prstGeom>
              <a:solidFill>
                <a:srgbClr val="E78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grpSp>
          <p:nvGrpSpPr>
            <p:cNvPr id="304" name="Google Shape;304;p127"/>
            <p:cNvGrpSpPr/>
            <p:nvPr/>
          </p:nvGrpSpPr>
          <p:grpSpPr>
            <a:xfrm>
              <a:off x="4023705" y="7388249"/>
              <a:ext cx="11230767" cy="1165118"/>
              <a:chOff x="7371469" y="6171360"/>
              <a:chExt cx="11230767" cy="1165118"/>
            </a:xfrm>
          </p:grpSpPr>
          <p:sp>
            <p:nvSpPr>
              <p:cNvPr id="305" name="Google Shape;305;p127"/>
              <p:cNvSpPr/>
              <p:nvPr/>
            </p:nvSpPr>
            <p:spPr>
              <a:xfrm>
                <a:off x="7371470" y="6171360"/>
                <a:ext cx="11230766" cy="1165118"/>
              </a:xfrm>
              <a:prstGeom prst="roundRect">
                <a:avLst>
                  <a:gd name="adj" fmla="val 0"/>
                </a:avLst>
              </a:prstGeom>
              <a:solidFill>
                <a:srgbClr val="E1EFD8"/>
              </a:solidFill>
              <a:ln>
                <a:noFill/>
              </a:ln>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DataFrame DSL is a collection of rows with a schema, which is a result of executing structured query.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3F3F3F"/>
                  </a:solidFill>
                  <a:latin typeface="Open Sans"/>
                  <a:ea typeface="Open Sans"/>
                  <a:cs typeface="Open Sans"/>
                  <a:sym typeface="Open Sans"/>
                </a:endParaRPr>
              </a:p>
            </p:txBody>
          </p:sp>
          <p:sp>
            <p:nvSpPr>
              <p:cNvPr id="306" name="Google Shape;306;p127"/>
              <p:cNvSpPr/>
              <p:nvPr/>
            </p:nvSpPr>
            <p:spPr>
              <a:xfrm rot="5400000">
                <a:off x="7273861" y="6527586"/>
                <a:ext cx="389262" cy="194047"/>
              </a:xfrm>
              <a:prstGeom prst="triangle">
                <a:avLst>
                  <a:gd name="adj" fmla="val 50000"/>
                </a:avLst>
              </a:prstGeom>
              <a:solidFill>
                <a:srgbClr val="32BC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grpSp>
          <p:nvGrpSpPr>
            <p:cNvPr id="307" name="Google Shape;307;p127"/>
            <p:cNvGrpSpPr/>
            <p:nvPr/>
          </p:nvGrpSpPr>
          <p:grpSpPr>
            <a:xfrm>
              <a:off x="1799191" y="2252403"/>
              <a:ext cx="2220395" cy="2348653"/>
              <a:chOff x="4587396" y="2133161"/>
              <a:chExt cx="2220395" cy="2348653"/>
            </a:xfrm>
          </p:grpSpPr>
          <p:sp>
            <p:nvSpPr>
              <p:cNvPr id="308" name="Google Shape;308;p127"/>
              <p:cNvSpPr/>
              <p:nvPr/>
            </p:nvSpPr>
            <p:spPr>
              <a:xfrm>
                <a:off x="4590793" y="3538866"/>
                <a:ext cx="2216998" cy="942948"/>
              </a:xfrm>
              <a:prstGeom prst="roundRect">
                <a:avLst>
                  <a:gd name="adj" fmla="val 0"/>
                </a:avLst>
              </a:prstGeom>
              <a:solidFill>
                <a:srgbClr val="61ADCF"/>
              </a:solidFill>
              <a:ln>
                <a:noFill/>
              </a:ln>
            </p:spPr>
            <p:txBody>
              <a:bodyPr spcFirstLastPara="1" wrap="square" lIns="91425" tIns="45700" rIns="180000" bIns="45700" anchor="ctr" anchorCtr="0">
                <a:noAutofit/>
              </a:bodyPr>
              <a:lstStyle/>
              <a:p>
                <a:pPr marL="114309"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chemeClr val="lt1"/>
                    </a:solidFill>
                    <a:latin typeface="Open Sans"/>
                    <a:ea typeface="Open Sans"/>
                    <a:cs typeface="Open Sans"/>
                    <a:sym typeface="Open Sans"/>
                  </a:rPr>
                  <a:t>Data Source API</a:t>
                </a:r>
                <a:endParaRPr sz="1400" b="0" i="0" u="none" strike="noStrike" cap="none" dirty="0">
                  <a:solidFill>
                    <a:srgbClr val="000000"/>
                  </a:solidFill>
                  <a:latin typeface="Arial"/>
                  <a:ea typeface="Arial"/>
                  <a:cs typeface="Arial"/>
                  <a:sym typeface="Arial"/>
                </a:endParaRPr>
              </a:p>
            </p:txBody>
          </p:sp>
          <p:sp>
            <p:nvSpPr>
              <p:cNvPr id="309" name="Google Shape;309;p127"/>
              <p:cNvSpPr/>
              <p:nvPr/>
            </p:nvSpPr>
            <p:spPr>
              <a:xfrm>
                <a:off x="4587396" y="2133161"/>
                <a:ext cx="84910" cy="1925287"/>
              </a:xfrm>
              <a:prstGeom prst="rect">
                <a:avLst/>
              </a:prstGeom>
              <a:solidFill>
                <a:srgbClr val="61AD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grpSp>
          <p:nvGrpSpPr>
            <p:cNvPr id="310" name="Google Shape;310;p127"/>
            <p:cNvGrpSpPr/>
            <p:nvPr/>
          </p:nvGrpSpPr>
          <p:grpSpPr>
            <a:xfrm>
              <a:off x="1523203" y="2110665"/>
              <a:ext cx="2492517" cy="3752754"/>
              <a:chOff x="4311408" y="2029907"/>
              <a:chExt cx="2492517" cy="3752754"/>
            </a:xfrm>
          </p:grpSpPr>
          <p:sp>
            <p:nvSpPr>
              <p:cNvPr id="311" name="Google Shape;311;p127"/>
              <p:cNvSpPr/>
              <p:nvPr/>
            </p:nvSpPr>
            <p:spPr>
              <a:xfrm>
                <a:off x="4311408" y="2029907"/>
                <a:ext cx="84910" cy="3741414"/>
              </a:xfrm>
              <a:prstGeom prst="rect">
                <a:avLst/>
              </a:prstGeom>
              <a:solidFill>
                <a:srgbClr val="E36F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12" name="Google Shape;312;p127"/>
              <p:cNvSpPr/>
              <p:nvPr/>
            </p:nvSpPr>
            <p:spPr>
              <a:xfrm>
                <a:off x="4311408" y="4713254"/>
                <a:ext cx="2492517" cy="1069407"/>
              </a:xfrm>
              <a:prstGeom prst="roundRect">
                <a:avLst>
                  <a:gd name="adj" fmla="val 0"/>
                </a:avLst>
              </a:prstGeom>
              <a:solidFill>
                <a:srgbClr val="E36F72"/>
              </a:solidFill>
              <a:ln>
                <a:noFill/>
              </a:ln>
            </p:spPr>
            <p:txBody>
              <a:bodyPr spcFirstLastPara="1" wrap="square" lIns="91425" tIns="45700" rIns="180000" bIns="45700" anchor="ctr" anchorCtr="0">
                <a:noAutofit/>
              </a:bodyPr>
              <a:lstStyle/>
              <a:p>
                <a:pPr marL="114309"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chemeClr val="lt1"/>
                    </a:solidFill>
                    <a:latin typeface="Open Sans"/>
                    <a:ea typeface="Open Sans"/>
                    <a:cs typeface="Open Sans"/>
                    <a:sym typeface="Open Sans"/>
                  </a:rPr>
                  <a:t>DataFrame API</a:t>
                </a:r>
                <a:endParaRPr sz="1400" b="0" i="0" u="none" strike="noStrike" cap="none" dirty="0">
                  <a:solidFill>
                    <a:srgbClr val="000000"/>
                  </a:solidFill>
                  <a:latin typeface="Arial"/>
                  <a:ea typeface="Arial"/>
                  <a:cs typeface="Arial"/>
                  <a:sym typeface="Arial"/>
                </a:endParaRPr>
              </a:p>
            </p:txBody>
          </p:sp>
        </p:grpSp>
        <p:grpSp>
          <p:nvGrpSpPr>
            <p:cNvPr id="313" name="Google Shape;313;p127"/>
            <p:cNvGrpSpPr/>
            <p:nvPr/>
          </p:nvGrpSpPr>
          <p:grpSpPr>
            <a:xfrm>
              <a:off x="1246888" y="2110665"/>
              <a:ext cx="2776819" cy="5073289"/>
              <a:chOff x="4035093" y="2004570"/>
              <a:chExt cx="2776819" cy="5073289"/>
            </a:xfrm>
          </p:grpSpPr>
          <p:sp>
            <p:nvSpPr>
              <p:cNvPr id="314" name="Google Shape;314;p127"/>
              <p:cNvSpPr/>
              <p:nvPr/>
            </p:nvSpPr>
            <p:spPr>
              <a:xfrm>
                <a:off x="4035094" y="2004570"/>
                <a:ext cx="89370" cy="5073289"/>
              </a:xfrm>
              <a:prstGeom prst="rect">
                <a:avLst/>
              </a:prstGeom>
              <a:solidFill>
                <a:srgbClr val="E78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15" name="Google Shape;315;p127"/>
              <p:cNvSpPr/>
              <p:nvPr/>
            </p:nvSpPr>
            <p:spPr>
              <a:xfrm>
                <a:off x="4035093" y="5950280"/>
                <a:ext cx="2776819" cy="1127579"/>
              </a:xfrm>
              <a:prstGeom prst="roundRect">
                <a:avLst>
                  <a:gd name="adj" fmla="val 0"/>
                </a:avLst>
              </a:prstGeom>
              <a:solidFill>
                <a:srgbClr val="E78E4B"/>
              </a:solidFill>
              <a:ln>
                <a:noFill/>
              </a:ln>
            </p:spPr>
            <p:txBody>
              <a:bodyPr spcFirstLastPara="1" wrap="square" lIns="91425" tIns="45700" rIns="180000" bIns="45700" anchor="ctr" anchorCtr="0">
                <a:noAutofit/>
              </a:bodyPr>
              <a:lstStyle/>
              <a:p>
                <a:pPr marL="114309"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chemeClr val="lt1"/>
                    </a:solidFill>
                    <a:latin typeface="Open Sans"/>
                    <a:ea typeface="Open Sans"/>
                    <a:cs typeface="Open Sans"/>
                    <a:sym typeface="Open Sans"/>
                  </a:rPr>
                  <a:t>SQL service</a:t>
                </a:r>
                <a:endParaRPr sz="1400" b="0" i="0" u="none" strike="noStrike" cap="none" dirty="0">
                  <a:solidFill>
                    <a:srgbClr val="000000"/>
                  </a:solidFill>
                  <a:latin typeface="Arial"/>
                  <a:ea typeface="Arial"/>
                  <a:cs typeface="Arial"/>
                  <a:sym typeface="Arial"/>
                </a:endParaRPr>
              </a:p>
            </p:txBody>
          </p:sp>
        </p:grpSp>
        <p:grpSp>
          <p:nvGrpSpPr>
            <p:cNvPr id="316" name="Google Shape;316;p127"/>
            <p:cNvGrpSpPr/>
            <p:nvPr/>
          </p:nvGrpSpPr>
          <p:grpSpPr>
            <a:xfrm>
              <a:off x="998626" y="2110666"/>
              <a:ext cx="3025078" cy="6442702"/>
              <a:chOff x="4035093" y="913216"/>
              <a:chExt cx="3025078" cy="6442702"/>
            </a:xfrm>
          </p:grpSpPr>
          <p:sp>
            <p:nvSpPr>
              <p:cNvPr id="317" name="Google Shape;317;p127"/>
              <p:cNvSpPr/>
              <p:nvPr/>
            </p:nvSpPr>
            <p:spPr>
              <a:xfrm>
                <a:off x="4036421" y="913216"/>
                <a:ext cx="99035" cy="6184084"/>
              </a:xfrm>
              <a:prstGeom prst="rect">
                <a:avLst/>
              </a:prstGeom>
              <a:solidFill>
                <a:srgbClr val="32BC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18" name="Google Shape;318;p127"/>
              <p:cNvSpPr/>
              <p:nvPr/>
            </p:nvSpPr>
            <p:spPr>
              <a:xfrm>
                <a:off x="4035093" y="6190800"/>
                <a:ext cx="3025078" cy="1165118"/>
              </a:xfrm>
              <a:prstGeom prst="roundRect">
                <a:avLst>
                  <a:gd name="adj" fmla="val 0"/>
                </a:avLst>
              </a:prstGeom>
              <a:solidFill>
                <a:srgbClr val="32BCAF"/>
              </a:solidFill>
              <a:ln>
                <a:noFill/>
              </a:ln>
            </p:spPr>
            <p:txBody>
              <a:bodyPr spcFirstLastPara="1" wrap="square" lIns="91425" tIns="45700" rIns="180000" bIns="45700" anchor="ctr" anchorCtr="0">
                <a:noAutofit/>
              </a:bodyPr>
              <a:lstStyle/>
              <a:p>
                <a:pPr marL="114309"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chemeClr val="lt1"/>
                    </a:solidFill>
                    <a:latin typeface="Open Sans"/>
                    <a:ea typeface="Open Sans"/>
                    <a:cs typeface="Open Sans"/>
                    <a:sym typeface="Open Sans"/>
                  </a:rPr>
                  <a:t>DataFrame DSL (domain specific language)</a:t>
                </a:r>
                <a:endParaRPr sz="1400" b="0" i="0" u="none" strike="noStrike" cap="none" dirty="0">
                  <a:solidFill>
                    <a:srgbClr val="000000"/>
                  </a:solidFill>
                  <a:latin typeface="Arial"/>
                  <a:ea typeface="Arial"/>
                  <a:cs typeface="Arial"/>
                  <a:sym typeface="Arial"/>
                </a:endParaRPr>
              </a:p>
            </p:txBody>
          </p:sp>
        </p:grpSp>
        <p:grpSp>
          <p:nvGrpSpPr>
            <p:cNvPr id="319" name="Google Shape;319;p127"/>
            <p:cNvGrpSpPr/>
            <p:nvPr/>
          </p:nvGrpSpPr>
          <p:grpSpPr>
            <a:xfrm>
              <a:off x="836828" y="1485825"/>
              <a:ext cx="1485640" cy="1485640"/>
              <a:chOff x="780383" y="1485825"/>
              <a:chExt cx="1485640" cy="1485640"/>
            </a:xfrm>
          </p:grpSpPr>
          <p:sp>
            <p:nvSpPr>
              <p:cNvPr id="320" name="Google Shape;320;p127"/>
              <p:cNvSpPr/>
              <p:nvPr/>
            </p:nvSpPr>
            <p:spPr>
              <a:xfrm>
                <a:off x="780383" y="1485825"/>
                <a:ext cx="1485640" cy="1485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21" name="Google Shape;321;p127"/>
              <p:cNvSpPr/>
              <p:nvPr/>
            </p:nvSpPr>
            <p:spPr>
              <a:xfrm>
                <a:off x="885777" y="1591219"/>
                <a:ext cx="1274852" cy="1274854"/>
              </a:xfrm>
              <a:prstGeom prst="ellipse">
                <a:avLst/>
              </a:prstGeom>
              <a:noFill/>
              <a:ln w="1905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pic>
          <p:nvPicPr>
            <p:cNvPr id="322" name="Google Shape;322;p127"/>
            <p:cNvPicPr preferRelativeResize="0"/>
            <p:nvPr/>
          </p:nvPicPr>
          <p:blipFill rotWithShape="1">
            <a:blip r:embed="rId3">
              <a:alphaModFix/>
            </a:blip>
            <a:srcRect l="24045" t="9577" r="25352" b="7955"/>
            <a:stretch/>
          </p:blipFill>
          <p:spPr>
            <a:xfrm>
              <a:off x="1162756" y="1828800"/>
              <a:ext cx="812800" cy="745067"/>
            </a:xfrm>
            <a:prstGeom prst="rect">
              <a:avLst/>
            </a:prstGeom>
            <a:solidFill>
              <a:schemeClr val="accent2">
                <a:lumMod val="50000"/>
              </a:schemeClr>
            </a:solidFill>
            <a:ln>
              <a:noFill/>
            </a:ln>
          </p:spPr>
        </p:pic>
      </p:grpSp>
      <p:sp>
        <p:nvSpPr>
          <p:cNvPr id="8" name="Brandline_LVC">
            <a:extLst>
              <a:ext uri="{FF2B5EF4-FFF2-40B4-BE49-F238E27FC236}">
                <a16:creationId xmlns:a16="http://schemas.microsoft.com/office/drawing/2014/main" id="{69C774ED-6A40-8CCC-9637-9795514C0384}"/>
              </a:ext>
            </a:extLst>
          </p:cNvPr>
          <p:cNvSpPr/>
          <p:nvPr/>
        </p:nvSpPr>
        <p:spPr>
          <a:xfrm>
            <a:off x="5562600" y="875071"/>
            <a:ext cx="514754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28"/>
          <p:cNvSpPr txBox="1">
            <a:spLocks noGrp="1"/>
          </p:cNvSpPr>
          <p:nvPr>
            <p:ph type="body" idx="10"/>
          </p:nvPr>
        </p:nvSpPr>
        <p:spPr>
          <a:xfrm>
            <a:off x="0" y="4114800"/>
            <a:ext cx="16256001" cy="914400"/>
          </a:xfrm>
          <a:noFill/>
          <a:ln>
            <a:noFill/>
          </a:ln>
        </p:spPr>
        <p:txBody>
          <a:bodyPr spcFirstLastPara="1" wrap="square" lIns="91425" tIns="45700" rIns="91425" bIns="45700" anchor="t" anchorCtr="0">
            <a:normAutofit/>
          </a:bodyPr>
          <a:lstStyle/>
          <a:p>
            <a:pPr lvl="0"/>
            <a:r>
              <a:rPr lang="en-US" dirty="0">
                <a:sym typeface="Open Sans"/>
              </a:rPr>
              <a:t>Spark Session and SparkContext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29"/>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SparkContext</a:t>
            </a:r>
          </a:p>
        </p:txBody>
      </p:sp>
      <p:sp>
        <p:nvSpPr>
          <p:cNvPr id="335" name="Google Shape;335;p129"/>
          <p:cNvSpPr/>
          <p:nvPr/>
        </p:nvSpPr>
        <p:spPr>
          <a:xfrm>
            <a:off x="1081664" y="1280113"/>
            <a:ext cx="14092672" cy="1403571"/>
          </a:xfrm>
          <a:prstGeom prst="roundRect">
            <a:avLst>
              <a:gd name="adj" fmla="val 16667"/>
            </a:avLst>
          </a:prstGeom>
          <a:solidFill>
            <a:schemeClr val="lt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5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It is the main entry point to Spark functionality, which provides internal services and establishes a connection to a Spark execution environment.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Arial"/>
              <a:ea typeface="Arial"/>
              <a:cs typeface="Arial"/>
              <a:sym typeface="Arial"/>
            </a:endParaRPr>
          </a:p>
        </p:txBody>
      </p:sp>
      <p:grpSp>
        <p:nvGrpSpPr>
          <p:cNvPr id="336" name="Google Shape;336;p129"/>
          <p:cNvGrpSpPr/>
          <p:nvPr/>
        </p:nvGrpSpPr>
        <p:grpSpPr>
          <a:xfrm>
            <a:off x="2717616" y="3212541"/>
            <a:ext cx="10820769" cy="4681024"/>
            <a:chOff x="506027" y="1651247"/>
            <a:chExt cx="10820769" cy="4681024"/>
          </a:xfrm>
        </p:grpSpPr>
        <p:sp>
          <p:nvSpPr>
            <p:cNvPr id="337" name="Google Shape;337;p129"/>
            <p:cNvSpPr/>
            <p:nvPr/>
          </p:nvSpPr>
          <p:spPr>
            <a:xfrm>
              <a:off x="506027" y="3472279"/>
              <a:ext cx="1899821" cy="752383"/>
            </a:xfrm>
            <a:prstGeom prst="roundRect">
              <a:avLst>
                <a:gd name="adj" fmla="val 16667"/>
              </a:avLst>
            </a:prstGeom>
            <a:solidFill>
              <a:srgbClr val="0C2C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Open Sans"/>
                  <a:ea typeface="Open Sans"/>
                  <a:cs typeface="Open Sans"/>
                  <a:sym typeface="Open Sans"/>
                </a:rPr>
                <a:t>Application</a:t>
              </a:r>
              <a:endParaRPr sz="1400" b="0" i="0" u="none" strike="noStrike" cap="none" dirty="0">
                <a:solidFill>
                  <a:srgbClr val="000000"/>
                </a:solidFill>
                <a:latin typeface="Arial"/>
                <a:ea typeface="Arial"/>
                <a:cs typeface="Arial"/>
                <a:sym typeface="Arial"/>
              </a:endParaRPr>
            </a:p>
          </p:txBody>
        </p:sp>
        <p:sp>
          <p:nvSpPr>
            <p:cNvPr id="338" name="Google Shape;338;p129"/>
            <p:cNvSpPr/>
            <p:nvPr/>
          </p:nvSpPr>
          <p:spPr>
            <a:xfrm>
              <a:off x="3043560" y="3204839"/>
              <a:ext cx="2257888" cy="1287262"/>
            </a:xfrm>
            <a:prstGeom prst="roundRect">
              <a:avLst>
                <a:gd name="adj" fmla="val 16667"/>
              </a:avLst>
            </a:prstGeom>
            <a:solidFill>
              <a:srgbClr val="0B2B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39" name="Google Shape;339;p129"/>
            <p:cNvSpPr/>
            <p:nvPr/>
          </p:nvSpPr>
          <p:spPr>
            <a:xfrm>
              <a:off x="5939161" y="3472279"/>
              <a:ext cx="2257889" cy="752383"/>
            </a:xfrm>
            <a:prstGeom prst="roundRect">
              <a:avLst>
                <a:gd name="adj" fmla="val 16667"/>
              </a:avLst>
            </a:prstGeom>
            <a:solidFill>
              <a:srgbClr val="0B2B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Open Sans"/>
                  <a:ea typeface="Open Sans"/>
                  <a:cs typeface="Open Sans"/>
                  <a:sym typeface="Open Sans"/>
                </a:rPr>
                <a:t>Cluster Manager</a:t>
              </a:r>
              <a:endParaRPr sz="1400" b="0" i="0" u="none" strike="noStrike" cap="none" dirty="0">
                <a:solidFill>
                  <a:srgbClr val="000000"/>
                </a:solidFill>
                <a:latin typeface="Arial"/>
                <a:ea typeface="Arial"/>
                <a:cs typeface="Arial"/>
                <a:sym typeface="Arial"/>
              </a:endParaRPr>
            </a:p>
          </p:txBody>
        </p:sp>
        <p:sp>
          <p:nvSpPr>
            <p:cNvPr id="340" name="Google Shape;340;p129"/>
            <p:cNvSpPr/>
            <p:nvPr/>
          </p:nvSpPr>
          <p:spPr>
            <a:xfrm>
              <a:off x="9267176" y="1651247"/>
              <a:ext cx="2059620" cy="1777753"/>
            </a:xfrm>
            <a:prstGeom prst="roundRect">
              <a:avLst>
                <a:gd name="adj" fmla="val 16667"/>
              </a:avLst>
            </a:prstGeom>
            <a:solidFill>
              <a:srgbClr val="0B2B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41" name="Google Shape;341;p129"/>
            <p:cNvSpPr/>
            <p:nvPr/>
          </p:nvSpPr>
          <p:spPr>
            <a:xfrm>
              <a:off x="9480240" y="1835152"/>
              <a:ext cx="1633492" cy="1409942"/>
            </a:xfrm>
            <a:prstGeom prst="roundRect">
              <a:avLst>
                <a:gd name="adj" fmla="val 16667"/>
              </a:avLst>
            </a:prstGeom>
            <a:solidFill>
              <a:srgbClr val="F8B1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42" name="Google Shape;342;p129"/>
            <p:cNvSpPr/>
            <p:nvPr/>
          </p:nvSpPr>
          <p:spPr>
            <a:xfrm>
              <a:off x="3278078" y="3920103"/>
              <a:ext cx="1788852" cy="423603"/>
            </a:xfrm>
            <a:prstGeom prst="roundRect">
              <a:avLst>
                <a:gd name="adj" fmla="val 16667"/>
              </a:avLst>
            </a:prstGeom>
            <a:solidFill>
              <a:srgbClr val="F8B1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Open Sans"/>
                  <a:ea typeface="Open Sans"/>
                  <a:cs typeface="Open Sans"/>
                  <a:sym typeface="Open Sans"/>
                </a:rPr>
                <a:t>SparkContext</a:t>
              </a:r>
              <a:endParaRPr sz="1400" b="0" i="0" u="none" strike="noStrike" cap="none" dirty="0">
                <a:solidFill>
                  <a:schemeClr val="dk1"/>
                </a:solidFill>
                <a:latin typeface="Open Sans"/>
                <a:ea typeface="Open Sans"/>
                <a:cs typeface="Open Sans"/>
                <a:sym typeface="Open Sans"/>
              </a:endParaRPr>
            </a:p>
          </p:txBody>
        </p:sp>
        <p:sp>
          <p:nvSpPr>
            <p:cNvPr id="343" name="Google Shape;343;p129"/>
            <p:cNvSpPr/>
            <p:nvPr/>
          </p:nvSpPr>
          <p:spPr>
            <a:xfrm>
              <a:off x="9785964" y="2315795"/>
              <a:ext cx="1022043" cy="29191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Open Sans"/>
                  <a:ea typeface="Open Sans"/>
                  <a:cs typeface="Open Sans"/>
                  <a:sym typeface="Open Sans"/>
                </a:rPr>
                <a:t>Cache</a:t>
              </a:r>
              <a:endParaRPr sz="1400" b="0" i="0" u="none" strike="noStrike" cap="none" dirty="0">
                <a:solidFill>
                  <a:srgbClr val="000000"/>
                </a:solidFill>
                <a:latin typeface="Arial"/>
                <a:ea typeface="Arial"/>
                <a:cs typeface="Arial"/>
                <a:sym typeface="Arial"/>
              </a:endParaRPr>
            </a:p>
          </p:txBody>
        </p:sp>
        <p:sp>
          <p:nvSpPr>
            <p:cNvPr id="344" name="Google Shape;344;p129"/>
            <p:cNvSpPr/>
            <p:nvPr/>
          </p:nvSpPr>
          <p:spPr>
            <a:xfrm>
              <a:off x="9543495" y="2807218"/>
              <a:ext cx="735737" cy="29191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Open Sans"/>
                  <a:ea typeface="Open Sans"/>
                  <a:cs typeface="Open Sans"/>
                  <a:sym typeface="Open Sans"/>
                </a:rPr>
                <a:t>Task</a:t>
              </a:r>
              <a:endParaRPr sz="1400" b="0" i="0" u="none" strike="noStrike" cap="none" dirty="0">
                <a:solidFill>
                  <a:srgbClr val="000000"/>
                </a:solidFill>
                <a:latin typeface="Arial"/>
                <a:ea typeface="Arial"/>
                <a:cs typeface="Arial"/>
                <a:sym typeface="Arial"/>
              </a:endParaRPr>
            </a:p>
          </p:txBody>
        </p:sp>
        <p:sp>
          <p:nvSpPr>
            <p:cNvPr id="345" name="Google Shape;345;p129"/>
            <p:cNvSpPr txBox="1"/>
            <p:nvPr/>
          </p:nvSpPr>
          <p:spPr>
            <a:xfrm>
              <a:off x="3250335" y="3377805"/>
              <a:ext cx="1844337"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Open Sans"/>
                  <a:ea typeface="Open Sans"/>
                  <a:cs typeface="Open Sans"/>
                  <a:sym typeface="Open Sans"/>
                </a:rPr>
                <a:t>Driver Program</a:t>
              </a:r>
              <a:endParaRPr sz="1400" b="0" i="0" u="none" strike="noStrike" cap="none" dirty="0">
                <a:solidFill>
                  <a:schemeClr val="lt1"/>
                </a:solidFill>
                <a:latin typeface="Arial"/>
                <a:ea typeface="Arial"/>
                <a:cs typeface="Arial"/>
                <a:sym typeface="Arial"/>
              </a:endParaRPr>
            </a:p>
          </p:txBody>
        </p:sp>
        <p:sp>
          <p:nvSpPr>
            <p:cNvPr id="346" name="Google Shape;346;p129"/>
            <p:cNvSpPr txBox="1"/>
            <p:nvPr/>
          </p:nvSpPr>
          <p:spPr>
            <a:xfrm>
              <a:off x="9718391" y="1852880"/>
              <a:ext cx="1116367"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tx1">
                      <a:lumMod val="75000"/>
                      <a:lumOff val="25000"/>
                    </a:schemeClr>
                  </a:solidFill>
                  <a:latin typeface="Open Sans"/>
                  <a:ea typeface="Open Sans"/>
                  <a:cs typeface="Open Sans"/>
                  <a:sym typeface="Open Sans"/>
                </a:rPr>
                <a:t>Executor</a:t>
              </a:r>
              <a:endParaRPr sz="1400" b="0" i="0" u="none" strike="noStrike" cap="none" dirty="0">
                <a:solidFill>
                  <a:schemeClr val="tx1">
                    <a:lumMod val="75000"/>
                    <a:lumOff val="25000"/>
                  </a:schemeClr>
                </a:solidFill>
                <a:latin typeface="Arial"/>
                <a:ea typeface="Arial"/>
                <a:cs typeface="Arial"/>
                <a:sym typeface="Arial"/>
              </a:endParaRPr>
            </a:p>
          </p:txBody>
        </p:sp>
        <p:sp>
          <p:nvSpPr>
            <p:cNvPr id="347" name="Google Shape;347;p129"/>
            <p:cNvSpPr/>
            <p:nvPr/>
          </p:nvSpPr>
          <p:spPr>
            <a:xfrm>
              <a:off x="10328613" y="2807218"/>
              <a:ext cx="735737" cy="29191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Open Sans"/>
                  <a:ea typeface="Open Sans"/>
                  <a:cs typeface="Open Sans"/>
                  <a:sym typeface="Open Sans"/>
                </a:rPr>
                <a:t>Task</a:t>
              </a:r>
              <a:endParaRPr sz="1400" b="0" i="0" u="none" strike="noStrike" cap="none" dirty="0">
                <a:solidFill>
                  <a:srgbClr val="000000"/>
                </a:solidFill>
                <a:latin typeface="Arial"/>
                <a:ea typeface="Arial"/>
                <a:cs typeface="Arial"/>
                <a:sym typeface="Arial"/>
              </a:endParaRPr>
            </a:p>
          </p:txBody>
        </p:sp>
        <p:sp>
          <p:nvSpPr>
            <p:cNvPr id="348" name="Google Shape;348;p129"/>
            <p:cNvSpPr/>
            <p:nvPr/>
          </p:nvSpPr>
          <p:spPr>
            <a:xfrm>
              <a:off x="9267176" y="4071201"/>
              <a:ext cx="2059620" cy="1777753"/>
            </a:xfrm>
            <a:prstGeom prst="roundRect">
              <a:avLst>
                <a:gd name="adj" fmla="val 16667"/>
              </a:avLst>
            </a:prstGeom>
            <a:solidFill>
              <a:srgbClr val="0B2B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49" name="Google Shape;349;p129"/>
            <p:cNvSpPr/>
            <p:nvPr/>
          </p:nvSpPr>
          <p:spPr>
            <a:xfrm>
              <a:off x="9480240" y="4255106"/>
              <a:ext cx="1633492" cy="1409942"/>
            </a:xfrm>
            <a:prstGeom prst="roundRect">
              <a:avLst>
                <a:gd name="adj" fmla="val 16667"/>
              </a:avLst>
            </a:prstGeom>
            <a:solidFill>
              <a:srgbClr val="F8B1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50" name="Google Shape;350;p129"/>
            <p:cNvSpPr/>
            <p:nvPr/>
          </p:nvSpPr>
          <p:spPr>
            <a:xfrm>
              <a:off x="9785964" y="4735749"/>
              <a:ext cx="1022043" cy="29191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Open Sans"/>
                  <a:ea typeface="Open Sans"/>
                  <a:cs typeface="Open Sans"/>
                  <a:sym typeface="Open Sans"/>
                </a:rPr>
                <a:t>Cache</a:t>
              </a:r>
              <a:endParaRPr sz="1400" b="0" i="0" u="none" strike="noStrike" cap="none" dirty="0">
                <a:solidFill>
                  <a:srgbClr val="000000"/>
                </a:solidFill>
                <a:latin typeface="Arial"/>
                <a:ea typeface="Arial"/>
                <a:cs typeface="Arial"/>
                <a:sym typeface="Arial"/>
              </a:endParaRPr>
            </a:p>
          </p:txBody>
        </p:sp>
        <p:sp>
          <p:nvSpPr>
            <p:cNvPr id="351" name="Google Shape;351;p129"/>
            <p:cNvSpPr/>
            <p:nvPr/>
          </p:nvSpPr>
          <p:spPr>
            <a:xfrm>
              <a:off x="9543495" y="5227172"/>
              <a:ext cx="735737" cy="29191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Open Sans"/>
                  <a:ea typeface="Open Sans"/>
                  <a:cs typeface="Open Sans"/>
                  <a:sym typeface="Open Sans"/>
                </a:rPr>
                <a:t>Task</a:t>
              </a:r>
              <a:endParaRPr sz="1400" b="0" i="0" u="none" strike="noStrike" cap="none" dirty="0">
                <a:solidFill>
                  <a:srgbClr val="000000"/>
                </a:solidFill>
                <a:latin typeface="Arial"/>
                <a:ea typeface="Arial"/>
                <a:cs typeface="Arial"/>
                <a:sym typeface="Arial"/>
              </a:endParaRPr>
            </a:p>
          </p:txBody>
        </p:sp>
        <p:sp>
          <p:nvSpPr>
            <p:cNvPr id="352" name="Google Shape;352;p129"/>
            <p:cNvSpPr txBox="1"/>
            <p:nvPr/>
          </p:nvSpPr>
          <p:spPr>
            <a:xfrm>
              <a:off x="9705512" y="4272834"/>
              <a:ext cx="1116367"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tx1">
                      <a:lumMod val="75000"/>
                      <a:lumOff val="25000"/>
                    </a:schemeClr>
                  </a:solidFill>
                  <a:latin typeface="Open Sans"/>
                  <a:ea typeface="Open Sans"/>
                  <a:cs typeface="Open Sans"/>
                  <a:sym typeface="Open Sans"/>
                </a:rPr>
                <a:t>Executor</a:t>
              </a:r>
              <a:endParaRPr sz="1400" b="0" i="0" u="none" strike="noStrike" cap="none" dirty="0">
                <a:solidFill>
                  <a:schemeClr val="tx1">
                    <a:lumMod val="75000"/>
                    <a:lumOff val="25000"/>
                  </a:schemeClr>
                </a:solidFill>
                <a:latin typeface="Arial"/>
                <a:ea typeface="Arial"/>
                <a:cs typeface="Arial"/>
                <a:sym typeface="Arial"/>
              </a:endParaRPr>
            </a:p>
          </p:txBody>
        </p:sp>
        <p:sp>
          <p:nvSpPr>
            <p:cNvPr id="353" name="Google Shape;353;p129"/>
            <p:cNvSpPr/>
            <p:nvPr/>
          </p:nvSpPr>
          <p:spPr>
            <a:xfrm>
              <a:off x="10328613" y="5227172"/>
              <a:ext cx="735737" cy="29191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Open Sans"/>
                  <a:ea typeface="Open Sans"/>
                  <a:cs typeface="Open Sans"/>
                  <a:sym typeface="Open Sans"/>
                </a:rPr>
                <a:t>Task</a:t>
              </a:r>
              <a:endParaRPr sz="1400" b="0" i="0" u="none" strike="noStrike" cap="none" dirty="0">
                <a:solidFill>
                  <a:srgbClr val="000000"/>
                </a:solidFill>
                <a:latin typeface="Arial"/>
                <a:ea typeface="Arial"/>
                <a:cs typeface="Arial"/>
                <a:sym typeface="Arial"/>
              </a:endParaRPr>
            </a:p>
          </p:txBody>
        </p:sp>
        <p:sp>
          <p:nvSpPr>
            <p:cNvPr id="354" name="Google Shape;354;p129"/>
            <p:cNvSpPr txBox="1"/>
            <p:nvPr/>
          </p:nvSpPr>
          <p:spPr>
            <a:xfrm>
              <a:off x="9459155" y="3476671"/>
              <a:ext cx="16756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Open Sans"/>
                  <a:ea typeface="Open Sans"/>
                  <a:cs typeface="Open Sans"/>
                  <a:sym typeface="Open Sans"/>
                </a:rPr>
                <a:t>Worker Node</a:t>
              </a:r>
              <a:endParaRPr sz="1400" b="0" i="0" u="none" strike="noStrike" cap="none" dirty="0">
                <a:solidFill>
                  <a:srgbClr val="000000"/>
                </a:solidFill>
                <a:latin typeface="Arial"/>
                <a:ea typeface="Arial"/>
                <a:cs typeface="Arial"/>
                <a:sym typeface="Arial"/>
              </a:endParaRPr>
            </a:p>
          </p:txBody>
        </p:sp>
        <p:sp>
          <p:nvSpPr>
            <p:cNvPr id="355" name="Google Shape;355;p129"/>
            <p:cNvSpPr txBox="1"/>
            <p:nvPr/>
          </p:nvSpPr>
          <p:spPr>
            <a:xfrm>
              <a:off x="9459155" y="5962939"/>
              <a:ext cx="16756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Open Sans"/>
                  <a:ea typeface="Open Sans"/>
                  <a:cs typeface="Open Sans"/>
                  <a:sym typeface="Open Sans"/>
                </a:rPr>
                <a:t>Worker Node</a:t>
              </a:r>
              <a:endParaRPr sz="1400" b="0" i="0" u="none" strike="noStrike" cap="none" dirty="0">
                <a:solidFill>
                  <a:srgbClr val="000000"/>
                </a:solidFill>
                <a:latin typeface="Arial"/>
                <a:ea typeface="Arial"/>
                <a:cs typeface="Arial"/>
                <a:sym typeface="Arial"/>
              </a:endParaRPr>
            </a:p>
          </p:txBody>
        </p:sp>
        <p:cxnSp>
          <p:nvCxnSpPr>
            <p:cNvPr id="356" name="Google Shape;356;p129"/>
            <p:cNvCxnSpPr/>
            <p:nvPr/>
          </p:nvCxnSpPr>
          <p:spPr>
            <a:xfrm rot="10800000" flipH="1">
              <a:off x="2405848" y="3846002"/>
              <a:ext cx="637712" cy="1"/>
            </a:xfrm>
            <a:prstGeom prst="straightConnector1">
              <a:avLst/>
            </a:prstGeom>
            <a:noFill/>
            <a:ln w="38100" cap="flat" cmpd="sng">
              <a:solidFill>
                <a:schemeClr val="dk1"/>
              </a:solidFill>
              <a:prstDash val="solid"/>
              <a:round/>
              <a:headEnd type="triangle" w="med" len="med"/>
              <a:tailEnd type="triangle" w="med" len="med"/>
            </a:ln>
          </p:spPr>
        </p:cxnSp>
        <p:cxnSp>
          <p:nvCxnSpPr>
            <p:cNvPr id="357" name="Google Shape;357;p129"/>
            <p:cNvCxnSpPr/>
            <p:nvPr/>
          </p:nvCxnSpPr>
          <p:spPr>
            <a:xfrm rot="10800000" flipH="1">
              <a:off x="5301448" y="3846002"/>
              <a:ext cx="637712" cy="1"/>
            </a:xfrm>
            <a:prstGeom prst="straightConnector1">
              <a:avLst/>
            </a:prstGeom>
            <a:noFill/>
            <a:ln w="38100" cap="flat" cmpd="sng">
              <a:solidFill>
                <a:schemeClr val="dk1"/>
              </a:solidFill>
              <a:prstDash val="solid"/>
              <a:round/>
              <a:headEnd type="triangle" w="med" len="med"/>
              <a:tailEnd type="triangle" w="med" len="med"/>
            </a:ln>
          </p:spPr>
        </p:cxnSp>
        <p:cxnSp>
          <p:nvCxnSpPr>
            <p:cNvPr id="358" name="Google Shape;358;p129"/>
            <p:cNvCxnSpPr/>
            <p:nvPr/>
          </p:nvCxnSpPr>
          <p:spPr>
            <a:xfrm rot="10800000" flipH="1">
              <a:off x="8203710" y="3323081"/>
              <a:ext cx="1063466" cy="424056"/>
            </a:xfrm>
            <a:prstGeom prst="straightConnector1">
              <a:avLst/>
            </a:prstGeom>
            <a:noFill/>
            <a:ln w="38100" cap="flat" cmpd="sng">
              <a:solidFill>
                <a:schemeClr val="dk1"/>
              </a:solidFill>
              <a:prstDash val="solid"/>
              <a:round/>
              <a:headEnd type="triangle" w="med" len="med"/>
              <a:tailEnd type="triangle" w="med" len="med"/>
            </a:ln>
          </p:spPr>
        </p:cxnSp>
        <p:cxnSp>
          <p:nvCxnSpPr>
            <p:cNvPr id="359" name="Google Shape;359;p129"/>
            <p:cNvCxnSpPr/>
            <p:nvPr/>
          </p:nvCxnSpPr>
          <p:spPr>
            <a:xfrm>
              <a:off x="8197048" y="3957216"/>
              <a:ext cx="1070128" cy="212722"/>
            </a:xfrm>
            <a:prstGeom prst="straightConnector1">
              <a:avLst/>
            </a:prstGeom>
            <a:noFill/>
            <a:ln w="38100" cap="flat" cmpd="sng">
              <a:solidFill>
                <a:schemeClr val="dk1"/>
              </a:solidFill>
              <a:prstDash val="solid"/>
              <a:round/>
              <a:headEnd type="triangle" w="med" len="med"/>
              <a:tailEnd type="triangle" w="med" len="med"/>
            </a:ln>
          </p:spPr>
        </p:cxnSp>
      </p:grpSp>
      <p:sp>
        <p:nvSpPr>
          <p:cNvPr id="11" name="Brandline_LVC">
            <a:extLst>
              <a:ext uri="{FF2B5EF4-FFF2-40B4-BE49-F238E27FC236}">
                <a16:creationId xmlns:a16="http://schemas.microsoft.com/office/drawing/2014/main" id="{1ECA0288-CD17-C14E-A3B3-8F5AB0F08D4F}"/>
              </a:ext>
            </a:extLst>
          </p:cNvPr>
          <p:cNvSpPr/>
          <p:nvPr/>
        </p:nvSpPr>
        <p:spPr>
          <a:xfrm>
            <a:off x="6616700" y="855616"/>
            <a:ext cx="302823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30"/>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SparkContext</a:t>
            </a:r>
          </a:p>
        </p:txBody>
      </p:sp>
      <p:grpSp>
        <p:nvGrpSpPr>
          <p:cNvPr id="9" name="Group 8">
            <a:extLst>
              <a:ext uri="{FF2B5EF4-FFF2-40B4-BE49-F238E27FC236}">
                <a16:creationId xmlns:a16="http://schemas.microsoft.com/office/drawing/2014/main" id="{8F9B08BD-B909-ADE2-4B7A-AAC5C3B7B1DB}"/>
              </a:ext>
            </a:extLst>
          </p:cNvPr>
          <p:cNvGrpSpPr/>
          <p:nvPr/>
        </p:nvGrpSpPr>
        <p:grpSpPr>
          <a:xfrm>
            <a:off x="1230452" y="2114873"/>
            <a:ext cx="13237215" cy="5940202"/>
            <a:chOff x="1175658" y="2289968"/>
            <a:chExt cx="13237215" cy="5940202"/>
          </a:xfrm>
        </p:grpSpPr>
        <p:grpSp>
          <p:nvGrpSpPr>
            <p:cNvPr id="365" name="Google Shape;365;p130"/>
            <p:cNvGrpSpPr/>
            <p:nvPr/>
          </p:nvGrpSpPr>
          <p:grpSpPr>
            <a:xfrm>
              <a:off x="9090204" y="5089484"/>
              <a:ext cx="1807941" cy="3140686"/>
              <a:chOff x="9090204" y="5481369"/>
              <a:chExt cx="1807941" cy="3140686"/>
            </a:xfrm>
          </p:grpSpPr>
          <p:sp>
            <p:nvSpPr>
              <p:cNvPr id="366" name="Google Shape;366;p130"/>
              <p:cNvSpPr/>
              <p:nvPr/>
            </p:nvSpPr>
            <p:spPr>
              <a:xfrm>
                <a:off x="9265405" y="5481369"/>
                <a:ext cx="1632740" cy="2824431"/>
              </a:xfrm>
              <a:custGeom>
                <a:avLst/>
                <a:gdLst/>
                <a:ahLst/>
                <a:cxnLst/>
                <a:rect l="l" t="t" r="r" b="b"/>
                <a:pathLst>
                  <a:path w="433" h="749" extrusionOk="0">
                    <a:moveTo>
                      <a:pt x="48" y="176"/>
                    </a:moveTo>
                    <a:cubicBezTo>
                      <a:pt x="102" y="294"/>
                      <a:pt x="93" y="438"/>
                      <a:pt x="12" y="551"/>
                    </a:cubicBezTo>
                    <a:cubicBezTo>
                      <a:pt x="8" y="557"/>
                      <a:pt x="5" y="562"/>
                      <a:pt x="0" y="567"/>
                    </a:cubicBezTo>
                    <a:cubicBezTo>
                      <a:pt x="256" y="749"/>
                      <a:pt x="256" y="749"/>
                      <a:pt x="256" y="749"/>
                    </a:cubicBezTo>
                    <a:cubicBezTo>
                      <a:pt x="260" y="743"/>
                      <a:pt x="264" y="738"/>
                      <a:pt x="268" y="733"/>
                    </a:cubicBezTo>
                    <a:cubicBezTo>
                      <a:pt x="426" y="510"/>
                      <a:pt x="433" y="225"/>
                      <a:pt x="310" y="0"/>
                    </a:cubicBezTo>
                    <a:lnTo>
                      <a:pt x="48" y="176"/>
                    </a:lnTo>
                    <a:close/>
                  </a:path>
                </a:pathLst>
              </a:custGeom>
              <a:solidFill>
                <a:srgbClr val="2DA9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4494E"/>
                  </a:solidFill>
                  <a:latin typeface="Arial"/>
                  <a:ea typeface="Arial"/>
                  <a:cs typeface="Arial"/>
                  <a:sym typeface="Arial"/>
                </a:endParaRPr>
              </a:p>
            </p:txBody>
          </p:sp>
          <p:sp>
            <p:nvSpPr>
              <p:cNvPr id="367" name="Google Shape;367;p130"/>
              <p:cNvSpPr/>
              <p:nvPr/>
            </p:nvSpPr>
            <p:spPr>
              <a:xfrm rot="-8633455">
                <a:off x="9165023" y="7775725"/>
                <a:ext cx="1046631" cy="595086"/>
              </a:xfrm>
              <a:prstGeom prst="upArrow">
                <a:avLst>
                  <a:gd name="adj1" fmla="val 50000"/>
                  <a:gd name="adj2" fmla="val 50000"/>
                </a:avLst>
              </a:prstGeom>
              <a:solidFill>
                <a:srgbClr val="2DA9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4494E"/>
                  </a:solidFill>
                  <a:latin typeface="Arial"/>
                  <a:ea typeface="Arial"/>
                  <a:cs typeface="Arial"/>
                  <a:sym typeface="Arial"/>
                </a:endParaRPr>
              </a:p>
            </p:txBody>
          </p:sp>
        </p:grpSp>
        <p:sp>
          <p:nvSpPr>
            <p:cNvPr id="368" name="Google Shape;368;p130"/>
            <p:cNvSpPr/>
            <p:nvPr/>
          </p:nvSpPr>
          <p:spPr>
            <a:xfrm>
              <a:off x="1175658" y="5552727"/>
              <a:ext cx="4203814"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tx1">
                      <a:lumMod val="75000"/>
                      <a:lumOff val="25000"/>
                    </a:schemeClr>
                  </a:solidFill>
                  <a:latin typeface="Open Sans"/>
                  <a:ea typeface="Open Sans"/>
                  <a:cs typeface="Open Sans"/>
                  <a:sym typeface="Open Sans"/>
                </a:rPr>
                <a:t>It needs separate contexts to be created in order to use APIs of SQL, Hive, and Streaming.</a:t>
              </a:r>
              <a:endParaRPr sz="1400" b="0" i="0" u="none" strike="noStrike" cap="none" dirty="0">
                <a:solidFill>
                  <a:schemeClr val="tx1">
                    <a:lumMod val="75000"/>
                    <a:lumOff val="25000"/>
                  </a:schemeClr>
                </a:solidFill>
                <a:latin typeface="Arial"/>
                <a:ea typeface="Arial"/>
                <a:cs typeface="Arial"/>
                <a:sym typeface="Arial"/>
              </a:endParaRPr>
            </a:p>
          </p:txBody>
        </p:sp>
        <p:sp>
          <p:nvSpPr>
            <p:cNvPr id="369" name="Google Shape;369;p130"/>
            <p:cNvSpPr/>
            <p:nvPr/>
          </p:nvSpPr>
          <p:spPr>
            <a:xfrm>
              <a:off x="5503130" y="2289968"/>
              <a:ext cx="5197141"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tx1">
                      <a:lumMod val="75000"/>
                      <a:lumOff val="25000"/>
                    </a:schemeClr>
                  </a:solidFill>
                  <a:latin typeface="Open Sans"/>
                  <a:ea typeface="Open Sans"/>
                  <a:cs typeface="Open Sans"/>
                  <a:sym typeface="Open Sans"/>
                </a:rPr>
                <a:t>It can be used to create RDDs, accumulators, and broadcast variables to access Spark services and to run jobs till SparkContext is terminated.</a:t>
              </a:r>
              <a:endParaRPr sz="1400" b="0" i="0" u="none" strike="noStrike" cap="none" dirty="0">
                <a:solidFill>
                  <a:schemeClr val="tx1">
                    <a:lumMod val="75000"/>
                    <a:lumOff val="25000"/>
                  </a:schemeClr>
                </a:solidFill>
                <a:latin typeface="Arial"/>
                <a:ea typeface="Arial"/>
                <a:cs typeface="Arial"/>
                <a:sym typeface="Arial"/>
              </a:endParaRPr>
            </a:p>
          </p:txBody>
        </p:sp>
        <p:sp>
          <p:nvSpPr>
            <p:cNvPr id="370" name="Google Shape;370;p130"/>
            <p:cNvSpPr/>
            <p:nvPr/>
          </p:nvSpPr>
          <p:spPr>
            <a:xfrm>
              <a:off x="10881619" y="5694236"/>
              <a:ext cx="3531254"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tx1">
                      <a:lumMod val="75000"/>
                      <a:lumOff val="25000"/>
                    </a:schemeClr>
                  </a:solidFill>
                  <a:latin typeface="Open Sans"/>
                  <a:ea typeface="Open Sans"/>
                  <a:cs typeface="Open Sans"/>
                  <a:sym typeface="Open Sans"/>
                </a:rPr>
                <a:t>It deals with the versions prior to 2.0.0.</a:t>
              </a:r>
              <a:endParaRPr sz="1400" b="0" i="0" u="none" strike="noStrike" cap="none" dirty="0">
                <a:solidFill>
                  <a:schemeClr val="tx1">
                    <a:lumMod val="75000"/>
                    <a:lumOff val="25000"/>
                  </a:schemeClr>
                </a:solidFill>
                <a:latin typeface="Arial"/>
                <a:ea typeface="Arial"/>
                <a:cs typeface="Arial"/>
                <a:sym typeface="Arial"/>
              </a:endParaRPr>
            </a:p>
          </p:txBody>
        </p:sp>
        <p:grpSp>
          <p:nvGrpSpPr>
            <p:cNvPr id="371" name="Google Shape;371;p130"/>
            <p:cNvGrpSpPr/>
            <p:nvPr/>
          </p:nvGrpSpPr>
          <p:grpSpPr>
            <a:xfrm>
              <a:off x="5974476" y="3600931"/>
              <a:ext cx="4555635" cy="2353982"/>
              <a:chOff x="5974476" y="3992816"/>
              <a:chExt cx="4555635" cy="2353982"/>
            </a:xfrm>
          </p:grpSpPr>
          <p:sp>
            <p:nvSpPr>
              <p:cNvPr id="372" name="Google Shape;372;p130"/>
              <p:cNvSpPr/>
              <p:nvPr/>
            </p:nvSpPr>
            <p:spPr>
              <a:xfrm>
                <a:off x="5974476" y="3992816"/>
                <a:ext cx="4402041" cy="2031386"/>
              </a:xfrm>
              <a:custGeom>
                <a:avLst/>
                <a:gdLst/>
                <a:ahLst/>
                <a:cxnLst/>
                <a:rect l="l" t="t" r="r" b="b"/>
                <a:pathLst>
                  <a:path w="1168" h="538" extrusionOk="0">
                    <a:moveTo>
                      <a:pt x="12" y="322"/>
                    </a:moveTo>
                    <a:cubicBezTo>
                      <a:pt x="8" y="327"/>
                      <a:pt x="4" y="332"/>
                      <a:pt x="0" y="338"/>
                    </a:cubicBezTo>
                    <a:cubicBezTo>
                      <a:pt x="256" y="519"/>
                      <a:pt x="256" y="519"/>
                      <a:pt x="256" y="519"/>
                    </a:cubicBezTo>
                    <a:cubicBezTo>
                      <a:pt x="260" y="513"/>
                      <a:pt x="263" y="508"/>
                      <a:pt x="267" y="503"/>
                    </a:cubicBezTo>
                    <a:cubicBezTo>
                      <a:pt x="388" y="332"/>
                      <a:pt x="625" y="292"/>
                      <a:pt x="795" y="413"/>
                    </a:cubicBezTo>
                    <a:cubicBezTo>
                      <a:pt x="843" y="447"/>
                      <a:pt x="881" y="490"/>
                      <a:pt x="907" y="538"/>
                    </a:cubicBezTo>
                    <a:cubicBezTo>
                      <a:pt x="1168" y="363"/>
                      <a:pt x="1168" y="363"/>
                      <a:pt x="1168" y="363"/>
                    </a:cubicBezTo>
                    <a:cubicBezTo>
                      <a:pt x="1120" y="284"/>
                      <a:pt x="1056" y="214"/>
                      <a:pt x="977" y="157"/>
                    </a:cubicBezTo>
                    <a:cubicBezTo>
                      <a:pt x="885" y="92"/>
                      <a:pt x="782" y="53"/>
                      <a:pt x="678" y="37"/>
                    </a:cubicBezTo>
                    <a:cubicBezTo>
                      <a:pt x="429" y="0"/>
                      <a:pt x="168" y="102"/>
                      <a:pt x="12" y="322"/>
                    </a:cubicBezTo>
                  </a:path>
                </a:pathLst>
              </a:custGeom>
              <a:solidFill>
                <a:srgbClr val="9BBB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4494E"/>
                  </a:solidFill>
                  <a:latin typeface="Arial"/>
                  <a:ea typeface="Arial"/>
                  <a:cs typeface="Arial"/>
                  <a:sym typeface="Arial"/>
                </a:endParaRPr>
              </a:p>
            </p:txBody>
          </p:sp>
          <p:sp>
            <p:nvSpPr>
              <p:cNvPr id="373" name="Google Shape;373;p130"/>
              <p:cNvSpPr/>
              <p:nvPr/>
            </p:nvSpPr>
            <p:spPr>
              <a:xfrm rot="8784812">
                <a:off x="9406247" y="5511891"/>
                <a:ext cx="1046631" cy="595086"/>
              </a:xfrm>
              <a:prstGeom prst="upArrow">
                <a:avLst>
                  <a:gd name="adj1" fmla="val 50000"/>
                  <a:gd name="adj2" fmla="val 50000"/>
                </a:avLst>
              </a:prstGeom>
              <a:solidFill>
                <a:srgbClr val="9BBB5C"/>
              </a:solidFill>
              <a:ln w="25400" cap="flat" cmpd="sng">
                <a:solidFill>
                  <a:srgbClr val="9BBB5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grpSp>
        <p:grpSp>
          <p:nvGrpSpPr>
            <p:cNvPr id="374" name="Google Shape;374;p130"/>
            <p:cNvGrpSpPr/>
            <p:nvPr/>
          </p:nvGrpSpPr>
          <p:grpSpPr>
            <a:xfrm>
              <a:off x="5351064" y="4669821"/>
              <a:ext cx="1735689" cy="3231373"/>
              <a:chOff x="5351064" y="5061706"/>
              <a:chExt cx="1735689" cy="3231373"/>
            </a:xfrm>
          </p:grpSpPr>
          <p:sp>
            <p:nvSpPr>
              <p:cNvPr id="375" name="Google Shape;375;p130"/>
              <p:cNvSpPr/>
              <p:nvPr/>
            </p:nvSpPr>
            <p:spPr>
              <a:xfrm>
                <a:off x="5351064" y="5396551"/>
                <a:ext cx="1670910" cy="2896528"/>
              </a:xfrm>
              <a:custGeom>
                <a:avLst/>
                <a:gdLst/>
                <a:ahLst/>
                <a:cxnLst/>
                <a:rect l="l" t="t" r="r" b="b"/>
                <a:pathLst>
                  <a:path w="444" h="767" extrusionOk="0">
                    <a:moveTo>
                      <a:pt x="184" y="767"/>
                    </a:moveTo>
                    <a:cubicBezTo>
                      <a:pt x="444" y="594"/>
                      <a:pt x="444" y="594"/>
                      <a:pt x="444" y="594"/>
                    </a:cubicBezTo>
                    <a:cubicBezTo>
                      <a:pt x="351" y="478"/>
                      <a:pt x="334" y="315"/>
                      <a:pt x="404" y="182"/>
                    </a:cubicBezTo>
                    <a:cubicBezTo>
                      <a:pt x="147" y="0"/>
                      <a:pt x="147" y="0"/>
                      <a:pt x="147" y="0"/>
                    </a:cubicBezTo>
                    <a:cubicBezTo>
                      <a:pt x="0" y="242"/>
                      <a:pt x="20" y="546"/>
                      <a:pt x="184" y="767"/>
                    </a:cubicBezTo>
                  </a:path>
                </a:pathLst>
              </a:custGeom>
              <a:solidFill>
                <a:srgbClr val="F29B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4494E"/>
                  </a:solidFill>
                  <a:latin typeface="Arial"/>
                  <a:ea typeface="Arial"/>
                  <a:cs typeface="Arial"/>
                  <a:sym typeface="Arial"/>
                </a:endParaRPr>
              </a:p>
            </p:txBody>
          </p:sp>
          <p:sp>
            <p:nvSpPr>
              <p:cNvPr id="376" name="Google Shape;376;p130"/>
              <p:cNvSpPr/>
              <p:nvPr/>
            </p:nvSpPr>
            <p:spPr>
              <a:xfrm rot="2121868">
                <a:off x="5910582" y="5326867"/>
                <a:ext cx="1105996" cy="595086"/>
              </a:xfrm>
              <a:prstGeom prst="upArrow">
                <a:avLst>
                  <a:gd name="adj1" fmla="val 50000"/>
                  <a:gd name="adj2" fmla="val 50000"/>
                </a:avLst>
              </a:prstGeom>
              <a:solidFill>
                <a:srgbClr val="F29B26"/>
              </a:solidFill>
              <a:ln w="25400" cap="flat" cmpd="sng">
                <a:solidFill>
                  <a:srgbClr val="F29B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grpSp>
        <p:sp>
          <p:nvSpPr>
            <p:cNvPr id="377" name="Google Shape;377;p130"/>
            <p:cNvSpPr/>
            <p:nvPr/>
          </p:nvSpPr>
          <p:spPr>
            <a:xfrm>
              <a:off x="7045070" y="5745137"/>
              <a:ext cx="2108190" cy="910370"/>
            </a:xfrm>
            <a:prstGeom prst="roundRect">
              <a:avLst>
                <a:gd name="adj" fmla="val 16667"/>
              </a:avLst>
            </a:prstGeom>
            <a:solidFill>
              <a:srgbClr val="DDEAF6"/>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3F3F3F"/>
                  </a:solidFill>
                  <a:latin typeface="Open Sans"/>
                  <a:ea typeface="Open Sans"/>
                  <a:cs typeface="Open Sans"/>
                  <a:sym typeface="Open Sans"/>
                </a:rPr>
                <a:t>SparkContext</a:t>
              </a:r>
              <a:endParaRPr sz="1800" b="0" i="0" u="none" strike="noStrike" cap="none" dirty="0">
                <a:solidFill>
                  <a:schemeClr val="lt1"/>
                </a:solidFill>
                <a:latin typeface="Arial"/>
                <a:ea typeface="Arial"/>
                <a:cs typeface="Arial"/>
                <a:sym typeface="Arial"/>
              </a:endParaRPr>
            </a:p>
          </p:txBody>
        </p:sp>
      </p:grpSp>
      <p:sp>
        <p:nvSpPr>
          <p:cNvPr id="8" name="Brandline_LVC">
            <a:extLst>
              <a:ext uri="{FF2B5EF4-FFF2-40B4-BE49-F238E27FC236}">
                <a16:creationId xmlns:a16="http://schemas.microsoft.com/office/drawing/2014/main" id="{05DCB7BC-FBD2-90AC-1A9D-458D30171BC7}"/>
              </a:ext>
            </a:extLst>
          </p:cNvPr>
          <p:cNvSpPr/>
          <p:nvPr/>
        </p:nvSpPr>
        <p:spPr>
          <a:xfrm>
            <a:off x="6616700" y="875071"/>
            <a:ext cx="302823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76"/>
          <p:cNvSpPr/>
          <p:nvPr/>
        </p:nvSpPr>
        <p:spPr>
          <a:xfrm>
            <a:off x="1233112" y="1410359"/>
            <a:ext cx="13868400" cy="1329325"/>
          </a:xfrm>
          <a:prstGeom prst="roundRect">
            <a:avLst>
              <a:gd name="adj" fmla="val 16667"/>
            </a:avLst>
          </a:prstGeom>
          <a:solidFill>
            <a:schemeClr val="lt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It is the main entry point for DataFrame and SQL functionality. It is used to create DataFrames, register DataFrames as tables, execute SQL over tables, cache tables, and read Parquet files.</a:t>
            </a: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p:txBody>
      </p:sp>
      <p:sp>
        <p:nvSpPr>
          <p:cNvPr id="386" name="Google Shape;386;p176"/>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SQLContext in Spark SQL</a:t>
            </a:r>
          </a:p>
        </p:txBody>
      </p:sp>
      <p:grpSp>
        <p:nvGrpSpPr>
          <p:cNvPr id="387" name="Google Shape;387;p176"/>
          <p:cNvGrpSpPr/>
          <p:nvPr/>
        </p:nvGrpSpPr>
        <p:grpSpPr>
          <a:xfrm>
            <a:off x="3024084" y="3972296"/>
            <a:ext cx="10275781" cy="3041842"/>
            <a:chOff x="3542811" y="2684187"/>
            <a:chExt cx="10732981" cy="1573543"/>
          </a:xfrm>
        </p:grpSpPr>
        <p:grpSp>
          <p:nvGrpSpPr>
            <p:cNvPr id="388" name="Google Shape;388;p176"/>
            <p:cNvGrpSpPr/>
            <p:nvPr/>
          </p:nvGrpSpPr>
          <p:grpSpPr>
            <a:xfrm>
              <a:off x="3542811" y="2890485"/>
              <a:ext cx="10732981" cy="1367245"/>
              <a:chOff x="597506" y="2817098"/>
              <a:chExt cx="5032773" cy="3898958"/>
            </a:xfrm>
          </p:grpSpPr>
          <p:grpSp>
            <p:nvGrpSpPr>
              <p:cNvPr id="389" name="Google Shape;389;p176"/>
              <p:cNvGrpSpPr/>
              <p:nvPr/>
            </p:nvGrpSpPr>
            <p:grpSpPr>
              <a:xfrm>
                <a:off x="597506" y="2817098"/>
                <a:ext cx="5032773" cy="3898958"/>
                <a:chOff x="2328409" y="4111676"/>
                <a:chExt cx="14595428" cy="2054803"/>
              </a:xfrm>
            </p:grpSpPr>
            <p:grpSp>
              <p:nvGrpSpPr>
                <p:cNvPr id="390" name="Google Shape;390;p176"/>
                <p:cNvGrpSpPr/>
                <p:nvPr/>
              </p:nvGrpSpPr>
              <p:grpSpPr>
                <a:xfrm>
                  <a:off x="2328409" y="4111676"/>
                  <a:ext cx="14585546" cy="2054803"/>
                  <a:chOff x="3189171" y="2238640"/>
                  <a:chExt cx="10746734" cy="3634622"/>
                </a:xfrm>
              </p:grpSpPr>
              <p:sp>
                <p:nvSpPr>
                  <p:cNvPr id="391" name="Google Shape;391;p176"/>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392" name="Google Shape;392;p176"/>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393" name="Google Shape;393;p176"/>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394" name="Google Shape;394;p176"/>
              <p:cNvSpPr txBox="1"/>
              <p:nvPr/>
            </p:nvSpPr>
            <p:spPr>
              <a:xfrm>
                <a:off x="658063" y="3732949"/>
                <a:ext cx="4950167" cy="2406254"/>
              </a:xfrm>
              <a:prstGeom prst="rect">
                <a:avLst/>
              </a:prstGeom>
              <a:noFill/>
              <a:ln>
                <a:noFill/>
              </a:ln>
            </p:spPr>
            <p:txBody>
              <a:bodyPr spcFirstLastPara="1" wrap="square" lIns="121900" tIns="60925" rIns="121900" bIns="60925" anchor="t" anchorCtr="0">
                <a:spAutoFit/>
              </a:bodyPr>
              <a:lstStyle/>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Sample Code:</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&gt;&gt;&gt; l = [('Alice', 1)]</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&gt;&gt;&gt; sqlContext.createDataFrame(l).collect()</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Output:[Row(_1=u'Alice', _2=1)]</a:t>
                </a:r>
                <a:endParaRPr dirty="0"/>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&gt;&gt;&gt; sqlContext.createDataFrame(l, ['name', 'age']).collect()</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Output:[Row(name=u'Alice', age=1)]</a:t>
                </a:r>
                <a:endParaRPr sz="1400" b="0" i="0" u="none" strike="noStrike" cap="none" dirty="0">
                  <a:solidFill>
                    <a:schemeClr val="lt1"/>
                  </a:solidFill>
                  <a:latin typeface="Courier New"/>
                  <a:ea typeface="Courier New"/>
                  <a:cs typeface="Courier New"/>
                  <a:sym typeface="Courier New"/>
                </a:endParaRPr>
              </a:p>
            </p:txBody>
          </p:sp>
        </p:grpSp>
        <p:sp>
          <p:nvSpPr>
            <p:cNvPr id="395" name="Google Shape;395;p176"/>
            <p:cNvSpPr/>
            <p:nvPr/>
          </p:nvSpPr>
          <p:spPr>
            <a:xfrm>
              <a:off x="3542812" y="2684187"/>
              <a:ext cx="8847030" cy="434873"/>
            </a:xfrm>
            <a:prstGeom prst="roundRect">
              <a:avLst>
                <a:gd name="adj" fmla="val 16667"/>
              </a:avLst>
            </a:prstGeom>
            <a:solidFill>
              <a:srgbClr val="EDEDED"/>
            </a:solid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Class pyspark.sql.SQLContext(sparkContext, sqlContext=None)</a:t>
              </a:r>
              <a:endParaRPr dirty="0"/>
            </a:p>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rgbClr val="000000"/>
                </a:solidFill>
                <a:latin typeface="Arial"/>
                <a:ea typeface="Arial"/>
                <a:cs typeface="Arial"/>
                <a:sym typeface="Arial"/>
              </a:endParaRPr>
            </a:p>
          </p:txBody>
        </p:sp>
      </p:grpSp>
      <p:sp>
        <p:nvSpPr>
          <p:cNvPr id="8" name="Brandline_LVC">
            <a:extLst>
              <a:ext uri="{FF2B5EF4-FFF2-40B4-BE49-F238E27FC236}">
                <a16:creationId xmlns:a16="http://schemas.microsoft.com/office/drawing/2014/main" id="{126231CA-E1F7-3C35-817E-F82DF58FC61B}"/>
              </a:ext>
            </a:extLst>
          </p:cNvPr>
          <p:cNvSpPr/>
          <p:nvPr/>
        </p:nvSpPr>
        <p:spPr>
          <a:xfrm>
            <a:off x="5384800" y="894526"/>
            <a:ext cx="549878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6" name="Text Placeholder 5">
            <a:extLst>
              <a:ext uri="{FF2B5EF4-FFF2-40B4-BE49-F238E27FC236}">
                <a16:creationId xmlns:a16="http://schemas.microsoft.com/office/drawing/2014/main" id="{087B4B27-6C65-6288-B9D4-CC0A482EC3C2}"/>
              </a:ext>
            </a:extLst>
          </p:cNvPr>
          <p:cNvSpPr>
            <a:spLocks noGrp="1"/>
          </p:cNvSpPr>
          <p:nvPr>
            <p:ph type="body" idx="10"/>
          </p:nvPr>
        </p:nvSpPr>
        <p:spPr/>
        <p:txBody>
          <a:bodyPr/>
          <a:lstStyle/>
          <a:p>
            <a:endParaRPr lang="en-IN" dirty="0"/>
          </a:p>
        </p:txBody>
      </p:sp>
      <p:sp>
        <p:nvSpPr>
          <p:cNvPr id="400" name="Google Shape;400;p132"/>
          <p:cNvSpPr txBox="1">
            <a:spLocks noGrp="1"/>
          </p:cNvSpPr>
          <p:nvPr>
            <p:ph type="title"/>
          </p:nvPr>
        </p:nvSpPr>
        <p:spPr>
          <a:xfrm>
            <a:off x="-9525" y="288553"/>
            <a:ext cx="16275050" cy="687387"/>
          </a:xfrm>
          <a:noFill/>
          <a:ln>
            <a:noFill/>
          </a:ln>
        </p:spPr>
        <p:txBody>
          <a:bodyPr spcFirstLastPara="1" wrap="square" lIns="91425" tIns="45700" rIns="91425" bIns="45700" anchor="ctr" anchorCtr="0">
            <a:normAutofit/>
          </a:bodyPr>
          <a:lstStyle/>
          <a:p>
            <a:pPr lvl="0"/>
            <a:r>
              <a:rPr lang="en-US" dirty="0">
                <a:sym typeface="Open Sans"/>
              </a:rPr>
              <a:t>SparkSession</a:t>
            </a:r>
            <a:endParaRPr lang="en-US" dirty="0"/>
          </a:p>
        </p:txBody>
      </p:sp>
      <p:sp>
        <p:nvSpPr>
          <p:cNvPr id="401" name="Google Shape;401;p132"/>
          <p:cNvSpPr/>
          <p:nvPr/>
        </p:nvSpPr>
        <p:spPr>
          <a:xfrm>
            <a:off x="1391594" y="1474667"/>
            <a:ext cx="14173200" cy="1683986"/>
          </a:xfrm>
          <a:prstGeom prst="roundRect">
            <a:avLst>
              <a:gd name="adj" fmla="val 16667"/>
            </a:avLst>
          </a:prstGeom>
          <a:solidFill>
            <a:schemeClr val="lt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2200"/>
              <a:buFont typeface="Arial"/>
              <a:buNone/>
            </a:pPr>
            <a:endParaRPr lang="en-IN" sz="2200" b="0" i="0" u="none" strike="noStrike" cap="none" dirty="0">
              <a:solidFill>
                <a:srgbClr val="3F3F3F"/>
              </a:solidFill>
              <a:latin typeface="Open Sans"/>
              <a:ea typeface="Open Sans"/>
              <a:cs typeface="Open Sans"/>
              <a:sym typeface="Open Sans"/>
            </a:endParaRPr>
          </a:p>
          <a:p>
            <a:pPr marL="0" marR="0" lvl="0" indent="0" algn="ctr" rtl="0">
              <a:lnSpc>
                <a:spcPct val="15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It provides a single point of entry to interact with the underlying Spark functionality and allows one to program Spark with DataFrame and Dataset APIs. All the functionalities available in SparkContext are also available in SparkSession.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pic>
        <p:nvPicPr>
          <p:cNvPr id="403" name="Google Shape;403;p132"/>
          <p:cNvPicPr preferRelativeResize="0"/>
          <p:nvPr/>
        </p:nvPicPr>
        <p:blipFill rotWithShape="1">
          <a:blip r:embed="rId3">
            <a:alphaModFix/>
          </a:blip>
          <a:srcRect/>
          <a:stretch/>
        </p:blipFill>
        <p:spPr>
          <a:xfrm>
            <a:off x="4107440" y="3899226"/>
            <a:ext cx="8065248" cy="4079206"/>
          </a:xfrm>
          <a:prstGeom prst="rect">
            <a:avLst/>
          </a:prstGeom>
          <a:noFill/>
          <a:ln>
            <a:noFill/>
          </a:ln>
        </p:spPr>
      </p:pic>
      <p:sp>
        <p:nvSpPr>
          <p:cNvPr id="8" name="Brandline_LVC">
            <a:extLst>
              <a:ext uri="{FF2B5EF4-FFF2-40B4-BE49-F238E27FC236}">
                <a16:creationId xmlns:a16="http://schemas.microsoft.com/office/drawing/2014/main" id="{621BFA89-540D-4504-9F75-CF13C4F6F2B4}"/>
              </a:ext>
            </a:extLst>
          </p:cNvPr>
          <p:cNvSpPr/>
          <p:nvPr/>
        </p:nvSpPr>
        <p:spPr>
          <a:xfrm>
            <a:off x="6667500" y="875071"/>
            <a:ext cx="29210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33"/>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SparkSession</a:t>
            </a:r>
          </a:p>
        </p:txBody>
      </p:sp>
      <p:grpSp>
        <p:nvGrpSpPr>
          <p:cNvPr id="7" name="Group 6">
            <a:extLst>
              <a:ext uri="{FF2B5EF4-FFF2-40B4-BE49-F238E27FC236}">
                <a16:creationId xmlns:a16="http://schemas.microsoft.com/office/drawing/2014/main" id="{B5575B7D-CEF4-82FD-762C-6867AE216EC6}"/>
              </a:ext>
            </a:extLst>
          </p:cNvPr>
          <p:cNvGrpSpPr/>
          <p:nvPr/>
        </p:nvGrpSpPr>
        <p:grpSpPr>
          <a:xfrm>
            <a:off x="1253477" y="2315751"/>
            <a:ext cx="13022044" cy="5603134"/>
            <a:chOff x="1175658" y="2627036"/>
            <a:chExt cx="13022044" cy="5603134"/>
          </a:xfrm>
        </p:grpSpPr>
        <p:grpSp>
          <p:nvGrpSpPr>
            <p:cNvPr id="409" name="Google Shape;409;p133"/>
            <p:cNvGrpSpPr/>
            <p:nvPr/>
          </p:nvGrpSpPr>
          <p:grpSpPr>
            <a:xfrm>
              <a:off x="9090204" y="5089484"/>
              <a:ext cx="1807941" cy="3140686"/>
              <a:chOff x="9090204" y="5481369"/>
              <a:chExt cx="1807941" cy="3140686"/>
            </a:xfrm>
          </p:grpSpPr>
          <p:sp>
            <p:nvSpPr>
              <p:cNvPr id="410" name="Google Shape;410;p133"/>
              <p:cNvSpPr/>
              <p:nvPr/>
            </p:nvSpPr>
            <p:spPr>
              <a:xfrm>
                <a:off x="9265405" y="5481369"/>
                <a:ext cx="1632740" cy="2824431"/>
              </a:xfrm>
              <a:custGeom>
                <a:avLst/>
                <a:gdLst/>
                <a:ahLst/>
                <a:cxnLst/>
                <a:rect l="l" t="t" r="r" b="b"/>
                <a:pathLst>
                  <a:path w="433" h="749" extrusionOk="0">
                    <a:moveTo>
                      <a:pt x="48" y="176"/>
                    </a:moveTo>
                    <a:cubicBezTo>
                      <a:pt x="102" y="294"/>
                      <a:pt x="93" y="438"/>
                      <a:pt x="12" y="551"/>
                    </a:cubicBezTo>
                    <a:cubicBezTo>
                      <a:pt x="8" y="557"/>
                      <a:pt x="5" y="562"/>
                      <a:pt x="0" y="567"/>
                    </a:cubicBezTo>
                    <a:cubicBezTo>
                      <a:pt x="256" y="749"/>
                      <a:pt x="256" y="749"/>
                      <a:pt x="256" y="749"/>
                    </a:cubicBezTo>
                    <a:cubicBezTo>
                      <a:pt x="260" y="743"/>
                      <a:pt x="264" y="738"/>
                      <a:pt x="268" y="733"/>
                    </a:cubicBezTo>
                    <a:cubicBezTo>
                      <a:pt x="426" y="510"/>
                      <a:pt x="433" y="225"/>
                      <a:pt x="310" y="0"/>
                    </a:cubicBezTo>
                    <a:lnTo>
                      <a:pt x="48" y="176"/>
                    </a:lnTo>
                    <a:close/>
                  </a:path>
                </a:pathLst>
              </a:custGeom>
              <a:solidFill>
                <a:srgbClr val="2DA9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4494E"/>
                  </a:solidFill>
                  <a:latin typeface="Arial"/>
                  <a:ea typeface="Arial"/>
                  <a:cs typeface="Arial"/>
                  <a:sym typeface="Arial"/>
                </a:endParaRPr>
              </a:p>
            </p:txBody>
          </p:sp>
          <p:sp>
            <p:nvSpPr>
              <p:cNvPr id="411" name="Google Shape;411;p133"/>
              <p:cNvSpPr/>
              <p:nvPr/>
            </p:nvSpPr>
            <p:spPr>
              <a:xfrm rot="-8633455">
                <a:off x="9165023" y="7775725"/>
                <a:ext cx="1046631" cy="595086"/>
              </a:xfrm>
              <a:prstGeom prst="upArrow">
                <a:avLst>
                  <a:gd name="adj1" fmla="val 50000"/>
                  <a:gd name="adj2" fmla="val 50000"/>
                </a:avLst>
              </a:prstGeom>
              <a:solidFill>
                <a:srgbClr val="2DA99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4494E"/>
                  </a:solidFill>
                  <a:latin typeface="Arial"/>
                  <a:ea typeface="Arial"/>
                  <a:cs typeface="Arial"/>
                  <a:sym typeface="Arial"/>
                </a:endParaRPr>
              </a:p>
            </p:txBody>
          </p:sp>
        </p:grpSp>
        <p:sp>
          <p:nvSpPr>
            <p:cNvPr id="412" name="Google Shape;412;p133"/>
            <p:cNvSpPr/>
            <p:nvPr/>
          </p:nvSpPr>
          <p:spPr>
            <a:xfrm>
              <a:off x="1175658" y="5552727"/>
              <a:ext cx="4203814"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Configures Spark run-time configuration properties once the SparkSession is instantiated</a:t>
              </a:r>
              <a:endParaRPr sz="2200" b="0" i="0" u="none" strike="noStrike" cap="none" dirty="0">
                <a:solidFill>
                  <a:schemeClr val="tx1">
                    <a:lumMod val="75000"/>
                    <a:lumOff val="25000"/>
                  </a:schemeClr>
                </a:solidFill>
                <a:latin typeface="Open Sans"/>
                <a:ea typeface="Open Sans"/>
                <a:cs typeface="Open Sans"/>
                <a:sym typeface="Open Sans"/>
              </a:endParaRPr>
            </a:p>
          </p:txBody>
        </p:sp>
        <p:sp>
          <p:nvSpPr>
            <p:cNvPr id="413" name="Google Shape;413;p133"/>
            <p:cNvSpPr/>
            <p:nvPr/>
          </p:nvSpPr>
          <p:spPr>
            <a:xfrm>
              <a:off x="10666448" y="5722003"/>
              <a:ext cx="3531254" cy="110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Includes all the APIs eliminating the need to create separate contexts</a:t>
              </a:r>
              <a:endParaRPr sz="2200" b="0" i="0" u="none" strike="noStrike" cap="none" dirty="0">
                <a:solidFill>
                  <a:schemeClr val="tx1">
                    <a:lumMod val="75000"/>
                    <a:lumOff val="25000"/>
                  </a:schemeClr>
                </a:solidFill>
                <a:latin typeface="Open Sans"/>
                <a:ea typeface="Open Sans"/>
                <a:cs typeface="Open Sans"/>
                <a:sym typeface="Open Sans"/>
              </a:endParaRPr>
            </a:p>
          </p:txBody>
        </p:sp>
        <p:sp>
          <p:nvSpPr>
            <p:cNvPr id="414" name="Google Shape;414;p133"/>
            <p:cNvSpPr/>
            <p:nvPr/>
          </p:nvSpPr>
          <p:spPr>
            <a:xfrm>
              <a:off x="6320695" y="2627036"/>
              <a:ext cx="3531254"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Deals with all versions after 2.0.0</a:t>
              </a:r>
              <a:endParaRPr sz="2200" b="0" i="0" u="none" strike="noStrike" cap="none" dirty="0">
                <a:solidFill>
                  <a:schemeClr val="tx1">
                    <a:lumMod val="75000"/>
                    <a:lumOff val="25000"/>
                  </a:schemeClr>
                </a:solidFill>
                <a:latin typeface="Arial"/>
                <a:ea typeface="Arial"/>
                <a:cs typeface="Arial"/>
                <a:sym typeface="Arial"/>
              </a:endParaRPr>
            </a:p>
          </p:txBody>
        </p:sp>
        <p:grpSp>
          <p:nvGrpSpPr>
            <p:cNvPr id="415" name="Google Shape;415;p133"/>
            <p:cNvGrpSpPr/>
            <p:nvPr/>
          </p:nvGrpSpPr>
          <p:grpSpPr>
            <a:xfrm>
              <a:off x="5974476" y="3600931"/>
              <a:ext cx="4555635" cy="2353982"/>
              <a:chOff x="5974476" y="3992816"/>
              <a:chExt cx="4555635" cy="2353982"/>
            </a:xfrm>
          </p:grpSpPr>
          <p:sp>
            <p:nvSpPr>
              <p:cNvPr id="416" name="Google Shape;416;p133"/>
              <p:cNvSpPr/>
              <p:nvPr/>
            </p:nvSpPr>
            <p:spPr>
              <a:xfrm>
                <a:off x="5974476" y="3992816"/>
                <a:ext cx="4402041" cy="2031386"/>
              </a:xfrm>
              <a:custGeom>
                <a:avLst/>
                <a:gdLst/>
                <a:ahLst/>
                <a:cxnLst/>
                <a:rect l="l" t="t" r="r" b="b"/>
                <a:pathLst>
                  <a:path w="1168" h="538" extrusionOk="0">
                    <a:moveTo>
                      <a:pt x="12" y="322"/>
                    </a:moveTo>
                    <a:cubicBezTo>
                      <a:pt x="8" y="327"/>
                      <a:pt x="4" y="332"/>
                      <a:pt x="0" y="338"/>
                    </a:cubicBezTo>
                    <a:cubicBezTo>
                      <a:pt x="256" y="519"/>
                      <a:pt x="256" y="519"/>
                      <a:pt x="256" y="519"/>
                    </a:cubicBezTo>
                    <a:cubicBezTo>
                      <a:pt x="260" y="513"/>
                      <a:pt x="263" y="508"/>
                      <a:pt x="267" y="503"/>
                    </a:cubicBezTo>
                    <a:cubicBezTo>
                      <a:pt x="388" y="332"/>
                      <a:pt x="625" y="292"/>
                      <a:pt x="795" y="413"/>
                    </a:cubicBezTo>
                    <a:cubicBezTo>
                      <a:pt x="843" y="447"/>
                      <a:pt x="881" y="490"/>
                      <a:pt x="907" y="538"/>
                    </a:cubicBezTo>
                    <a:cubicBezTo>
                      <a:pt x="1168" y="363"/>
                      <a:pt x="1168" y="363"/>
                      <a:pt x="1168" y="363"/>
                    </a:cubicBezTo>
                    <a:cubicBezTo>
                      <a:pt x="1120" y="284"/>
                      <a:pt x="1056" y="214"/>
                      <a:pt x="977" y="157"/>
                    </a:cubicBezTo>
                    <a:cubicBezTo>
                      <a:pt x="885" y="92"/>
                      <a:pt x="782" y="53"/>
                      <a:pt x="678" y="37"/>
                    </a:cubicBezTo>
                    <a:cubicBezTo>
                      <a:pt x="429" y="0"/>
                      <a:pt x="168" y="102"/>
                      <a:pt x="12" y="322"/>
                    </a:cubicBezTo>
                  </a:path>
                </a:pathLst>
              </a:custGeom>
              <a:solidFill>
                <a:srgbClr val="9BBB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4494E"/>
                  </a:solidFill>
                  <a:latin typeface="Arial"/>
                  <a:ea typeface="Arial"/>
                  <a:cs typeface="Arial"/>
                  <a:sym typeface="Arial"/>
                </a:endParaRPr>
              </a:p>
            </p:txBody>
          </p:sp>
          <p:sp>
            <p:nvSpPr>
              <p:cNvPr id="417" name="Google Shape;417;p133"/>
              <p:cNvSpPr/>
              <p:nvPr/>
            </p:nvSpPr>
            <p:spPr>
              <a:xfrm rot="8784812">
                <a:off x="9406247" y="5511891"/>
                <a:ext cx="1046631" cy="595086"/>
              </a:xfrm>
              <a:prstGeom prst="upArrow">
                <a:avLst>
                  <a:gd name="adj1" fmla="val 50000"/>
                  <a:gd name="adj2" fmla="val 50000"/>
                </a:avLst>
              </a:prstGeom>
              <a:solidFill>
                <a:srgbClr val="9BBB5C"/>
              </a:solidFill>
              <a:ln w="25400" cap="flat" cmpd="sng">
                <a:solidFill>
                  <a:srgbClr val="9BBB5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grpSp>
        <p:grpSp>
          <p:nvGrpSpPr>
            <p:cNvPr id="418" name="Google Shape;418;p133"/>
            <p:cNvGrpSpPr/>
            <p:nvPr/>
          </p:nvGrpSpPr>
          <p:grpSpPr>
            <a:xfrm>
              <a:off x="5351064" y="4669821"/>
              <a:ext cx="1735689" cy="3231373"/>
              <a:chOff x="5351064" y="5061706"/>
              <a:chExt cx="1735689" cy="3231373"/>
            </a:xfrm>
          </p:grpSpPr>
          <p:sp>
            <p:nvSpPr>
              <p:cNvPr id="419" name="Google Shape;419;p133"/>
              <p:cNvSpPr/>
              <p:nvPr/>
            </p:nvSpPr>
            <p:spPr>
              <a:xfrm>
                <a:off x="5351064" y="5396551"/>
                <a:ext cx="1670910" cy="2896528"/>
              </a:xfrm>
              <a:custGeom>
                <a:avLst/>
                <a:gdLst/>
                <a:ahLst/>
                <a:cxnLst/>
                <a:rect l="l" t="t" r="r" b="b"/>
                <a:pathLst>
                  <a:path w="444" h="767" extrusionOk="0">
                    <a:moveTo>
                      <a:pt x="184" y="767"/>
                    </a:moveTo>
                    <a:cubicBezTo>
                      <a:pt x="444" y="594"/>
                      <a:pt x="444" y="594"/>
                      <a:pt x="444" y="594"/>
                    </a:cubicBezTo>
                    <a:cubicBezTo>
                      <a:pt x="351" y="478"/>
                      <a:pt x="334" y="315"/>
                      <a:pt x="404" y="182"/>
                    </a:cubicBezTo>
                    <a:cubicBezTo>
                      <a:pt x="147" y="0"/>
                      <a:pt x="147" y="0"/>
                      <a:pt x="147" y="0"/>
                    </a:cubicBezTo>
                    <a:cubicBezTo>
                      <a:pt x="0" y="242"/>
                      <a:pt x="20" y="546"/>
                      <a:pt x="184" y="767"/>
                    </a:cubicBezTo>
                  </a:path>
                </a:pathLst>
              </a:custGeom>
              <a:solidFill>
                <a:srgbClr val="F29B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4494E"/>
                  </a:solidFill>
                  <a:latin typeface="Arial"/>
                  <a:ea typeface="Arial"/>
                  <a:cs typeface="Arial"/>
                  <a:sym typeface="Arial"/>
                </a:endParaRPr>
              </a:p>
            </p:txBody>
          </p:sp>
          <p:sp>
            <p:nvSpPr>
              <p:cNvPr id="420" name="Google Shape;420;p133"/>
              <p:cNvSpPr/>
              <p:nvPr/>
            </p:nvSpPr>
            <p:spPr>
              <a:xfrm rot="2121868">
                <a:off x="5910582" y="5326867"/>
                <a:ext cx="1105996" cy="595086"/>
              </a:xfrm>
              <a:prstGeom prst="upArrow">
                <a:avLst>
                  <a:gd name="adj1" fmla="val 50000"/>
                  <a:gd name="adj2" fmla="val 50000"/>
                </a:avLst>
              </a:prstGeom>
              <a:solidFill>
                <a:srgbClr val="F29B26"/>
              </a:solidFill>
              <a:ln w="25400" cap="flat" cmpd="sng">
                <a:solidFill>
                  <a:srgbClr val="F29B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FFFF"/>
                  </a:solidFill>
                  <a:latin typeface="Arial"/>
                  <a:ea typeface="Arial"/>
                  <a:cs typeface="Arial"/>
                  <a:sym typeface="Arial"/>
                </a:endParaRPr>
              </a:p>
            </p:txBody>
          </p:sp>
        </p:grpSp>
        <p:sp>
          <p:nvSpPr>
            <p:cNvPr id="421" name="Google Shape;421;p133"/>
            <p:cNvSpPr/>
            <p:nvPr/>
          </p:nvSpPr>
          <p:spPr>
            <a:xfrm>
              <a:off x="7123549" y="5795230"/>
              <a:ext cx="2108190" cy="910370"/>
            </a:xfrm>
            <a:prstGeom prst="roundRect">
              <a:avLst>
                <a:gd name="adj" fmla="val 16667"/>
              </a:avLst>
            </a:prstGeom>
            <a:solidFill>
              <a:srgbClr val="DDEAF6"/>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SparkSession</a:t>
              </a:r>
              <a:endParaRPr sz="2200" b="0" i="0" u="none" strike="noStrike" cap="none" dirty="0">
                <a:solidFill>
                  <a:schemeClr val="lt1"/>
                </a:solidFill>
                <a:latin typeface="Arial"/>
                <a:ea typeface="Arial"/>
                <a:cs typeface="Arial"/>
                <a:sym typeface="Arial"/>
              </a:endParaRPr>
            </a:p>
          </p:txBody>
        </p:sp>
      </p:grpSp>
      <p:pic>
        <p:nvPicPr>
          <p:cNvPr id="422" name="Google Shape;422;p133"/>
          <p:cNvPicPr preferRelativeResize="0"/>
          <p:nvPr/>
        </p:nvPicPr>
        <p:blipFill rotWithShape="1">
          <a:blip r:embed="rId3">
            <a:alphaModFix/>
          </a:blip>
          <a:srcRect/>
          <a:stretch/>
        </p:blipFill>
        <p:spPr>
          <a:xfrm>
            <a:off x="6440116" y="685297"/>
            <a:ext cx="3448050" cy="52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txBox="1">
            <a:spLocks noGrp="1"/>
          </p:cNvSpPr>
          <p:nvPr>
            <p:ph type="body" idx="10"/>
          </p:nvPr>
        </p:nvSpPr>
        <p:spPr>
          <a:xfrm>
            <a:off x="1801924" y="4114800"/>
            <a:ext cx="7834313" cy="914400"/>
          </a:xfrm>
          <a:noFill/>
          <a:ln>
            <a:noFill/>
          </a:ln>
        </p:spPr>
        <p:txBody>
          <a:bodyPr spcFirstLastPara="1" wrap="square" lIns="91425" tIns="45700" rIns="91425" bIns="45700" anchor="t" anchorCtr="0">
            <a:noAutofit/>
          </a:bodyPr>
          <a:lstStyle/>
          <a:p>
            <a:pPr lvl="0"/>
            <a:r>
              <a:rPr lang="en-US" dirty="0">
                <a:sym typeface="Open Sans"/>
              </a:rPr>
              <a:t>Spark SQL and DataFrames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Unified SparkSession</a:t>
            </a:r>
            <a:endParaRPr lang="en-US" dirty="0"/>
          </a:p>
        </p:txBody>
      </p:sp>
      <p:pic>
        <p:nvPicPr>
          <p:cNvPr id="428" name="Google Shape;428;p6"/>
          <p:cNvPicPr preferRelativeResize="0"/>
          <p:nvPr/>
        </p:nvPicPr>
        <p:blipFill rotWithShape="1">
          <a:blip r:embed="rId3">
            <a:alphaModFix/>
          </a:blip>
          <a:srcRect/>
          <a:stretch/>
        </p:blipFill>
        <p:spPr>
          <a:xfrm>
            <a:off x="5471858" y="685297"/>
            <a:ext cx="5367592" cy="521025"/>
          </a:xfrm>
          <a:prstGeom prst="rect">
            <a:avLst/>
          </a:prstGeom>
          <a:noFill/>
          <a:ln>
            <a:noFill/>
          </a:ln>
        </p:spPr>
      </p:pic>
      <p:grpSp>
        <p:nvGrpSpPr>
          <p:cNvPr id="429" name="Google Shape;429;p6"/>
          <p:cNvGrpSpPr/>
          <p:nvPr/>
        </p:nvGrpSpPr>
        <p:grpSpPr>
          <a:xfrm>
            <a:off x="3009569" y="3539794"/>
            <a:ext cx="10275781" cy="4123988"/>
            <a:chOff x="3542811" y="2803393"/>
            <a:chExt cx="10732981" cy="1474950"/>
          </a:xfrm>
        </p:grpSpPr>
        <p:grpSp>
          <p:nvGrpSpPr>
            <p:cNvPr id="430" name="Google Shape;430;p6"/>
            <p:cNvGrpSpPr/>
            <p:nvPr/>
          </p:nvGrpSpPr>
          <p:grpSpPr>
            <a:xfrm>
              <a:off x="3542811" y="2890485"/>
              <a:ext cx="10732981" cy="1387858"/>
              <a:chOff x="597506" y="2817098"/>
              <a:chExt cx="5032773" cy="3957742"/>
            </a:xfrm>
          </p:grpSpPr>
          <p:grpSp>
            <p:nvGrpSpPr>
              <p:cNvPr id="431" name="Google Shape;431;p6"/>
              <p:cNvGrpSpPr/>
              <p:nvPr/>
            </p:nvGrpSpPr>
            <p:grpSpPr>
              <a:xfrm>
                <a:off x="597506" y="2817098"/>
                <a:ext cx="5032773" cy="3898958"/>
                <a:chOff x="2328409" y="4111676"/>
                <a:chExt cx="14595428" cy="2054803"/>
              </a:xfrm>
            </p:grpSpPr>
            <p:grpSp>
              <p:nvGrpSpPr>
                <p:cNvPr id="432" name="Google Shape;432;p6"/>
                <p:cNvGrpSpPr/>
                <p:nvPr/>
              </p:nvGrpSpPr>
              <p:grpSpPr>
                <a:xfrm>
                  <a:off x="2328409" y="4111676"/>
                  <a:ext cx="14585546" cy="2054803"/>
                  <a:chOff x="3189171" y="2238640"/>
                  <a:chExt cx="10746734" cy="3634622"/>
                </a:xfrm>
              </p:grpSpPr>
              <p:sp>
                <p:nvSpPr>
                  <p:cNvPr id="433" name="Google Shape;433;p6"/>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434" name="Google Shape;434;p6"/>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435" name="Google Shape;435;p6"/>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436" name="Google Shape;436;p6"/>
              <p:cNvSpPr txBox="1"/>
              <p:nvPr/>
            </p:nvSpPr>
            <p:spPr>
              <a:xfrm>
                <a:off x="658063" y="3732950"/>
                <a:ext cx="4950167" cy="3041890"/>
              </a:xfrm>
              <a:prstGeom prst="rect">
                <a:avLst/>
              </a:prstGeom>
              <a:noFill/>
              <a:ln>
                <a:noFill/>
              </a:ln>
            </p:spPr>
            <p:txBody>
              <a:bodyPr spcFirstLastPara="1" wrap="square" lIns="121900" tIns="60925" rIns="121900" bIns="60925" anchor="t" anchorCtr="0">
                <a:spAutoFit/>
              </a:bodyPr>
              <a:lstStyle/>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//SparkSession uses the following builder pattern.</a:t>
                </a:r>
                <a:endParaRPr dirty="0"/>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Code Snippet:</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from pyspark.sql import SparkSession</a:t>
                </a:r>
                <a:endParaRPr sz="1400" b="0" i="0" u="none" strike="noStrike" cap="none" dirty="0">
                  <a:solidFill>
                    <a:schemeClr val="lt1"/>
                  </a:solidFill>
                  <a:latin typeface="Courier New"/>
                  <a:ea typeface="Courier New"/>
                  <a:cs typeface="Courier New"/>
                  <a:sym typeface="Courier New"/>
                </a:endParaRPr>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spark = SparkSession\</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    .builder\</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    .appName("Demo")\</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    .config("config.name", "config.value")\</a:t>
                </a:r>
                <a:endParaRPr dirty="0"/>
              </a:p>
              <a:p>
                <a:pPr marL="457200" marR="0" lvl="1"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    .getOrCreate()</a:t>
                </a:r>
                <a:endParaRPr dirty="0"/>
              </a:p>
            </p:txBody>
          </p:sp>
        </p:grpSp>
        <p:sp>
          <p:nvSpPr>
            <p:cNvPr id="437" name="Google Shape;437;p6"/>
            <p:cNvSpPr/>
            <p:nvPr/>
          </p:nvSpPr>
          <p:spPr>
            <a:xfrm>
              <a:off x="3542812" y="2803393"/>
              <a:ext cx="9415020" cy="317643"/>
            </a:xfrm>
            <a:prstGeom prst="roundRect">
              <a:avLst>
                <a:gd name="adj" fmla="val 16667"/>
              </a:avLst>
            </a:prstGeom>
            <a:solidFill>
              <a:srgbClr val="EDEDED"/>
            </a:solid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class pyspark.sql.SparkSession(sparkContext,jsparkSession=None)</a:t>
              </a:r>
              <a:endParaRPr dirty="0"/>
            </a:p>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p:txBody>
        </p:sp>
      </p:grpSp>
      <p:sp>
        <p:nvSpPr>
          <p:cNvPr id="438" name="Google Shape;438;p6"/>
          <p:cNvSpPr txBox="1"/>
          <p:nvPr/>
        </p:nvSpPr>
        <p:spPr>
          <a:xfrm>
            <a:off x="2057400" y="1667673"/>
            <a:ext cx="1167765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The SparkSession class is the starting point for all Spark functionality. To create a basic SparkSession, SparkSession.builder is used:</a:t>
            </a:r>
            <a:endParaRPr sz="2200" b="0" i="0" u="none" strike="noStrike" cap="none" dirty="0">
              <a:solidFill>
                <a:srgbClr val="3F3F3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135"/>
          <p:cNvSpPr txBox="1">
            <a:spLocks noGrp="1"/>
          </p:cNvSpPr>
          <p:nvPr>
            <p:ph type="title"/>
          </p:nvPr>
        </p:nvSpPr>
        <p:spPr>
          <a:xfrm>
            <a:off x="-9525" y="249643"/>
            <a:ext cx="16275050" cy="687387"/>
          </a:xfrm>
          <a:noFill/>
          <a:ln>
            <a:noFill/>
          </a:ln>
        </p:spPr>
        <p:txBody>
          <a:bodyPr spcFirstLastPara="1" wrap="square" lIns="91425" tIns="45700" rIns="91425" bIns="45700" anchor="ctr" anchorCtr="0">
            <a:normAutofit/>
          </a:bodyPr>
          <a:lstStyle/>
          <a:p>
            <a:pPr lvl="0"/>
            <a:r>
              <a:rPr lang="en-US" dirty="0">
                <a:sym typeface="Open Sans"/>
              </a:rPr>
              <a:t>SchemaRDDs</a:t>
            </a:r>
          </a:p>
        </p:txBody>
      </p:sp>
      <p:sp>
        <p:nvSpPr>
          <p:cNvPr id="444" name="Google Shape;444;p135"/>
          <p:cNvSpPr/>
          <p:nvPr/>
        </p:nvSpPr>
        <p:spPr>
          <a:xfrm>
            <a:off x="1870075" y="1657788"/>
            <a:ext cx="12782550" cy="1174551"/>
          </a:xfrm>
          <a:prstGeom prst="roundRect">
            <a:avLst>
              <a:gd name="adj" fmla="val 16667"/>
            </a:avLst>
          </a:prstGeom>
          <a:solidFill>
            <a:schemeClr val="lt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SchemaRDD is a collection of row objects along with a schema. A schema defines the data types of each column in the row. A SchemaRDD can be created from:</a:t>
            </a: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grpSp>
        <p:nvGrpSpPr>
          <p:cNvPr id="7" name="Group 6">
            <a:extLst>
              <a:ext uri="{FF2B5EF4-FFF2-40B4-BE49-F238E27FC236}">
                <a16:creationId xmlns:a16="http://schemas.microsoft.com/office/drawing/2014/main" id="{EE89B933-13FD-74F2-E33A-187AE3989251}"/>
              </a:ext>
            </a:extLst>
          </p:cNvPr>
          <p:cNvGrpSpPr/>
          <p:nvPr/>
        </p:nvGrpSpPr>
        <p:grpSpPr>
          <a:xfrm>
            <a:off x="2507391" y="3781456"/>
            <a:ext cx="11280051" cy="3158357"/>
            <a:chOff x="2877036" y="4676403"/>
            <a:chExt cx="11280051" cy="3158357"/>
          </a:xfrm>
          <a:solidFill>
            <a:schemeClr val="accent1">
              <a:lumMod val="20000"/>
              <a:lumOff val="80000"/>
            </a:schemeClr>
          </a:solidFill>
        </p:grpSpPr>
        <p:sp>
          <p:nvSpPr>
            <p:cNvPr id="445" name="Google Shape;445;p135"/>
            <p:cNvSpPr/>
            <p:nvPr/>
          </p:nvSpPr>
          <p:spPr>
            <a:xfrm>
              <a:off x="7105650" y="6660208"/>
              <a:ext cx="2822823" cy="1174552"/>
            </a:xfrm>
            <a:prstGeom prst="roundRect">
              <a:avLst>
                <a:gd name="adj" fmla="val 16667"/>
              </a:avLst>
            </a:prstGeom>
            <a:grp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Running HiveQL on Hive Database</a:t>
              </a:r>
              <a:endParaRPr sz="1400" b="0" i="0" u="none" strike="noStrike" cap="none" dirty="0">
                <a:solidFill>
                  <a:srgbClr val="000000"/>
                </a:solidFill>
                <a:latin typeface="Arial"/>
                <a:ea typeface="Arial"/>
                <a:cs typeface="Arial"/>
                <a:sym typeface="Arial"/>
              </a:endParaRPr>
            </a:p>
          </p:txBody>
        </p:sp>
        <p:sp>
          <p:nvSpPr>
            <p:cNvPr id="446" name="Google Shape;446;p135"/>
            <p:cNvSpPr/>
            <p:nvPr/>
          </p:nvSpPr>
          <p:spPr>
            <a:xfrm>
              <a:off x="7105650" y="4676403"/>
              <a:ext cx="2822823" cy="1174552"/>
            </a:xfrm>
            <a:prstGeom prst="roundRect">
              <a:avLst>
                <a:gd name="adj" fmla="val 16667"/>
              </a:avLst>
            </a:prstGeom>
            <a:grp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JSON dataset</a:t>
              </a:r>
              <a:endParaRPr sz="1400" b="0" i="0" u="none" strike="noStrike" cap="none" dirty="0">
                <a:solidFill>
                  <a:srgbClr val="000000"/>
                </a:solidFill>
                <a:latin typeface="Arial"/>
                <a:ea typeface="Arial"/>
                <a:cs typeface="Arial"/>
                <a:sym typeface="Arial"/>
              </a:endParaRPr>
            </a:p>
          </p:txBody>
        </p:sp>
        <p:sp>
          <p:nvSpPr>
            <p:cNvPr id="447" name="Google Shape;447;p135"/>
            <p:cNvSpPr/>
            <p:nvPr/>
          </p:nvSpPr>
          <p:spPr>
            <a:xfrm>
              <a:off x="11334264" y="4676403"/>
              <a:ext cx="2822823" cy="1174552"/>
            </a:xfrm>
            <a:prstGeom prst="roundRect">
              <a:avLst>
                <a:gd name="adj" fmla="val 16667"/>
              </a:avLst>
            </a:prstGeom>
            <a:grp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Parquet File</a:t>
              </a:r>
              <a:endParaRPr sz="1400" b="0" i="0" u="none" strike="noStrike" cap="none" dirty="0">
                <a:solidFill>
                  <a:srgbClr val="000000"/>
                </a:solidFill>
                <a:latin typeface="Arial"/>
                <a:ea typeface="Arial"/>
                <a:cs typeface="Arial"/>
                <a:sym typeface="Arial"/>
              </a:endParaRPr>
            </a:p>
          </p:txBody>
        </p:sp>
        <p:sp>
          <p:nvSpPr>
            <p:cNvPr id="448" name="Google Shape;448;p135"/>
            <p:cNvSpPr/>
            <p:nvPr/>
          </p:nvSpPr>
          <p:spPr>
            <a:xfrm>
              <a:off x="2877036" y="4707211"/>
              <a:ext cx="2822823" cy="1174552"/>
            </a:xfrm>
            <a:prstGeom prst="roundRect">
              <a:avLst>
                <a:gd name="adj" fmla="val 16667"/>
              </a:avLst>
            </a:prstGeom>
            <a:grp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Existing RDD</a:t>
              </a:r>
              <a:endParaRPr sz="1400" b="0" i="0" u="none" strike="noStrike" cap="none" dirty="0">
                <a:solidFill>
                  <a:srgbClr val="000000"/>
                </a:solidFill>
                <a:latin typeface="Arial"/>
                <a:ea typeface="Arial"/>
                <a:cs typeface="Arial"/>
                <a:sym typeface="Arial"/>
              </a:endParaRPr>
            </a:p>
          </p:txBody>
        </p:sp>
      </p:grpSp>
      <p:pic>
        <p:nvPicPr>
          <p:cNvPr id="449" name="Google Shape;449;p135"/>
          <p:cNvPicPr preferRelativeResize="0"/>
          <p:nvPr/>
        </p:nvPicPr>
        <p:blipFill rotWithShape="1">
          <a:blip r:embed="rId3">
            <a:alphaModFix/>
          </a:blip>
          <a:srcRect/>
          <a:stretch/>
        </p:blipFill>
        <p:spPr>
          <a:xfrm>
            <a:off x="6385973" y="685297"/>
            <a:ext cx="3484052" cy="521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SchemaRDDs Instance Methods</a:t>
            </a:r>
            <a:endParaRPr lang="en-US" dirty="0"/>
          </a:p>
        </p:txBody>
      </p:sp>
      <p:grpSp>
        <p:nvGrpSpPr>
          <p:cNvPr id="455" name="Google Shape;455;p7"/>
          <p:cNvGrpSpPr/>
          <p:nvPr/>
        </p:nvGrpSpPr>
        <p:grpSpPr>
          <a:xfrm>
            <a:off x="2046992" y="3626871"/>
            <a:ext cx="5615484" cy="3251190"/>
            <a:chOff x="2348296" y="4111676"/>
            <a:chExt cx="14575541" cy="2350415"/>
          </a:xfrm>
        </p:grpSpPr>
        <p:grpSp>
          <p:nvGrpSpPr>
            <p:cNvPr id="456" name="Google Shape;456;p7"/>
            <p:cNvGrpSpPr/>
            <p:nvPr/>
          </p:nvGrpSpPr>
          <p:grpSpPr>
            <a:xfrm>
              <a:off x="2348296" y="4111676"/>
              <a:ext cx="14565659" cy="2350415"/>
              <a:chOff x="3203824" y="2238640"/>
              <a:chExt cx="10732081" cy="4157513"/>
            </a:xfrm>
          </p:grpSpPr>
          <p:sp>
            <p:nvSpPr>
              <p:cNvPr id="457" name="Google Shape;457;p7"/>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sp>
            <p:nvSpPr>
              <p:cNvPr id="458" name="Google Shape;458;p7"/>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3F3F3F"/>
                    </a:solidFill>
                    <a:latin typeface="Open Sans"/>
                    <a:ea typeface="Open Sans"/>
                    <a:cs typeface="Open Sans"/>
                    <a:sym typeface="Open Sans"/>
                  </a:rPr>
                  <a:t>Code Snippet: </a:t>
                </a:r>
                <a:endParaRPr sz="2200" b="0" i="0" u="none" strike="noStrike" cap="none" dirty="0">
                  <a:solidFill>
                    <a:srgbClr val="3F3F3F"/>
                  </a:solidFill>
                  <a:latin typeface="Arial"/>
                  <a:ea typeface="Arial"/>
                  <a:cs typeface="Arial"/>
                  <a:sym typeface="Arial"/>
                </a:endParaRPr>
              </a:p>
            </p:txBody>
          </p:sp>
          <p:sp>
            <p:nvSpPr>
              <p:cNvPr id="459" name="Google Shape;459;p7"/>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460" name="Google Shape;460;p7"/>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grpSp>
        <p:nvGrpSpPr>
          <p:cNvPr id="7" name="Group 6">
            <a:extLst>
              <a:ext uri="{FF2B5EF4-FFF2-40B4-BE49-F238E27FC236}">
                <a16:creationId xmlns:a16="http://schemas.microsoft.com/office/drawing/2014/main" id="{4130A849-44EC-BF85-4FE7-D0528DEAA3E8}"/>
              </a:ext>
            </a:extLst>
          </p:cNvPr>
          <p:cNvGrpSpPr/>
          <p:nvPr/>
        </p:nvGrpSpPr>
        <p:grpSpPr>
          <a:xfrm>
            <a:off x="2206396" y="2617903"/>
            <a:ext cx="11955542" cy="3198857"/>
            <a:chOff x="2206396" y="2617903"/>
            <a:chExt cx="11955542" cy="3198857"/>
          </a:xfrm>
        </p:grpSpPr>
        <p:sp>
          <p:nvSpPr>
            <p:cNvPr id="461" name="Google Shape;461;p7"/>
            <p:cNvSpPr txBox="1"/>
            <p:nvPr/>
          </p:nvSpPr>
          <p:spPr>
            <a:xfrm>
              <a:off x="2512516" y="4647249"/>
              <a:ext cx="5615484" cy="11695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&gt;&gt;&gt; import tempfile, shutil</a:t>
              </a: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&gt;&gt;&gt; parquetFile = tempfile.mkdtemp()</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&gt;&gt;&gt; shutil.rmtree(parquetFile)</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&gt;&gt;&gt; srdd = sqlCtx.inferSchema(rdd)</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&gt;&gt;&gt; srdd.saveAsParquetFile(parquetFile)</a:t>
              </a:r>
              <a:endParaRPr dirty="0"/>
            </a:p>
          </p:txBody>
        </p:sp>
        <p:sp>
          <p:nvSpPr>
            <p:cNvPr id="462" name="Google Shape;462;p7"/>
            <p:cNvSpPr/>
            <p:nvPr/>
          </p:nvSpPr>
          <p:spPr>
            <a:xfrm>
              <a:off x="2206396" y="2617903"/>
              <a:ext cx="5253183" cy="696219"/>
            </a:xfrm>
            <a:prstGeom prst="roundRect">
              <a:avLst>
                <a:gd name="adj" fmla="val 16667"/>
              </a:avLst>
            </a:prstGeom>
            <a:solidFill>
              <a:schemeClr val="bg1"/>
            </a:solid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saveAsParquetFile(self, path)</a:t>
              </a:r>
              <a:endParaRPr dirty="0"/>
            </a:p>
          </p:txBody>
        </p:sp>
        <p:sp>
          <p:nvSpPr>
            <p:cNvPr id="463" name="Google Shape;463;p7"/>
            <p:cNvSpPr/>
            <p:nvPr/>
          </p:nvSpPr>
          <p:spPr>
            <a:xfrm>
              <a:off x="8908755" y="2617903"/>
              <a:ext cx="5253183" cy="696219"/>
            </a:xfrm>
            <a:prstGeom prst="roundRect">
              <a:avLst>
                <a:gd name="adj" fmla="val 16667"/>
              </a:avLst>
            </a:prstGeom>
            <a:solidFill>
              <a:schemeClr val="bg1"/>
            </a:solid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registerTempTable(self, name)</a:t>
              </a:r>
              <a:endParaRPr dirty="0"/>
            </a:p>
          </p:txBody>
        </p:sp>
      </p:grpSp>
      <p:grpSp>
        <p:nvGrpSpPr>
          <p:cNvPr id="464" name="Google Shape;464;p7"/>
          <p:cNvGrpSpPr/>
          <p:nvPr/>
        </p:nvGrpSpPr>
        <p:grpSpPr>
          <a:xfrm>
            <a:off x="8749944" y="3553741"/>
            <a:ext cx="5615484" cy="3251190"/>
            <a:chOff x="2348296" y="4111676"/>
            <a:chExt cx="14575541" cy="2350415"/>
          </a:xfrm>
        </p:grpSpPr>
        <p:grpSp>
          <p:nvGrpSpPr>
            <p:cNvPr id="465" name="Google Shape;465;p7"/>
            <p:cNvGrpSpPr/>
            <p:nvPr/>
          </p:nvGrpSpPr>
          <p:grpSpPr>
            <a:xfrm>
              <a:off x="2348296" y="4111676"/>
              <a:ext cx="14565659" cy="2350415"/>
              <a:chOff x="3203824" y="2238640"/>
              <a:chExt cx="10732081" cy="4157513"/>
            </a:xfrm>
          </p:grpSpPr>
          <p:sp>
            <p:nvSpPr>
              <p:cNvPr id="466" name="Google Shape;466;p7"/>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&gt;&gt;&gt; srdd = sqlCtx.inferSchema(rdd)</a:t>
                </a:r>
                <a:endParaRPr dirty="0"/>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&gt;&gt;&gt; srdd.registerTempTable("</a:t>
                </a:r>
                <a:endParaRPr dirty="0"/>
              </a:p>
            </p:txBody>
          </p:sp>
          <p:sp>
            <p:nvSpPr>
              <p:cNvPr id="467" name="Google Shape;467;p7"/>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Code Snippet: </a:t>
                </a:r>
                <a:endParaRPr sz="2200" b="0"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3F3F3F"/>
                    </a:solidFill>
                    <a:latin typeface="Open Sans"/>
                    <a:ea typeface="Open Sans"/>
                    <a:cs typeface="Open Sans"/>
                    <a:sym typeface="Open Sans"/>
                  </a:rPr>
                  <a:t> </a:t>
                </a:r>
                <a:endParaRPr sz="2200" b="0" i="0" u="none" strike="noStrike" cap="none" dirty="0">
                  <a:solidFill>
                    <a:srgbClr val="3F3F3F"/>
                  </a:solidFill>
                  <a:latin typeface="Arial"/>
                  <a:ea typeface="Arial"/>
                  <a:cs typeface="Arial"/>
                  <a:sym typeface="Arial"/>
                </a:endParaRPr>
              </a:p>
            </p:txBody>
          </p:sp>
          <p:sp>
            <p:nvSpPr>
              <p:cNvPr id="468" name="Google Shape;468;p7"/>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469" name="Google Shape;469;p7"/>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pic>
        <p:nvPicPr>
          <p:cNvPr id="470" name="Google Shape;470;p7"/>
          <p:cNvPicPr preferRelativeResize="0"/>
          <p:nvPr/>
        </p:nvPicPr>
        <p:blipFill rotWithShape="1">
          <a:blip r:embed="rId3">
            <a:alphaModFix/>
          </a:blip>
          <a:srcRect/>
          <a:stretch/>
        </p:blipFill>
        <p:spPr>
          <a:xfrm>
            <a:off x="4020394" y="685297"/>
            <a:ext cx="8215211" cy="521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137"/>
          <p:cNvSpPr txBox="1">
            <a:spLocks noGrp="1"/>
          </p:cNvSpPr>
          <p:nvPr>
            <p:ph type="body" idx="10"/>
          </p:nvPr>
        </p:nvSpPr>
        <p:spPr>
          <a:xfrm>
            <a:off x="0" y="4114800"/>
            <a:ext cx="16256001" cy="914400"/>
          </a:xfrm>
          <a:noFill/>
          <a:ln>
            <a:noFill/>
          </a:ln>
        </p:spPr>
        <p:txBody>
          <a:bodyPr spcFirstLastPara="1" wrap="square" lIns="91425" tIns="45700" rIns="91425" bIns="45700" anchor="t" anchorCtr="0">
            <a:normAutofit/>
          </a:bodyPr>
          <a:lstStyle/>
          <a:p>
            <a:pPr lvl="0"/>
            <a:r>
              <a:rPr lang="en-US" dirty="0">
                <a:sym typeface="Open Sans"/>
              </a:rPr>
              <a:t>User-Defined Functions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138"/>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User-Defined Functions (UDFs)</a:t>
            </a:r>
            <a:endParaRPr lang="en-US" dirty="0"/>
          </a:p>
        </p:txBody>
      </p:sp>
      <p:sp>
        <p:nvSpPr>
          <p:cNvPr id="482" name="Google Shape;482;p138"/>
          <p:cNvSpPr/>
          <p:nvPr/>
        </p:nvSpPr>
        <p:spPr>
          <a:xfrm>
            <a:off x="6176703" y="2966020"/>
            <a:ext cx="4049890" cy="4047067"/>
          </a:xfrm>
          <a:custGeom>
            <a:avLst/>
            <a:gdLst/>
            <a:ahLst/>
            <a:cxnLst/>
            <a:rect l="l" t="t" r="r" b="b"/>
            <a:pathLst>
              <a:path w="1360" h="1360" extrusionOk="0">
                <a:moveTo>
                  <a:pt x="680" y="0"/>
                </a:moveTo>
                <a:cubicBezTo>
                  <a:pt x="304" y="0"/>
                  <a:pt x="0" y="304"/>
                  <a:pt x="0" y="680"/>
                </a:cubicBezTo>
                <a:cubicBezTo>
                  <a:pt x="0" y="1056"/>
                  <a:pt x="304" y="1360"/>
                  <a:pt x="680" y="1360"/>
                </a:cubicBezTo>
                <a:cubicBezTo>
                  <a:pt x="1056" y="1360"/>
                  <a:pt x="1360" y="1056"/>
                  <a:pt x="1360" y="680"/>
                </a:cubicBezTo>
                <a:cubicBezTo>
                  <a:pt x="1360" y="304"/>
                  <a:pt x="1056" y="0"/>
                  <a:pt x="680" y="0"/>
                </a:cubicBezTo>
                <a:close/>
                <a:moveTo>
                  <a:pt x="680" y="1278"/>
                </a:moveTo>
                <a:cubicBezTo>
                  <a:pt x="350" y="1278"/>
                  <a:pt x="82" y="1010"/>
                  <a:pt x="82" y="680"/>
                </a:cubicBezTo>
                <a:cubicBezTo>
                  <a:pt x="82" y="350"/>
                  <a:pt x="350" y="82"/>
                  <a:pt x="680" y="82"/>
                </a:cubicBezTo>
                <a:cubicBezTo>
                  <a:pt x="1010" y="82"/>
                  <a:pt x="1278" y="350"/>
                  <a:pt x="1278" y="680"/>
                </a:cubicBezTo>
                <a:cubicBezTo>
                  <a:pt x="1278" y="1010"/>
                  <a:pt x="1010" y="1278"/>
                  <a:pt x="680" y="1278"/>
                </a:cubicBezTo>
                <a:close/>
              </a:path>
            </a:pathLst>
          </a:custGeom>
          <a:solidFill>
            <a:srgbClr val="E8E8E8"/>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483" name="Google Shape;483;p138"/>
          <p:cNvSpPr/>
          <p:nvPr/>
        </p:nvSpPr>
        <p:spPr>
          <a:xfrm>
            <a:off x="6611325" y="3400642"/>
            <a:ext cx="485422" cy="485422"/>
          </a:xfrm>
          <a:custGeom>
            <a:avLst/>
            <a:gdLst/>
            <a:ahLst/>
            <a:cxnLst/>
            <a:rect l="l" t="t" r="r" b="b"/>
            <a:pathLst>
              <a:path w="163" h="163" extrusionOk="0">
                <a:moveTo>
                  <a:pt x="134" y="29"/>
                </a:moveTo>
                <a:cubicBezTo>
                  <a:pt x="163" y="58"/>
                  <a:pt x="163" y="105"/>
                  <a:pt x="134" y="134"/>
                </a:cubicBezTo>
                <a:cubicBezTo>
                  <a:pt x="105" y="163"/>
                  <a:pt x="58" y="163"/>
                  <a:pt x="29" y="134"/>
                </a:cubicBezTo>
                <a:cubicBezTo>
                  <a:pt x="0" y="105"/>
                  <a:pt x="0" y="58"/>
                  <a:pt x="29" y="29"/>
                </a:cubicBezTo>
                <a:cubicBezTo>
                  <a:pt x="58" y="0"/>
                  <a:pt x="105" y="0"/>
                  <a:pt x="134" y="29"/>
                </a:cubicBezTo>
              </a:path>
            </a:pathLst>
          </a:custGeom>
          <a:solidFill>
            <a:schemeClr val="accent1"/>
          </a:solidFill>
          <a:ln w="28575" cap="flat" cmpd="sng">
            <a:solidFill>
              <a:srgbClr val="DDEAF6"/>
            </a:solidFill>
            <a:prstDash val="solid"/>
            <a:round/>
            <a:headEnd type="none" w="sm" len="sm"/>
            <a:tailEnd type="none" w="sm" len="sm"/>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484" name="Google Shape;484;p138"/>
          <p:cNvSpPr/>
          <p:nvPr/>
        </p:nvSpPr>
        <p:spPr>
          <a:xfrm>
            <a:off x="6611325" y="6093042"/>
            <a:ext cx="485422" cy="485422"/>
          </a:xfrm>
          <a:custGeom>
            <a:avLst/>
            <a:gdLst/>
            <a:ahLst/>
            <a:cxnLst/>
            <a:rect l="l" t="t" r="r" b="b"/>
            <a:pathLst>
              <a:path w="163" h="163" extrusionOk="0">
                <a:moveTo>
                  <a:pt x="29" y="29"/>
                </a:moveTo>
                <a:cubicBezTo>
                  <a:pt x="58" y="0"/>
                  <a:pt x="105" y="0"/>
                  <a:pt x="134" y="29"/>
                </a:cubicBezTo>
                <a:cubicBezTo>
                  <a:pt x="163" y="58"/>
                  <a:pt x="163" y="105"/>
                  <a:pt x="134" y="134"/>
                </a:cubicBezTo>
                <a:cubicBezTo>
                  <a:pt x="105" y="163"/>
                  <a:pt x="58" y="163"/>
                  <a:pt x="29" y="134"/>
                </a:cubicBezTo>
                <a:cubicBezTo>
                  <a:pt x="0" y="105"/>
                  <a:pt x="0" y="58"/>
                  <a:pt x="29" y="29"/>
                </a:cubicBezTo>
              </a:path>
            </a:pathLst>
          </a:custGeom>
          <a:solidFill>
            <a:schemeClr val="accent4"/>
          </a:solidFill>
          <a:ln w="28575" cap="flat" cmpd="sng">
            <a:solidFill>
              <a:srgbClr val="FFF2CC"/>
            </a:solidFill>
            <a:prstDash val="solid"/>
            <a:round/>
            <a:headEnd type="none" w="sm" len="sm"/>
            <a:tailEnd type="none" w="sm" len="sm"/>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485" name="Google Shape;485;p138"/>
          <p:cNvSpPr/>
          <p:nvPr/>
        </p:nvSpPr>
        <p:spPr>
          <a:xfrm>
            <a:off x="9306546" y="6093042"/>
            <a:ext cx="485422" cy="485422"/>
          </a:xfrm>
          <a:custGeom>
            <a:avLst/>
            <a:gdLst/>
            <a:ahLst/>
            <a:cxnLst/>
            <a:rect l="l" t="t" r="r" b="b"/>
            <a:pathLst>
              <a:path w="163" h="163" extrusionOk="0">
                <a:moveTo>
                  <a:pt x="29" y="134"/>
                </a:moveTo>
                <a:cubicBezTo>
                  <a:pt x="0" y="105"/>
                  <a:pt x="0" y="58"/>
                  <a:pt x="29" y="29"/>
                </a:cubicBezTo>
                <a:cubicBezTo>
                  <a:pt x="58" y="0"/>
                  <a:pt x="105" y="0"/>
                  <a:pt x="134" y="29"/>
                </a:cubicBezTo>
                <a:cubicBezTo>
                  <a:pt x="163" y="58"/>
                  <a:pt x="163" y="105"/>
                  <a:pt x="134" y="134"/>
                </a:cubicBezTo>
                <a:cubicBezTo>
                  <a:pt x="105" y="163"/>
                  <a:pt x="58" y="163"/>
                  <a:pt x="29" y="134"/>
                </a:cubicBezTo>
              </a:path>
            </a:pathLst>
          </a:custGeom>
          <a:solidFill>
            <a:schemeClr val="accent3"/>
          </a:solidFill>
          <a:ln w="28575" cap="flat" cmpd="sng">
            <a:solidFill>
              <a:srgbClr val="EDEDED"/>
            </a:solidFill>
            <a:prstDash val="solid"/>
            <a:round/>
            <a:headEnd type="none" w="sm" len="sm"/>
            <a:tailEnd type="none" w="sm" len="sm"/>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486" name="Google Shape;486;p138"/>
          <p:cNvSpPr/>
          <p:nvPr/>
        </p:nvSpPr>
        <p:spPr>
          <a:xfrm>
            <a:off x="9306546" y="3400642"/>
            <a:ext cx="485422" cy="485422"/>
          </a:xfrm>
          <a:custGeom>
            <a:avLst/>
            <a:gdLst/>
            <a:ahLst/>
            <a:cxnLst/>
            <a:rect l="l" t="t" r="r" b="b"/>
            <a:pathLst>
              <a:path w="163" h="163" extrusionOk="0">
                <a:moveTo>
                  <a:pt x="134" y="134"/>
                </a:moveTo>
                <a:cubicBezTo>
                  <a:pt x="105" y="163"/>
                  <a:pt x="58" y="163"/>
                  <a:pt x="29" y="134"/>
                </a:cubicBezTo>
                <a:cubicBezTo>
                  <a:pt x="0" y="105"/>
                  <a:pt x="0" y="58"/>
                  <a:pt x="29" y="29"/>
                </a:cubicBezTo>
                <a:cubicBezTo>
                  <a:pt x="58" y="0"/>
                  <a:pt x="105" y="0"/>
                  <a:pt x="134" y="29"/>
                </a:cubicBezTo>
                <a:cubicBezTo>
                  <a:pt x="163" y="58"/>
                  <a:pt x="163" y="105"/>
                  <a:pt x="134" y="134"/>
                </a:cubicBezTo>
              </a:path>
            </a:pathLst>
          </a:custGeom>
          <a:solidFill>
            <a:schemeClr val="accent2"/>
          </a:solidFill>
          <a:ln w="28575" cap="flat" cmpd="sng">
            <a:solidFill>
              <a:srgbClr val="FBE4D4"/>
            </a:solidFill>
            <a:prstDash val="solid"/>
            <a:round/>
            <a:headEnd type="none" w="sm" len="sm"/>
            <a:tailEnd type="none" w="sm" len="sm"/>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4494E"/>
              </a:solidFill>
              <a:latin typeface="Arial"/>
              <a:ea typeface="Arial"/>
              <a:cs typeface="Arial"/>
              <a:sym typeface="Arial"/>
            </a:endParaRPr>
          </a:p>
        </p:txBody>
      </p:sp>
      <p:sp>
        <p:nvSpPr>
          <p:cNvPr id="487" name="Google Shape;487;p138"/>
          <p:cNvSpPr/>
          <p:nvPr/>
        </p:nvSpPr>
        <p:spPr>
          <a:xfrm>
            <a:off x="5142126" y="2800009"/>
            <a:ext cx="1463040" cy="679275"/>
          </a:xfrm>
          <a:custGeom>
            <a:avLst/>
            <a:gdLst/>
            <a:ahLst/>
            <a:cxnLst/>
            <a:rect l="l" t="t" r="r" b="b"/>
            <a:pathLst>
              <a:path w="247" h="115" extrusionOk="0">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chemeClr val="accent1"/>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F33B48"/>
              </a:solidFill>
              <a:latin typeface="Arial"/>
              <a:ea typeface="Arial"/>
              <a:cs typeface="Arial"/>
              <a:sym typeface="Arial"/>
            </a:endParaRPr>
          </a:p>
        </p:txBody>
      </p:sp>
      <p:sp>
        <p:nvSpPr>
          <p:cNvPr id="488" name="Google Shape;488;p138"/>
          <p:cNvSpPr/>
          <p:nvPr/>
        </p:nvSpPr>
        <p:spPr>
          <a:xfrm flipH="1">
            <a:off x="9742708" y="2744915"/>
            <a:ext cx="1463040" cy="679275"/>
          </a:xfrm>
          <a:custGeom>
            <a:avLst/>
            <a:gdLst/>
            <a:ahLst/>
            <a:cxnLst/>
            <a:rect l="l" t="t" r="r" b="b"/>
            <a:pathLst>
              <a:path w="247" h="115" extrusionOk="0">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chemeClr val="accent2"/>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F33B48"/>
              </a:solidFill>
              <a:latin typeface="Arial"/>
              <a:ea typeface="Arial"/>
              <a:cs typeface="Arial"/>
              <a:sym typeface="Arial"/>
            </a:endParaRPr>
          </a:p>
        </p:txBody>
      </p:sp>
      <p:sp>
        <p:nvSpPr>
          <p:cNvPr id="489" name="Google Shape;489;p138"/>
          <p:cNvSpPr/>
          <p:nvPr/>
        </p:nvSpPr>
        <p:spPr>
          <a:xfrm rot="10800000" flipH="1">
            <a:off x="5191387" y="6695438"/>
            <a:ext cx="1463040" cy="679275"/>
          </a:xfrm>
          <a:custGeom>
            <a:avLst/>
            <a:gdLst/>
            <a:ahLst/>
            <a:cxnLst/>
            <a:rect l="l" t="t" r="r" b="b"/>
            <a:pathLst>
              <a:path w="247" h="115" extrusionOk="0">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chemeClr val="accent4"/>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F33B48"/>
              </a:solidFill>
              <a:latin typeface="Arial"/>
              <a:ea typeface="Arial"/>
              <a:cs typeface="Arial"/>
              <a:sym typeface="Arial"/>
            </a:endParaRPr>
          </a:p>
        </p:txBody>
      </p:sp>
      <p:sp>
        <p:nvSpPr>
          <p:cNvPr id="490" name="Google Shape;490;p138"/>
          <p:cNvSpPr/>
          <p:nvPr/>
        </p:nvSpPr>
        <p:spPr>
          <a:xfrm rot="10800000">
            <a:off x="9742708" y="6554915"/>
            <a:ext cx="1463040" cy="679275"/>
          </a:xfrm>
          <a:custGeom>
            <a:avLst/>
            <a:gdLst/>
            <a:ahLst/>
            <a:cxnLst/>
            <a:rect l="l" t="t" r="r" b="b"/>
            <a:pathLst>
              <a:path w="247" h="115" extrusionOk="0">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chemeClr val="accent3"/>
          </a:solidFill>
          <a:ln>
            <a:noFill/>
          </a:ln>
        </p:spPr>
        <p:txBody>
          <a:bodyPr spcFirstLastPara="1" wrap="square" lIns="162550" tIns="81275" rIns="162550" bIns="8127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F33B48"/>
              </a:solidFill>
              <a:latin typeface="Arial"/>
              <a:ea typeface="Arial"/>
              <a:cs typeface="Arial"/>
              <a:sym typeface="Arial"/>
            </a:endParaRPr>
          </a:p>
        </p:txBody>
      </p:sp>
      <p:sp>
        <p:nvSpPr>
          <p:cNvPr id="491" name="Google Shape;491;p138"/>
          <p:cNvSpPr txBox="1"/>
          <p:nvPr/>
        </p:nvSpPr>
        <p:spPr>
          <a:xfrm>
            <a:off x="11289048" y="2364130"/>
            <a:ext cx="3545097"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44494E"/>
                </a:solidFill>
                <a:latin typeface="Open Sans"/>
                <a:ea typeface="Open Sans"/>
                <a:cs typeface="Open Sans"/>
                <a:sym typeface="Open Sans"/>
              </a:rPr>
              <a:t>Well-created UDFs avoid performance issues</a:t>
            </a:r>
            <a:endParaRPr sz="1400" b="0" i="0" u="none" strike="noStrike" cap="none" dirty="0">
              <a:solidFill>
                <a:srgbClr val="000000"/>
              </a:solidFill>
              <a:latin typeface="Arial"/>
              <a:ea typeface="Arial"/>
              <a:cs typeface="Arial"/>
              <a:sym typeface="Arial"/>
            </a:endParaRPr>
          </a:p>
        </p:txBody>
      </p:sp>
      <p:sp>
        <p:nvSpPr>
          <p:cNvPr id="492" name="Google Shape;492;p138"/>
          <p:cNvSpPr txBox="1"/>
          <p:nvPr/>
        </p:nvSpPr>
        <p:spPr>
          <a:xfrm>
            <a:off x="11266965" y="6704757"/>
            <a:ext cx="3350377" cy="110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44494E"/>
                </a:solidFill>
                <a:latin typeface="Open Sans"/>
                <a:ea typeface="Open Sans"/>
                <a:cs typeface="Open Sans"/>
                <a:sym typeface="Open Sans"/>
              </a:rPr>
              <a:t>Supports existing Apache Hive User-Defined functions</a:t>
            </a:r>
            <a:endParaRPr sz="1400" b="0" i="0" u="none" strike="noStrike" cap="none" dirty="0">
              <a:solidFill>
                <a:srgbClr val="000000"/>
              </a:solidFill>
              <a:latin typeface="Arial"/>
              <a:ea typeface="Arial"/>
              <a:cs typeface="Arial"/>
              <a:sym typeface="Arial"/>
            </a:endParaRPr>
          </a:p>
        </p:txBody>
      </p:sp>
      <p:sp>
        <p:nvSpPr>
          <p:cNvPr id="493" name="Google Shape;493;p138"/>
          <p:cNvSpPr txBox="1"/>
          <p:nvPr/>
        </p:nvSpPr>
        <p:spPr>
          <a:xfrm>
            <a:off x="1093200" y="2275157"/>
            <a:ext cx="4049890" cy="110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Allows to register a custom function and use the same </a:t>
            </a: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within SQL</a:t>
            </a:r>
            <a:endParaRPr sz="2200" b="0" i="0" u="none" strike="noStrike" cap="none" dirty="0">
              <a:solidFill>
                <a:srgbClr val="44494E"/>
              </a:solidFill>
              <a:latin typeface="Arial"/>
              <a:ea typeface="Arial"/>
              <a:cs typeface="Arial"/>
              <a:sym typeface="Arial"/>
            </a:endParaRPr>
          </a:p>
        </p:txBody>
      </p:sp>
      <p:sp>
        <p:nvSpPr>
          <p:cNvPr id="494" name="Google Shape;494;p138"/>
          <p:cNvSpPr txBox="1"/>
          <p:nvPr/>
        </p:nvSpPr>
        <p:spPr>
          <a:xfrm>
            <a:off x="450059" y="6810286"/>
            <a:ext cx="4798870" cy="110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44494E"/>
                </a:solidFill>
                <a:latin typeface="Open Sans"/>
                <a:ea typeface="Open Sans"/>
                <a:cs typeface="Open Sans"/>
                <a:sym typeface="Open Sans"/>
              </a:rPr>
              <a:t>Provides advanced functionality that is not present in the</a:t>
            </a: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44494E"/>
                </a:solidFill>
                <a:latin typeface="Open Sans"/>
                <a:ea typeface="Open Sans"/>
                <a:cs typeface="Open Sans"/>
                <a:sym typeface="Open Sans"/>
              </a:rPr>
              <a:t>in-built functions</a:t>
            </a:r>
            <a:endParaRPr sz="1400" b="0" i="0" u="none" strike="noStrike" cap="none" dirty="0">
              <a:solidFill>
                <a:srgbClr val="000000"/>
              </a:solidFill>
              <a:latin typeface="Arial"/>
              <a:ea typeface="Arial"/>
              <a:cs typeface="Arial"/>
              <a:sym typeface="Arial"/>
            </a:endParaRPr>
          </a:p>
        </p:txBody>
      </p:sp>
      <p:sp>
        <p:nvSpPr>
          <p:cNvPr id="495" name="Google Shape;495;p138"/>
          <p:cNvSpPr txBox="1"/>
          <p:nvPr/>
        </p:nvSpPr>
        <p:spPr>
          <a:xfrm>
            <a:off x="6693062" y="4644138"/>
            <a:ext cx="3129846"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3F3F3F"/>
                </a:solidFill>
                <a:latin typeface="Open Sans"/>
                <a:ea typeface="Open Sans"/>
                <a:cs typeface="Open Sans"/>
                <a:sym typeface="Open Sans"/>
              </a:rPr>
              <a:t>User-Defined Functions</a:t>
            </a:r>
            <a:endParaRPr sz="2200" b="1" i="0" u="none" strike="noStrike" cap="none" dirty="0">
              <a:solidFill>
                <a:srgbClr val="3F3F3F"/>
              </a:solidFill>
              <a:latin typeface="Arial"/>
              <a:ea typeface="Arial"/>
              <a:cs typeface="Arial"/>
              <a:sym typeface="Arial"/>
            </a:endParaRPr>
          </a:p>
        </p:txBody>
      </p:sp>
      <p:pic>
        <p:nvPicPr>
          <p:cNvPr id="496" name="Google Shape;496;p138"/>
          <p:cNvPicPr preferRelativeResize="0"/>
          <p:nvPr/>
        </p:nvPicPr>
        <p:blipFill rotWithShape="1">
          <a:blip r:embed="rId3">
            <a:alphaModFix/>
          </a:blip>
          <a:srcRect/>
          <a:stretch/>
        </p:blipFill>
        <p:spPr>
          <a:xfrm>
            <a:off x="4509299" y="704752"/>
            <a:ext cx="7237401" cy="521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9"/>
          <p:cNvSpPr txBox="1">
            <a:spLocks noGrp="1"/>
          </p:cNvSpPr>
          <p:nvPr>
            <p:ph type="title"/>
          </p:nvPr>
        </p:nvSpPr>
        <p:spPr>
          <a:xfrm>
            <a:off x="-9525" y="249643"/>
            <a:ext cx="16275050" cy="687387"/>
          </a:xfrm>
          <a:noFill/>
          <a:ln>
            <a:noFill/>
          </a:ln>
        </p:spPr>
        <p:txBody>
          <a:bodyPr spcFirstLastPara="1" wrap="square" lIns="91425" tIns="45700" rIns="91425" bIns="45700" anchor="ctr" anchorCtr="0">
            <a:normAutofit/>
          </a:bodyPr>
          <a:lstStyle/>
          <a:p>
            <a:pPr lvl="0"/>
            <a:r>
              <a:rPr lang="en-US" dirty="0">
                <a:sym typeface="Open Sans"/>
              </a:rPr>
              <a:t>Registering a function as UDF</a:t>
            </a:r>
          </a:p>
        </p:txBody>
      </p:sp>
      <p:grpSp>
        <p:nvGrpSpPr>
          <p:cNvPr id="503" name="Google Shape;503;p9"/>
          <p:cNvGrpSpPr/>
          <p:nvPr/>
        </p:nvGrpSpPr>
        <p:grpSpPr>
          <a:xfrm>
            <a:off x="1696803" y="3626871"/>
            <a:ext cx="5615484" cy="3251190"/>
            <a:chOff x="2348296" y="4111676"/>
            <a:chExt cx="14575541" cy="2350415"/>
          </a:xfrm>
        </p:grpSpPr>
        <p:grpSp>
          <p:nvGrpSpPr>
            <p:cNvPr id="504" name="Google Shape;504;p9"/>
            <p:cNvGrpSpPr/>
            <p:nvPr/>
          </p:nvGrpSpPr>
          <p:grpSpPr>
            <a:xfrm>
              <a:off x="2348296" y="4111676"/>
              <a:ext cx="14565659" cy="2350415"/>
              <a:chOff x="3203824" y="2238640"/>
              <a:chExt cx="10732081" cy="4157513"/>
            </a:xfrm>
          </p:grpSpPr>
          <p:sp>
            <p:nvSpPr>
              <p:cNvPr id="505" name="Google Shape;505;p9"/>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def to_uppercase(str):</a:t>
                </a:r>
                <a:endParaRPr dirty="0"/>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    resStr=""</a:t>
                </a:r>
                <a:endParaRPr dirty="0"/>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    arr = str.split(" ")</a:t>
                </a:r>
                <a:endParaRPr dirty="0"/>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    for x in arr:</a:t>
                </a:r>
                <a:endParaRPr dirty="0"/>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       resStr= resStr + x[0:1].upper() + x[1:len(x)] + " "</a:t>
                </a:r>
                <a:endParaRPr dirty="0"/>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    return resStr </a:t>
                </a:r>
                <a:endParaRPr dirty="0"/>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p:txBody>
          </p:sp>
          <p:sp>
            <p:nvSpPr>
              <p:cNvPr id="506" name="Google Shape;506;p9"/>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Code Snippet: </a:t>
                </a:r>
                <a:endParaRPr sz="2200" b="0"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3F3F3F"/>
                    </a:solidFill>
                    <a:latin typeface="Open Sans"/>
                    <a:ea typeface="Open Sans"/>
                    <a:cs typeface="Open Sans"/>
                    <a:sym typeface="Open Sans"/>
                  </a:rPr>
                  <a:t> </a:t>
                </a:r>
                <a:endParaRPr sz="1400" b="0" i="0" u="none" strike="noStrike" cap="none" dirty="0">
                  <a:solidFill>
                    <a:srgbClr val="3F3F3F"/>
                  </a:solidFill>
                  <a:latin typeface="Arial"/>
                  <a:ea typeface="Arial"/>
                  <a:cs typeface="Arial"/>
                  <a:sym typeface="Arial"/>
                </a:endParaRPr>
              </a:p>
            </p:txBody>
          </p:sp>
          <p:sp>
            <p:nvSpPr>
              <p:cNvPr id="507" name="Google Shape;507;p9"/>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508" name="Google Shape;508;p9"/>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sp>
        <p:nvSpPr>
          <p:cNvPr id="509" name="Google Shape;509;p9"/>
          <p:cNvSpPr/>
          <p:nvPr/>
        </p:nvSpPr>
        <p:spPr>
          <a:xfrm>
            <a:off x="8847913" y="1987899"/>
            <a:ext cx="5795187" cy="919161"/>
          </a:xfrm>
          <a:prstGeom prst="roundRect">
            <a:avLst>
              <a:gd name="adj" fmla="val 13701"/>
            </a:avLst>
          </a:prstGeom>
          <a:solidFill>
            <a:schemeClr val="bg1"/>
          </a:solid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Register function as UDF</a:t>
            </a:r>
            <a:endParaRPr dirty="0"/>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spark.udf.register(“to_upper", uppercase, StringType())</a:t>
            </a:r>
            <a:endParaRPr dirty="0"/>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pic>
        <p:nvPicPr>
          <p:cNvPr id="510" name="Google Shape;510;p9"/>
          <p:cNvPicPr preferRelativeResize="0"/>
          <p:nvPr/>
        </p:nvPicPr>
        <p:blipFill rotWithShape="1">
          <a:blip r:embed="rId3">
            <a:alphaModFix/>
          </a:blip>
          <a:srcRect/>
          <a:stretch/>
        </p:blipFill>
        <p:spPr>
          <a:xfrm>
            <a:off x="4412862" y="685297"/>
            <a:ext cx="7468374" cy="521025"/>
          </a:xfrm>
          <a:prstGeom prst="rect">
            <a:avLst/>
          </a:prstGeom>
          <a:noFill/>
          <a:ln>
            <a:noFill/>
          </a:ln>
        </p:spPr>
      </p:pic>
      <p:sp>
        <p:nvSpPr>
          <p:cNvPr id="9" name="Google Shape;509;p9">
            <a:extLst>
              <a:ext uri="{FF2B5EF4-FFF2-40B4-BE49-F238E27FC236}">
                <a16:creationId xmlns:a16="http://schemas.microsoft.com/office/drawing/2014/main" id="{92C0AB76-4233-744D-2763-393A3E1BFAFA}"/>
              </a:ext>
            </a:extLst>
          </p:cNvPr>
          <p:cNvSpPr/>
          <p:nvPr/>
        </p:nvSpPr>
        <p:spPr>
          <a:xfrm>
            <a:off x="1612901" y="2046895"/>
            <a:ext cx="5795187" cy="919161"/>
          </a:xfrm>
          <a:prstGeom prst="roundRect">
            <a:avLst>
              <a:gd name="adj" fmla="val 13701"/>
            </a:avLst>
          </a:prstGeom>
          <a:solidFill>
            <a:schemeClr val="bg1"/>
          </a:solid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algn="ctr">
              <a:lnSpc>
                <a:spcPct val="115000"/>
              </a:lnSpc>
              <a:buSzPts val="2200"/>
            </a:pPr>
            <a:endParaRPr lang="en-US" sz="2200" b="0" i="0" u="none" strike="noStrike" cap="none" dirty="0">
              <a:solidFill>
                <a:srgbClr val="3F3F3F"/>
              </a:solidFill>
              <a:latin typeface="Open Sans"/>
              <a:ea typeface="Open Sans"/>
              <a:cs typeface="Open Sans"/>
              <a:sym typeface="Open Sans"/>
            </a:endParaRPr>
          </a:p>
          <a:p>
            <a:pPr algn="ctr">
              <a:lnSpc>
                <a:spcPct val="115000"/>
              </a:lnSpc>
              <a:buSzPts val="2200"/>
            </a:pPr>
            <a:r>
              <a:rPr lang="en-US" sz="2200" b="0" i="0" u="none" strike="noStrike" cap="none" dirty="0">
                <a:solidFill>
                  <a:srgbClr val="3F3F3F"/>
                </a:solidFill>
                <a:latin typeface="Open Sans"/>
                <a:ea typeface="Open Sans"/>
                <a:cs typeface="Open Sans"/>
                <a:sym typeface="Open Sans"/>
              </a:rPr>
              <a:t>Create a function to convert a string </a:t>
            </a:r>
            <a:r>
              <a:rPr lang="en-US" sz="2200" dirty="0">
                <a:solidFill>
                  <a:srgbClr val="3F3F3F"/>
                </a:solidFill>
                <a:latin typeface="Open Sans"/>
                <a:ea typeface="Open Sans"/>
                <a:cs typeface="Open Sans"/>
                <a:sym typeface="Open Sans"/>
              </a:rPr>
              <a:t>to</a:t>
            </a:r>
            <a:r>
              <a:rPr lang="en-US" sz="2200" b="0" i="0" u="none" strike="noStrike" cap="none" dirty="0">
                <a:solidFill>
                  <a:srgbClr val="3F3F3F"/>
                </a:solidFill>
                <a:latin typeface="Open Sans"/>
                <a:ea typeface="Open Sans"/>
                <a:cs typeface="Open Sans"/>
                <a:sym typeface="Open Sans"/>
              </a:rPr>
              <a:t> </a:t>
            </a:r>
            <a:r>
              <a:rPr lang="en-US" sz="2200" dirty="0">
                <a:solidFill>
                  <a:srgbClr val="3F3F3F"/>
                </a:solidFill>
                <a:latin typeface="Open Sans"/>
                <a:ea typeface="Open Sans"/>
                <a:cs typeface="Open Sans"/>
                <a:sym typeface="Open Sans"/>
              </a:rPr>
              <a:t>u</a:t>
            </a:r>
            <a:r>
              <a:rPr lang="en-US" sz="2200" b="0" i="0" u="none" strike="noStrike" cap="none" dirty="0">
                <a:solidFill>
                  <a:srgbClr val="3F3F3F"/>
                </a:solidFill>
                <a:latin typeface="Open Sans"/>
                <a:ea typeface="Open Sans"/>
                <a:cs typeface="Open Sans"/>
                <a:sym typeface="Open Sans"/>
              </a:rPr>
              <a:t>ppercase</a:t>
            </a:r>
            <a:endParaRPr lang="en-US" sz="4000" dirty="0"/>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10"/>
          <p:cNvSpPr txBox="1">
            <a:spLocks noGrp="1"/>
          </p:cNvSpPr>
          <p:nvPr>
            <p:ph type="title"/>
          </p:nvPr>
        </p:nvSpPr>
        <p:spPr>
          <a:xfrm>
            <a:off x="-9525" y="249643"/>
            <a:ext cx="16275050" cy="687387"/>
          </a:xfrm>
          <a:noFill/>
          <a:ln>
            <a:noFill/>
          </a:ln>
        </p:spPr>
        <p:txBody>
          <a:bodyPr spcFirstLastPara="1" wrap="square" lIns="91425" tIns="45700" rIns="91425" bIns="45700" anchor="ctr" anchorCtr="0">
            <a:normAutofit/>
          </a:bodyPr>
          <a:lstStyle/>
          <a:p>
            <a:pPr lvl="0"/>
            <a:r>
              <a:rPr lang="en-US" dirty="0">
                <a:sym typeface="Open Sans"/>
              </a:rPr>
              <a:t>UDF with DataFrame</a:t>
            </a:r>
          </a:p>
        </p:txBody>
      </p:sp>
      <p:grpSp>
        <p:nvGrpSpPr>
          <p:cNvPr id="517" name="Google Shape;517;p10"/>
          <p:cNvGrpSpPr/>
          <p:nvPr/>
        </p:nvGrpSpPr>
        <p:grpSpPr>
          <a:xfrm>
            <a:off x="1823126" y="4221313"/>
            <a:ext cx="5615484" cy="2463109"/>
            <a:chOff x="2348296" y="4111676"/>
            <a:chExt cx="14575541" cy="2350415"/>
          </a:xfrm>
        </p:grpSpPr>
        <p:grpSp>
          <p:nvGrpSpPr>
            <p:cNvPr id="518" name="Google Shape;518;p10"/>
            <p:cNvGrpSpPr/>
            <p:nvPr/>
          </p:nvGrpSpPr>
          <p:grpSpPr>
            <a:xfrm>
              <a:off x="2348296" y="4111676"/>
              <a:ext cx="14565659" cy="2350415"/>
              <a:chOff x="3203824" y="2238640"/>
              <a:chExt cx="10732081" cy="4157513"/>
            </a:xfrm>
          </p:grpSpPr>
          <p:sp>
            <p:nvSpPr>
              <p:cNvPr id="519" name="Google Shape;519;p10"/>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def to_uppercase(str):</a:t>
                </a:r>
                <a:endParaRPr dirty="0"/>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    return resStr.upper()</a:t>
                </a:r>
                <a:endParaRPr dirty="0"/>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p:txBody>
          </p:sp>
          <p:sp>
            <p:nvSpPr>
              <p:cNvPr id="520" name="Google Shape;520;p10"/>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Code Snippet: </a:t>
                </a:r>
                <a:endParaRPr sz="2200" b="0"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3F3F3F"/>
                    </a:solidFill>
                    <a:latin typeface="Open Sans"/>
                    <a:ea typeface="Open Sans"/>
                    <a:cs typeface="Open Sans"/>
                    <a:sym typeface="Open Sans"/>
                  </a:rPr>
                  <a:t> </a:t>
                </a:r>
                <a:endParaRPr sz="1400" b="0" i="0" u="none" strike="noStrike" cap="none" dirty="0">
                  <a:solidFill>
                    <a:srgbClr val="3F3F3F"/>
                  </a:solidFill>
                  <a:latin typeface="Arial"/>
                  <a:ea typeface="Arial"/>
                  <a:cs typeface="Arial"/>
                  <a:sym typeface="Arial"/>
                </a:endParaRPr>
              </a:p>
            </p:txBody>
          </p:sp>
          <p:sp>
            <p:nvSpPr>
              <p:cNvPr id="521" name="Google Shape;521;p10"/>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522" name="Google Shape;522;p10"/>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grpSp>
        <p:nvGrpSpPr>
          <p:cNvPr id="524" name="Google Shape;524;p10"/>
          <p:cNvGrpSpPr/>
          <p:nvPr/>
        </p:nvGrpSpPr>
        <p:grpSpPr>
          <a:xfrm>
            <a:off x="8860362" y="4221313"/>
            <a:ext cx="5869208" cy="2463114"/>
            <a:chOff x="2348296" y="4111671"/>
            <a:chExt cx="14575541" cy="2350418"/>
          </a:xfrm>
        </p:grpSpPr>
        <p:grpSp>
          <p:nvGrpSpPr>
            <p:cNvPr id="525" name="Google Shape;525;p10"/>
            <p:cNvGrpSpPr/>
            <p:nvPr/>
          </p:nvGrpSpPr>
          <p:grpSpPr>
            <a:xfrm>
              <a:off x="2348296" y="4111671"/>
              <a:ext cx="14565659" cy="2350418"/>
              <a:chOff x="3203824" y="2238632"/>
              <a:chExt cx="10732081" cy="4157521"/>
            </a:xfrm>
          </p:grpSpPr>
          <p:sp>
            <p:nvSpPr>
              <p:cNvPr id="526" name="Google Shape;526;p10"/>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df.select(col(“col1"), \</a:t>
                </a:r>
                <a:endParaRPr dirty="0"/>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    convertUDF(col(“col2")).alias(“uppercase_value"))\</a:t>
                </a:r>
                <a:endParaRPr dirty="0"/>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Courier New"/>
                    <a:ea typeface="Courier New"/>
                    <a:cs typeface="Courier New"/>
                    <a:sym typeface="Courier New"/>
                  </a:rPr>
                  <a:t>   .show(truncate=False)</a:t>
                </a:r>
                <a:endParaRPr dirty="0"/>
              </a:p>
            </p:txBody>
          </p:sp>
          <p:sp>
            <p:nvSpPr>
              <p:cNvPr id="527" name="Google Shape;527;p10"/>
              <p:cNvSpPr/>
              <p:nvPr/>
            </p:nvSpPr>
            <p:spPr>
              <a:xfrm>
                <a:off x="3203824" y="2238632"/>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Code Snippet: </a:t>
                </a:r>
                <a:endParaRPr sz="2200" b="0"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3F3F3F"/>
                    </a:solidFill>
                    <a:latin typeface="Open Sans"/>
                    <a:ea typeface="Open Sans"/>
                    <a:cs typeface="Open Sans"/>
                    <a:sym typeface="Open Sans"/>
                  </a:rPr>
                  <a:t> </a:t>
                </a:r>
                <a:endParaRPr sz="2200" b="0" i="0" u="none" strike="noStrike" cap="none" dirty="0">
                  <a:solidFill>
                    <a:srgbClr val="3F3F3F"/>
                  </a:solidFill>
                  <a:latin typeface="Arial"/>
                  <a:ea typeface="Arial"/>
                  <a:cs typeface="Arial"/>
                  <a:sym typeface="Arial"/>
                </a:endParaRPr>
              </a:p>
            </p:txBody>
          </p:sp>
          <p:sp>
            <p:nvSpPr>
              <p:cNvPr id="528" name="Google Shape;528;p10"/>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529" name="Google Shape;529;p10"/>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pic>
        <p:nvPicPr>
          <p:cNvPr id="530" name="Google Shape;530;p10"/>
          <p:cNvPicPr preferRelativeResize="0"/>
          <p:nvPr/>
        </p:nvPicPr>
        <p:blipFill rotWithShape="1">
          <a:blip r:embed="rId3">
            <a:alphaModFix/>
          </a:blip>
          <a:srcRect/>
          <a:stretch/>
        </p:blipFill>
        <p:spPr>
          <a:xfrm>
            <a:off x="5577499" y="685297"/>
            <a:ext cx="5101000" cy="521025"/>
          </a:xfrm>
          <a:prstGeom prst="rect">
            <a:avLst/>
          </a:prstGeom>
          <a:noFill/>
          <a:ln>
            <a:noFill/>
          </a:ln>
        </p:spPr>
      </p:pic>
      <p:sp>
        <p:nvSpPr>
          <p:cNvPr id="8" name="Google Shape;523;p10">
            <a:extLst>
              <a:ext uri="{FF2B5EF4-FFF2-40B4-BE49-F238E27FC236}">
                <a16:creationId xmlns:a16="http://schemas.microsoft.com/office/drawing/2014/main" id="{4F059AF1-1164-10A4-CC71-6286BDE61438}"/>
              </a:ext>
            </a:extLst>
          </p:cNvPr>
          <p:cNvSpPr/>
          <p:nvPr/>
        </p:nvSpPr>
        <p:spPr>
          <a:xfrm>
            <a:off x="1954353" y="2245664"/>
            <a:ext cx="5433258" cy="919161"/>
          </a:xfrm>
          <a:prstGeom prst="roundRect">
            <a:avLst>
              <a:gd name="adj" fmla="val 13701"/>
            </a:avLst>
          </a:prstGeom>
          <a:solidFill>
            <a:schemeClr val="bg1"/>
          </a:solid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algn="ctr">
              <a:lnSpc>
                <a:spcPct val="115000"/>
              </a:lnSpc>
              <a:buSzPts val="2200"/>
            </a:pPr>
            <a:endParaRPr lang="en-US" sz="2200" b="0" i="0" u="none" strike="noStrike" cap="none" dirty="0">
              <a:solidFill>
                <a:srgbClr val="3F3F3F"/>
              </a:solidFill>
              <a:latin typeface="Open Sans"/>
              <a:ea typeface="Open Sans"/>
              <a:cs typeface="Open Sans"/>
              <a:sym typeface="Open Sans"/>
            </a:endParaRPr>
          </a:p>
          <a:p>
            <a:pPr algn="ctr">
              <a:lnSpc>
                <a:spcPct val="115000"/>
              </a:lnSpc>
              <a:buSzPts val="2200"/>
            </a:pPr>
            <a:r>
              <a:rPr lang="en-US" sz="2200" b="0" i="0" u="none" strike="noStrike" cap="none" dirty="0">
                <a:solidFill>
                  <a:srgbClr val="3F3F3F"/>
                </a:solidFill>
                <a:latin typeface="Open Sans"/>
                <a:ea typeface="Open Sans"/>
                <a:cs typeface="Open Sans"/>
                <a:sym typeface="Open Sans"/>
              </a:rPr>
              <a:t>Create a function to convert a string </a:t>
            </a:r>
            <a:r>
              <a:rPr lang="en-US" sz="2200" dirty="0">
                <a:solidFill>
                  <a:srgbClr val="3F3F3F"/>
                </a:solidFill>
                <a:latin typeface="Open Sans"/>
                <a:ea typeface="Open Sans"/>
                <a:cs typeface="Open Sans"/>
                <a:sym typeface="Open Sans"/>
              </a:rPr>
              <a:t>to</a:t>
            </a:r>
            <a:r>
              <a:rPr lang="en-US" sz="2200" b="0" i="0" u="none" strike="noStrike" cap="none" dirty="0">
                <a:solidFill>
                  <a:srgbClr val="3F3F3F"/>
                </a:solidFill>
                <a:latin typeface="Open Sans"/>
                <a:ea typeface="Open Sans"/>
                <a:cs typeface="Open Sans"/>
                <a:sym typeface="Open Sans"/>
              </a:rPr>
              <a:t> </a:t>
            </a:r>
            <a:r>
              <a:rPr lang="en-US" sz="2200" dirty="0">
                <a:solidFill>
                  <a:srgbClr val="3F3F3F"/>
                </a:solidFill>
                <a:latin typeface="Open Sans"/>
                <a:ea typeface="Open Sans"/>
                <a:cs typeface="Open Sans"/>
                <a:sym typeface="Open Sans"/>
              </a:rPr>
              <a:t>u</a:t>
            </a:r>
            <a:r>
              <a:rPr lang="en-US" sz="2200" b="0" i="0" u="none" strike="noStrike" cap="none" dirty="0">
                <a:solidFill>
                  <a:srgbClr val="3F3F3F"/>
                </a:solidFill>
                <a:latin typeface="Open Sans"/>
                <a:ea typeface="Open Sans"/>
                <a:cs typeface="Open Sans"/>
                <a:sym typeface="Open Sans"/>
              </a:rPr>
              <a:t>ppercase</a:t>
            </a:r>
            <a:endParaRPr lang="en-US" sz="4000" dirty="0"/>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sp>
        <p:nvSpPr>
          <p:cNvPr id="9" name="Google Shape;523;p10">
            <a:extLst>
              <a:ext uri="{FF2B5EF4-FFF2-40B4-BE49-F238E27FC236}">
                <a16:creationId xmlns:a16="http://schemas.microsoft.com/office/drawing/2014/main" id="{C007D00A-8469-7FD1-E9FE-5BE5F68552DE}"/>
              </a:ext>
            </a:extLst>
          </p:cNvPr>
          <p:cNvSpPr/>
          <p:nvPr/>
        </p:nvSpPr>
        <p:spPr>
          <a:xfrm>
            <a:off x="8868389" y="2200890"/>
            <a:ext cx="5433258" cy="919161"/>
          </a:xfrm>
          <a:prstGeom prst="roundRect">
            <a:avLst>
              <a:gd name="adj" fmla="val 13701"/>
            </a:avLst>
          </a:prstGeom>
          <a:solidFill>
            <a:schemeClr val="bg1"/>
          </a:solidFill>
          <a:ln>
            <a:solidFill>
              <a:srgbClr val="666666"/>
            </a:solid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algn="ctr">
              <a:lnSpc>
                <a:spcPct val="115000"/>
              </a:lnSpc>
              <a:buSzPts val="2200"/>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mj-lt"/>
                <a:ea typeface="Open Sans"/>
                <a:cs typeface="Open Sans"/>
                <a:sym typeface="Open Sans"/>
              </a:rPr>
              <a:t>C</a:t>
            </a: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mj-lt"/>
                <a:ea typeface="Open Sans"/>
                <a:cs typeface="Open Sans"/>
                <a:sym typeface="Open Sans"/>
              </a:rPr>
              <a:t>Register function using UDF with DataFrame</a:t>
            </a: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mj-lt"/>
              <a:ea typeface="Open Sans"/>
              <a:cs typeface="Open Sans"/>
              <a:sym typeface="Open Sans"/>
            </a:endParaRPr>
          </a:p>
          <a:p>
            <a:pPr algn="ctr">
              <a:lnSpc>
                <a:spcPct val="115000"/>
              </a:lnSpc>
              <a:buSzPts val="2200"/>
            </a:pPr>
            <a:endParaRPr lang="en-US" sz="2200" dirty="0">
              <a:latin typeface="+mj-lt"/>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mj-lt"/>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141"/>
          <p:cNvSpPr txBox="1">
            <a:spLocks noGrp="1"/>
          </p:cNvSpPr>
          <p:nvPr>
            <p:ph type="body" idx="10"/>
          </p:nvPr>
        </p:nvSpPr>
        <p:spPr>
          <a:xfrm>
            <a:off x="0" y="4114800"/>
            <a:ext cx="16256001" cy="914400"/>
          </a:xfrm>
          <a:noFill/>
          <a:ln>
            <a:noFill/>
          </a:ln>
        </p:spPr>
        <p:txBody>
          <a:bodyPr spcFirstLastPara="1" wrap="square" lIns="91425" tIns="45700" rIns="91425" bIns="45700" anchor="t" anchorCtr="0">
            <a:normAutofit/>
          </a:bodyPr>
          <a:lstStyle/>
          <a:p>
            <a:pPr lvl="0"/>
            <a:r>
              <a:rPr lang="en-US" dirty="0">
                <a:sym typeface="Open Sans"/>
              </a:rPr>
              <a:t>User-Defined Aggregate Functions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42"/>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User-Defined Aggregate Functions</a:t>
            </a:r>
          </a:p>
        </p:txBody>
      </p:sp>
      <p:sp>
        <p:nvSpPr>
          <p:cNvPr id="541" name="Google Shape;541;p142"/>
          <p:cNvSpPr/>
          <p:nvPr/>
        </p:nvSpPr>
        <p:spPr>
          <a:xfrm>
            <a:off x="8128000" y="3317227"/>
            <a:ext cx="6254750" cy="2790812"/>
          </a:xfrm>
          <a:prstGeom prst="roundRect">
            <a:avLst>
              <a:gd name="adj" fmla="val 5226"/>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342900" marR="0" lvl="0" indent="-203200" algn="l"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203200" algn="l"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15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Spark SQL allows users to define custom aggregation functions called User-Defined Aggregate Functions or UDAFs.</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15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UDAFs are very useful when performing aggregations across groups or columns.</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graphicFrame>
        <p:nvGraphicFramePr>
          <p:cNvPr id="542" name="Google Shape;542;p142"/>
          <p:cNvGraphicFramePr/>
          <p:nvPr>
            <p:extLst>
              <p:ext uri="{D42A27DB-BD31-4B8C-83A1-F6EECF244321}">
                <p14:modId xmlns:p14="http://schemas.microsoft.com/office/powerpoint/2010/main" val="4026084877"/>
              </p:ext>
            </p:extLst>
          </p:nvPr>
        </p:nvGraphicFramePr>
        <p:xfrm>
          <a:off x="2875609" y="3219717"/>
          <a:ext cx="4207500" cy="2949260"/>
        </p:xfrm>
        <a:graphic>
          <a:graphicData uri="http://schemas.openxmlformats.org/drawingml/2006/table">
            <a:tbl>
              <a:tblPr>
                <a:noFill/>
                <a:tableStyleId>{3CC5AE59-72B4-4E4C-AE04-FC0A5A967E72}</a:tableStyleId>
              </a:tblPr>
              <a:tblGrid>
                <a:gridCol w="1320000">
                  <a:extLst>
                    <a:ext uri="{9D8B030D-6E8A-4147-A177-3AD203B41FA5}">
                      <a16:colId xmlns:a16="http://schemas.microsoft.com/office/drawing/2014/main" val="20000"/>
                    </a:ext>
                  </a:extLst>
                </a:gridCol>
                <a:gridCol w="1320000">
                  <a:extLst>
                    <a:ext uri="{9D8B030D-6E8A-4147-A177-3AD203B41FA5}">
                      <a16:colId xmlns:a16="http://schemas.microsoft.com/office/drawing/2014/main" val="20001"/>
                    </a:ext>
                  </a:extLst>
                </a:gridCol>
                <a:gridCol w="1567500">
                  <a:extLst>
                    <a:ext uri="{9D8B030D-6E8A-4147-A177-3AD203B41FA5}">
                      <a16:colId xmlns:a16="http://schemas.microsoft.com/office/drawing/2014/main" val="20002"/>
                    </a:ext>
                  </a:extLst>
                </a:gridCol>
              </a:tblGrid>
              <a:tr h="376634">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3F3F3F"/>
                          </a:solidFill>
                          <a:latin typeface="Open Sans"/>
                          <a:ea typeface="Open Sans"/>
                          <a:cs typeface="Open Sans"/>
                          <a:sym typeface="Open Sans"/>
                        </a:rPr>
                        <a:t>Type</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4C6E7"/>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3F3F3F"/>
                          </a:solidFill>
                          <a:latin typeface="Open Sans"/>
                          <a:ea typeface="Open Sans"/>
                          <a:cs typeface="Open Sans"/>
                          <a:sym typeface="Open Sans"/>
                        </a:rPr>
                        <a:t>Value</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4C6E7"/>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3F3F3F"/>
                          </a:solidFill>
                          <a:latin typeface="Open Sans"/>
                          <a:ea typeface="Open Sans"/>
                          <a:cs typeface="Open Sans"/>
                          <a:sym typeface="Open Sans"/>
                        </a:rPr>
                        <a:t>Type Total</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4C6E7"/>
                    </a:solidFill>
                  </a:tcPr>
                </a:tc>
                <a:extLst>
                  <a:ext uri="{0D108BD9-81ED-4DB2-BD59-A6C34878D82A}">
                    <a16:rowId xmlns:a16="http://schemas.microsoft.com/office/drawing/2014/main" val="10000"/>
                  </a:ext>
                </a:extLst>
              </a:tr>
              <a:tr h="428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A</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0CECE"/>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3</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15</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A</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0CECE"/>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12</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15</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B</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7</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9</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8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B</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2</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9</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8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C</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9</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20</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8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C</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11</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20</a:t>
                      </a:r>
                      <a:endParaRPr sz="2000" u="none" strike="noStrike" cap="none" dirty="0">
                        <a:solidFill>
                          <a:srgbClr val="3F3F3F"/>
                        </a:solidFill>
                        <a:latin typeface="Open Sans"/>
                        <a:ea typeface="Open Sans"/>
                        <a:cs typeface="Open Sans"/>
                        <a:sym typeface="Open Sans"/>
                      </a:endParaRPr>
                    </a:p>
                  </a:txBody>
                  <a:tcPr marL="7150" marR="7150" marT="71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543" name="Google Shape;543;p142"/>
          <p:cNvPicPr preferRelativeResize="0"/>
          <p:nvPr/>
        </p:nvPicPr>
        <p:blipFill rotWithShape="1">
          <a:blip r:embed="rId3">
            <a:alphaModFix/>
          </a:blip>
          <a:srcRect/>
          <a:stretch/>
        </p:blipFill>
        <p:spPr>
          <a:xfrm>
            <a:off x="3785939" y="704752"/>
            <a:ext cx="8684121" cy="521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143"/>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User-Defined Aggregate Functions</a:t>
            </a:r>
          </a:p>
        </p:txBody>
      </p:sp>
      <p:sp>
        <p:nvSpPr>
          <p:cNvPr id="549" name="Google Shape;549;p143"/>
          <p:cNvSpPr/>
          <p:nvPr/>
        </p:nvSpPr>
        <p:spPr>
          <a:xfrm>
            <a:off x="1866900" y="1617137"/>
            <a:ext cx="12858750" cy="954205"/>
          </a:xfrm>
          <a:prstGeom prst="roundRect">
            <a:avLst>
              <a:gd name="adj" fmla="val 16667"/>
            </a:avLst>
          </a:prstGeom>
          <a:solidFill>
            <a:schemeClr val="lt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342900" marR="0" lvl="0" indent="-203200" algn="ctr"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203200" algn="ctr"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To create a custom UDAF, it is required to extend UserDefinedAggregateFunction.</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5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sp>
        <p:nvSpPr>
          <p:cNvPr id="550" name="Google Shape;550;p143"/>
          <p:cNvSpPr/>
          <p:nvPr/>
        </p:nvSpPr>
        <p:spPr>
          <a:xfrm>
            <a:off x="4171921" y="4495800"/>
            <a:ext cx="9258329" cy="705766"/>
          </a:xfrm>
          <a:prstGeom prst="foldedCorner">
            <a:avLst>
              <a:gd name="adj" fmla="val 14225"/>
            </a:avLst>
          </a:prstGeom>
          <a:solidFill>
            <a:srgbClr val="EFF5FB"/>
          </a:solidFill>
          <a:ln w="12700" cap="flat" cmpd="sng">
            <a:solidFill>
              <a:srgbClr val="DDEAF6"/>
            </a:solidFill>
            <a:prstDash val="solid"/>
            <a:miter lim="800000"/>
            <a:headEnd type="none" w="sm" len="sm"/>
            <a:tailEnd type="none" w="sm" len="sm"/>
          </a:ln>
        </p:spPr>
        <p:txBody>
          <a:bodyPr spcFirstLastPara="1" wrap="square" lIns="135000" tIns="135000" rIns="135000" bIns="135000" anchor="t" anchorCtr="0">
            <a:spAutoFit/>
          </a:bodyPr>
          <a:lstStyle/>
          <a:p>
            <a:pPr marL="128588" marR="0" lvl="1" indent="0" algn="l" rtl="0">
              <a:lnSpc>
                <a:spcPct val="100000"/>
              </a:lnSpc>
              <a:spcBef>
                <a:spcPts val="0"/>
              </a:spcBef>
              <a:spcAft>
                <a:spcPts val="0"/>
              </a:spcAft>
              <a:buClr>
                <a:srgbClr val="000000"/>
              </a:buClr>
              <a:buSzPts val="2200"/>
              <a:buFont typeface="Arial"/>
              <a:buNone/>
            </a:pPr>
            <a:r>
              <a:rPr lang="en-US" sz="2200" b="0" i="1" u="none" strike="noStrike" cap="none" dirty="0">
                <a:solidFill>
                  <a:srgbClr val="000000"/>
                </a:solidFill>
                <a:latin typeface="Open Sans"/>
                <a:ea typeface="Open Sans"/>
                <a:cs typeface="Open Sans"/>
                <a:sym typeface="Open Sans"/>
              </a:rPr>
              <a:t>class GeometricMean extends UserDefinedAggregateFunction</a:t>
            </a:r>
            <a:endParaRPr sz="2200" b="0" i="1" u="none" strike="noStrike" cap="none" dirty="0">
              <a:solidFill>
                <a:srgbClr val="000000"/>
              </a:solidFill>
              <a:latin typeface="Open Sans"/>
              <a:ea typeface="Open Sans"/>
              <a:cs typeface="Open Sans"/>
              <a:sym typeface="Open Sans"/>
            </a:endParaRPr>
          </a:p>
        </p:txBody>
      </p:sp>
      <p:pic>
        <p:nvPicPr>
          <p:cNvPr id="551" name="Google Shape;551;p143"/>
          <p:cNvPicPr preferRelativeResize="0"/>
          <p:nvPr/>
        </p:nvPicPr>
        <p:blipFill rotWithShape="1">
          <a:blip r:embed="rId3">
            <a:alphaModFix/>
          </a:blip>
          <a:srcRect/>
          <a:stretch/>
        </p:blipFill>
        <p:spPr>
          <a:xfrm>
            <a:off x="3742518" y="704752"/>
            <a:ext cx="8770962" cy="521025"/>
          </a:xfrm>
          <a:prstGeom prst="rect">
            <a:avLst/>
          </a:prstGeom>
          <a:noFill/>
          <a:ln>
            <a:noFill/>
          </a:ln>
        </p:spPr>
      </p:pic>
      <p:sp>
        <p:nvSpPr>
          <p:cNvPr id="552" name="Google Shape;552;p143"/>
          <p:cNvSpPr txBox="1"/>
          <p:nvPr/>
        </p:nvSpPr>
        <p:spPr>
          <a:xfrm>
            <a:off x="4171921" y="3984427"/>
            <a:ext cx="280035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Open Sans"/>
                <a:ea typeface="Open Sans"/>
                <a:cs typeface="Open Sans"/>
                <a:sym typeface="Open Sans"/>
              </a:rPr>
              <a:t>Syntax:</a:t>
            </a:r>
            <a:endParaRPr sz="2200" b="0" i="0" u="none" strike="noStrike" cap="none" dirty="0">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body" sz="quarter" idx="11"/>
          </p:nvPr>
        </p:nvSpPr>
        <p:spPr>
          <a:xfrm>
            <a:off x="1306393" y="2725347"/>
            <a:ext cx="9036050" cy="1011238"/>
          </a:xfrm>
          <a:noFill/>
          <a:ln>
            <a:noFill/>
          </a:ln>
        </p:spPr>
        <p:txBody>
          <a:bodyPr spcFirstLastPara="1" wrap="square" lIns="91425" tIns="45700" rIns="91425" bIns="45700" anchor="t" anchorCtr="0">
            <a:noAutofit/>
          </a:bodyPr>
          <a:lstStyle/>
          <a:p>
            <a:pPr lvl="0"/>
            <a:r>
              <a:rPr lang="en-US" dirty="0">
                <a:sym typeface="Open Sans"/>
              </a:rPr>
              <a:t>Identify the importance and features of Spark SQL</a:t>
            </a:r>
            <a:endParaRPr lang="en-US" dirty="0"/>
          </a:p>
        </p:txBody>
      </p:sp>
      <p:sp>
        <p:nvSpPr>
          <p:cNvPr id="152" name="Google Shape;152;p5"/>
          <p:cNvSpPr txBox="1">
            <a:spLocks noGrp="1"/>
          </p:cNvSpPr>
          <p:nvPr>
            <p:ph type="body" sz="quarter" idx="12"/>
          </p:nvPr>
        </p:nvSpPr>
        <p:spPr>
          <a:xfrm>
            <a:off x="1297776" y="3701146"/>
            <a:ext cx="9036050" cy="1011238"/>
          </a:xfrm>
          <a:noFill/>
          <a:ln>
            <a:noFill/>
          </a:ln>
        </p:spPr>
        <p:txBody>
          <a:bodyPr spcFirstLastPara="1" wrap="square" lIns="91425" tIns="45700" rIns="91425" bIns="45700" anchor="t" anchorCtr="0">
            <a:noAutofit/>
          </a:bodyPr>
          <a:lstStyle/>
          <a:p>
            <a:pPr lvl="0"/>
            <a:r>
              <a:rPr lang="en-US" dirty="0">
                <a:sym typeface="Open Sans"/>
              </a:rPr>
              <a:t>Convert RDDs to DataFrames </a:t>
            </a:r>
            <a:endParaRPr lang="en-US" dirty="0"/>
          </a:p>
        </p:txBody>
      </p:sp>
      <p:sp>
        <p:nvSpPr>
          <p:cNvPr id="156" name="Google Shape;156;p5"/>
          <p:cNvSpPr txBox="1">
            <a:spLocks noGrp="1"/>
          </p:cNvSpPr>
          <p:nvPr>
            <p:ph type="body" sz="quarter" idx="13"/>
          </p:nvPr>
        </p:nvSpPr>
        <p:spPr>
          <a:xfrm>
            <a:off x="1297777" y="4535578"/>
            <a:ext cx="9036050" cy="1011237"/>
          </a:xfrm>
          <a:noFill/>
          <a:ln>
            <a:noFill/>
          </a:ln>
        </p:spPr>
        <p:txBody>
          <a:bodyPr spcFirstLastPara="1" wrap="square" lIns="91425" tIns="45700" rIns="91425" bIns="45700" anchor="t" anchorCtr="0">
            <a:noAutofit/>
          </a:bodyPr>
          <a:lstStyle/>
          <a:p>
            <a:pPr lvl="0"/>
            <a:r>
              <a:rPr lang="en-US" dirty="0">
                <a:sym typeface="Open Sans"/>
              </a:rPr>
              <a:t>Load data through different sources</a:t>
            </a:r>
          </a:p>
          <a:p>
            <a:pPr lvl="0"/>
            <a:endParaRPr lang="en-US" dirty="0">
              <a:sym typeface="Open Sans"/>
            </a:endParaRPr>
          </a:p>
        </p:txBody>
      </p:sp>
      <p:pic>
        <p:nvPicPr>
          <p:cNvPr id="153" name="Google Shape;153;p5"/>
          <p:cNvPicPr preferRelativeResize="0"/>
          <p:nvPr/>
        </p:nvPicPr>
        <p:blipFill>
          <a:blip r:embed="rId3"/>
          <a:srcRect/>
          <a:stretch/>
        </p:blipFill>
        <p:spPr>
          <a:xfrm>
            <a:off x="772260" y="2907454"/>
            <a:ext cx="393192" cy="384048"/>
          </a:xfrm>
          <a:prstGeom prst="rect">
            <a:avLst/>
          </a:prstGeom>
          <a:noFill/>
          <a:ln>
            <a:noFill/>
          </a:ln>
        </p:spPr>
      </p:pic>
      <p:pic>
        <p:nvPicPr>
          <p:cNvPr id="154" name="Google Shape;154;p5"/>
          <p:cNvPicPr preferRelativeResize="0"/>
          <p:nvPr/>
        </p:nvPicPr>
        <p:blipFill>
          <a:blip r:embed="rId3"/>
          <a:srcRect/>
          <a:stretch/>
        </p:blipFill>
        <p:spPr>
          <a:xfrm>
            <a:off x="772257" y="3771506"/>
            <a:ext cx="393192" cy="384048"/>
          </a:xfrm>
          <a:prstGeom prst="rect">
            <a:avLst/>
          </a:prstGeom>
          <a:noFill/>
          <a:ln>
            <a:noFill/>
          </a:ln>
        </p:spPr>
      </p:pic>
      <p:pic>
        <p:nvPicPr>
          <p:cNvPr id="155" name="Google Shape;155;p5"/>
          <p:cNvPicPr preferRelativeResize="0"/>
          <p:nvPr/>
        </p:nvPicPr>
        <p:blipFill>
          <a:blip r:embed="rId3"/>
          <a:srcRect/>
          <a:stretch/>
        </p:blipFill>
        <p:spPr>
          <a:xfrm>
            <a:off x="772256" y="4613666"/>
            <a:ext cx="393192" cy="384048"/>
          </a:xfrm>
          <a:prstGeom prst="rect">
            <a:avLst/>
          </a:prstGeom>
          <a:noFill/>
          <a:ln>
            <a:noFill/>
          </a:ln>
        </p:spPr>
      </p:pic>
      <p:sp>
        <p:nvSpPr>
          <p:cNvPr id="157" name="Google Shape;157;p5"/>
          <p:cNvSpPr txBox="1"/>
          <p:nvPr/>
        </p:nvSpPr>
        <p:spPr>
          <a:xfrm>
            <a:off x="1059149" y="5328902"/>
            <a:ext cx="8099408" cy="58624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1000"/>
              </a:spcBef>
              <a:spcAft>
                <a:spcPts val="0"/>
              </a:spcAft>
              <a:buClr>
                <a:srgbClr val="3F3F3F"/>
              </a:buClr>
              <a:buSzPts val="2200"/>
              <a:buFont typeface="Arial"/>
              <a:buNone/>
            </a:pPr>
            <a:r>
              <a:rPr lang="en-US" sz="2200" b="0" i="0" u="none" strike="noStrike" cap="none" dirty="0">
                <a:solidFill>
                  <a:srgbClr val="3F3F3F"/>
                </a:solidFill>
                <a:latin typeface="Open Sans"/>
                <a:ea typeface="Open Sans"/>
                <a:cs typeface="Open Sans"/>
                <a:sym typeface="Open Sans"/>
              </a:rPr>
              <a:t>Illustrate user-defined functions</a:t>
            </a:r>
            <a:endParaRPr sz="1400" b="0" i="0" u="none" strike="noStrike" cap="none" dirty="0">
              <a:solidFill>
                <a:srgbClr val="000000"/>
              </a:solidFill>
              <a:latin typeface="Arial"/>
              <a:ea typeface="Arial"/>
              <a:cs typeface="Arial"/>
              <a:sym typeface="Arial"/>
            </a:endParaRPr>
          </a:p>
        </p:txBody>
      </p:sp>
      <p:sp>
        <p:nvSpPr>
          <p:cNvPr id="158" name="Google Shape;158;p5"/>
          <p:cNvSpPr txBox="1"/>
          <p:nvPr/>
        </p:nvSpPr>
        <p:spPr>
          <a:xfrm>
            <a:off x="1296037" y="6284772"/>
            <a:ext cx="8099408" cy="5862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2200"/>
              <a:buFont typeface="Arial"/>
              <a:buNone/>
            </a:pPr>
            <a:r>
              <a:rPr lang="en-US" sz="2200" b="0" i="0" u="none" strike="noStrike" cap="none" dirty="0">
                <a:solidFill>
                  <a:srgbClr val="3F3F3F"/>
                </a:solidFill>
                <a:latin typeface="Open Sans"/>
                <a:ea typeface="Open Sans"/>
                <a:cs typeface="Open Sans"/>
                <a:sym typeface="Open Sans"/>
              </a:rPr>
              <a:t>Interoperate with RDDs</a:t>
            </a:r>
            <a:endParaRPr sz="1400" b="0" i="0" u="none" strike="noStrike" cap="none" dirty="0">
              <a:solidFill>
                <a:srgbClr val="000000"/>
              </a:solidFill>
              <a:latin typeface="Arial"/>
              <a:ea typeface="Arial"/>
              <a:cs typeface="Arial"/>
              <a:sym typeface="Arial"/>
            </a:endParaRPr>
          </a:p>
        </p:txBody>
      </p:sp>
      <p:pic>
        <p:nvPicPr>
          <p:cNvPr id="159" name="Google Shape;159;p5"/>
          <p:cNvPicPr preferRelativeResize="0"/>
          <p:nvPr/>
        </p:nvPicPr>
        <p:blipFill>
          <a:blip r:embed="rId3"/>
          <a:srcRect/>
          <a:stretch/>
        </p:blipFill>
        <p:spPr>
          <a:xfrm>
            <a:off x="772256" y="6319878"/>
            <a:ext cx="393192" cy="384048"/>
          </a:xfrm>
          <a:prstGeom prst="rect">
            <a:avLst/>
          </a:prstGeom>
          <a:noFill/>
          <a:ln>
            <a:noFill/>
          </a:ln>
        </p:spPr>
      </p:pic>
      <p:pic>
        <p:nvPicPr>
          <p:cNvPr id="160" name="Google Shape;160;p5"/>
          <p:cNvPicPr preferRelativeResize="0"/>
          <p:nvPr/>
        </p:nvPicPr>
        <p:blipFill>
          <a:blip r:embed="rId3"/>
          <a:srcRect/>
          <a:stretch/>
        </p:blipFill>
        <p:spPr>
          <a:xfrm>
            <a:off x="772256" y="5497992"/>
            <a:ext cx="393192" cy="38404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44"/>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Methods </a:t>
            </a:r>
          </a:p>
        </p:txBody>
      </p:sp>
      <p:grpSp>
        <p:nvGrpSpPr>
          <p:cNvPr id="558" name="Google Shape;558;p144"/>
          <p:cNvGrpSpPr/>
          <p:nvPr/>
        </p:nvGrpSpPr>
        <p:grpSpPr>
          <a:xfrm>
            <a:off x="2472592" y="2122645"/>
            <a:ext cx="11365136" cy="4612630"/>
            <a:chOff x="914280" y="3407420"/>
            <a:chExt cx="10298456" cy="3220392"/>
          </a:xfrm>
        </p:grpSpPr>
        <p:grpSp>
          <p:nvGrpSpPr>
            <p:cNvPr id="559" name="Google Shape;559;p144"/>
            <p:cNvGrpSpPr/>
            <p:nvPr/>
          </p:nvGrpSpPr>
          <p:grpSpPr>
            <a:xfrm>
              <a:off x="2783672" y="4244924"/>
              <a:ext cx="8429064" cy="679874"/>
              <a:chOff x="6803925" y="3905604"/>
              <a:chExt cx="11238753" cy="906499"/>
            </a:xfrm>
          </p:grpSpPr>
          <p:sp>
            <p:nvSpPr>
              <p:cNvPr id="560" name="Google Shape;560;p144"/>
              <p:cNvSpPr/>
              <p:nvPr/>
            </p:nvSpPr>
            <p:spPr>
              <a:xfrm>
                <a:off x="6807792" y="3905604"/>
                <a:ext cx="11234886" cy="906499"/>
              </a:xfrm>
              <a:prstGeom prst="roundRect">
                <a:avLst>
                  <a:gd name="adj" fmla="val 0"/>
                </a:avLst>
              </a:prstGeom>
              <a:solidFill>
                <a:srgbClr val="D6E9F2"/>
              </a:solidFill>
              <a:ln>
                <a:noFill/>
              </a:ln>
              <a:effectLst>
                <a:outerShdw blurRad="76200" sy="23000" kx="1200000" algn="br" rotWithShape="0">
                  <a:srgbClr val="000000">
                    <a:alpha val="20000"/>
                  </a:srgbClr>
                </a:outerShdw>
              </a:effectLst>
            </p:spPr>
            <p:txBody>
              <a:bodyPr spcFirstLastPara="1" wrap="square" lIns="205725" tIns="0" rIns="0" bIns="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This method is called once for each group on a given node.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Spark will call update for each input record in a given group.</a:t>
                </a:r>
                <a:endParaRPr sz="1400" b="0" i="0" u="none" strike="noStrike" cap="none" dirty="0">
                  <a:solidFill>
                    <a:srgbClr val="000000"/>
                  </a:solidFill>
                  <a:latin typeface="Arial"/>
                  <a:ea typeface="Arial"/>
                  <a:cs typeface="Arial"/>
                  <a:sym typeface="Arial"/>
                </a:endParaRPr>
              </a:p>
            </p:txBody>
          </p:sp>
          <p:sp>
            <p:nvSpPr>
              <p:cNvPr id="561" name="Google Shape;561;p144"/>
              <p:cNvSpPr/>
              <p:nvPr/>
            </p:nvSpPr>
            <p:spPr>
              <a:xfrm rot="5400000">
                <a:off x="6706318" y="4265952"/>
                <a:ext cx="389262" cy="194047"/>
              </a:xfrm>
              <a:prstGeom prst="triangle">
                <a:avLst>
                  <a:gd name="adj" fmla="val 50000"/>
                </a:avLst>
              </a:prstGeom>
              <a:solidFill>
                <a:srgbClr val="61ADCF"/>
              </a:solidFill>
              <a:ln>
                <a:noFill/>
              </a:ln>
              <a:effectLst>
                <a:outerShdw blurRad="76200" sy="23000" kx="1200000" algn="br" rotWithShape="0">
                  <a:srgbClr val="000000">
                    <a:alpha val="2000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650"/>
                  <a:buFont typeface="Arial"/>
                  <a:buNone/>
                </a:pPr>
                <a:endParaRPr sz="1650" b="0" i="0" u="none" strike="noStrike" cap="none" dirty="0">
                  <a:solidFill>
                    <a:srgbClr val="FFFFFF"/>
                  </a:solidFill>
                  <a:latin typeface="Open Sans"/>
                  <a:ea typeface="Open Sans"/>
                  <a:cs typeface="Open Sans"/>
                  <a:sym typeface="Open Sans"/>
                </a:endParaRPr>
              </a:p>
            </p:txBody>
          </p:sp>
        </p:grpSp>
        <p:grpSp>
          <p:nvGrpSpPr>
            <p:cNvPr id="562" name="Google Shape;562;p144"/>
            <p:cNvGrpSpPr/>
            <p:nvPr/>
          </p:nvGrpSpPr>
          <p:grpSpPr>
            <a:xfrm>
              <a:off x="2774406" y="5073160"/>
              <a:ext cx="8429061" cy="676720"/>
              <a:chOff x="7363488" y="5031018"/>
              <a:chExt cx="11238747" cy="902293"/>
            </a:xfrm>
          </p:grpSpPr>
          <p:sp>
            <p:nvSpPr>
              <p:cNvPr id="563" name="Google Shape;563;p144"/>
              <p:cNvSpPr/>
              <p:nvPr/>
            </p:nvSpPr>
            <p:spPr>
              <a:xfrm>
                <a:off x="7371471" y="5031018"/>
                <a:ext cx="11230765" cy="902293"/>
              </a:xfrm>
              <a:prstGeom prst="roundRect">
                <a:avLst>
                  <a:gd name="adj" fmla="val 0"/>
                </a:avLst>
              </a:prstGeom>
              <a:solidFill>
                <a:srgbClr val="FFE0C9"/>
              </a:solidFill>
              <a:ln>
                <a:noFill/>
              </a:ln>
              <a:effectLst>
                <a:outerShdw blurRad="76200" sy="23000" kx="1200000" algn="br" rotWithShape="0">
                  <a:srgbClr val="000000">
                    <a:alpha val="20000"/>
                  </a:srgbClr>
                </a:outerShdw>
              </a:effectLst>
            </p:spPr>
            <p:txBody>
              <a:bodyPr spcFirstLastPara="1" wrap="square" lIns="205725" tIns="0" rIns="0" bIns="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Spark computes partial aggregate results and combines them if the function supports partial aggregates</a:t>
                </a:r>
                <a:endParaRPr sz="1400" b="0" i="0" u="none" strike="noStrike" cap="none" dirty="0">
                  <a:solidFill>
                    <a:srgbClr val="000000"/>
                  </a:solidFill>
                  <a:latin typeface="Arial"/>
                  <a:ea typeface="Arial"/>
                  <a:cs typeface="Arial"/>
                  <a:sym typeface="Arial"/>
                </a:endParaRPr>
              </a:p>
            </p:txBody>
          </p:sp>
          <p:sp>
            <p:nvSpPr>
              <p:cNvPr id="564" name="Google Shape;564;p144"/>
              <p:cNvSpPr/>
              <p:nvPr/>
            </p:nvSpPr>
            <p:spPr>
              <a:xfrm rot="5400000">
                <a:off x="7265881" y="5383038"/>
                <a:ext cx="389262" cy="194047"/>
              </a:xfrm>
              <a:prstGeom prst="triangle">
                <a:avLst>
                  <a:gd name="adj" fmla="val 50000"/>
                </a:avLst>
              </a:prstGeom>
              <a:solidFill>
                <a:srgbClr val="E36F72"/>
              </a:solidFill>
              <a:ln>
                <a:noFill/>
              </a:ln>
              <a:effectLst>
                <a:outerShdw blurRad="76200" sy="23000" kx="1200000" algn="br" rotWithShape="0">
                  <a:srgbClr val="000000">
                    <a:alpha val="2000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650"/>
                  <a:buFont typeface="Arial"/>
                  <a:buNone/>
                </a:pPr>
                <a:endParaRPr sz="1650" b="0" i="0" u="none" strike="noStrike" cap="none" dirty="0">
                  <a:solidFill>
                    <a:srgbClr val="FFFFFF"/>
                  </a:solidFill>
                  <a:latin typeface="Open Sans"/>
                  <a:ea typeface="Open Sans"/>
                  <a:cs typeface="Open Sans"/>
                  <a:sym typeface="Open Sans"/>
                </a:endParaRPr>
              </a:p>
            </p:txBody>
          </p:sp>
        </p:grpSp>
        <p:grpSp>
          <p:nvGrpSpPr>
            <p:cNvPr id="565" name="Google Shape;565;p144"/>
            <p:cNvGrpSpPr/>
            <p:nvPr/>
          </p:nvGrpSpPr>
          <p:grpSpPr>
            <a:xfrm>
              <a:off x="2774403" y="3407420"/>
              <a:ext cx="8429064" cy="679874"/>
              <a:chOff x="6803925" y="3905604"/>
              <a:chExt cx="11238753" cy="906499"/>
            </a:xfrm>
          </p:grpSpPr>
          <p:sp>
            <p:nvSpPr>
              <p:cNvPr id="566" name="Google Shape;566;p144"/>
              <p:cNvSpPr/>
              <p:nvPr/>
            </p:nvSpPr>
            <p:spPr>
              <a:xfrm>
                <a:off x="6807792" y="3905604"/>
                <a:ext cx="11234886" cy="906499"/>
              </a:xfrm>
              <a:prstGeom prst="roundRect">
                <a:avLst>
                  <a:gd name="adj" fmla="val 0"/>
                </a:avLst>
              </a:prstGeom>
              <a:solidFill>
                <a:srgbClr val="D5DBE5"/>
              </a:solidFill>
              <a:ln>
                <a:noFill/>
              </a:ln>
              <a:effectLst>
                <a:outerShdw blurRad="76200" sy="23000" kx="1200000" algn="br" rotWithShape="0">
                  <a:srgbClr val="000000">
                    <a:alpha val="20000"/>
                  </a:srgbClr>
                </a:outerShdw>
              </a:effectLst>
            </p:spPr>
            <p:txBody>
              <a:bodyPr spcFirstLastPara="1" wrap="square" lIns="205725" tIns="0" rIns="0" bIns="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On a given node, this method is called once for each group.</a:t>
                </a:r>
                <a:endParaRPr sz="2200" b="0" i="0" u="none" strike="noStrike" cap="none" dirty="0">
                  <a:solidFill>
                    <a:srgbClr val="3F3F3F"/>
                  </a:solidFill>
                  <a:latin typeface="Open Sans"/>
                  <a:ea typeface="Open Sans"/>
                  <a:cs typeface="Open Sans"/>
                  <a:sym typeface="Open Sans"/>
                </a:endParaRPr>
              </a:p>
            </p:txBody>
          </p:sp>
          <p:sp>
            <p:nvSpPr>
              <p:cNvPr id="567" name="Google Shape;567;p144"/>
              <p:cNvSpPr/>
              <p:nvPr/>
            </p:nvSpPr>
            <p:spPr>
              <a:xfrm rot="5400000">
                <a:off x="6706318" y="4265952"/>
                <a:ext cx="389262" cy="194047"/>
              </a:xfrm>
              <a:prstGeom prst="triangle">
                <a:avLst>
                  <a:gd name="adj" fmla="val 50000"/>
                </a:avLst>
              </a:prstGeom>
              <a:solidFill>
                <a:srgbClr val="8296B0"/>
              </a:solidFill>
              <a:ln>
                <a:noFill/>
              </a:ln>
              <a:effectLst>
                <a:outerShdw blurRad="76200" sy="23000" kx="1200000" algn="br" rotWithShape="0">
                  <a:srgbClr val="000000">
                    <a:alpha val="2000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FFFFFF"/>
                  </a:solidFill>
                  <a:latin typeface="Arial"/>
                  <a:ea typeface="Arial"/>
                  <a:cs typeface="Arial"/>
                  <a:sym typeface="Arial"/>
                </a:endParaRPr>
              </a:p>
            </p:txBody>
          </p:sp>
        </p:grpSp>
        <p:sp>
          <p:nvSpPr>
            <p:cNvPr id="568" name="Google Shape;568;p144"/>
            <p:cNvSpPr/>
            <p:nvPr/>
          </p:nvSpPr>
          <p:spPr>
            <a:xfrm>
              <a:off x="914284" y="4241966"/>
              <a:ext cx="1872287" cy="679874"/>
            </a:xfrm>
            <a:prstGeom prst="roundRect">
              <a:avLst>
                <a:gd name="adj" fmla="val 0"/>
              </a:avLst>
            </a:prstGeom>
            <a:solidFill>
              <a:srgbClr val="61ADCF"/>
            </a:solidFill>
            <a:ln>
              <a:noFill/>
            </a:ln>
            <a:effectLst>
              <a:outerShdw blurRad="76200" sy="23000" kx="1200000" algn="br" rotWithShape="0">
                <a:srgbClr val="000000">
                  <a:alpha val="20000"/>
                </a:srgbClr>
              </a:outerShdw>
            </a:effectLst>
          </p:spPr>
          <p:txBody>
            <a:bodyPr spcFirstLastPara="1" wrap="square" lIns="68550" tIns="34275" rIns="135000" bIns="34275" anchor="ctr" anchorCtr="0">
              <a:noAutofit/>
            </a:bodyPr>
            <a:lstStyle/>
            <a:p>
              <a:pPr marL="85732"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Update</a:t>
              </a:r>
              <a:endParaRPr sz="2200" b="0" i="0" u="none" strike="noStrike" cap="none"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p:txBody>
        </p:sp>
        <p:sp>
          <p:nvSpPr>
            <p:cNvPr id="569" name="Google Shape;569;p144"/>
            <p:cNvSpPr/>
            <p:nvPr/>
          </p:nvSpPr>
          <p:spPr>
            <a:xfrm>
              <a:off x="914283" y="5075502"/>
              <a:ext cx="1869388" cy="679874"/>
            </a:xfrm>
            <a:prstGeom prst="roundRect">
              <a:avLst>
                <a:gd name="adj" fmla="val 0"/>
              </a:avLst>
            </a:prstGeom>
            <a:solidFill>
              <a:srgbClr val="E36F72"/>
            </a:solidFill>
            <a:ln>
              <a:noFill/>
            </a:ln>
            <a:effectLst>
              <a:outerShdw blurRad="76200" sy="23000" kx="1200000" algn="br" rotWithShape="0">
                <a:srgbClr val="000000">
                  <a:alpha val="20000"/>
                </a:srgbClr>
              </a:outerShdw>
            </a:effectLst>
          </p:spPr>
          <p:txBody>
            <a:bodyPr spcFirstLastPara="1" wrap="square" lIns="68550" tIns="34275" rIns="135000" bIns="34275" anchor="ctr" anchorCtr="0">
              <a:noAutofit/>
            </a:bodyPr>
            <a:lstStyle/>
            <a:p>
              <a:pPr marL="85732"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Merge</a:t>
              </a:r>
              <a:endParaRPr sz="2200" b="0" i="0" u="none" strike="noStrike" cap="none" dirty="0">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endParaRPr>
            </a:p>
          </p:txBody>
        </p:sp>
        <p:sp>
          <p:nvSpPr>
            <p:cNvPr id="570" name="Google Shape;570;p144"/>
            <p:cNvSpPr/>
            <p:nvPr/>
          </p:nvSpPr>
          <p:spPr>
            <a:xfrm>
              <a:off x="914283" y="3407420"/>
              <a:ext cx="1869388" cy="679874"/>
            </a:xfrm>
            <a:prstGeom prst="roundRect">
              <a:avLst>
                <a:gd name="adj" fmla="val 0"/>
              </a:avLst>
            </a:prstGeom>
            <a:solidFill>
              <a:srgbClr val="8296B0"/>
            </a:solidFill>
            <a:ln>
              <a:noFill/>
            </a:ln>
            <a:effectLst>
              <a:outerShdw blurRad="76200" sy="23000" kx="1200000" algn="br" rotWithShape="0">
                <a:srgbClr val="000000">
                  <a:alpha val="20000"/>
                </a:srgbClr>
              </a:outerShdw>
            </a:effectLst>
          </p:spPr>
          <p:txBody>
            <a:bodyPr spcFirstLastPara="1" wrap="square" lIns="68550" tIns="34275" rIns="135000" bIns="34275" anchor="ctr" anchorCtr="0">
              <a:noAutofit/>
            </a:bodyPr>
            <a:lstStyle/>
            <a:p>
              <a:pPr marL="85732"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Initialize</a:t>
              </a:r>
              <a:endParaRPr sz="2200" b="0" i="0" u="none" strike="noStrike" cap="none" dirty="0">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endParaRPr>
            </a:p>
          </p:txBody>
        </p:sp>
        <p:grpSp>
          <p:nvGrpSpPr>
            <p:cNvPr id="571" name="Google Shape;571;p144"/>
            <p:cNvGrpSpPr/>
            <p:nvPr/>
          </p:nvGrpSpPr>
          <p:grpSpPr>
            <a:xfrm>
              <a:off x="2774402" y="5945595"/>
              <a:ext cx="8429061" cy="676720"/>
              <a:chOff x="7363488" y="5031018"/>
              <a:chExt cx="11238747" cy="902293"/>
            </a:xfrm>
          </p:grpSpPr>
          <p:sp>
            <p:nvSpPr>
              <p:cNvPr id="572" name="Google Shape;572;p144"/>
              <p:cNvSpPr/>
              <p:nvPr/>
            </p:nvSpPr>
            <p:spPr>
              <a:xfrm>
                <a:off x="7371471" y="5031018"/>
                <a:ext cx="11230765" cy="902293"/>
              </a:xfrm>
              <a:prstGeom prst="roundRect">
                <a:avLst>
                  <a:gd name="adj" fmla="val 0"/>
                </a:avLst>
              </a:prstGeom>
              <a:solidFill>
                <a:srgbClr val="FEE7BE"/>
              </a:solidFill>
              <a:ln>
                <a:noFill/>
              </a:ln>
              <a:effectLst>
                <a:outerShdw blurRad="76200" sy="23000" kx="1200000" algn="br" rotWithShape="0">
                  <a:srgbClr val="000000">
                    <a:alpha val="20000"/>
                  </a:srgbClr>
                </a:outerShdw>
              </a:effectLst>
            </p:spPr>
            <p:txBody>
              <a:bodyPr spcFirstLastPara="1" wrap="square" lIns="205725" tIns="0" rIns="0" bIns="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Spark will call evaluate to get the final result when all the entries for  a group are exhausted.</a:t>
                </a:r>
                <a:endParaRPr sz="1400" b="0" i="0" u="none" strike="noStrike" cap="none" dirty="0">
                  <a:solidFill>
                    <a:srgbClr val="000000"/>
                  </a:solidFill>
                  <a:latin typeface="Arial"/>
                  <a:ea typeface="Arial"/>
                  <a:cs typeface="Arial"/>
                  <a:sym typeface="Arial"/>
                </a:endParaRPr>
              </a:p>
            </p:txBody>
          </p:sp>
          <p:sp>
            <p:nvSpPr>
              <p:cNvPr id="573" name="Google Shape;573;p144"/>
              <p:cNvSpPr/>
              <p:nvPr/>
            </p:nvSpPr>
            <p:spPr>
              <a:xfrm rot="5400000">
                <a:off x="7265881" y="5383038"/>
                <a:ext cx="389262" cy="194047"/>
              </a:xfrm>
              <a:prstGeom prst="triangle">
                <a:avLst>
                  <a:gd name="adj" fmla="val 50000"/>
                </a:avLst>
              </a:prstGeom>
              <a:solidFill>
                <a:srgbClr val="E78E4B"/>
              </a:solidFill>
              <a:ln>
                <a:noFill/>
              </a:ln>
              <a:effectLst>
                <a:outerShdw blurRad="76200" sy="23000" kx="1200000" algn="br" rotWithShape="0">
                  <a:srgbClr val="000000">
                    <a:alpha val="20000"/>
                  </a:srgbClr>
                </a:outerShdw>
              </a:effectLst>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650"/>
                  <a:buFont typeface="Arial"/>
                  <a:buNone/>
                </a:pPr>
                <a:endParaRPr sz="1650" b="0" i="0" u="none" strike="noStrike" cap="none" dirty="0">
                  <a:solidFill>
                    <a:srgbClr val="FFFFFF"/>
                  </a:solidFill>
                  <a:latin typeface="Open Sans"/>
                  <a:ea typeface="Open Sans"/>
                  <a:cs typeface="Open Sans"/>
                  <a:sym typeface="Open Sans"/>
                </a:endParaRPr>
              </a:p>
            </p:txBody>
          </p:sp>
        </p:grpSp>
        <p:sp>
          <p:nvSpPr>
            <p:cNvPr id="574" name="Google Shape;574;p144"/>
            <p:cNvSpPr/>
            <p:nvPr/>
          </p:nvSpPr>
          <p:spPr>
            <a:xfrm>
              <a:off x="914280" y="5947938"/>
              <a:ext cx="1869388" cy="679874"/>
            </a:xfrm>
            <a:prstGeom prst="roundRect">
              <a:avLst>
                <a:gd name="adj" fmla="val 0"/>
              </a:avLst>
            </a:prstGeom>
            <a:solidFill>
              <a:srgbClr val="E78E4B"/>
            </a:solidFill>
            <a:ln>
              <a:noFill/>
            </a:ln>
            <a:effectLst>
              <a:outerShdw blurRad="76200" sy="23000" kx="1200000" algn="br" rotWithShape="0">
                <a:srgbClr val="000000">
                  <a:alpha val="20000"/>
                </a:srgbClr>
              </a:outerShdw>
            </a:effectLst>
          </p:spPr>
          <p:txBody>
            <a:bodyPr spcFirstLastPara="1" wrap="square" lIns="68550" tIns="34275" rIns="135000" bIns="34275" anchor="ctr" anchorCtr="0">
              <a:noAutofit/>
            </a:bodyPr>
            <a:lstStyle/>
            <a:p>
              <a:pPr marL="85732"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Evaluate</a:t>
              </a:r>
              <a:endParaRPr sz="2200" b="0" i="0" u="none" strike="noStrike" cap="none" dirty="0">
                <a:solidFill>
                  <a:srgbClr val="FFFFFF"/>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endParaRPr>
            </a:p>
          </p:txBody>
        </p:sp>
      </p:grpSp>
      <p:pic>
        <p:nvPicPr>
          <p:cNvPr id="575" name="Google Shape;575;p144"/>
          <p:cNvPicPr preferRelativeResize="0"/>
          <p:nvPr/>
        </p:nvPicPr>
        <p:blipFill rotWithShape="1">
          <a:blip r:embed="rId3">
            <a:alphaModFix/>
          </a:blip>
          <a:srcRect/>
          <a:stretch/>
        </p:blipFill>
        <p:spPr>
          <a:xfrm>
            <a:off x="6832148" y="678796"/>
            <a:ext cx="2591703" cy="521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145"/>
          <p:cNvSpPr txBox="1">
            <a:spLocks noGrp="1"/>
          </p:cNvSpPr>
          <p:nvPr>
            <p:ph type="body" idx="10"/>
          </p:nvPr>
        </p:nvSpPr>
        <p:spPr>
          <a:xfrm>
            <a:off x="0" y="4114800"/>
            <a:ext cx="16256001" cy="914400"/>
          </a:xfrm>
          <a:noFill/>
          <a:ln>
            <a:noFill/>
          </a:ln>
        </p:spPr>
        <p:txBody>
          <a:bodyPr spcFirstLastPara="1" wrap="square" lIns="91425" tIns="45700" rIns="91425" bIns="45700" anchor="t" anchorCtr="0">
            <a:normAutofit/>
          </a:bodyPr>
          <a:lstStyle/>
          <a:p>
            <a:pPr lvl="0"/>
            <a:r>
              <a:rPr lang="en-US" dirty="0">
                <a:sym typeface="Open Sans"/>
              </a:rPr>
              <a:t>Apache Spark DataFrames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46"/>
          <p:cNvSpPr txBox="1">
            <a:spLocks noGrp="1"/>
          </p:cNvSpPr>
          <p:nvPr>
            <p:ph type="title"/>
          </p:nvPr>
        </p:nvSpPr>
        <p:spPr>
          <a:xfrm>
            <a:off x="-9525" y="249643"/>
            <a:ext cx="16275050" cy="687387"/>
          </a:xfrm>
          <a:noFill/>
          <a:ln>
            <a:noFill/>
          </a:ln>
        </p:spPr>
        <p:txBody>
          <a:bodyPr spcFirstLastPara="1" wrap="square" lIns="91425" tIns="45700" rIns="91425" bIns="45700" anchor="ctr" anchorCtr="0">
            <a:normAutofit/>
          </a:bodyPr>
          <a:lstStyle/>
          <a:p>
            <a:pPr lvl="0"/>
            <a:r>
              <a:rPr lang="en-US" dirty="0">
                <a:sym typeface="Open Sans"/>
              </a:rPr>
              <a:t>DataFrames</a:t>
            </a:r>
          </a:p>
        </p:txBody>
      </p:sp>
      <p:sp>
        <p:nvSpPr>
          <p:cNvPr id="586" name="Google Shape;586;p146"/>
          <p:cNvSpPr/>
          <p:nvPr/>
        </p:nvSpPr>
        <p:spPr>
          <a:xfrm>
            <a:off x="8127517" y="3078247"/>
            <a:ext cx="7315683" cy="3528612"/>
          </a:xfrm>
          <a:prstGeom prst="roundRect">
            <a:avLst>
              <a:gd name="adj" fmla="val 3893"/>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342900" marR="0" lvl="0" indent="-203200" algn="l"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15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DataFrames represent a distributed collection of data in which data is organized into named columns.</a:t>
            </a:r>
            <a:endParaRPr sz="2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15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was introduced in Spark 1.3 as an extension to RDDs.</a:t>
            </a:r>
            <a:endParaRPr sz="1400" b="0" i="0" u="none" strike="noStrike" cap="none" dirty="0">
              <a:solidFill>
                <a:srgbClr val="000000"/>
              </a:solidFill>
              <a:latin typeface="Arial"/>
              <a:ea typeface="Arial"/>
              <a:cs typeface="Arial"/>
              <a:sym typeface="Arial"/>
            </a:endParaRPr>
          </a:p>
          <a:p>
            <a:pPr marL="342900" marR="0" lvl="0" indent="-203200" algn="l"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is a used for representing structured data in Spark.</a:t>
            </a: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pic>
        <p:nvPicPr>
          <p:cNvPr id="587" name="Google Shape;587;p146"/>
          <p:cNvPicPr preferRelativeResize="0"/>
          <p:nvPr/>
        </p:nvPicPr>
        <p:blipFill rotWithShape="1">
          <a:blip r:embed="rId3">
            <a:alphaModFix/>
          </a:blip>
          <a:srcRect/>
          <a:stretch/>
        </p:blipFill>
        <p:spPr>
          <a:xfrm>
            <a:off x="6368554" y="704752"/>
            <a:ext cx="3518892" cy="521025"/>
          </a:xfrm>
          <a:prstGeom prst="rect">
            <a:avLst/>
          </a:prstGeom>
          <a:noFill/>
          <a:ln>
            <a:noFill/>
          </a:ln>
        </p:spPr>
      </p:pic>
      <p:grpSp>
        <p:nvGrpSpPr>
          <p:cNvPr id="588" name="Google Shape;588;p146"/>
          <p:cNvGrpSpPr/>
          <p:nvPr/>
        </p:nvGrpSpPr>
        <p:grpSpPr>
          <a:xfrm>
            <a:off x="1956833" y="3726417"/>
            <a:ext cx="5114687" cy="2232271"/>
            <a:chOff x="2867263" y="3076575"/>
            <a:chExt cx="6457474" cy="2562225"/>
          </a:xfrm>
        </p:grpSpPr>
        <p:cxnSp>
          <p:nvCxnSpPr>
            <p:cNvPr id="589" name="Google Shape;589;p146"/>
            <p:cNvCxnSpPr/>
            <p:nvPr/>
          </p:nvCxnSpPr>
          <p:spPr>
            <a:xfrm>
              <a:off x="2867263" y="3076575"/>
              <a:ext cx="6457474" cy="0"/>
            </a:xfrm>
            <a:prstGeom prst="straightConnector1">
              <a:avLst/>
            </a:prstGeom>
            <a:noFill/>
            <a:ln w="142875" cap="rnd" cmpd="sng">
              <a:solidFill>
                <a:schemeClr val="dk1"/>
              </a:solidFill>
              <a:prstDash val="solid"/>
              <a:round/>
              <a:headEnd type="none" w="sm" len="sm"/>
              <a:tailEnd type="triangle" w="med" len="med"/>
            </a:ln>
          </p:spPr>
        </p:cxnSp>
        <p:cxnSp>
          <p:nvCxnSpPr>
            <p:cNvPr id="590" name="Google Shape;590;p146"/>
            <p:cNvCxnSpPr/>
            <p:nvPr/>
          </p:nvCxnSpPr>
          <p:spPr>
            <a:xfrm>
              <a:off x="3282315" y="5629275"/>
              <a:ext cx="5627370" cy="0"/>
            </a:xfrm>
            <a:prstGeom prst="straightConnector1">
              <a:avLst/>
            </a:prstGeom>
            <a:noFill/>
            <a:ln w="25400" cap="flat" cmpd="sng">
              <a:solidFill>
                <a:schemeClr val="dk1"/>
              </a:solidFill>
              <a:prstDash val="solid"/>
              <a:round/>
              <a:headEnd type="none" w="sm" len="sm"/>
              <a:tailEnd type="none" w="sm" len="sm"/>
            </a:ln>
          </p:spPr>
        </p:cxnSp>
        <p:cxnSp>
          <p:nvCxnSpPr>
            <p:cNvPr id="591" name="Google Shape;591;p146"/>
            <p:cNvCxnSpPr/>
            <p:nvPr/>
          </p:nvCxnSpPr>
          <p:spPr>
            <a:xfrm>
              <a:off x="3282315" y="5629275"/>
              <a:ext cx="0" cy="0"/>
            </a:xfrm>
            <a:prstGeom prst="straightConnector1">
              <a:avLst/>
            </a:prstGeom>
            <a:noFill/>
            <a:ln w="25400" cap="flat" cmpd="sng">
              <a:solidFill>
                <a:schemeClr val="dk1"/>
              </a:solidFill>
              <a:prstDash val="solid"/>
              <a:round/>
              <a:headEnd type="none" w="sm" len="sm"/>
              <a:tailEnd type="none" w="sm" len="sm"/>
            </a:ln>
          </p:spPr>
        </p:cxnSp>
        <p:cxnSp>
          <p:nvCxnSpPr>
            <p:cNvPr id="592" name="Google Shape;592;p146"/>
            <p:cNvCxnSpPr/>
            <p:nvPr/>
          </p:nvCxnSpPr>
          <p:spPr>
            <a:xfrm rot="10800000">
              <a:off x="3282315" y="4155440"/>
              <a:ext cx="11430" cy="1483360"/>
            </a:xfrm>
            <a:prstGeom prst="straightConnector1">
              <a:avLst/>
            </a:prstGeom>
            <a:noFill/>
            <a:ln w="25400" cap="flat" cmpd="sng">
              <a:solidFill>
                <a:schemeClr val="dk1"/>
              </a:solidFill>
              <a:prstDash val="solid"/>
              <a:round/>
              <a:headEnd type="none" w="sm" len="sm"/>
              <a:tailEnd type="none" w="sm" len="sm"/>
            </a:ln>
          </p:spPr>
        </p:cxnSp>
        <p:cxnSp>
          <p:nvCxnSpPr>
            <p:cNvPr id="593" name="Google Shape;593;p146"/>
            <p:cNvCxnSpPr/>
            <p:nvPr/>
          </p:nvCxnSpPr>
          <p:spPr>
            <a:xfrm rot="10800000">
              <a:off x="3312795" y="4155440"/>
              <a:ext cx="11430" cy="1483360"/>
            </a:xfrm>
            <a:prstGeom prst="straightConnector1">
              <a:avLst/>
            </a:prstGeom>
            <a:noFill/>
            <a:ln w="50800" cap="flat" cmpd="sng">
              <a:solidFill>
                <a:schemeClr val="dk1"/>
              </a:solidFill>
              <a:prstDash val="dot"/>
              <a:round/>
              <a:headEnd type="none" w="sm" len="sm"/>
              <a:tailEnd type="none" w="sm" len="sm"/>
            </a:ln>
          </p:spPr>
        </p:cxnSp>
        <p:sp>
          <p:nvSpPr>
            <p:cNvPr id="594" name="Google Shape;594;p146"/>
            <p:cNvSpPr/>
            <p:nvPr/>
          </p:nvSpPr>
          <p:spPr>
            <a:xfrm>
              <a:off x="4307205" y="4155440"/>
              <a:ext cx="3516630" cy="1483360"/>
            </a:xfrm>
            <a:prstGeom prst="rect">
              <a:avLst/>
            </a:prstGeom>
            <a:noFill/>
            <a:ln w="635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cxnSp>
          <p:nvCxnSpPr>
            <p:cNvPr id="595" name="Google Shape;595;p146"/>
            <p:cNvCxnSpPr/>
            <p:nvPr/>
          </p:nvCxnSpPr>
          <p:spPr>
            <a:xfrm>
              <a:off x="4909185" y="4155440"/>
              <a:ext cx="0" cy="1473835"/>
            </a:xfrm>
            <a:prstGeom prst="straightConnector1">
              <a:avLst/>
            </a:prstGeom>
            <a:noFill/>
            <a:ln w="38100" cap="flat" cmpd="sng">
              <a:solidFill>
                <a:schemeClr val="dk1"/>
              </a:solidFill>
              <a:prstDash val="solid"/>
              <a:round/>
              <a:headEnd type="none" w="sm" len="sm"/>
              <a:tailEnd type="none" w="sm" len="sm"/>
            </a:ln>
          </p:spPr>
        </p:cxnSp>
        <p:cxnSp>
          <p:nvCxnSpPr>
            <p:cNvPr id="596" name="Google Shape;596;p146"/>
            <p:cNvCxnSpPr/>
            <p:nvPr/>
          </p:nvCxnSpPr>
          <p:spPr>
            <a:xfrm>
              <a:off x="5488305" y="4155440"/>
              <a:ext cx="0" cy="1473835"/>
            </a:xfrm>
            <a:prstGeom prst="straightConnector1">
              <a:avLst/>
            </a:prstGeom>
            <a:noFill/>
            <a:ln w="38100" cap="flat" cmpd="sng">
              <a:solidFill>
                <a:schemeClr val="dk1"/>
              </a:solidFill>
              <a:prstDash val="solid"/>
              <a:round/>
              <a:headEnd type="none" w="sm" len="sm"/>
              <a:tailEnd type="none" w="sm" len="sm"/>
            </a:ln>
          </p:spPr>
        </p:cxnSp>
        <p:cxnSp>
          <p:nvCxnSpPr>
            <p:cNvPr id="597" name="Google Shape;597;p146"/>
            <p:cNvCxnSpPr>
              <a:stCxn id="594" idx="0"/>
            </p:cNvCxnSpPr>
            <p:nvPr/>
          </p:nvCxnSpPr>
          <p:spPr>
            <a:xfrm>
              <a:off x="6065520" y="4155440"/>
              <a:ext cx="1800" cy="1473900"/>
            </a:xfrm>
            <a:prstGeom prst="straightConnector1">
              <a:avLst/>
            </a:prstGeom>
            <a:noFill/>
            <a:ln w="38100" cap="flat" cmpd="sng">
              <a:solidFill>
                <a:schemeClr val="dk1"/>
              </a:solidFill>
              <a:prstDash val="solid"/>
              <a:round/>
              <a:headEnd type="none" w="sm" len="sm"/>
              <a:tailEnd type="none" w="sm" len="sm"/>
            </a:ln>
          </p:spPr>
        </p:cxnSp>
        <p:cxnSp>
          <p:nvCxnSpPr>
            <p:cNvPr id="598" name="Google Shape;598;p146"/>
            <p:cNvCxnSpPr/>
            <p:nvPr/>
          </p:nvCxnSpPr>
          <p:spPr>
            <a:xfrm>
              <a:off x="6638925" y="4155440"/>
              <a:ext cx="0" cy="1473835"/>
            </a:xfrm>
            <a:prstGeom prst="straightConnector1">
              <a:avLst/>
            </a:prstGeom>
            <a:noFill/>
            <a:ln w="38100" cap="flat" cmpd="sng">
              <a:solidFill>
                <a:schemeClr val="dk1"/>
              </a:solidFill>
              <a:prstDash val="solid"/>
              <a:round/>
              <a:headEnd type="none" w="sm" len="sm"/>
              <a:tailEnd type="none" w="sm" len="sm"/>
            </a:ln>
          </p:spPr>
        </p:cxnSp>
        <p:cxnSp>
          <p:nvCxnSpPr>
            <p:cNvPr id="599" name="Google Shape;599;p146"/>
            <p:cNvCxnSpPr/>
            <p:nvPr/>
          </p:nvCxnSpPr>
          <p:spPr>
            <a:xfrm>
              <a:off x="7225665" y="4155440"/>
              <a:ext cx="0" cy="1473835"/>
            </a:xfrm>
            <a:prstGeom prst="straightConnector1">
              <a:avLst/>
            </a:prstGeom>
            <a:noFill/>
            <a:ln w="38100" cap="flat" cmpd="sng">
              <a:solidFill>
                <a:schemeClr val="dk1"/>
              </a:solidFill>
              <a:prstDash val="solid"/>
              <a:round/>
              <a:headEnd type="none" w="sm" len="sm"/>
              <a:tailEnd type="none" w="sm" len="sm"/>
            </a:ln>
          </p:spPr>
        </p:cxnSp>
        <p:cxnSp>
          <p:nvCxnSpPr>
            <p:cNvPr id="600" name="Google Shape;600;p146"/>
            <p:cNvCxnSpPr/>
            <p:nvPr/>
          </p:nvCxnSpPr>
          <p:spPr>
            <a:xfrm>
              <a:off x="4307205" y="4777740"/>
              <a:ext cx="3516630" cy="0"/>
            </a:xfrm>
            <a:prstGeom prst="straightConnector1">
              <a:avLst/>
            </a:prstGeom>
            <a:noFill/>
            <a:ln w="38100" cap="flat" cmpd="sng">
              <a:solidFill>
                <a:schemeClr val="dk1"/>
              </a:solidFill>
              <a:prstDash val="solid"/>
              <a:round/>
              <a:headEnd type="none" w="sm" len="sm"/>
              <a:tailEnd type="none" w="sm" len="sm"/>
            </a:ln>
          </p:spPr>
        </p:cxnSp>
        <p:cxnSp>
          <p:nvCxnSpPr>
            <p:cNvPr id="601" name="Google Shape;601;p146"/>
            <p:cNvCxnSpPr/>
            <p:nvPr/>
          </p:nvCxnSpPr>
          <p:spPr>
            <a:xfrm>
              <a:off x="4307205" y="5067300"/>
              <a:ext cx="3516630" cy="0"/>
            </a:xfrm>
            <a:prstGeom prst="straightConnector1">
              <a:avLst/>
            </a:prstGeom>
            <a:noFill/>
            <a:ln w="38100" cap="flat" cmpd="sng">
              <a:solidFill>
                <a:schemeClr val="dk1"/>
              </a:solidFill>
              <a:prstDash val="solid"/>
              <a:round/>
              <a:headEnd type="none" w="sm" len="sm"/>
              <a:tailEnd type="none" w="sm" len="sm"/>
            </a:ln>
          </p:spPr>
        </p:cxnSp>
        <p:cxnSp>
          <p:nvCxnSpPr>
            <p:cNvPr id="602" name="Google Shape;602;p146"/>
            <p:cNvCxnSpPr/>
            <p:nvPr/>
          </p:nvCxnSpPr>
          <p:spPr>
            <a:xfrm>
              <a:off x="4307205" y="5349240"/>
              <a:ext cx="3516630" cy="0"/>
            </a:xfrm>
            <a:prstGeom prst="straightConnector1">
              <a:avLst/>
            </a:prstGeom>
            <a:noFill/>
            <a:ln w="38100" cap="flat" cmpd="sng">
              <a:solidFill>
                <a:schemeClr val="dk1"/>
              </a:solidFill>
              <a:prstDash val="solid"/>
              <a:round/>
              <a:headEnd type="none" w="sm" len="sm"/>
              <a:tailEnd type="none" w="sm" len="sm"/>
            </a:ln>
          </p:spPr>
        </p:cxnSp>
        <p:cxnSp>
          <p:nvCxnSpPr>
            <p:cNvPr id="603" name="Google Shape;603;p146"/>
            <p:cNvCxnSpPr/>
            <p:nvPr/>
          </p:nvCxnSpPr>
          <p:spPr>
            <a:xfrm rot="10800000">
              <a:off x="7862602" y="4155440"/>
              <a:ext cx="0" cy="1483360"/>
            </a:xfrm>
            <a:prstGeom prst="straightConnector1">
              <a:avLst/>
            </a:prstGeom>
            <a:noFill/>
            <a:ln w="50800" cap="flat" cmpd="sng">
              <a:solidFill>
                <a:schemeClr val="dk1"/>
              </a:solidFill>
              <a:prstDash val="dot"/>
              <a:round/>
              <a:headEnd type="none" w="sm" len="sm"/>
              <a:tailEnd type="none" w="sm" len="sm"/>
            </a:ln>
          </p:spPr>
        </p:cxnSp>
        <p:sp>
          <p:nvSpPr>
            <p:cNvPr id="604" name="Google Shape;604;p146"/>
            <p:cNvSpPr/>
            <p:nvPr/>
          </p:nvSpPr>
          <p:spPr>
            <a:xfrm>
              <a:off x="8004047" y="5143501"/>
              <a:ext cx="124587" cy="422910"/>
            </a:xfrm>
            <a:prstGeom prst="rect">
              <a:avLst/>
            </a:prstGeom>
            <a:solidFill>
              <a:srgbClr val="F5AC1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605" name="Google Shape;605;p146"/>
            <p:cNvSpPr/>
            <p:nvPr/>
          </p:nvSpPr>
          <p:spPr>
            <a:xfrm>
              <a:off x="8225025" y="5242559"/>
              <a:ext cx="124587" cy="323851"/>
            </a:xfrm>
            <a:prstGeom prst="rect">
              <a:avLst/>
            </a:prstGeom>
            <a:solidFill>
              <a:srgbClr val="F4C6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606" name="Google Shape;606;p146"/>
            <p:cNvSpPr/>
            <p:nvPr/>
          </p:nvSpPr>
          <p:spPr>
            <a:xfrm>
              <a:off x="8442388" y="5036827"/>
              <a:ext cx="124587" cy="529584"/>
            </a:xfrm>
            <a:prstGeom prst="rect">
              <a:avLst/>
            </a:prstGeom>
            <a:solidFill>
              <a:srgbClr val="DA962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607" name="Google Shape;607;p146"/>
            <p:cNvSpPr/>
            <p:nvPr/>
          </p:nvSpPr>
          <p:spPr>
            <a:xfrm>
              <a:off x="8659751" y="5143501"/>
              <a:ext cx="124587" cy="422910"/>
            </a:xfrm>
            <a:prstGeom prst="rect">
              <a:avLst/>
            </a:prstGeom>
            <a:solidFill>
              <a:srgbClr val="F5AC1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cxnSp>
          <p:nvCxnSpPr>
            <p:cNvPr id="608" name="Google Shape;608;p146"/>
            <p:cNvCxnSpPr/>
            <p:nvPr/>
          </p:nvCxnSpPr>
          <p:spPr>
            <a:xfrm>
              <a:off x="3450907" y="4272822"/>
              <a:ext cx="250698" cy="365759"/>
            </a:xfrm>
            <a:prstGeom prst="straightConnector1">
              <a:avLst/>
            </a:prstGeom>
            <a:noFill/>
            <a:ln w="25400" cap="flat" cmpd="sng">
              <a:solidFill>
                <a:srgbClr val="FF0000"/>
              </a:solidFill>
              <a:prstDash val="solid"/>
              <a:round/>
              <a:headEnd type="oval" w="med" len="med"/>
              <a:tailEnd type="oval" w="med" len="med"/>
            </a:ln>
          </p:spPr>
        </p:cxnSp>
        <p:cxnSp>
          <p:nvCxnSpPr>
            <p:cNvPr id="609" name="Google Shape;609;p146"/>
            <p:cNvCxnSpPr/>
            <p:nvPr/>
          </p:nvCxnSpPr>
          <p:spPr>
            <a:xfrm rot="10800000" flipH="1">
              <a:off x="3690175" y="4426555"/>
              <a:ext cx="291846" cy="207264"/>
            </a:xfrm>
            <a:prstGeom prst="straightConnector1">
              <a:avLst/>
            </a:prstGeom>
            <a:noFill/>
            <a:ln w="25400" cap="flat" cmpd="sng">
              <a:solidFill>
                <a:srgbClr val="FF0000"/>
              </a:solidFill>
              <a:prstDash val="solid"/>
              <a:round/>
              <a:headEnd type="none" w="sm" len="sm"/>
              <a:tailEnd type="oval" w="med" len="med"/>
            </a:ln>
          </p:spPr>
        </p:cxnSp>
        <p:cxnSp>
          <p:nvCxnSpPr>
            <p:cNvPr id="610" name="Google Shape;610;p146"/>
            <p:cNvCxnSpPr/>
            <p:nvPr/>
          </p:nvCxnSpPr>
          <p:spPr>
            <a:xfrm>
              <a:off x="3982021" y="4426555"/>
              <a:ext cx="195072" cy="281940"/>
            </a:xfrm>
            <a:prstGeom prst="straightConnector1">
              <a:avLst/>
            </a:prstGeom>
            <a:noFill/>
            <a:ln w="25400" cap="flat" cmpd="sng">
              <a:solidFill>
                <a:srgbClr val="FF0000"/>
              </a:solidFill>
              <a:prstDash val="solid"/>
              <a:round/>
              <a:headEnd type="none" w="sm" len="sm"/>
              <a:tailEnd type="oval" w="med" len="med"/>
            </a:ln>
          </p:spPr>
        </p:cxnSp>
        <p:cxnSp>
          <p:nvCxnSpPr>
            <p:cNvPr id="611" name="Google Shape;611;p146"/>
            <p:cNvCxnSpPr/>
            <p:nvPr/>
          </p:nvCxnSpPr>
          <p:spPr>
            <a:xfrm rot="10800000" flipH="1">
              <a:off x="7977090" y="4659630"/>
              <a:ext cx="123541" cy="118110"/>
            </a:xfrm>
            <a:prstGeom prst="straightConnector1">
              <a:avLst/>
            </a:prstGeom>
            <a:noFill/>
            <a:ln w="25400" cap="flat" cmpd="sng">
              <a:solidFill>
                <a:srgbClr val="02A790"/>
              </a:solidFill>
              <a:prstDash val="solid"/>
              <a:round/>
              <a:headEnd type="none" w="sm" len="sm"/>
              <a:tailEnd type="none" w="sm" len="sm"/>
            </a:ln>
          </p:spPr>
        </p:cxnSp>
        <p:cxnSp>
          <p:nvCxnSpPr>
            <p:cNvPr id="612" name="Google Shape;612;p146"/>
            <p:cNvCxnSpPr/>
            <p:nvPr/>
          </p:nvCxnSpPr>
          <p:spPr>
            <a:xfrm rot="10800000">
              <a:off x="8086725" y="4659630"/>
              <a:ext cx="138300" cy="76757"/>
            </a:xfrm>
            <a:prstGeom prst="straightConnector1">
              <a:avLst/>
            </a:prstGeom>
            <a:noFill/>
            <a:ln w="25400" cap="flat" cmpd="sng">
              <a:solidFill>
                <a:srgbClr val="02A790"/>
              </a:solidFill>
              <a:prstDash val="solid"/>
              <a:round/>
              <a:headEnd type="none" w="sm" len="sm"/>
              <a:tailEnd type="none" w="sm" len="sm"/>
            </a:ln>
          </p:spPr>
        </p:cxnSp>
        <p:cxnSp>
          <p:nvCxnSpPr>
            <p:cNvPr id="613" name="Google Shape;613;p146"/>
            <p:cNvCxnSpPr/>
            <p:nvPr/>
          </p:nvCxnSpPr>
          <p:spPr>
            <a:xfrm flipH="1">
              <a:off x="8209409" y="4493618"/>
              <a:ext cx="216406" cy="242769"/>
            </a:xfrm>
            <a:prstGeom prst="straightConnector1">
              <a:avLst/>
            </a:prstGeom>
            <a:noFill/>
            <a:ln w="25400" cap="flat" cmpd="sng">
              <a:solidFill>
                <a:srgbClr val="02A790"/>
              </a:solidFill>
              <a:prstDash val="solid"/>
              <a:round/>
              <a:headEnd type="none" w="sm" len="sm"/>
              <a:tailEnd type="none" w="sm" len="sm"/>
            </a:ln>
          </p:spPr>
        </p:cxnSp>
        <p:cxnSp>
          <p:nvCxnSpPr>
            <p:cNvPr id="614" name="Google Shape;614;p146"/>
            <p:cNvCxnSpPr/>
            <p:nvPr/>
          </p:nvCxnSpPr>
          <p:spPr>
            <a:xfrm>
              <a:off x="8410574" y="4493618"/>
              <a:ext cx="118109" cy="89185"/>
            </a:xfrm>
            <a:prstGeom prst="straightConnector1">
              <a:avLst/>
            </a:prstGeom>
            <a:noFill/>
            <a:ln w="25400" cap="flat" cmpd="sng">
              <a:solidFill>
                <a:srgbClr val="02A790"/>
              </a:solidFill>
              <a:prstDash val="solid"/>
              <a:round/>
              <a:headEnd type="none" w="sm" len="sm"/>
              <a:tailEnd type="none" w="sm" len="sm"/>
            </a:ln>
          </p:spPr>
        </p:cxnSp>
        <p:cxnSp>
          <p:nvCxnSpPr>
            <p:cNvPr id="615" name="Google Shape;615;p146"/>
            <p:cNvCxnSpPr/>
            <p:nvPr/>
          </p:nvCxnSpPr>
          <p:spPr>
            <a:xfrm rot="10800000" flipH="1">
              <a:off x="8513445" y="4287283"/>
              <a:ext cx="270893" cy="295520"/>
            </a:xfrm>
            <a:prstGeom prst="straightConnector1">
              <a:avLst/>
            </a:prstGeom>
            <a:noFill/>
            <a:ln w="25400" cap="flat" cmpd="sng">
              <a:solidFill>
                <a:srgbClr val="02A790"/>
              </a:solidFill>
              <a:prstDash val="solid"/>
              <a:round/>
              <a:headEnd type="none" w="sm" len="sm"/>
              <a:tailEnd type="none" w="sm" len="sm"/>
            </a:ln>
          </p:spPr>
        </p:cxnSp>
        <p:cxnSp>
          <p:nvCxnSpPr>
            <p:cNvPr id="616" name="Google Shape;616;p146"/>
            <p:cNvCxnSpPr/>
            <p:nvPr/>
          </p:nvCxnSpPr>
          <p:spPr>
            <a:xfrm rot="10800000">
              <a:off x="7977090" y="4282187"/>
              <a:ext cx="109635" cy="137413"/>
            </a:xfrm>
            <a:prstGeom prst="straightConnector1">
              <a:avLst/>
            </a:prstGeom>
            <a:noFill/>
            <a:ln w="25400" cap="flat" cmpd="sng">
              <a:solidFill>
                <a:srgbClr val="FF0000"/>
              </a:solidFill>
              <a:prstDash val="solid"/>
              <a:round/>
              <a:headEnd type="none" w="sm" len="sm"/>
              <a:tailEnd type="none" w="sm" len="sm"/>
            </a:ln>
          </p:spPr>
        </p:cxnSp>
        <p:cxnSp>
          <p:nvCxnSpPr>
            <p:cNvPr id="617" name="Google Shape;617;p146"/>
            <p:cNvCxnSpPr/>
            <p:nvPr/>
          </p:nvCxnSpPr>
          <p:spPr>
            <a:xfrm flipH="1">
              <a:off x="8071485" y="4282187"/>
              <a:ext cx="153540" cy="137413"/>
            </a:xfrm>
            <a:prstGeom prst="straightConnector1">
              <a:avLst/>
            </a:prstGeom>
            <a:noFill/>
            <a:ln w="25400" cap="flat" cmpd="sng">
              <a:solidFill>
                <a:srgbClr val="FF0000"/>
              </a:solidFill>
              <a:prstDash val="solid"/>
              <a:round/>
              <a:headEnd type="none" w="sm" len="sm"/>
              <a:tailEnd type="none" w="sm" len="sm"/>
            </a:ln>
          </p:spPr>
        </p:cxnSp>
        <p:cxnSp>
          <p:nvCxnSpPr>
            <p:cNvPr id="618" name="Google Shape;618;p146"/>
            <p:cNvCxnSpPr/>
            <p:nvPr/>
          </p:nvCxnSpPr>
          <p:spPr>
            <a:xfrm>
              <a:off x="8209409" y="4282187"/>
              <a:ext cx="304036" cy="454200"/>
            </a:xfrm>
            <a:prstGeom prst="straightConnector1">
              <a:avLst/>
            </a:prstGeom>
            <a:noFill/>
            <a:ln w="25400" cap="flat" cmpd="sng">
              <a:solidFill>
                <a:srgbClr val="FF0000"/>
              </a:solidFill>
              <a:prstDash val="solid"/>
              <a:round/>
              <a:headEnd type="none" w="sm" len="sm"/>
              <a:tailEnd type="none" w="sm" len="sm"/>
            </a:ln>
          </p:spPr>
        </p:cxnSp>
        <p:cxnSp>
          <p:nvCxnSpPr>
            <p:cNvPr id="619" name="Google Shape;619;p146"/>
            <p:cNvCxnSpPr/>
            <p:nvPr/>
          </p:nvCxnSpPr>
          <p:spPr>
            <a:xfrm rot="10800000" flipH="1">
              <a:off x="8513445" y="4596765"/>
              <a:ext cx="118110" cy="123825"/>
            </a:xfrm>
            <a:prstGeom prst="straightConnector1">
              <a:avLst/>
            </a:prstGeom>
            <a:noFill/>
            <a:ln w="25400" cap="flat" cmpd="sng">
              <a:solidFill>
                <a:srgbClr val="FF0000"/>
              </a:solidFill>
              <a:prstDash val="solid"/>
              <a:round/>
              <a:headEnd type="none" w="sm" len="sm"/>
              <a:tailEnd type="none" w="sm" len="sm"/>
            </a:ln>
          </p:spPr>
        </p:cxnSp>
        <p:cxnSp>
          <p:nvCxnSpPr>
            <p:cNvPr id="620" name="Google Shape;620;p146"/>
            <p:cNvCxnSpPr/>
            <p:nvPr/>
          </p:nvCxnSpPr>
          <p:spPr>
            <a:xfrm rot="10800000">
              <a:off x="8615553" y="4596765"/>
              <a:ext cx="168785" cy="180975"/>
            </a:xfrm>
            <a:prstGeom prst="straightConnector1">
              <a:avLst/>
            </a:prstGeom>
            <a:noFill/>
            <a:ln w="25400" cap="flat" cmpd="sng">
              <a:solidFill>
                <a:srgbClr val="FF0000"/>
              </a:solidFill>
              <a:prstDash val="solid"/>
              <a:round/>
              <a:headEnd type="none" w="sm" len="sm"/>
              <a:tailEnd type="none" w="sm" len="sm"/>
            </a:ln>
          </p:spPr>
        </p:cxnSp>
        <p:cxnSp>
          <p:nvCxnSpPr>
            <p:cNvPr id="621" name="Google Shape;621;p146"/>
            <p:cNvCxnSpPr/>
            <p:nvPr/>
          </p:nvCxnSpPr>
          <p:spPr>
            <a:xfrm rot="10800000" flipH="1">
              <a:off x="3474244" y="5195682"/>
              <a:ext cx="245094" cy="289671"/>
            </a:xfrm>
            <a:prstGeom prst="straightConnector1">
              <a:avLst/>
            </a:prstGeom>
            <a:noFill/>
            <a:ln w="25400" cap="flat" cmpd="sng">
              <a:solidFill>
                <a:srgbClr val="02A790"/>
              </a:solidFill>
              <a:prstDash val="solid"/>
              <a:round/>
              <a:headEnd type="oval" w="med" len="med"/>
              <a:tailEnd type="oval" w="med" len="med"/>
            </a:ln>
          </p:spPr>
        </p:cxnSp>
        <p:cxnSp>
          <p:nvCxnSpPr>
            <p:cNvPr id="622" name="Google Shape;622;p146"/>
            <p:cNvCxnSpPr/>
            <p:nvPr/>
          </p:nvCxnSpPr>
          <p:spPr>
            <a:xfrm>
              <a:off x="3701605" y="5195793"/>
              <a:ext cx="279652" cy="119396"/>
            </a:xfrm>
            <a:prstGeom prst="straightConnector1">
              <a:avLst/>
            </a:prstGeom>
            <a:noFill/>
            <a:ln w="25400" cap="flat" cmpd="sng">
              <a:solidFill>
                <a:srgbClr val="02A790"/>
              </a:solidFill>
              <a:prstDash val="solid"/>
              <a:round/>
              <a:headEnd type="none" w="sm" len="sm"/>
              <a:tailEnd type="oval" w="med" len="med"/>
            </a:ln>
          </p:spPr>
        </p:cxnSp>
        <p:cxnSp>
          <p:nvCxnSpPr>
            <p:cNvPr id="623" name="Google Shape;623;p146"/>
            <p:cNvCxnSpPr/>
            <p:nvPr/>
          </p:nvCxnSpPr>
          <p:spPr>
            <a:xfrm rot="10800000" flipH="1">
              <a:off x="3981257" y="5074062"/>
              <a:ext cx="195836" cy="258892"/>
            </a:xfrm>
            <a:prstGeom prst="straightConnector1">
              <a:avLst/>
            </a:prstGeom>
            <a:noFill/>
            <a:ln w="25400" cap="flat" cmpd="sng">
              <a:solidFill>
                <a:srgbClr val="02A790"/>
              </a:solidFill>
              <a:prstDash val="solid"/>
              <a:round/>
              <a:headEnd type="none" w="sm" len="sm"/>
              <a:tailEnd type="oval" w="med" len="med"/>
            </a:ln>
          </p:spPr>
        </p:cxnSp>
        <p:cxnSp>
          <p:nvCxnSpPr>
            <p:cNvPr id="624" name="Google Shape;624;p146"/>
            <p:cNvCxnSpPr>
              <a:stCxn id="594" idx="1"/>
            </p:cNvCxnSpPr>
            <p:nvPr/>
          </p:nvCxnSpPr>
          <p:spPr>
            <a:xfrm flipH="1">
              <a:off x="3293805" y="4897120"/>
              <a:ext cx="1013400" cy="10200"/>
            </a:xfrm>
            <a:prstGeom prst="straightConnector1">
              <a:avLst/>
            </a:prstGeom>
            <a:noFill/>
            <a:ln w="19050" cap="flat" cmpd="sng">
              <a:solidFill>
                <a:schemeClr val="dk1"/>
              </a:solidFill>
              <a:prstDash val="solid"/>
              <a:round/>
              <a:headEnd type="none" w="sm" len="sm"/>
              <a:tailEnd type="none" w="sm" len="sm"/>
            </a:ln>
          </p:spPr>
        </p:cxnSp>
        <p:cxnSp>
          <p:nvCxnSpPr>
            <p:cNvPr id="625" name="Google Shape;625;p146"/>
            <p:cNvCxnSpPr/>
            <p:nvPr/>
          </p:nvCxnSpPr>
          <p:spPr>
            <a:xfrm flipH="1">
              <a:off x="7854697" y="4897120"/>
              <a:ext cx="1013460" cy="10160"/>
            </a:xfrm>
            <a:prstGeom prst="straightConnector1">
              <a:avLst/>
            </a:prstGeom>
            <a:noFill/>
            <a:ln w="19050" cap="flat" cmpd="sng">
              <a:solidFill>
                <a:schemeClr val="dk1"/>
              </a:solidFill>
              <a:prstDash val="solid"/>
              <a:round/>
              <a:headEnd type="none" w="sm" len="sm"/>
              <a:tailEnd type="none" w="sm" len="sm"/>
            </a:ln>
          </p:spPr>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47"/>
          <p:cNvSpPr txBox="1">
            <a:spLocks noGrp="1"/>
          </p:cNvSpPr>
          <p:nvPr>
            <p:ph type="title"/>
          </p:nvPr>
        </p:nvSpPr>
        <p:spPr>
          <a:xfrm>
            <a:off x="-9525" y="249643"/>
            <a:ext cx="16275050" cy="687387"/>
          </a:xfrm>
          <a:noFill/>
          <a:ln>
            <a:noFill/>
          </a:ln>
        </p:spPr>
        <p:txBody>
          <a:bodyPr spcFirstLastPara="1" wrap="square" lIns="91425" tIns="45700" rIns="91425" bIns="45700" anchor="ctr" anchorCtr="0">
            <a:normAutofit/>
          </a:bodyPr>
          <a:lstStyle/>
          <a:p>
            <a:pPr lvl="0"/>
            <a:r>
              <a:rPr lang="en-US" dirty="0">
                <a:sym typeface="Open Sans"/>
              </a:rPr>
              <a:t>DataFrames</a:t>
            </a:r>
          </a:p>
        </p:txBody>
      </p:sp>
      <p:pic>
        <p:nvPicPr>
          <p:cNvPr id="632" name="Google Shape;632;p147"/>
          <p:cNvPicPr preferRelativeResize="0"/>
          <p:nvPr/>
        </p:nvPicPr>
        <p:blipFill rotWithShape="1">
          <a:blip r:embed="rId3">
            <a:alphaModFix/>
          </a:blip>
          <a:srcRect/>
          <a:stretch/>
        </p:blipFill>
        <p:spPr>
          <a:xfrm>
            <a:off x="6535137" y="703209"/>
            <a:ext cx="3185606" cy="526235"/>
          </a:xfrm>
          <a:prstGeom prst="rect">
            <a:avLst/>
          </a:prstGeom>
          <a:noFill/>
          <a:ln>
            <a:noFill/>
          </a:ln>
        </p:spPr>
      </p:pic>
      <p:grpSp>
        <p:nvGrpSpPr>
          <p:cNvPr id="2" name="Google Shape;588;p146">
            <a:extLst>
              <a:ext uri="{FF2B5EF4-FFF2-40B4-BE49-F238E27FC236}">
                <a16:creationId xmlns:a16="http://schemas.microsoft.com/office/drawing/2014/main" id="{3BE5385C-4FB9-BB1E-94F6-8A7FDA36DE93}"/>
              </a:ext>
            </a:extLst>
          </p:cNvPr>
          <p:cNvGrpSpPr/>
          <p:nvPr/>
        </p:nvGrpSpPr>
        <p:grpSpPr>
          <a:xfrm>
            <a:off x="1956833" y="3726417"/>
            <a:ext cx="5114687" cy="2232271"/>
            <a:chOff x="2867263" y="3076575"/>
            <a:chExt cx="6457474" cy="2562225"/>
          </a:xfrm>
        </p:grpSpPr>
        <p:cxnSp>
          <p:nvCxnSpPr>
            <p:cNvPr id="3" name="Google Shape;589;p146">
              <a:extLst>
                <a:ext uri="{FF2B5EF4-FFF2-40B4-BE49-F238E27FC236}">
                  <a16:creationId xmlns:a16="http://schemas.microsoft.com/office/drawing/2014/main" id="{42072B4A-800D-3472-CB96-FCC3AD5CFC7E}"/>
                </a:ext>
              </a:extLst>
            </p:cNvPr>
            <p:cNvCxnSpPr/>
            <p:nvPr/>
          </p:nvCxnSpPr>
          <p:spPr>
            <a:xfrm>
              <a:off x="2867263" y="3076575"/>
              <a:ext cx="6457474" cy="0"/>
            </a:xfrm>
            <a:prstGeom prst="straightConnector1">
              <a:avLst/>
            </a:prstGeom>
            <a:noFill/>
            <a:ln w="142875" cap="rnd" cmpd="sng">
              <a:solidFill>
                <a:schemeClr val="dk1"/>
              </a:solidFill>
              <a:prstDash val="solid"/>
              <a:round/>
              <a:headEnd type="none" w="sm" len="sm"/>
              <a:tailEnd type="triangle" w="med" len="med"/>
            </a:ln>
          </p:spPr>
        </p:cxnSp>
        <p:cxnSp>
          <p:nvCxnSpPr>
            <p:cNvPr id="4" name="Google Shape;590;p146">
              <a:extLst>
                <a:ext uri="{FF2B5EF4-FFF2-40B4-BE49-F238E27FC236}">
                  <a16:creationId xmlns:a16="http://schemas.microsoft.com/office/drawing/2014/main" id="{AE0A1478-305D-D9BA-FCDB-9A8D42B70F31}"/>
                </a:ext>
              </a:extLst>
            </p:cNvPr>
            <p:cNvCxnSpPr/>
            <p:nvPr/>
          </p:nvCxnSpPr>
          <p:spPr>
            <a:xfrm>
              <a:off x="3282315" y="5629275"/>
              <a:ext cx="5627370" cy="0"/>
            </a:xfrm>
            <a:prstGeom prst="straightConnector1">
              <a:avLst/>
            </a:prstGeom>
            <a:noFill/>
            <a:ln w="25400" cap="flat" cmpd="sng">
              <a:solidFill>
                <a:schemeClr val="dk1"/>
              </a:solidFill>
              <a:prstDash val="solid"/>
              <a:round/>
              <a:headEnd type="none" w="sm" len="sm"/>
              <a:tailEnd type="none" w="sm" len="sm"/>
            </a:ln>
          </p:spPr>
        </p:cxnSp>
        <p:cxnSp>
          <p:nvCxnSpPr>
            <p:cNvPr id="5" name="Google Shape;591;p146">
              <a:extLst>
                <a:ext uri="{FF2B5EF4-FFF2-40B4-BE49-F238E27FC236}">
                  <a16:creationId xmlns:a16="http://schemas.microsoft.com/office/drawing/2014/main" id="{4FBFBD6F-7647-46FC-C9FB-E44FD5B5904A}"/>
                </a:ext>
              </a:extLst>
            </p:cNvPr>
            <p:cNvCxnSpPr/>
            <p:nvPr/>
          </p:nvCxnSpPr>
          <p:spPr>
            <a:xfrm>
              <a:off x="3282315" y="5629275"/>
              <a:ext cx="0" cy="0"/>
            </a:xfrm>
            <a:prstGeom prst="straightConnector1">
              <a:avLst/>
            </a:prstGeom>
            <a:noFill/>
            <a:ln w="25400" cap="flat" cmpd="sng">
              <a:solidFill>
                <a:schemeClr val="dk1"/>
              </a:solidFill>
              <a:prstDash val="solid"/>
              <a:round/>
              <a:headEnd type="none" w="sm" len="sm"/>
              <a:tailEnd type="none" w="sm" len="sm"/>
            </a:ln>
          </p:spPr>
        </p:cxnSp>
        <p:cxnSp>
          <p:nvCxnSpPr>
            <p:cNvPr id="6" name="Google Shape;592;p146">
              <a:extLst>
                <a:ext uri="{FF2B5EF4-FFF2-40B4-BE49-F238E27FC236}">
                  <a16:creationId xmlns:a16="http://schemas.microsoft.com/office/drawing/2014/main" id="{F87E7C4C-355D-836A-9893-8301176BC29F}"/>
                </a:ext>
              </a:extLst>
            </p:cNvPr>
            <p:cNvCxnSpPr/>
            <p:nvPr/>
          </p:nvCxnSpPr>
          <p:spPr>
            <a:xfrm rot="10800000">
              <a:off x="3282315" y="4155440"/>
              <a:ext cx="11430" cy="1483360"/>
            </a:xfrm>
            <a:prstGeom prst="straightConnector1">
              <a:avLst/>
            </a:prstGeom>
            <a:noFill/>
            <a:ln w="25400" cap="flat" cmpd="sng">
              <a:solidFill>
                <a:schemeClr val="dk1"/>
              </a:solidFill>
              <a:prstDash val="solid"/>
              <a:round/>
              <a:headEnd type="none" w="sm" len="sm"/>
              <a:tailEnd type="none" w="sm" len="sm"/>
            </a:ln>
          </p:spPr>
        </p:cxnSp>
        <p:cxnSp>
          <p:nvCxnSpPr>
            <p:cNvPr id="7" name="Google Shape;593;p146">
              <a:extLst>
                <a:ext uri="{FF2B5EF4-FFF2-40B4-BE49-F238E27FC236}">
                  <a16:creationId xmlns:a16="http://schemas.microsoft.com/office/drawing/2014/main" id="{C2C33DE2-CBFA-57BB-FDB7-E72F0675F352}"/>
                </a:ext>
              </a:extLst>
            </p:cNvPr>
            <p:cNvCxnSpPr/>
            <p:nvPr/>
          </p:nvCxnSpPr>
          <p:spPr>
            <a:xfrm rot="10800000">
              <a:off x="3312795" y="4155440"/>
              <a:ext cx="11430" cy="1483360"/>
            </a:xfrm>
            <a:prstGeom prst="straightConnector1">
              <a:avLst/>
            </a:prstGeom>
            <a:noFill/>
            <a:ln w="50800" cap="flat" cmpd="sng">
              <a:solidFill>
                <a:schemeClr val="dk1"/>
              </a:solidFill>
              <a:prstDash val="dot"/>
              <a:round/>
              <a:headEnd type="none" w="sm" len="sm"/>
              <a:tailEnd type="none" w="sm" len="sm"/>
            </a:ln>
          </p:spPr>
        </p:cxnSp>
        <p:sp>
          <p:nvSpPr>
            <p:cNvPr id="8" name="Google Shape;594;p146">
              <a:extLst>
                <a:ext uri="{FF2B5EF4-FFF2-40B4-BE49-F238E27FC236}">
                  <a16:creationId xmlns:a16="http://schemas.microsoft.com/office/drawing/2014/main" id="{CBC11988-BC86-5166-0D91-AC646E5EAA6C}"/>
                </a:ext>
              </a:extLst>
            </p:cNvPr>
            <p:cNvSpPr/>
            <p:nvPr/>
          </p:nvSpPr>
          <p:spPr>
            <a:xfrm>
              <a:off x="4307205" y="4155440"/>
              <a:ext cx="3516630" cy="1483360"/>
            </a:xfrm>
            <a:prstGeom prst="rect">
              <a:avLst/>
            </a:prstGeom>
            <a:noFill/>
            <a:ln w="635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cxnSp>
          <p:nvCxnSpPr>
            <p:cNvPr id="9" name="Google Shape;595;p146">
              <a:extLst>
                <a:ext uri="{FF2B5EF4-FFF2-40B4-BE49-F238E27FC236}">
                  <a16:creationId xmlns:a16="http://schemas.microsoft.com/office/drawing/2014/main" id="{767602B2-3092-5ED9-26C2-02611D7EACC8}"/>
                </a:ext>
              </a:extLst>
            </p:cNvPr>
            <p:cNvCxnSpPr/>
            <p:nvPr/>
          </p:nvCxnSpPr>
          <p:spPr>
            <a:xfrm>
              <a:off x="4909185" y="4155440"/>
              <a:ext cx="0" cy="1473835"/>
            </a:xfrm>
            <a:prstGeom prst="straightConnector1">
              <a:avLst/>
            </a:prstGeom>
            <a:noFill/>
            <a:ln w="38100" cap="flat" cmpd="sng">
              <a:solidFill>
                <a:schemeClr val="dk1"/>
              </a:solidFill>
              <a:prstDash val="solid"/>
              <a:round/>
              <a:headEnd type="none" w="sm" len="sm"/>
              <a:tailEnd type="none" w="sm" len="sm"/>
            </a:ln>
          </p:spPr>
        </p:cxnSp>
        <p:cxnSp>
          <p:nvCxnSpPr>
            <p:cNvPr id="10" name="Google Shape;596;p146">
              <a:extLst>
                <a:ext uri="{FF2B5EF4-FFF2-40B4-BE49-F238E27FC236}">
                  <a16:creationId xmlns:a16="http://schemas.microsoft.com/office/drawing/2014/main" id="{713D3F1A-FF5B-F7BF-E07C-CDA7BEFC5E5F}"/>
                </a:ext>
              </a:extLst>
            </p:cNvPr>
            <p:cNvCxnSpPr/>
            <p:nvPr/>
          </p:nvCxnSpPr>
          <p:spPr>
            <a:xfrm>
              <a:off x="5488305" y="4155440"/>
              <a:ext cx="0" cy="1473835"/>
            </a:xfrm>
            <a:prstGeom prst="straightConnector1">
              <a:avLst/>
            </a:prstGeom>
            <a:noFill/>
            <a:ln w="38100" cap="flat" cmpd="sng">
              <a:solidFill>
                <a:schemeClr val="dk1"/>
              </a:solidFill>
              <a:prstDash val="solid"/>
              <a:round/>
              <a:headEnd type="none" w="sm" len="sm"/>
              <a:tailEnd type="none" w="sm" len="sm"/>
            </a:ln>
          </p:spPr>
        </p:cxnSp>
        <p:cxnSp>
          <p:nvCxnSpPr>
            <p:cNvPr id="11" name="Google Shape;597;p146">
              <a:extLst>
                <a:ext uri="{FF2B5EF4-FFF2-40B4-BE49-F238E27FC236}">
                  <a16:creationId xmlns:a16="http://schemas.microsoft.com/office/drawing/2014/main" id="{E877315E-2590-B840-FDDC-4CD0E5791195}"/>
                </a:ext>
              </a:extLst>
            </p:cNvPr>
            <p:cNvCxnSpPr>
              <a:stCxn id="8" idx="0"/>
            </p:cNvCxnSpPr>
            <p:nvPr/>
          </p:nvCxnSpPr>
          <p:spPr>
            <a:xfrm>
              <a:off x="6065520" y="4155440"/>
              <a:ext cx="1800" cy="1473900"/>
            </a:xfrm>
            <a:prstGeom prst="straightConnector1">
              <a:avLst/>
            </a:prstGeom>
            <a:noFill/>
            <a:ln w="38100" cap="flat" cmpd="sng">
              <a:solidFill>
                <a:schemeClr val="dk1"/>
              </a:solidFill>
              <a:prstDash val="solid"/>
              <a:round/>
              <a:headEnd type="none" w="sm" len="sm"/>
              <a:tailEnd type="none" w="sm" len="sm"/>
            </a:ln>
          </p:spPr>
        </p:cxnSp>
        <p:cxnSp>
          <p:nvCxnSpPr>
            <p:cNvPr id="12" name="Google Shape;598;p146">
              <a:extLst>
                <a:ext uri="{FF2B5EF4-FFF2-40B4-BE49-F238E27FC236}">
                  <a16:creationId xmlns:a16="http://schemas.microsoft.com/office/drawing/2014/main" id="{C5E9D297-EC0E-ED23-5159-A210CDE228EE}"/>
                </a:ext>
              </a:extLst>
            </p:cNvPr>
            <p:cNvCxnSpPr/>
            <p:nvPr/>
          </p:nvCxnSpPr>
          <p:spPr>
            <a:xfrm>
              <a:off x="6638925" y="4155440"/>
              <a:ext cx="0" cy="1473835"/>
            </a:xfrm>
            <a:prstGeom prst="straightConnector1">
              <a:avLst/>
            </a:prstGeom>
            <a:noFill/>
            <a:ln w="38100" cap="flat" cmpd="sng">
              <a:solidFill>
                <a:schemeClr val="dk1"/>
              </a:solidFill>
              <a:prstDash val="solid"/>
              <a:round/>
              <a:headEnd type="none" w="sm" len="sm"/>
              <a:tailEnd type="none" w="sm" len="sm"/>
            </a:ln>
          </p:spPr>
        </p:cxnSp>
        <p:cxnSp>
          <p:nvCxnSpPr>
            <p:cNvPr id="13" name="Google Shape;599;p146">
              <a:extLst>
                <a:ext uri="{FF2B5EF4-FFF2-40B4-BE49-F238E27FC236}">
                  <a16:creationId xmlns:a16="http://schemas.microsoft.com/office/drawing/2014/main" id="{AD892D2C-5654-C250-11E1-325C47D1C01B}"/>
                </a:ext>
              </a:extLst>
            </p:cNvPr>
            <p:cNvCxnSpPr/>
            <p:nvPr/>
          </p:nvCxnSpPr>
          <p:spPr>
            <a:xfrm>
              <a:off x="7225665" y="4155440"/>
              <a:ext cx="0" cy="1473835"/>
            </a:xfrm>
            <a:prstGeom prst="straightConnector1">
              <a:avLst/>
            </a:prstGeom>
            <a:noFill/>
            <a:ln w="38100" cap="flat" cmpd="sng">
              <a:solidFill>
                <a:schemeClr val="dk1"/>
              </a:solidFill>
              <a:prstDash val="solid"/>
              <a:round/>
              <a:headEnd type="none" w="sm" len="sm"/>
              <a:tailEnd type="none" w="sm" len="sm"/>
            </a:ln>
          </p:spPr>
        </p:cxnSp>
        <p:cxnSp>
          <p:nvCxnSpPr>
            <p:cNvPr id="14" name="Google Shape;600;p146">
              <a:extLst>
                <a:ext uri="{FF2B5EF4-FFF2-40B4-BE49-F238E27FC236}">
                  <a16:creationId xmlns:a16="http://schemas.microsoft.com/office/drawing/2014/main" id="{1FF8D455-8EF5-5BA4-86FC-1F5448825707}"/>
                </a:ext>
              </a:extLst>
            </p:cNvPr>
            <p:cNvCxnSpPr/>
            <p:nvPr/>
          </p:nvCxnSpPr>
          <p:spPr>
            <a:xfrm>
              <a:off x="4307205" y="4777740"/>
              <a:ext cx="3516630" cy="0"/>
            </a:xfrm>
            <a:prstGeom prst="straightConnector1">
              <a:avLst/>
            </a:prstGeom>
            <a:noFill/>
            <a:ln w="38100" cap="flat" cmpd="sng">
              <a:solidFill>
                <a:schemeClr val="dk1"/>
              </a:solidFill>
              <a:prstDash val="solid"/>
              <a:round/>
              <a:headEnd type="none" w="sm" len="sm"/>
              <a:tailEnd type="none" w="sm" len="sm"/>
            </a:ln>
          </p:spPr>
        </p:cxnSp>
        <p:cxnSp>
          <p:nvCxnSpPr>
            <p:cNvPr id="15" name="Google Shape;601;p146">
              <a:extLst>
                <a:ext uri="{FF2B5EF4-FFF2-40B4-BE49-F238E27FC236}">
                  <a16:creationId xmlns:a16="http://schemas.microsoft.com/office/drawing/2014/main" id="{5E6BB1E4-2E06-6576-E92B-7BA75227631D}"/>
                </a:ext>
              </a:extLst>
            </p:cNvPr>
            <p:cNvCxnSpPr/>
            <p:nvPr/>
          </p:nvCxnSpPr>
          <p:spPr>
            <a:xfrm>
              <a:off x="4307205" y="5067300"/>
              <a:ext cx="3516630" cy="0"/>
            </a:xfrm>
            <a:prstGeom prst="straightConnector1">
              <a:avLst/>
            </a:prstGeom>
            <a:noFill/>
            <a:ln w="38100" cap="flat" cmpd="sng">
              <a:solidFill>
                <a:schemeClr val="dk1"/>
              </a:solidFill>
              <a:prstDash val="solid"/>
              <a:round/>
              <a:headEnd type="none" w="sm" len="sm"/>
              <a:tailEnd type="none" w="sm" len="sm"/>
            </a:ln>
          </p:spPr>
        </p:cxnSp>
        <p:cxnSp>
          <p:nvCxnSpPr>
            <p:cNvPr id="16" name="Google Shape;602;p146">
              <a:extLst>
                <a:ext uri="{FF2B5EF4-FFF2-40B4-BE49-F238E27FC236}">
                  <a16:creationId xmlns:a16="http://schemas.microsoft.com/office/drawing/2014/main" id="{A3AD3E78-A3B5-4265-069D-DBF95C9DFFE1}"/>
                </a:ext>
              </a:extLst>
            </p:cNvPr>
            <p:cNvCxnSpPr/>
            <p:nvPr/>
          </p:nvCxnSpPr>
          <p:spPr>
            <a:xfrm>
              <a:off x="4307205" y="5349240"/>
              <a:ext cx="3516630" cy="0"/>
            </a:xfrm>
            <a:prstGeom prst="straightConnector1">
              <a:avLst/>
            </a:prstGeom>
            <a:noFill/>
            <a:ln w="38100" cap="flat" cmpd="sng">
              <a:solidFill>
                <a:schemeClr val="dk1"/>
              </a:solidFill>
              <a:prstDash val="solid"/>
              <a:round/>
              <a:headEnd type="none" w="sm" len="sm"/>
              <a:tailEnd type="none" w="sm" len="sm"/>
            </a:ln>
          </p:spPr>
        </p:cxnSp>
        <p:cxnSp>
          <p:nvCxnSpPr>
            <p:cNvPr id="17" name="Google Shape;603;p146">
              <a:extLst>
                <a:ext uri="{FF2B5EF4-FFF2-40B4-BE49-F238E27FC236}">
                  <a16:creationId xmlns:a16="http://schemas.microsoft.com/office/drawing/2014/main" id="{99DAE117-E29F-A25B-A831-D5CCFE3AD799}"/>
                </a:ext>
              </a:extLst>
            </p:cNvPr>
            <p:cNvCxnSpPr/>
            <p:nvPr/>
          </p:nvCxnSpPr>
          <p:spPr>
            <a:xfrm rot="10800000">
              <a:off x="7862602" y="4155440"/>
              <a:ext cx="0" cy="1483360"/>
            </a:xfrm>
            <a:prstGeom prst="straightConnector1">
              <a:avLst/>
            </a:prstGeom>
            <a:noFill/>
            <a:ln w="50800" cap="flat" cmpd="sng">
              <a:solidFill>
                <a:schemeClr val="dk1"/>
              </a:solidFill>
              <a:prstDash val="dot"/>
              <a:round/>
              <a:headEnd type="none" w="sm" len="sm"/>
              <a:tailEnd type="none" w="sm" len="sm"/>
            </a:ln>
          </p:spPr>
        </p:cxnSp>
        <p:sp>
          <p:nvSpPr>
            <p:cNvPr id="18" name="Google Shape;604;p146">
              <a:extLst>
                <a:ext uri="{FF2B5EF4-FFF2-40B4-BE49-F238E27FC236}">
                  <a16:creationId xmlns:a16="http://schemas.microsoft.com/office/drawing/2014/main" id="{48A99E38-154F-D7C1-4F18-8E92EA8CCA05}"/>
                </a:ext>
              </a:extLst>
            </p:cNvPr>
            <p:cNvSpPr/>
            <p:nvPr/>
          </p:nvSpPr>
          <p:spPr>
            <a:xfrm>
              <a:off x="8004047" y="5143501"/>
              <a:ext cx="124587" cy="422910"/>
            </a:xfrm>
            <a:prstGeom prst="rect">
              <a:avLst/>
            </a:prstGeom>
            <a:solidFill>
              <a:srgbClr val="F5AC1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9" name="Google Shape;605;p146">
              <a:extLst>
                <a:ext uri="{FF2B5EF4-FFF2-40B4-BE49-F238E27FC236}">
                  <a16:creationId xmlns:a16="http://schemas.microsoft.com/office/drawing/2014/main" id="{275FB89F-90AE-874D-2974-A36CCE7FA378}"/>
                </a:ext>
              </a:extLst>
            </p:cNvPr>
            <p:cNvSpPr/>
            <p:nvPr/>
          </p:nvSpPr>
          <p:spPr>
            <a:xfrm>
              <a:off x="8225025" y="5242559"/>
              <a:ext cx="124587" cy="323851"/>
            </a:xfrm>
            <a:prstGeom prst="rect">
              <a:avLst/>
            </a:prstGeom>
            <a:solidFill>
              <a:srgbClr val="F4C6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20" name="Google Shape;606;p146">
              <a:extLst>
                <a:ext uri="{FF2B5EF4-FFF2-40B4-BE49-F238E27FC236}">
                  <a16:creationId xmlns:a16="http://schemas.microsoft.com/office/drawing/2014/main" id="{45A9890C-62E1-AC60-F09E-F6383E8D2AB5}"/>
                </a:ext>
              </a:extLst>
            </p:cNvPr>
            <p:cNvSpPr/>
            <p:nvPr/>
          </p:nvSpPr>
          <p:spPr>
            <a:xfrm>
              <a:off x="8442388" y="5036827"/>
              <a:ext cx="124587" cy="529584"/>
            </a:xfrm>
            <a:prstGeom prst="rect">
              <a:avLst/>
            </a:prstGeom>
            <a:solidFill>
              <a:srgbClr val="DA962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21" name="Google Shape;607;p146">
              <a:extLst>
                <a:ext uri="{FF2B5EF4-FFF2-40B4-BE49-F238E27FC236}">
                  <a16:creationId xmlns:a16="http://schemas.microsoft.com/office/drawing/2014/main" id="{D08B6343-FB81-D304-D293-B88FBD4AFF71}"/>
                </a:ext>
              </a:extLst>
            </p:cNvPr>
            <p:cNvSpPr/>
            <p:nvPr/>
          </p:nvSpPr>
          <p:spPr>
            <a:xfrm>
              <a:off x="8659751" y="5143501"/>
              <a:ext cx="124587" cy="422910"/>
            </a:xfrm>
            <a:prstGeom prst="rect">
              <a:avLst/>
            </a:prstGeom>
            <a:solidFill>
              <a:srgbClr val="F5AC1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cxnSp>
          <p:nvCxnSpPr>
            <p:cNvPr id="22" name="Google Shape;608;p146">
              <a:extLst>
                <a:ext uri="{FF2B5EF4-FFF2-40B4-BE49-F238E27FC236}">
                  <a16:creationId xmlns:a16="http://schemas.microsoft.com/office/drawing/2014/main" id="{9A4C0B9C-CA29-FE3E-7C2B-E0E37988D6C9}"/>
                </a:ext>
              </a:extLst>
            </p:cNvPr>
            <p:cNvCxnSpPr/>
            <p:nvPr/>
          </p:nvCxnSpPr>
          <p:spPr>
            <a:xfrm>
              <a:off x="3450907" y="4272822"/>
              <a:ext cx="250698" cy="365759"/>
            </a:xfrm>
            <a:prstGeom prst="straightConnector1">
              <a:avLst/>
            </a:prstGeom>
            <a:noFill/>
            <a:ln w="25400" cap="flat" cmpd="sng">
              <a:solidFill>
                <a:srgbClr val="FF0000"/>
              </a:solidFill>
              <a:prstDash val="solid"/>
              <a:round/>
              <a:headEnd type="oval" w="med" len="med"/>
              <a:tailEnd type="oval" w="med" len="med"/>
            </a:ln>
          </p:spPr>
        </p:cxnSp>
        <p:cxnSp>
          <p:nvCxnSpPr>
            <p:cNvPr id="23" name="Google Shape;609;p146">
              <a:extLst>
                <a:ext uri="{FF2B5EF4-FFF2-40B4-BE49-F238E27FC236}">
                  <a16:creationId xmlns:a16="http://schemas.microsoft.com/office/drawing/2014/main" id="{F23C51C4-15E8-9D8E-F3A1-9916948FACF5}"/>
                </a:ext>
              </a:extLst>
            </p:cNvPr>
            <p:cNvCxnSpPr/>
            <p:nvPr/>
          </p:nvCxnSpPr>
          <p:spPr>
            <a:xfrm rot="10800000" flipH="1">
              <a:off x="3690175" y="4426555"/>
              <a:ext cx="291846" cy="207264"/>
            </a:xfrm>
            <a:prstGeom prst="straightConnector1">
              <a:avLst/>
            </a:prstGeom>
            <a:noFill/>
            <a:ln w="25400" cap="flat" cmpd="sng">
              <a:solidFill>
                <a:srgbClr val="FF0000"/>
              </a:solidFill>
              <a:prstDash val="solid"/>
              <a:round/>
              <a:headEnd type="none" w="sm" len="sm"/>
              <a:tailEnd type="oval" w="med" len="med"/>
            </a:ln>
          </p:spPr>
        </p:cxnSp>
        <p:cxnSp>
          <p:nvCxnSpPr>
            <p:cNvPr id="24" name="Google Shape;610;p146">
              <a:extLst>
                <a:ext uri="{FF2B5EF4-FFF2-40B4-BE49-F238E27FC236}">
                  <a16:creationId xmlns:a16="http://schemas.microsoft.com/office/drawing/2014/main" id="{B6BDF4C1-5607-AA51-3469-9EE7116CCC7B}"/>
                </a:ext>
              </a:extLst>
            </p:cNvPr>
            <p:cNvCxnSpPr/>
            <p:nvPr/>
          </p:nvCxnSpPr>
          <p:spPr>
            <a:xfrm>
              <a:off x="3982021" y="4426555"/>
              <a:ext cx="195072" cy="281940"/>
            </a:xfrm>
            <a:prstGeom prst="straightConnector1">
              <a:avLst/>
            </a:prstGeom>
            <a:noFill/>
            <a:ln w="25400" cap="flat" cmpd="sng">
              <a:solidFill>
                <a:srgbClr val="FF0000"/>
              </a:solidFill>
              <a:prstDash val="solid"/>
              <a:round/>
              <a:headEnd type="none" w="sm" len="sm"/>
              <a:tailEnd type="oval" w="med" len="med"/>
            </a:ln>
          </p:spPr>
        </p:cxnSp>
        <p:cxnSp>
          <p:nvCxnSpPr>
            <p:cNvPr id="25" name="Google Shape;611;p146">
              <a:extLst>
                <a:ext uri="{FF2B5EF4-FFF2-40B4-BE49-F238E27FC236}">
                  <a16:creationId xmlns:a16="http://schemas.microsoft.com/office/drawing/2014/main" id="{47915C12-4A85-C557-6193-C5EFA1EA4F9C}"/>
                </a:ext>
              </a:extLst>
            </p:cNvPr>
            <p:cNvCxnSpPr/>
            <p:nvPr/>
          </p:nvCxnSpPr>
          <p:spPr>
            <a:xfrm rot="10800000" flipH="1">
              <a:off x="7977090" y="4659630"/>
              <a:ext cx="123541" cy="118110"/>
            </a:xfrm>
            <a:prstGeom prst="straightConnector1">
              <a:avLst/>
            </a:prstGeom>
            <a:noFill/>
            <a:ln w="25400" cap="flat" cmpd="sng">
              <a:solidFill>
                <a:srgbClr val="02A790"/>
              </a:solidFill>
              <a:prstDash val="solid"/>
              <a:round/>
              <a:headEnd type="none" w="sm" len="sm"/>
              <a:tailEnd type="none" w="sm" len="sm"/>
            </a:ln>
          </p:spPr>
        </p:cxnSp>
        <p:cxnSp>
          <p:nvCxnSpPr>
            <p:cNvPr id="26" name="Google Shape;612;p146">
              <a:extLst>
                <a:ext uri="{FF2B5EF4-FFF2-40B4-BE49-F238E27FC236}">
                  <a16:creationId xmlns:a16="http://schemas.microsoft.com/office/drawing/2014/main" id="{631ACCF7-8C98-23A1-7F3E-35005F9585AD}"/>
                </a:ext>
              </a:extLst>
            </p:cNvPr>
            <p:cNvCxnSpPr/>
            <p:nvPr/>
          </p:nvCxnSpPr>
          <p:spPr>
            <a:xfrm rot="10800000">
              <a:off x="8086725" y="4659630"/>
              <a:ext cx="138300" cy="76757"/>
            </a:xfrm>
            <a:prstGeom prst="straightConnector1">
              <a:avLst/>
            </a:prstGeom>
            <a:noFill/>
            <a:ln w="25400" cap="flat" cmpd="sng">
              <a:solidFill>
                <a:srgbClr val="02A790"/>
              </a:solidFill>
              <a:prstDash val="solid"/>
              <a:round/>
              <a:headEnd type="none" w="sm" len="sm"/>
              <a:tailEnd type="none" w="sm" len="sm"/>
            </a:ln>
          </p:spPr>
        </p:cxnSp>
        <p:cxnSp>
          <p:nvCxnSpPr>
            <p:cNvPr id="27" name="Google Shape;613;p146">
              <a:extLst>
                <a:ext uri="{FF2B5EF4-FFF2-40B4-BE49-F238E27FC236}">
                  <a16:creationId xmlns:a16="http://schemas.microsoft.com/office/drawing/2014/main" id="{268FCD7A-6CF1-462C-81E5-DB2E98BBE3AB}"/>
                </a:ext>
              </a:extLst>
            </p:cNvPr>
            <p:cNvCxnSpPr/>
            <p:nvPr/>
          </p:nvCxnSpPr>
          <p:spPr>
            <a:xfrm flipH="1">
              <a:off x="8209409" y="4493618"/>
              <a:ext cx="216406" cy="242769"/>
            </a:xfrm>
            <a:prstGeom prst="straightConnector1">
              <a:avLst/>
            </a:prstGeom>
            <a:noFill/>
            <a:ln w="25400" cap="flat" cmpd="sng">
              <a:solidFill>
                <a:srgbClr val="02A790"/>
              </a:solidFill>
              <a:prstDash val="solid"/>
              <a:round/>
              <a:headEnd type="none" w="sm" len="sm"/>
              <a:tailEnd type="none" w="sm" len="sm"/>
            </a:ln>
          </p:spPr>
        </p:cxnSp>
        <p:cxnSp>
          <p:nvCxnSpPr>
            <p:cNvPr id="28" name="Google Shape;614;p146">
              <a:extLst>
                <a:ext uri="{FF2B5EF4-FFF2-40B4-BE49-F238E27FC236}">
                  <a16:creationId xmlns:a16="http://schemas.microsoft.com/office/drawing/2014/main" id="{AA37DD45-05B9-0712-4117-928A65DC2DE4}"/>
                </a:ext>
              </a:extLst>
            </p:cNvPr>
            <p:cNvCxnSpPr/>
            <p:nvPr/>
          </p:nvCxnSpPr>
          <p:spPr>
            <a:xfrm>
              <a:off x="8410574" y="4493618"/>
              <a:ext cx="118109" cy="89185"/>
            </a:xfrm>
            <a:prstGeom prst="straightConnector1">
              <a:avLst/>
            </a:prstGeom>
            <a:noFill/>
            <a:ln w="25400" cap="flat" cmpd="sng">
              <a:solidFill>
                <a:srgbClr val="02A790"/>
              </a:solidFill>
              <a:prstDash val="solid"/>
              <a:round/>
              <a:headEnd type="none" w="sm" len="sm"/>
              <a:tailEnd type="none" w="sm" len="sm"/>
            </a:ln>
          </p:spPr>
        </p:cxnSp>
        <p:cxnSp>
          <p:nvCxnSpPr>
            <p:cNvPr id="29" name="Google Shape;615;p146">
              <a:extLst>
                <a:ext uri="{FF2B5EF4-FFF2-40B4-BE49-F238E27FC236}">
                  <a16:creationId xmlns:a16="http://schemas.microsoft.com/office/drawing/2014/main" id="{6B659D92-DF5F-58B9-AE3D-A2359B2E5CEE}"/>
                </a:ext>
              </a:extLst>
            </p:cNvPr>
            <p:cNvCxnSpPr/>
            <p:nvPr/>
          </p:nvCxnSpPr>
          <p:spPr>
            <a:xfrm rot="10800000" flipH="1">
              <a:off x="8513445" y="4287283"/>
              <a:ext cx="270893" cy="295520"/>
            </a:xfrm>
            <a:prstGeom prst="straightConnector1">
              <a:avLst/>
            </a:prstGeom>
            <a:noFill/>
            <a:ln w="25400" cap="flat" cmpd="sng">
              <a:solidFill>
                <a:srgbClr val="02A790"/>
              </a:solidFill>
              <a:prstDash val="solid"/>
              <a:round/>
              <a:headEnd type="none" w="sm" len="sm"/>
              <a:tailEnd type="none" w="sm" len="sm"/>
            </a:ln>
          </p:spPr>
        </p:cxnSp>
        <p:cxnSp>
          <p:nvCxnSpPr>
            <p:cNvPr id="30" name="Google Shape;616;p146">
              <a:extLst>
                <a:ext uri="{FF2B5EF4-FFF2-40B4-BE49-F238E27FC236}">
                  <a16:creationId xmlns:a16="http://schemas.microsoft.com/office/drawing/2014/main" id="{DFE5222D-FA7B-5222-1268-F8DBA6BA9E41}"/>
                </a:ext>
              </a:extLst>
            </p:cNvPr>
            <p:cNvCxnSpPr/>
            <p:nvPr/>
          </p:nvCxnSpPr>
          <p:spPr>
            <a:xfrm rot="10800000">
              <a:off x="7977090" y="4282187"/>
              <a:ext cx="109635" cy="137413"/>
            </a:xfrm>
            <a:prstGeom prst="straightConnector1">
              <a:avLst/>
            </a:prstGeom>
            <a:noFill/>
            <a:ln w="25400" cap="flat" cmpd="sng">
              <a:solidFill>
                <a:srgbClr val="FF0000"/>
              </a:solidFill>
              <a:prstDash val="solid"/>
              <a:round/>
              <a:headEnd type="none" w="sm" len="sm"/>
              <a:tailEnd type="none" w="sm" len="sm"/>
            </a:ln>
          </p:spPr>
        </p:cxnSp>
        <p:cxnSp>
          <p:nvCxnSpPr>
            <p:cNvPr id="31" name="Google Shape;617;p146">
              <a:extLst>
                <a:ext uri="{FF2B5EF4-FFF2-40B4-BE49-F238E27FC236}">
                  <a16:creationId xmlns:a16="http://schemas.microsoft.com/office/drawing/2014/main" id="{BF5B0824-8DF0-C609-CB3D-52E02E47A7D9}"/>
                </a:ext>
              </a:extLst>
            </p:cNvPr>
            <p:cNvCxnSpPr/>
            <p:nvPr/>
          </p:nvCxnSpPr>
          <p:spPr>
            <a:xfrm flipH="1">
              <a:off x="8071485" y="4282187"/>
              <a:ext cx="153540" cy="137413"/>
            </a:xfrm>
            <a:prstGeom prst="straightConnector1">
              <a:avLst/>
            </a:prstGeom>
            <a:noFill/>
            <a:ln w="25400" cap="flat" cmpd="sng">
              <a:solidFill>
                <a:srgbClr val="FF0000"/>
              </a:solidFill>
              <a:prstDash val="solid"/>
              <a:round/>
              <a:headEnd type="none" w="sm" len="sm"/>
              <a:tailEnd type="none" w="sm" len="sm"/>
            </a:ln>
          </p:spPr>
        </p:cxnSp>
        <p:cxnSp>
          <p:nvCxnSpPr>
            <p:cNvPr id="32" name="Google Shape;618;p146">
              <a:extLst>
                <a:ext uri="{FF2B5EF4-FFF2-40B4-BE49-F238E27FC236}">
                  <a16:creationId xmlns:a16="http://schemas.microsoft.com/office/drawing/2014/main" id="{DAFE72A8-C0CC-E564-5903-069128E57785}"/>
                </a:ext>
              </a:extLst>
            </p:cNvPr>
            <p:cNvCxnSpPr/>
            <p:nvPr/>
          </p:nvCxnSpPr>
          <p:spPr>
            <a:xfrm>
              <a:off x="8209409" y="4282187"/>
              <a:ext cx="304036" cy="454200"/>
            </a:xfrm>
            <a:prstGeom prst="straightConnector1">
              <a:avLst/>
            </a:prstGeom>
            <a:noFill/>
            <a:ln w="25400" cap="flat" cmpd="sng">
              <a:solidFill>
                <a:srgbClr val="FF0000"/>
              </a:solidFill>
              <a:prstDash val="solid"/>
              <a:round/>
              <a:headEnd type="none" w="sm" len="sm"/>
              <a:tailEnd type="none" w="sm" len="sm"/>
            </a:ln>
          </p:spPr>
        </p:cxnSp>
        <p:cxnSp>
          <p:nvCxnSpPr>
            <p:cNvPr id="33" name="Google Shape;619;p146">
              <a:extLst>
                <a:ext uri="{FF2B5EF4-FFF2-40B4-BE49-F238E27FC236}">
                  <a16:creationId xmlns:a16="http://schemas.microsoft.com/office/drawing/2014/main" id="{50850813-4862-5DBA-8DBE-E1707D8B8FB6}"/>
                </a:ext>
              </a:extLst>
            </p:cNvPr>
            <p:cNvCxnSpPr/>
            <p:nvPr/>
          </p:nvCxnSpPr>
          <p:spPr>
            <a:xfrm rot="10800000" flipH="1">
              <a:off x="8513445" y="4596765"/>
              <a:ext cx="118110" cy="123825"/>
            </a:xfrm>
            <a:prstGeom prst="straightConnector1">
              <a:avLst/>
            </a:prstGeom>
            <a:noFill/>
            <a:ln w="25400" cap="flat" cmpd="sng">
              <a:solidFill>
                <a:srgbClr val="FF0000"/>
              </a:solidFill>
              <a:prstDash val="solid"/>
              <a:round/>
              <a:headEnd type="none" w="sm" len="sm"/>
              <a:tailEnd type="none" w="sm" len="sm"/>
            </a:ln>
          </p:spPr>
        </p:cxnSp>
        <p:cxnSp>
          <p:nvCxnSpPr>
            <p:cNvPr id="34" name="Google Shape;620;p146">
              <a:extLst>
                <a:ext uri="{FF2B5EF4-FFF2-40B4-BE49-F238E27FC236}">
                  <a16:creationId xmlns:a16="http://schemas.microsoft.com/office/drawing/2014/main" id="{A469887C-9420-7E9E-F6FF-72DF3F4D2BBB}"/>
                </a:ext>
              </a:extLst>
            </p:cNvPr>
            <p:cNvCxnSpPr/>
            <p:nvPr/>
          </p:nvCxnSpPr>
          <p:spPr>
            <a:xfrm rot="10800000">
              <a:off x="8615553" y="4596765"/>
              <a:ext cx="168785" cy="180975"/>
            </a:xfrm>
            <a:prstGeom prst="straightConnector1">
              <a:avLst/>
            </a:prstGeom>
            <a:noFill/>
            <a:ln w="25400" cap="flat" cmpd="sng">
              <a:solidFill>
                <a:srgbClr val="FF0000"/>
              </a:solidFill>
              <a:prstDash val="solid"/>
              <a:round/>
              <a:headEnd type="none" w="sm" len="sm"/>
              <a:tailEnd type="none" w="sm" len="sm"/>
            </a:ln>
          </p:spPr>
        </p:cxnSp>
        <p:cxnSp>
          <p:nvCxnSpPr>
            <p:cNvPr id="35" name="Google Shape;621;p146">
              <a:extLst>
                <a:ext uri="{FF2B5EF4-FFF2-40B4-BE49-F238E27FC236}">
                  <a16:creationId xmlns:a16="http://schemas.microsoft.com/office/drawing/2014/main" id="{79FA6C1B-46F8-D204-A663-D21D6785F88C}"/>
                </a:ext>
              </a:extLst>
            </p:cNvPr>
            <p:cNvCxnSpPr/>
            <p:nvPr/>
          </p:nvCxnSpPr>
          <p:spPr>
            <a:xfrm rot="10800000" flipH="1">
              <a:off x="3474244" y="5195682"/>
              <a:ext cx="245094" cy="289671"/>
            </a:xfrm>
            <a:prstGeom prst="straightConnector1">
              <a:avLst/>
            </a:prstGeom>
            <a:noFill/>
            <a:ln w="25400" cap="flat" cmpd="sng">
              <a:solidFill>
                <a:srgbClr val="02A790"/>
              </a:solidFill>
              <a:prstDash val="solid"/>
              <a:round/>
              <a:headEnd type="oval" w="med" len="med"/>
              <a:tailEnd type="oval" w="med" len="med"/>
            </a:ln>
          </p:spPr>
        </p:cxnSp>
        <p:cxnSp>
          <p:nvCxnSpPr>
            <p:cNvPr id="36" name="Google Shape;622;p146">
              <a:extLst>
                <a:ext uri="{FF2B5EF4-FFF2-40B4-BE49-F238E27FC236}">
                  <a16:creationId xmlns:a16="http://schemas.microsoft.com/office/drawing/2014/main" id="{97262C4A-AB57-24EF-2621-35B1A0AC1961}"/>
                </a:ext>
              </a:extLst>
            </p:cNvPr>
            <p:cNvCxnSpPr/>
            <p:nvPr/>
          </p:nvCxnSpPr>
          <p:spPr>
            <a:xfrm>
              <a:off x="3701605" y="5195793"/>
              <a:ext cx="279652" cy="119396"/>
            </a:xfrm>
            <a:prstGeom prst="straightConnector1">
              <a:avLst/>
            </a:prstGeom>
            <a:noFill/>
            <a:ln w="25400" cap="flat" cmpd="sng">
              <a:solidFill>
                <a:srgbClr val="02A790"/>
              </a:solidFill>
              <a:prstDash val="solid"/>
              <a:round/>
              <a:headEnd type="none" w="sm" len="sm"/>
              <a:tailEnd type="oval" w="med" len="med"/>
            </a:ln>
          </p:spPr>
        </p:cxnSp>
        <p:cxnSp>
          <p:nvCxnSpPr>
            <p:cNvPr id="37" name="Google Shape;623;p146">
              <a:extLst>
                <a:ext uri="{FF2B5EF4-FFF2-40B4-BE49-F238E27FC236}">
                  <a16:creationId xmlns:a16="http://schemas.microsoft.com/office/drawing/2014/main" id="{6A43A502-E50B-0958-7E66-2A22F5981EDA}"/>
                </a:ext>
              </a:extLst>
            </p:cNvPr>
            <p:cNvCxnSpPr/>
            <p:nvPr/>
          </p:nvCxnSpPr>
          <p:spPr>
            <a:xfrm rot="10800000" flipH="1">
              <a:off x="3981257" y="5074062"/>
              <a:ext cx="195836" cy="258892"/>
            </a:xfrm>
            <a:prstGeom prst="straightConnector1">
              <a:avLst/>
            </a:prstGeom>
            <a:noFill/>
            <a:ln w="25400" cap="flat" cmpd="sng">
              <a:solidFill>
                <a:srgbClr val="02A790"/>
              </a:solidFill>
              <a:prstDash val="solid"/>
              <a:round/>
              <a:headEnd type="none" w="sm" len="sm"/>
              <a:tailEnd type="oval" w="med" len="med"/>
            </a:ln>
          </p:spPr>
        </p:cxnSp>
        <p:cxnSp>
          <p:nvCxnSpPr>
            <p:cNvPr id="38" name="Google Shape;624;p146">
              <a:extLst>
                <a:ext uri="{FF2B5EF4-FFF2-40B4-BE49-F238E27FC236}">
                  <a16:creationId xmlns:a16="http://schemas.microsoft.com/office/drawing/2014/main" id="{08AEF1D0-6766-EB53-1B05-C26910D7577F}"/>
                </a:ext>
              </a:extLst>
            </p:cNvPr>
            <p:cNvCxnSpPr>
              <a:stCxn id="8" idx="1"/>
            </p:cNvCxnSpPr>
            <p:nvPr/>
          </p:nvCxnSpPr>
          <p:spPr>
            <a:xfrm flipH="1">
              <a:off x="3293805" y="4897120"/>
              <a:ext cx="1013400" cy="10200"/>
            </a:xfrm>
            <a:prstGeom prst="straightConnector1">
              <a:avLst/>
            </a:prstGeom>
            <a:noFill/>
            <a:ln w="19050" cap="flat" cmpd="sng">
              <a:solidFill>
                <a:schemeClr val="dk1"/>
              </a:solidFill>
              <a:prstDash val="solid"/>
              <a:round/>
              <a:headEnd type="none" w="sm" len="sm"/>
              <a:tailEnd type="none" w="sm" len="sm"/>
            </a:ln>
          </p:spPr>
        </p:cxnSp>
        <p:cxnSp>
          <p:nvCxnSpPr>
            <p:cNvPr id="39" name="Google Shape;625;p146">
              <a:extLst>
                <a:ext uri="{FF2B5EF4-FFF2-40B4-BE49-F238E27FC236}">
                  <a16:creationId xmlns:a16="http://schemas.microsoft.com/office/drawing/2014/main" id="{37FD9C3C-5037-E704-7E50-3B41C890A86A}"/>
                </a:ext>
              </a:extLst>
            </p:cNvPr>
            <p:cNvCxnSpPr/>
            <p:nvPr/>
          </p:nvCxnSpPr>
          <p:spPr>
            <a:xfrm flipH="1">
              <a:off x="7854697" y="4897120"/>
              <a:ext cx="1013460" cy="10160"/>
            </a:xfrm>
            <a:prstGeom prst="straightConnector1">
              <a:avLst/>
            </a:prstGeom>
            <a:noFill/>
            <a:ln w="19050" cap="flat" cmpd="sng">
              <a:solidFill>
                <a:schemeClr val="dk1"/>
              </a:solidFill>
              <a:prstDash val="solid"/>
              <a:round/>
              <a:headEnd type="none" w="sm" len="sm"/>
              <a:tailEnd type="none" w="sm" len="sm"/>
            </a:ln>
          </p:spPr>
        </p:cxnSp>
      </p:grpSp>
      <p:sp>
        <p:nvSpPr>
          <p:cNvPr id="40" name="Google Shape;586;p146">
            <a:extLst>
              <a:ext uri="{FF2B5EF4-FFF2-40B4-BE49-F238E27FC236}">
                <a16:creationId xmlns:a16="http://schemas.microsoft.com/office/drawing/2014/main" id="{2CE5EA81-71E4-7E35-844F-AF0C82C45D5E}"/>
              </a:ext>
            </a:extLst>
          </p:cNvPr>
          <p:cNvSpPr/>
          <p:nvPr/>
        </p:nvSpPr>
        <p:spPr>
          <a:xfrm>
            <a:off x="8127517" y="3078247"/>
            <a:ext cx="7315683" cy="3528612"/>
          </a:xfrm>
          <a:prstGeom prst="roundRect">
            <a:avLst>
              <a:gd name="adj" fmla="val 3893"/>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Open Sans"/>
              <a:ea typeface="Open Sans"/>
              <a:cs typeface="Open Sans"/>
              <a:sym typeface="Open Sans"/>
            </a:endParaRPr>
          </a:p>
          <a:p>
            <a:pPr marL="342900" marR="0" lvl="0" indent="-203200" algn="l" rtl="0">
              <a:lnSpc>
                <a:spcPct val="100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seems like a relational table in RDBMS but with richer optimizations under the hood.</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Unlike RDDs, DataFrame keeps track of its schema.</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DataFrame = RDD + Schema (SchemaRDD)</a:t>
            </a:r>
            <a:endParaRPr lang="en-US" sz="1400" b="0" i="0" u="none" strike="noStrike" cap="none" dirty="0">
              <a:solidFill>
                <a:srgbClr val="000000"/>
              </a:solidFill>
              <a:latin typeface="Arial"/>
              <a:ea typeface="Arial"/>
              <a:cs typeface="Arial"/>
              <a:sym typeface="Arial"/>
            </a:endParaRPr>
          </a:p>
          <a:p>
            <a:pPr marL="800100" marR="0" lvl="1" indent="-203200" algn="l" rtl="0">
              <a:lnSpc>
                <a:spcPct val="100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supports various relational operations that lead to more optimized execution like Catalyst Optimizer.</a:t>
            </a:r>
          </a:p>
          <a:p>
            <a:pPr marL="0" marR="0" lvl="0" indent="0" algn="l" rtl="0">
              <a:lnSpc>
                <a:spcPct val="100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endParaRPr lang="en-US" sz="2200" b="0" i="0" u="none" strike="noStrike" cap="none" dirty="0">
              <a:solidFill>
                <a:srgbClr val="3F3F3F"/>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48"/>
          <p:cNvSpPr txBox="1">
            <a:spLocks noGrp="1"/>
          </p:cNvSpPr>
          <p:nvPr>
            <p:ph type="title"/>
          </p:nvPr>
        </p:nvSpPr>
        <p:spPr>
          <a:xfrm>
            <a:off x="-9525" y="249643"/>
            <a:ext cx="16275050" cy="687387"/>
          </a:xfrm>
          <a:noFill/>
          <a:ln>
            <a:noFill/>
          </a:ln>
        </p:spPr>
        <p:txBody>
          <a:bodyPr spcFirstLastPara="1" wrap="square" lIns="91425" tIns="45700" rIns="91425" bIns="45700" anchor="ctr" anchorCtr="0">
            <a:normAutofit/>
          </a:bodyPr>
          <a:lstStyle/>
          <a:p>
            <a:pPr lvl="0"/>
            <a:r>
              <a:rPr lang="en-US" dirty="0">
                <a:sym typeface="Open Sans"/>
              </a:rPr>
              <a:t>DataFrames</a:t>
            </a:r>
          </a:p>
        </p:txBody>
      </p:sp>
      <p:sp>
        <p:nvSpPr>
          <p:cNvPr id="677" name="Google Shape;677;p148"/>
          <p:cNvSpPr/>
          <p:nvPr/>
        </p:nvSpPr>
        <p:spPr>
          <a:xfrm>
            <a:off x="2118052" y="7985147"/>
            <a:ext cx="12035480" cy="719628"/>
          </a:xfrm>
          <a:prstGeom prst="roundRect">
            <a:avLst>
              <a:gd name="adj" fmla="val 16667"/>
            </a:avLst>
          </a:prstGeom>
          <a:solidFill>
            <a:srgbClr val="DDEAF6"/>
          </a:solidFill>
          <a:ln w="19050" cap="flat" cmpd="sng">
            <a:solidFill>
              <a:srgbClr val="9CC2E5"/>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0" algn="l" rtl="0">
              <a:lnSpc>
                <a:spcPct val="150000"/>
              </a:lnSpc>
              <a:spcBef>
                <a:spcPts val="0"/>
              </a:spcBef>
              <a:spcAft>
                <a:spcPts val="0"/>
              </a:spcAft>
              <a:buClr>
                <a:srgbClr val="000000"/>
              </a:buClr>
              <a:buSzPts val="2200"/>
              <a:buFont typeface="Arial"/>
              <a:buNone/>
            </a:pPr>
            <a:r>
              <a:rPr lang="en-US" sz="2200" b="0" i="0" u="none" strike="noStrike" cap="none" dirty="0">
                <a:solidFill>
                  <a:srgbClr val="000000"/>
                </a:solidFill>
                <a:latin typeface="Open Sans"/>
                <a:ea typeface="Open Sans"/>
                <a:cs typeface="Open Sans"/>
                <a:sym typeface="Open Sans"/>
              </a:rPr>
              <a:t>In earlier versions of Spark SQL API, SchemaRDD has been renamed as DataFrame.</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55CE6D1B-5011-7731-C110-93121E70F50E}"/>
              </a:ext>
            </a:extLst>
          </p:cNvPr>
          <p:cNvGrpSpPr/>
          <p:nvPr/>
        </p:nvGrpSpPr>
        <p:grpSpPr>
          <a:xfrm>
            <a:off x="3903755" y="1839981"/>
            <a:ext cx="8385135" cy="4902436"/>
            <a:chOff x="2874580" y="2462547"/>
            <a:chExt cx="9223652" cy="4902436"/>
          </a:xfrm>
        </p:grpSpPr>
        <p:sp>
          <p:nvSpPr>
            <p:cNvPr id="678" name="Google Shape;678;p148"/>
            <p:cNvSpPr/>
            <p:nvPr/>
          </p:nvSpPr>
          <p:spPr>
            <a:xfrm>
              <a:off x="5057948" y="2883223"/>
              <a:ext cx="6977533" cy="1409056"/>
            </a:xfrm>
            <a:prstGeom prst="roundRect">
              <a:avLst>
                <a:gd name="adj" fmla="val 10861"/>
              </a:avLst>
            </a:prstGeom>
            <a:solidFill>
              <a:schemeClr val="lt1"/>
            </a:solidFill>
            <a:ln w="19050" cap="flat" cmpd="sng">
              <a:solidFill>
                <a:srgbClr val="61B4DF"/>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Open Sans"/>
                  <a:ea typeface="Open Sans"/>
                  <a:cs typeface="Open Sans"/>
                  <a:sym typeface="Open Sans"/>
                </a:rPr>
                <a:t>Use sources such as tables in Hive, structured data files, existing RDDs, and external databases</a:t>
              </a:r>
              <a:endParaRPr sz="1400" b="0" i="0" u="none" strike="noStrike" cap="none" dirty="0">
                <a:solidFill>
                  <a:srgbClr val="000000"/>
                </a:solidFill>
                <a:latin typeface="Arial"/>
                <a:ea typeface="Arial"/>
                <a:cs typeface="Arial"/>
                <a:sym typeface="Arial"/>
              </a:endParaRPr>
            </a:p>
          </p:txBody>
        </p:sp>
        <p:sp>
          <p:nvSpPr>
            <p:cNvPr id="680" name="Google Shape;680;p148"/>
            <p:cNvSpPr/>
            <p:nvPr/>
          </p:nvSpPr>
          <p:spPr>
            <a:xfrm>
              <a:off x="2874582" y="2462547"/>
              <a:ext cx="2655418" cy="2415240"/>
            </a:xfrm>
            <a:prstGeom prst="ellipse">
              <a:avLst/>
            </a:prstGeom>
            <a:solidFill>
              <a:srgbClr val="61B4DF"/>
            </a:solidFill>
            <a:ln w="1270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algn="ctr">
                <a:buSzPts val="1800"/>
              </a:pPr>
              <a:r>
                <a:rPr lang="en-US" sz="2200" b="0" i="0" u="none" strike="noStrike" cap="none" dirty="0">
                  <a:solidFill>
                    <a:schemeClr val="tx1">
                      <a:lumMod val="75000"/>
                      <a:lumOff val="25000"/>
                    </a:schemeClr>
                  </a:solidFill>
                  <a:latin typeface="Open Sans"/>
                  <a:ea typeface="Open Sans"/>
                  <a:cs typeface="Open Sans"/>
                  <a:sym typeface="Open Sans"/>
                </a:rPr>
                <a:t>Construct a DataFrame</a:t>
              </a:r>
              <a:endParaRPr sz="2200" b="0" i="0" u="none" strike="noStrike" cap="none" dirty="0">
                <a:solidFill>
                  <a:schemeClr val="lt1"/>
                </a:solidFill>
                <a:latin typeface="Calibri"/>
                <a:ea typeface="Calibri"/>
                <a:cs typeface="Calibri"/>
                <a:sym typeface="Calibri"/>
              </a:endParaRPr>
            </a:p>
          </p:txBody>
        </p:sp>
        <p:sp>
          <p:nvSpPr>
            <p:cNvPr id="682" name="Google Shape;682;p148"/>
            <p:cNvSpPr/>
            <p:nvPr/>
          </p:nvSpPr>
          <p:spPr>
            <a:xfrm>
              <a:off x="5120700" y="5418993"/>
              <a:ext cx="6977532" cy="1409056"/>
            </a:xfrm>
            <a:prstGeom prst="roundRect">
              <a:avLst>
                <a:gd name="adj" fmla="val 13176"/>
              </a:avLst>
            </a:prstGeom>
            <a:solidFill>
              <a:schemeClr val="lt1"/>
            </a:solidFill>
            <a:ln w="19050" cap="flat" cmpd="sng">
              <a:solidFill>
                <a:srgbClr val="F38573"/>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Open Sans"/>
                  <a:ea typeface="Open Sans"/>
                  <a:cs typeface="Open Sans"/>
                  <a:sym typeface="Open Sans"/>
                </a:rPr>
                <a:t>Call the RDD method, which returns the DataFrame content, as an RDD of rows</a:t>
              </a:r>
              <a:endParaRPr sz="1400" b="0" i="0" u="none" strike="noStrike" cap="none" dirty="0">
                <a:solidFill>
                  <a:srgbClr val="000000"/>
                </a:solidFill>
                <a:latin typeface="Arial"/>
                <a:ea typeface="Arial"/>
                <a:cs typeface="Arial"/>
                <a:sym typeface="Arial"/>
              </a:endParaRPr>
            </a:p>
          </p:txBody>
        </p:sp>
        <p:sp>
          <p:nvSpPr>
            <p:cNvPr id="684" name="Google Shape;684;p148"/>
            <p:cNvSpPr/>
            <p:nvPr/>
          </p:nvSpPr>
          <p:spPr>
            <a:xfrm>
              <a:off x="2874580" y="4950968"/>
              <a:ext cx="2655417" cy="2414015"/>
            </a:xfrm>
            <a:prstGeom prst="ellipse">
              <a:avLst/>
            </a:prstGeom>
            <a:solidFill>
              <a:srgbClr val="F38573"/>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algn="ctr">
                <a:buSzPts val="1800"/>
              </a:pPr>
              <a:r>
                <a:rPr lang="en-US" sz="2200" b="0" i="0" u="none" strike="noStrike" cap="none" dirty="0">
                  <a:solidFill>
                    <a:schemeClr val="tx1">
                      <a:lumMod val="75000"/>
                      <a:lumOff val="25000"/>
                    </a:schemeClr>
                  </a:solidFill>
                  <a:latin typeface="Open Sans"/>
                  <a:ea typeface="Open Sans"/>
                  <a:cs typeface="Open Sans"/>
                  <a:sym typeface="Open Sans"/>
                </a:rPr>
                <a:t>Convert them to RDDs</a:t>
              </a:r>
              <a:endParaRPr sz="2200" b="0" i="0" u="none" strike="noStrike" cap="none" dirty="0">
                <a:solidFill>
                  <a:schemeClr val="lt1"/>
                </a:solidFill>
                <a:latin typeface="Calibri"/>
                <a:ea typeface="Calibri"/>
                <a:cs typeface="Calibri"/>
                <a:sym typeface="Calibri"/>
              </a:endParaRPr>
            </a:p>
          </p:txBody>
        </p:sp>
      </p:grpSp>
      <p:sp>
        <p:nvSpPr>
          <p:cNvPr id="8" name="Brandline_LVC">
            <a:extLst>
              <a:ext uri="{FF2B5EF4-FFF2-40B4-BE49-F238E27FC236}">
                <a16:creationId xmlns:a16="http://schemas.microsoft.com/office/drawing/2014/main" id="{F726C1F2-2FFC-4EAB-F437-9B316C8F2FF8}"/>
              </a:ext>
            </a:extLst>
          </p:cNvPr>
          <p:cNvSpPr/>
          <p:nvPr/>
        </p:nvSpPr>
        <p:spPr>
          <a:xfrm>
            <a:off x="6781801" y="875070"/>
            <a:ext cx="2690892"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49"/>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Creating DataFrames</a:t>
            </a:r>
          </a:p>
        </p:txBody>
      </p:sp>
      <p:grpSp>
        <p:nvGrpSpPr>
          <p:cNvPr id="7" name="Group 6">
            <a:extLst>
              <a:ext uri="{FF2B5EF4-FFF2-40B4-BE49-F238E27FC236}">
                <a16:creationId xmlns:a16="http://schemas.microsoft.com/office/drawing/2014/main" id="{49DD3978-9CCB-AAAC-65D8-02ED728C5D14}"/>
              </a:ext>
            </a:extLst>
          </p:cNvPr>
          <p:cNvGrpSpPr/>
          <p:nvPr/>
        </p:nvGrpSpPr>
        <p:grpSpPr>
          <a:xfrm>
            <a:off x="3802435" y="2839792"/>
            <a:ext cx="9182100" cy="3293766"/>
            <a:chOff x="3860800" y="2256134"/>
            <a:chExt cx="9182100" cy="3293766"/>
          </a:xfrm>
        </p:grpSpPr>
        <p:sp>
          <p:nvSpPr>
            <p:cNvPr id="693" name="Google Shape;693;p149"/>
            <p:cNvSpPr/>
            <p:nvPr/>
          </p:nvSpPr>
          <p:spPr>
            <a:xfrm>
              <a:off x="3860800" y="2908300"/>
              <a:ext cx="9182100" cy="2641600"/>
            </a:xfrm>
            <a:prstGeom prst="roundRect">
              <a:avLst>
                <a:gd name="adj" fmla="val 2725"/>
              </a:avLst>
            </a:prstGeom>
            <a:solidFill>
              <a:srgbClr val="DDEAF6"/>
            </a:solidFill>
            <a:ln w="12700" cap="flat" cmpd="sng">
              <a:solidFill>
                <a:srgbClr val="666666"/>
              </a:solidFill>
              <a:prstDash val="solid"/>
              <a:miter lim="800000"/>
              <a:headEnd type="none" w="sm" len="sm"/>
              <a:tailEnd type="none" w="sm" len="sm"/>
            </a:ln>
          </p:spPr>
          <p:txBody>
            <a:bodyPr spcFirstLastPara="1" wrap="square" lIns="91425" tIns="45700" rIns="91425" bIns="45700" anchor="ctr" anchorCtr="0">
              <a:noAutofit/>
            </a:bodyPr>
            <a:lstStyle/>
            <a:p>
              <a:pPr marL="515938" marR="0" lvl="1" indent="-465138" algn="l" rtl="0">
                <a:lnSpc>
                  <a:spcPct val="150000"/>
                </a:lnSpc>
                <a:spcBef>
                  <a:spcPts val="0"/>
                </a:spcBef>
                <a:spcAft>
                  <a:spcPts val="0"/>
                </a:spcAft>
                <a:buClr>
                  <a:schemeClr val="dk1"/>
                </a:buClr>
                <a:buSzPts val="2200"/>
                <a:buFont typeface="Arial"/>
                <a:buChar char="•"/>
              </a:pPr>
              <a:r>
                <a:rPr lang="en-US" sz="2200" b="0" i="0" u="none" strike="noStrike" cap="none" dirty="0">
                  <a:solidFill>
                    <a:srgbClr val="3F3F3F"/>
                  </a:solidFill>
                  <a:latin typeface="Open Sans"/>
                  <a:ea typeface="Open Sans"/>
                  <a:cs typeface="Open Sans"/>
                  <a:sym typeface="Open Sans"/>
                </a:rPr>
                <a:t>From an existing structured data source</a:t>
              </a:r>
              <a:endParaRPr sz="1400" b="0" i="0" u="none" strike="noStrike" cap="none" dirty="0">
                <a:solidFill>
                  <a:srgbClr val="3F3F3F"/>
                </a:solidFill>
                <a:latin typeface="Arial"/>
                <a:ea typeface="Arial"/>
                <a:cs typeface="Arial"/>
                <a:sym typeface="Arial"/>
              </a:endParaRPr>
            </a:p>
            <a:p>
              <a:pPr marL="515938" marR="0" lvl="1" indent="-465138" algn="l" rtl="0">
                <a:lnSpc>
                  <a:spcPct val="150000"/>
                </a:lnSpc>
                <a:spcBef>
                  <a:spcPts val="0"/>
                </a:spcBef>
                <a:spcAft>
                  <a:spcPts val="0"/>
                </a:spcAft>
                <a:buClr>
                  <a:schemeClr val="dk1"/>
                </a:buClr>
                <a:buSzPts val="2200"/>
                <a:buFont typeface="Arial"/>
                <a:buChar char="•"/>
              </a:pPr>
              <a:r>
                <a:rPr lang="en-US" sz="2200" b="0" i="0" u="none" strike="noStrike" cap="none" dirty="0">
                  <a:solidFill>
                    <a:srgbClr val="3F3F3F"/>
                  </a:solidFill>
                  <a:latin typeface="Open Sans"/>
                  <a:ea typeface="Open Sans"/>
                  <a:cs typeface="Open Sans"/>
                  <a:sym typeface="Open Sans"/>
                </a:rPr>
                <a:t>From an existing RDD</a:t>
              </a:r>
              <a:endParaRPr sz="1400" b="0" i="0" u="none" strike="noStrike" cap="none" dirty="0">
                <a:solidFill>
                  <a:srgbClr val="3F3F3F"/>
                </a:solidFill>
                <a:latin typeface="Arial"/>
                <a:ea typeface="Arial"/>
                <a:cs typeface="Arial"/>
                <a:sym typeface="Arial"/>
              </a:endParaRPr>
            </a:p>
            <a:p>
              <a:pPr marL="515938" marR="0" lvl="1" indent="-465138" algn="l" rtl="0">
                <a:lnSpc>
                  <a:spcPct val="150000"/>
                </a:lnSpc>
                <a:spcBef>
                  <a:spcPts val="0"/>
                </a:spcBef>
                <a:spcAft>
                  <a:spcPts val="0"/>
                </a:spcAft>
                <a:buClr>
                  <a:schemeClr val="dk1"/>
                </a:buClr>
                <a:buSzPts val="2200"/>
                <a:buFont typeface="Arial"/>
                <a:buChar char="•"/>
              </a:pPr>
              <a:r>
                <a:rPr lang="en-US" sz="2200" b="0" i="0" u="none" strike="noStrike" cap="none" dirty="0">
                  <a:solidFill>
                    <a:srgbClr val="3F3F3F"/>
                  </a:solidFill>
                  <a:latin typeface="Open Sans"/>
                  <a:ea typeface="Open Sans"/>
                  <a:cs typeface="Open Sans"/>
                  <a:sym typeface="Open Sans"/>
                </a:rPr>
                <a:t>By performing an operation or query on another DataFrame</a:t>
              </a:r>
              <a:endParaRPr sz="2200" b="0" i="0" u="none" strike="noStrike" cap="none" dirty="0">
                <a:solidFill>
                  <a:srgbClr val="3F3F3F"/>
                </a:solidFill>
                <a:latin typeface="Open Sans"/>
                <a:ea typeface="Open Sans"/>
                <a:cs typeface="Open Sans"/>
                <a:sym typeface="Open Sans"/>
              </a:endParaRPr>
            </a:p>
            <a:p>
              <a:pPr marL="515938" marR="0" lvl="1" indent="-465138" algn="l" rtl="0">
                <a:lnSpc>
                  <a:spcPct val="150000"/>
                </a:lnSpc>
                <a:spcBef>
                  <a:spcPts val="0"/>
                </a:spcBef>
                <a:spcAft>
                  <a:spcPts val="0"/>
                </a:spcAft>
                <a:buClr>
                  <a:schemeClr val="dk1"/>
                </a:buClr>
                <a:buSzPts val="2200"/>
                <a:buFont typeface="Arial"/>
                <a:buChar char="•"/>
              </a:pPr>
              <a:r>
                <a:rPr lang="en-US" sz="2200" b="0" i="0" u="none" strike="noStrike" cap="none" dirty="0">
                  <a:solidFill>
                    <a:srgbClr val="3F3F3F"/>
                  </a:solidFill>
                  <a:latin typeface="Open Sans"/>
                  <a:ea typeface="Open Sans"/>
                  <a:cs typeface="Open Sans"/>
                  <a:sym typeface="Open Sans"/>
                </a:rPr>
                <a:t>By programmatically defining a schema</a:t>
              </a:r>
              <a:endParaRPr sz="1400" b="0" i="0" u="none" strike="noStrike" cap="none" dirty="0">
                <a:solidFill>
                  <a:srgbClr val="3F3F3F"/>
                </a:solidFill>
                <a:latin typeface="Arial"/>
                <a:ea typeface="Arial"/>
                <a:cs typeface="Arial"/>
                <a:sym typeface="Arial"/>
              </a:endParaRPr>
            </a:p>
          </p:txBody>
        </p:sp>
        <p:sp>
          <p:nvSpPr>
            <p:cNvPr id="694" name="Google Shape;694;p149"/>
            <p:cNvSpPr/>
            <p:nvPr/>
          </p:nvSpPr>
          <p:spPr>
            <a:xfrm>
              <a:off x="3860800" y="2256134"/>
              <a:ext cx="4764216" cy="665045"/>
            </a:xfrm>
            <a:prstGeom prst="roundRect">
              <a:avLst>
                <a:gd name="adj" fmla="val 8192"/>
              </a:avLst>
            </a:prstGeom>
            <a:solidFill>
              <a:srgbClr val="9CC2E5"/>
            </a:solidFill>
            <a:ln w="12700" cap="flat" cmpd="sng">
              <a:solidFill>
                <a:srgbClr val="6666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dirty="0">
                  <a:solidFill>
                    <a:srgbClr val="3F3F3F"/>
                  </a:solidFill>
                  <a:latin typeface="Open Sans"/>
                  <a:ea typeface="Open Sans"/>
                  <a:cs typeface="Open Sans"/>
                  <a:sym typeface="Open Sans"/>
                </a:rPr>
                <a:t>DataFrames can be created:</a:t>
              </a:r>
              <a:endParaRPr sz="1400" b="0" i="0" u="none" strike="noStrike" cap="none" dirty="0">
                <a:solidFill>
                  <a:srgbClr val="3F3F3F"/>
                </a:solidFill>
                <a:latin typeface="Arial"/>
                <a:ea typeface="Arial"/>
                <a:cs typeface="Arial"/>
                <a:sym typeface="Arial"/>
              </a:endParaRPr>
            </a:p>
          </p:txBody>
        </p:sp>
      </p:grpSp>
      <p:pic>
        <p:nvPicPr>
          <p:cNvPr id="695" name="Google Shape;695;p149"/>
          <p:cNvPicPr preferRelativeResize="0"/>
          <p:nvPr/>
        </p:nvPicPr>
        <p:blipFill rotWithShape="1">
          <a:blip r:embed="rId3">
            <a:alphaModFix/>
          </a:blip>
          <a:srcRect/>
          <a:stretch/>
        </p:blipFill>
        <p:spPr>
          <a:xfrm>
            <a:off x="5420430" y="636772"/>
            <a:ext cx="5480257" cy="6180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150"/>
          <p:cNvSpPr txBox="1">
            <a:spLocks noGrp="1"/>
          </p:cNvSpPr>
          <p:nvPr>
            <p:ph type="body" idx="10"/>
          </p:nvPr>
        </p:nvSpPr>
        <p:spPr>
          <a:xfrm>
            <a:off x="0" y="4114800"/>
            <a:ext cx="16256001" cy="914400"/>
          </a:xfrm>
          <a:noFill/>
          <a:ln>
            <a:noFill/>
          </a:ln>
        </p:spPr>
        <p:txBody>
          <a:bodyPr spcFirstLastPara="1" wrap="square" lIns="91425" tIns="45700" rIns="91425" bIns="45700" anchor="t" anchorCtr="0">
            <a:noAutofit/>
          </a:bodyPr>
          <a:lstStyle/>
          <a:p>
            <a:pPr lvl="0"/>
            <a:r>
              <a:rPr lang="en-US" dirty="0">
                <a:sym typeface="Open Sans"/>
              </a:rPr>
              <a:t>Spark DataFrames: Catalyst Optimizer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51"/>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Catalyst Optimizer</a:t>
            </a:r>
          </a:p>
        </p:txBody>
      </p:sp>
      <p:sp>
        <p:nvSpPr>
          <p:cNvPr id="706" name="Google Shape;706;p151"/>
          <p:cNvSpPr/>
          <p:nvPr/>
        </p:nvSpPr>
        <p:spPr>
          <a:xfrm>
            <a:off x="1433369" y="1221746"/>
            <a:ext cx="13739455" cy="1283936"/>
          </a:xfrm>
          <a:prstGeom prst="roundRect">
            <a:avLst>
              <a:gd name="adj" fmla="val 16667"/>
            </a:avLst>
          </a:prstGeom>
          <a:solidFill>
            <a:schemeClr val="lt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The Catalyst optimizer is a component of Apache Spark, which optimizes structural queries written in SQL, DataFrame, or Dataset APIs. </a:t>
            </a:r>
            <a:endParaRPr sz="1400" b="0" i="0" u="none" strike="noStrike" cap="none" dirty="0">
              <a:solidFill>
                <a:srgbClr val="000000"/>
              </a:solidFill>
              <a:latin typeface="Arial"/>
              <a:ea typeface="Arial"/>
              <a:cs typeface="Arial"/>
              <a:sym typeface="Arial"/>
            </a:endParaRPr>
          </a:p>
        </p:txBody>
      </p:sp>
      <p:pic>
        <p:nvPicPr>
          <p:cNvPr id="707" name="Google Shape;707;p151"/>
          <p:cNvPicPr preferRelativeResize="0"/>
          <p:nvPr/>
        </p:nvPicPr>
        <p:blipFill rotWithShape="1">
          <a:blip r:embed="rId3">
            <a:alphaModFix/>
          </a:blip>
          <a:srcRect/>
          <a:stretch/>
        </p:blipFill>
        <p:spPr>
          <a:xfrm>
            <a:off x="5786178" y="685297"/>
            <a:ext cx="4683645" cy="521025"/>
          </a:xfrm>
          <a:prstGeom prst="rect">
            <a:avLst/>
          </a:prstGeom>
          <a:noFill/>
          <a:ln>
            <a:noFill/>
          </a:ln>
        </p:spPr>
      </p:pic>
      <p:pic>
        <p:nvPicPr>
          <p:cNvPr id="708" name="Google Shape;708;p151"/>
          <p:cNvPicPr preferRelativeResize="0"/>
          <p:nvPr/>
        </p:nvPicPr>
        <p:blipFill rotWithShape="1">
          <a:blip r:embed="rId4">
            <a:alphaModFix/>
          </a:blip>
          <a:srcRect/>
          <a:stretch/>
        </p:blipFill>
        <p:spPr>
          <a:xfrm>
            <a:off x="3423979" y="3756703"/>
            <a:ext cx="9446953" cy="40934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152"/>
          <p:cNvSpPr/>
          <p:nvPr/>
        </p:nvSpPr>
        <p:spPr>
          <a:xfrm>
            <a:off x="2021592" y="3407663"/>
            <a:ext cx="12355934" cy="3109725"/>
          </a:xfrm>
          <a:prstGeom prst="roundRect">
            <a:avLst>
              <a:gd name="adj" fmla="val 16667"/>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lvl="4" algn="ctr">
              <a:lnSpc>
                <a:spcPct val="113000"/>
              </a:lnSpc>
              <a:spcBef>
                <a:spcPts val="1000"/>
              </a:spcBef>
              <a:buSzPts val="2200"/>
            </a:pPr>
            <a:endParaRPr sz="2200" b="0" i="0" u="none" strike="noStrike" cap="none" dirty="0">
              <a:solidFill>
                <a:srgbClr val="3F3F3F"/>
              </a:solidFill>
              <a:latin typeface="Open Sans"/>
              <a:ea typeface="Open Sans"/>
              <a:cs typeface="Open Sans"/>
              <a:sym typeface="Open Sans"/>
            </a:endParaRPr>
          </a:p>
          <a:p>
            <a:pPr marL="6118225" lvl="6" indent="-349250">
              <a:lnSpc>
                <a:spcPct val="113000"/>
              </a:lnSpc>
              <a:spcBef>
                <a:spcPts val="1000"/>
              </a:spcBef>
              <a:buSzPts val="2200"/>
              <a:buFont typeface="Arial"/>
              <a:buChar char="•"/>
            </a:pPr>
            <a:r>
              <a:rPr lang="en-US" sz="2200" b="0" i="0" u="none" strike="noStrike" cap="none" dirty="0">
                <a:solidFill>
                  <a:srgbClr val="3F3F3F"/>
                </a:solidFill>
                <a:latin typeface="Open Sans"/>
                <a:ea typeface="Open Sans"/>
                <a:cs typeface="Open Sans"/>
                <a:sym typeface="Open Sans"/>
              </a:rPr>
              <a:t>It can reduce the runtime of programs and save costs.</a:t>
            </a:r>
            <a:endParaRPr b="0" i="0" u="none" strike="noStrike" cap="none" dirty="0">
              <a:solidFill>
                <a:srgbClr val="000000"/>
              </a:solidFill>
              <a:latin typeface="Arial"/>
              <a:ea typeface="Arial"/>
              <a:cs typeface="Arial"/>
              <a:sym typeface="Arial"/>
            </a:endParaRPr>
          </a:p>
          <a:p>
            <a:pPr marL="6118225" lvl="4" indent="-349250">
              <a:lnSpc>
                <a:spcPct val="113000"/>
              </a:lnSpc>
              <a:spcBef>
                <a:spcPts val="1000"/>
              </a:spcBef>
              <a:buSzPts val="2200"/>
              <a:buFont typeface="Arial"/>
              <a:buChar char="•"/>
            </a:pPr>
            <a:r>
              <a:rPr lang="en-US" sz="2200" b="0" i="0" u="none" strike="noStrike" cap="none" dirty="0">
                <a:solidFill>
                  <a:srgbClr val="3F3F3F"/>
                </a:solidFill>
                <a:latin typeface="Open Sans"/>
                <a:ea typeface="Open Sans"/>
                <a:cs typeface="Open Sans"/>
                <a:sym typeface="Open Sans"/>
              </a:rPr>
              <a:t>It uses multiple techniques such as filtering and indexes.</a:t>
            </a:r>
            <a:endParaRPr b="0" i="0" u="none" strike="noStrike" cap="none" dirty="0">
              <a:solidFill>
                <a:srgbClr val="000000"/>
              </a:solidFill>
              <a:latin typeface="Arial"/>
              <a:ea typeface="Arial"/>
              <a:cs typeface="Arial"/>
              <a:sym typeface="Arial"/>
            </a:endParaRPr>
          </a:p>
          <a:p>
            <a:pPr marL="6118225" lvl="4" indent="-349250">
              <a:lnSpc>
                <a:spcPct val="113000"/>
              </a:lnSpc>
              <a:spcBef>
                <a:spcPts val="1000"/>
              </a:spcBef>
              <a:buSzPts val="2200"/>
              <a:buFont typeface="Arial"/>
              <a:buChar char="•"/>
            </a:pPr>
            <a:r>
              <a:rPr lang="en-US" sz="2200" b="0" i="0" u="none" strike="noStrike" cap="none" dirty="0">
                <a:solidFill>
                  <a:srgbClr val="3F3F3F"/>
                </a:solidFill>
                <a:latin typeface="Open Sans"/>
                <a:ea typeface="Open Sans"/>
                <a:cs typeface="Open Sans"/>
                <a:sym typeface="Open Sans"/>
              </a:rPr>
              <a:t>It ensures that the data source joins are performed in the most efficient order.</a:t>
            </a:r>
            <a:endParaRPr sz="2200" b="0" i="0" u="none" strike="noStrike" cap="none" dirty="0">
              <a:solidFill>
                <a:srgbClr val="3F3F3F"/>
              </a:solidFill>
              <a:latin typeface="Open Sans"/>
              <a:ea typeface="Open Sans"/>
              <a:cs typeface="Open Sans"/>
              <a:sym typeface="Open Sans"/>
            </a:endParaRPr>
          </a:p>
          <a:p>
            <a:pPr lvl="4" algn="ctr">
              <a:lnSpc>
                <a:spcPct val="113000"/>
              </a:lnSpc>
              <a:spcBef>
                <a:spcPts val="1000"/>
              </a:spcBef>
              <a:buSzPts val="2200"/>
            </a:pPr>
            <a:endParaRPr sz="2200" b="0" i="0" u="none" strike="noStrike" cap="none" dirty="0">
              <a:solidFill>
                <a:srgbClr val="3F3F3F"/>
              </a:solidFill>
              <a:latin typeface="Open Sans"/>
              <a:ea typeface="Open Sans"/>
              <a:cs typeface="Open Sans"/>
              <a:sym typeface="Open Sans"/>
            </a:endParaRPr>
          </a:p>
        </p:txBody>
      </p:sp>
      <p:sp>
        <p:nvSpPr>
          <p:cNvPr id="713" name="Google Shape;713;p152"/>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Catalyst Optimizer</a:t>
            </a:r>
          </a:p>
        </p:txBody>
      </p:sp>
      <p:pic>
        <p:nvPicPr>
          <p:cNvPr id="715" name="Google Shape;715;p152"/>
          <p:cNvPicPr preferRelativeResize="0"/>
          <p:nvPr/>
        </p:nvPicPr>
        <p:blipFill rotWithShape="1">
          <a:blip r:embed="rId3">
            <a:alphaModFix/>
          </a:blip>
          <a:srcRect/>
          <a:stretch/>
        </p:blipFill>
        <p:spPr>
          <a:xfrm>
            <a:off x="5786178" y="685297"/>
            <a:ext cx="4683645" cy="521025"/>
          </a:xfrm>
          <a:prstGeom prst="rect">
            <a:avLst/>
          </a:prstGeom>
          <a:noFill/>
          <a:ln>
            <a:noFill/>
          </a:ln>
        </p:spPr>
      </p:pic>
      <p:sp>
        <p:nvSpPr>
          <p:cNvPr id="716" name="Google Shape;716;p152"/>
          <p:cNvSpPr/>
          <p:nvPr/>
        </p:nvSpPr>
        <p:spPr>
          <a:xfrm>
            <a:off x="2684442" y="2933163"/>
            <a:ext cx="4514849" cy="3200400"/>
          </a:xfrm>
          <a:prstGeom prst="roundRect">
            <a:avLst>
              <a:gd name="adj" fmla="val 4997"/>
            </a:avLst>
          </a:prstGeom>
          <a:no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1F3864"/>
                </a:solidFill>
                <a:latin typeface="Open Sans"/>
                <a:ea typeface="Open Sans"/>
                <a:cs typeface="Open Sans"/>
                <a:sym typeface="Open Sans"/>
              </a:rPr>
              <a:t>Catalyst Optimizer</a:t>
            </a:r>
            <a:endParaRPr sz="2800" b="1" i="0" u="none" strike="noStrike" cap="none" dirty="0">
              <a:solidFill>
                <a:srgbClr val="1F3864"/>
              </a:solidFill>
              <a:latin typeface="Open Sans"/>
              <a:ea typeface="Open Sans"/>
              <a:cs typeface="Open Sans"/>
              <a:sym typeface="Open Sans"/>
            </a:endParaRPr>
          </a:p>
        </p:txBody>
      </p:sp>
      <p:pic>
        <p:nvPicPr>
          <p:cNvPr id="717" name="Google Shape;717;p152"/>
          <p:cNvPicPr preferRelativeResize="0"/>
          <p:nvPr/>
        </p:nvPicPr>
        <p:blipFill rotWithShape="1">
          <a:blip r:embed="rId4">
            <a:alphaModFix/>
          </a:blip>
          <a:srcRect/>
          <a:stretch/>
        </p:blipFill>
        <p:spPr>
          <a:xfrm>
            <a:off x="3807755" y="4923888"/>
            <a:ext cx="2351912" cy="97534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53"/>
          <p:cNvSpPr txBox="1">
            <a:spLocks noGrp="1"/>
          </p:cNvSpPr>
          <p:nvPr>
            <p:ph type="body" idx="10"/>
          </p:nvPr>
        </p:nvSpPr>
        <p:spPr>
          <a:xfrm>
            <a:off x="0" y="4114800"/>
            <a:ext cx="16256001" cy="914400"/>
          </a:xfrm>
          <a:noFill/>
          <a:ln>
            <a:noFill/>
          </a:ln>
        </p:spPr>
        <p:txBody>
          <a:bodyPr spcFirstLastPara="1" wrap="square" lIns="91425" tIns="45700" rIns="91425" bIns="45700" anchor="t" anchorCtr="0">
            <a:noAutofit/>
          </a:bodyPr>
          <a:lstStyle/>
          <a:p>
            <a:pPr lvl="0"/>
            <a:r>
              <a:rPr lang="en-US" dirty="0">
                <a:sym typeface="Open Sans"/>
              </a:rPr>
              <a:t>Interoperating with RDDs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body" idx="10"/>
          </p:nvPr>
        </p:nvSpPr>
        <p:spPr>
          <a:xfrm>
            <a:off x="0" y="4114800"/>
            <a:ext cx="16256001" cy="914400"/>
          </a:xfrm>
          <a:noFill/>
          <a:ln>
            <a:noFill/>
          </a:ln>
        </p:spPr>
        <p:txBody>
          <a:bodyPr spcFirstLastPara="1" wrap="square" lIns="91425" tIns="45700" rIns="91425" bIns="45700" anchor="t" anchorCtr="0">
            <a:normAutofit/>
          </a:bodyPr>
          <a:lstStyle/>
          <a:p>
            <a:pPr lvl="0"/>
            <a:r>
              <a:rPr lang="en-US" dirty="0">
                <a:sym typeface="Open Sans"/>
              </a:rPr>
              <a:t>Spark SQL 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54"/>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Interoperating with RDDs</a:t>
            </a:r>
            <a:endParaRPr lang="en-US" dirty="0"/>
          </a:p>
        </p:txBody>
      </p:sp>
      <p:sp>
        <p:nvSpPr>
          <p:cNvPr id="728" name="Google Shape;728;p154"/>
          <p:cNvSpPr/>
          <p:nvPr/>
        </p:nvSpPr>
        <p:spPr>
          <a:xfrm>
            <a:off x="2907357" y="1426569"/>
            <a:ext cx="11010900" cy="891859"/>
          </a:xfrm>
          <a:prstGeom prst="roundRect">
            <a:avLst>
              <a:gd name="adj" fmla="val 16667"/>
            </a:avLst>
          </a:prstGeom>
          <a:solidFill>
            <a:schemeClr val="bg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To convert existing RDDs into DataFrames, Spark SQL supports three methods:</a:t>
            </a:r>
            <a:endParaRPr sz="2200" b="0" i="0" u="none" strike="noStrike" cap="none" dirty="0">
              <a:solidFill>
                <a:srgbClr val="3F3F3F"/>
              </a:solidFill>
              <a:latin typeface="Open Sans"/>
              <a:ea typeface="Open Sans"/>
              <a:cs typeface="Open Sans"/>
              <a:sym typeface="Open Sans"/>
            </a:endParaRPr>
          </a:p>
        </p:txBody>
      </p:sp>
      <p:sp>
        <p:nvSpPr>
          <p:cNvPr id="730" name="Google Shape;730;p154"/>
          <p:cNvSpPr/>
          <p:nvPr/>
        </p:nvSpPr>
        <p:spPr>
          <a:xfrm>
            <a:off x="1291474" y="2850701"/>
            <a:ext cx="5038812" cy="5038812"/>
          </a:xfrm>
          <a:prstGeom prst="blockArc">
            <a:avLst>
              <a:gd name="adj1" fmla="val 18900000"/>
              <a:gd name="adj2" fmla="val 2700000"/>
              <a:gd name="adj3" fmla="val 429"/>
            </a:avLst>
          </a:prstGeom>
          <a:noFill/>
          <a:ln w="25400" cap="flat"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2" name="Google Shape;732;p154"/>
          <p:cNvSpPr txBox="1"/>
          <p:nvPr/>
        </p:nvSpPr>
        <p:spPr>
          <a:xfrm>
            <a:off x="6002630" y="3887086"/>
            <a:ext cx="5301083" cy="618360"/>
          </a:xfrm>
          <a:prstGeom prst="rect">
            <a:avLst/>
          </a:prstGeom>
          <a:solidFill>
            <a:srgbClr val="B3C6E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algn="ctr">
              <a:defRPr sz="2200">
                <a:solidFill>
                  <a:srgbClr val="3F3F3F"/>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ym typeface="Open Sans"/>
              </a:rPr>
              <a:t>Using toDF()</a:t>
            </a:r>
            <a:endParaRPr dirty="0"/>
          </a:p>
        </p:txBody>
      </p:sp>
      <p:sp>
        <p:nvSpPr>
          <p:cNvPr id="733" name="Google Shape;733;p154"/>
          <p:cNvSpPr/>
          <p:nvPr/>
        </p:nvSpPr>
        <p:spPr>
          <a:xfrm>
            <a:off x="5534995" y="3728631"/>
            <a:ext cx="935270" cy="935270"/>
          </a:xfrm>
          <a:prstGeom prst="ellipse">
            <a:avLst/>
          </a:prstGeom>
          <a:solidFill>
            <a:srgbClr val="B3C6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5" name="Google Shape;735;p154"/>
          <p:cNvSpPr txBox="1"/>
          <p:nvPr/>
        </p:nvSpPr>
        <p:spPr>
          <a:xfrm>
            <a:off x="6274607" y="5009410"/>
            <a:ext cx="5029106" cy="618360"/>
          </a:xfrm>
          <a:prstGeom prst="rect">
            <a:avLst/>
          </a:prstGeom>
          <a:solidFill>
            <a:srgbClr val="F4B08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algn="ctr">
              <a:buSzPts val="2000"/>
              <a:defRPr sz="2200">
                <a:solidFill>
                  <a:srgbClr val="3F3F3F"/>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ym typeface="Open Sans"/>
              </a:rPr>
              <a:t>Using createDataFrame()</a:t>
            </a:r>
            <a:endParaRPr dirty="0"/>
          </a:p>
        </p:txBody>
      </p:sp>
      <p:sp>
        <p:nvSpPr>
          <p:cNvPr id="736" name="Google Shape;736;p154"/>
          <p:cNvSpPr/>
          <p:nvPr/>
        </p:nvSpPr>
        <p:spPr>
          <a:xfrm>
            <a:off x="5806972" y="4838076"/>
            <a:ext cx="935270" cy="935270"/>
          </a:xfrm>
          <a:prstGeom prst="ellipse">
            <a:avLst/>
          </a:prstGeom>
          <a:solidFill>
            <a:srgbClr val="F4B0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8" name="Google Shape;738;p154"/>
          <p:cNvSpPr txBox="1"/>
          <p:nvPr/>
        </p:nvSpPr>
        <p:spPr>
          <a:xfrm>
            <a:off x="6002630" y="6131734"/>
            <a:ext cx="5301083" cy="618360"/>
          </a:xfrm>
          <a:prstGeom prst="rect">
            <a:avLst/>
          </a:prstGeom>
          <a:solidFill>
            <a:srgbClr val="A8D08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algn="ctr">
              <a:buSzPts val="2000"/>
              <a:defRPr sz="2200">
                <a:solidFill>
                  <a:srgbClr val="3F3F3F"/>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sym typeface="Open Sans"/>
              </a:rPr>
              <a:t>Using RDD row type and schema</a:t>
            </a:r>
            <a:endParaRPr dirty="0">
              <a:sym typeface="Open Sans"/>
            </a:endParaRPr>
          </a:p>
        </p:txBody>
      </p:sp>
      <p:sp>
        <p:nvSpPr>
          <p:cNvPr id="739" name="Google Shape;739;p154"/>
          <p:cNvSpPr/>
          <p:nvPr/>
        </p:nvSpPr>
        <p:spPr>
          <a:xfrm>
            <a:off x="5534995" y="5973279"/>
            <a:ext cx="935270" cy="935270"/>
          </a:xfrm>
          <a:prstGeom prst="ellipse">
            <a:avLst/>
          </a:prstGeom>
          <a:solidFill>
            <a:srgbClr val="A8D0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740" name="Google Shape;740;p154"/>
          <p:cNvPicPr preferRelativeResize="0"/>
          <p:nvPr/>
        </p:nvPicPr>
        <p:blipFill rotWithShape="1">
          <a:blip r:embed="rId3">
            <a:alphaModFix/>
          </a:blip>
          <a:srcRect/>
          <a:stretch/>
        </p:blipFill>
        <p:spPr>
          <a:xfrm>
            <a:off x="4699338" y="685297"/>
            <a:ext cx="6857325" cy="521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1"/>
          <p:cNvSpPr txBox="1">
            <a:spLocks noGrp="1"/>
          </p:cNvSpPr>
          <p:nvPr>
            <p:ph type="title"/>
          </p:nvPr>
        </p:nvSpPr>
        <p:spPr>
          <a:xfrm>
            <a:off x="-9525" y="249643"/>
            <a:ext cx="16275050" cy="687387"/>
          </a:xfrm>
          <a:noFill/>
          <a:ln>
            <a:noFill/>
          </a:ln>
        </p:spPr>
        <p:txBody>
          <a:bodyPr spcFirstLastPara="1" wrap="square" lIns="91425" tIns="45700" rIns="91425" bIns="45700" anchor="ctr" anchorCtr="0">
            <a:noAutofit/>
          </a:bodyPr>
          <a:lstStyle/>
          <a:p>
            <a:pPr lvl="0"/>
            <a:br>
              <a:rPr lang="en-US" dirty="0">
                <a:sym typeface="Open Sans"/>
              </a:rPr>
            </a:br>
            <a:r>
              <a:rPr lang="en-US" dirty="0">
                <a:sym typeface="Open Sans"/>
              </a:rPr>
              <a:t>Create PySpark RDDs</a:t>
            </a:r>
            <a:br>
              <a:rPr lang="en-US" dirty="0">
                <a:sym typeface="Open Sans"/>
              </a:rPr>
            </a:br>
            <a:endParaRPr lang="en-US" dirty="0"/>
          </a:p>
        </p:txBody>
      </p:sp>
      <p:grpSp>
        <p:nvGrpSpPr>
          <p:cNvPr id="746" name="Google Shape;746;p11"/>
          <p:cNvGrpSpPr/>
          <p:nvPr/>
        </p:nvGrpSpPr>
        <p:grpSpPr>
          <a:xfrm>
            <a:off x="1405780" y="2647061"/>
            <a:ext cx="8424020" cy="4153789"/>
            <a:chOff x="2348296" y="4111676"/>
            <a:chExt cx="14575541" cy="2350415"/>
          </a:xfrm>
        </p:grpSpPr>
        <p:grpSp>
          <p:nvGrpSpPr>
            <p:cNvPr id="747" name="Google Shape;747;p11"/>
            <p:cNvGrpSpPr/>
            <p:nvPr/>
          </p:nvGrpSpPr>
          <p:grpSpPr>
            <a:xfrm>
              <a:off x="2348296" y="4111676"/>
              <a:ext cx="14565659" cy="2350415"/>
              <a:chOff x="3203824" y="2238640"/>
              <a:chExt cx="10732081" cy="4157513"/>
            </a:xfrm>
          </p:grpSpPr>
          <p:sp>
            <p:nvSpPr>
              <p:cNvPr id="748" name="Google Shape;748;p11"/>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from pyspark.sql import SparkSession</a:t>
                </a: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spark = SparkSession.builder.appName('Simplilearn’).getOrCreate()</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 = [(“Andrew",10),("Aiden",20),(“Michael",30),(“Stephan",40)]</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rdd = spark.sparkContext.parallelize(emp)</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for emp in rdd.collect():</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print(emp)</a:t>
                </a: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p:txBody>
          </p:sp>
          <p:sp>
            <p:nvSpPr>
              <p:cNvPr id="749" name="Google Shape;749;p11"/>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3F3F3F"/>
                    </a:solidFill>
                    <a:latin typeface="Open Sans"/>
                    <a:ea typeface="Open Sans"/>
                    <a:cs typeface="Open Sans"/>
                    <a:sym typeface="Open Sans"/>
                  </a:rPr>
                  <a:t>Example: </a:t>
                </a:r>
                <a:endParaRPr sz="2200" b="0" i="0" u="none" strike="noStrike" cap="none" dirty="0">
                  <a:solidFill>
                    <a:srgbClr val="3F3F3F"/>
                  </a:solidFill>
                  <a:latin typeface="Arial"/>
                  <a:ea typeface="Arial"/>
                  <a:cs typeface="Arial"/>
                  <a:sym typeface="Arial"/>
                </a:endParaRPr>
              </a:p>
            </p:txBody>
          </p:sp>
          <p:sp>
            <p:nvSpPr>
              <p:cNvPr id="750" name="Google Shape;750;p11"/>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751" name="Google Shape;751;p11"/>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sp>
        <p:nvSpPr>
          <p:cNvPr id="752" name="Google Shape;752;p11"/>
          <p:cNvSpPr/>
          <p:nvPr/>
        </p:nvSpPr>
        <p:spPr>
          <a:xfrm>
            <a:off x="10012818" y="4646953"/>
            <a:ext cx="2284220" cy="665045"/>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200" b="0" i="0" u="none" strike="noStrike" cap="none" dirty="0">
                <a:solidFill>
                  <a:srgbClr val="2E75B5"/>
                </a:solidFill>
                <a:latin typeface="Open Sans"/>
                <a:ea typeface="Open Sans"/>
                <a:cs typeface="Open Sans"/>
                <a:sym typeface="Open Sans"/>
              </a:rPr>
              <a:t>RDD</a:t>
            </a:r>
            <a:endParaRPr dirty="0"/>
          </a:p>
        </p:txBody>
      </p:sp>
      <p:pic>
        <p:nvPicPr>
          <p:cNvPr id="753" name="Google Shape;753;p11"/>
          <p:cNvPicPr preferRelativeResize="0"/>
          <p:nvPr/>
        </p:nvPicPr>
        <p:blipFill rotWithShape="1">
          <a:blip r:embed="rId3">
            <a:alphaModFix/>
          </a:blip>
          <a:srcRect/>
          <a:stretch/>
        </p:blipFill>
        <p:spPr>
          <a:xfrm>
            <a:off x="5590905" y="685297"/>
            <a:ext cx="5152010" cy="521025"/>
          </a:xfrm>
          <a:prstGeom prst="rect">
            <a:avLst/>
          </a:prstGeom>
          <a:noFill/>
          <a:ln>
            <a:noFill/>
          </a:ln>
        </p:spPr>
      </p:pic>
      <p:grpSp>
        <p:nvGrpSpPr>
          <p:cNvPr id="754" name="Google Shape;754;p11"/>
          <p:cNvGrpSpPr/>
          <p:nvPr/>
        </p:nvGrpSpPr>
        <p:grpSpPr>
          <a:xfrm>
            <a:off x="12554479" y="3850608"/>
            <a:ext cx="2284220" cy="2066751"/>
            <a:chOff x="3203824" y="2238640"/>
            <a:chExt cx="10741904" cy="4157513"/>
          </a:xfrm>
        </p:grpSpPr>
        <p:sp>
          <p:nvSpPr>
            <p:cNvPr id="755" name="Google Shape;755;p11"/>
            <p:cNvSpPr/>
            <p:nvPr/>
          </p:nvSpPr>
          <p:spPr>
            <a:xfrm>
              <a:off x="3203826" y="3140748"/>
              <a:ext cx="10741902"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(‘Andrew”, 10)</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(‘Aiden”, 20)</a:t>
              </a: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(‘Michael”, 30)</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(‘Stephan”,40)</a:t>
              </a: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p:txBody>
        </p:sp>
        <p:sp>
          <p:nvSpPr>
            <p:cNvPr id="756" name="Google Shape;756;p11"/>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3F3F3F"/>
                  </a:solidFill>
                  <a:latin typeface="Open Sans"/>
                  <a:ea typeface="Open Sans"/>
                  <a:cs typeface="Open Sans"/>
                  <a:sym typeface="Open Sans"/>
                </a:rPr>
                <a:t>Output:</a:t>
              </a:r>
              <a:endParaRPr dirty="0"/>
            </a:p>
          </p:txBody>
        </p:sp>
        <p:sp>
          <p:nvSpPr>
            <p:cNvPr id="757" name="Google Shape;757;p11"/>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2"/>
          <p:cNvSpPr txBox="1">
            <a:spLocks noGrp="1"/>
          </p:cNvSpPr>
          <p:nvPr>
            <p:ph type="title"/>
          </p:nvPr>
        </p:nvSpPr>
        <p:spPr>
          <a:xfrm>
            <a:off x="-9525" y="269098"/>
            <a:ext cx="16275050" cy="687387"/>
          </a:xfrm>
          <a:noFill/>
          <a:ln>
            <a:noFill/>
          </a:ln>
        </p:spPr>
        <p:txBody>
          <a:bodyPr spcFirstLastPara="1" wrap="square" lIns="91425" tIns="45700" rIns="91425" bIns="45700" anchor="ctr" anchorCtr="0">
            <a:noAutofit/>
          </a:bodyPr>
          <a:lstStyle/>
          <a:p>
            <a:pPr lvl="0"/>
            <a:br>
              <a:rPr lang="en-US" dirty="0">
                <a:sym typeface="Open Sans"/>
              </a:rPr>
            </a:br>
            <a:r>
              <a:rPr lang="en-US" dirty="0">
                <a:sym typeface="Open Sans"/>
              </a:rPr>
              <a:t>Convert PySpark RDDs to DataFrame Using toDF()</a:t>
            </a:r>
            <a:br>
              <a:rPr lang="en-US" dirty="0">
                <a:sym typeface="Open Sans"/>
              </a:rPr>
            </a:br>
            <a:endParaRPr lang="en-US" dirty="0"/>
          </a:p>
        </p:txBody>
      </p:sp>
      <p:grpSp>
        <p:nvGrpSpPr>
          <p:cNvPr id="763" name="Google Shape;763;p12"/>
          <p:cNvGrpSpPr/>
          <p:nvPr/>
        </p:nvGrpSpPr>
        <p:grpSpPr>
          <a:xfrm>
            <a:off x="1445902" y="2559915"/>
            <a:ext cx="5091475" cy="4153789"/>
            <a:chOff x="3203824" y="2238640"/>
            <a:chExt cx="10741904" cy="4157513"/>
          </a:xfrm>
        </p:grpSpPr>
        <p:sp>
          <p:nvSpPr>
            <p:cNvPr id="764" name="Google Shape;764;p12"/>
            <p:cNvSpPr/>
            <p:nvPr/>
          </p:nvSpPr>
          <p:spPr>
            <a:xfrm>
              <a:off x="3203826" y="3140748"/>
              <a:ext cx="10741902"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empDF = rdd.toDF()</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empDF.show()</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ourier New"/>
                <a:ea typeface="Courier New"/>
                <a:cs typeface="Courier New"/>
                <a:sym typeface="Courier New"/>
              </a:endParaRPr>
            </a:p>
          </p:txBody>
        </p:sp>
        <p:sp>
          <p:nvSpPr>
            <p:cNvPr id="765" name="Google Shape;765;p12"/>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dirty="0">
                  <a:solidFill>
                    <a:srgbClr val="3F3F3F"/>
                  </a:solidFill>
                  <a:latin typeface="Open Sans"/>
                  <a:ea typeface="Open Sans"/>
                  <a:cs typeface="Open Sans"/>
                  <a:sym typeface="Open Sans"/>
                </a:rPr>
                <a:t>Example:</a:t>
              </a:r>
              <a:r>
                <a:rPr lang="en-US" sz="2200" b="0" i="0" u="none" strike="noStrike" cap="none" dirty="0">
                  <a:solidFill>
                    <a:srgbClr val="3F3F3F"/>
                  </a:solidFill>
                  <a:latin typeface="Open Sans"/>
                  <a:ea typeface="Open Sans"/>
                  <a:cs typeface="Open Sans"/>
                  <a:sym typeface="Open Sans"/>
                </a:rPr>
                <a:t> </a:t>
              </a:r>
              <a:endParaRPr sz="1400" b="0" i="0" u="none" strike="noStrike" cap="none" dirty="0">
                <a:solidFill>
                  <a:srgbClr val="3F3F3F"/>
                </a:solidFill>
                <a:latin typeface="Arial"/>
                <a:ea typeface="Arial"/>
                <a:cs typeface="Arial"/>
                <a:sym typeface="Arial"/>
              </a:endParaRPr>
            </a:p>
          </p:txBody>
        </p:sp>
        <p:sp>
          <p:nvSpPr>
            <p:cNvPr id="766" name="Google Shape;766;p12"/>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767" name="Google Shape;767;p12"/>
          <p:cNvSpPr/>
          <p:nvPr/>
        </p:nvSpPr>
        <p:spPr>
          <a:xfrm>
            <a:off x="7186645" y="4321693"/>
            <a:ext cx="3081306" cy="1126608"/>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200" b="0" i="0" u="none" strike="noStrike" cap="none" dirty="0">
                <a:solidFill>
                  <a:srgbClr val="2E75B5"/>
                </a:solidFill>
                <a:latin typeface="Open Sans"/>
                <a:ea typeface="Open Sans"/>
                <a:cs typeface="Open Sans"/>
                <a:sym typeface="Open Sans"/>
              </a:rPr>
              <a:t>DataFrame</a:t>
            </a:r>
            <a:endParaRPr sz="2200" b="0" i="0" u="none" strike="noStrike" cap="none" dirty="0">
              <a:solidFill>
                <a:srgbClr val="2E75B5"/>
              </a:solidFill>
              <a:latin typeface="Open Sans"/>
              <a:ea typeface="Open Sans"/>
              <a:cs typeface="Open Sans"/>
              <a:sym typeface="Open Sans"/>
            </a:endParaRPr>
          </a:p>
        </p:txBody>
      </p:sp>
      <p:pic>
        <p:nvPicPr>
          <p:cNvPr id="768" name="Google Shape;768;p12"/>
          <p:cNvPicPr preferRelativeResize="0"/>
          <p:nvPr/>
        </p:nvPicPr>
        <p:blipFill rotWithShape="1">
          <a:blip r:embed="rId3">
            <a:alphaModFix/>
          </a:blip>
          <a:srcRect/>
          <a:stretch/>
        </p:blipFill>
        <p:spPr>
          <a:xfrm>
            <a:off x="2053915" y="685297"/>
            <a:ext cx="12148170" cy="521025"/>
          </a:xfrm>
          <a:prstGeom prst="rect">
            <a:avLst/>
          </a:prstGeom>
          <a:noFill/>
          <a:ln>
            <a:noFill/>
          </a:ln>
        </p:spPr>
      </p:pic>
      <p:pic>
        <p:nvPicPr>
          <p:cNvPr id="769" name="Google Shape;769;p12"/>
          <p:cNvPicPr preferRelativeResize="0"/>
          <p:nvPr/>
        </p:nvPicPr>
        <p:blipFill rotWithShape="1">
          <a:blip r:embed="rId4">
            <a:alphaModFix/>
          </a:blip>
          <a:srcRect/>
          <a:stretch/>
        </p:blipFill>
        <p:spPr>
          <a:xfrm>
            <a:off x="11109227" y="3808671"/>
            <a:ext cx="1649413" cy="237188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3"/>
          <p:cNvSpPr txBox="1">
            <a:spLocks noGrp="1"/>
          </p:cNvSpPr>
          <p:nvPr>
            <p:ph type="title"/>
          </p:nvPr>
        </p:nvSpPr>
        <p:spPr>
          <a:xfrm>
            <a:off x="-9525" y="269098"/>
            <a:ext cx="16275050" cy="687387"/>
          </a:xfrm>
          <a:noFill/>
          <a:ln>
            <a:noFill/>
          </a:ln>
        </p:spPr>
        <p:txBody>
          <a:bodyPr spcFirstLastPara="1" wrap="square" lIns="91425" tIns="45700" rIns="91425" bIns="45700" anchor="ctr" anchorCtr="0">
            <a:noAutofit/>
          </a:bodyPr>
          <a:lstStyle/>
          <a:p>
            <a:pPr lvl="0"/>
            <a:br>
              <a:rPr lang="en-US" dirty="0">
                <a:sym typeface="Open Sans"/>
              </a:rPr>
            </a:br>
            <a:r>
              <a:rPr lang="en-US" dirty="0">
                <a:sym typeface="Open Sans"/>
              </a:rPr>
              <a:t>Defining Logical Column Names</a:t>
            </a:r>
            <a:br>
              <a:rPr lang="en-US" dirty="0">
                <a:sym typeface="Open Sans"/>
              </a:rPr>
            </a:br>
            <a:endParaRPr lang="en-US" dirty="0"/>
          </a:p>
        </p:txBody>
      </p:sp>
      <p:grpSp>
        <p:nvGrpSpPr>
          <p:cNvPr id="775" name="Google Shape;775;p13"/>
          <p:cNvGrpSpPr/>
          <p:nvPr/>
        </p:nvGrpSpPr>
        <p:grpSpPr>
          <a:xfrm>
            <a:off x="1405780" y="2708043"/>
            <a:ext cx="5128370" cy="4287139"/>
            <a:chOff x="2348296" y="4111676"/>
            <a:chExt cx="14575541" cy="2350415"/>
          </a:xfrm>
        </p:grpSpPr>
        <p:grpSp>
          <p:nvGrpSpPr>
            <p:cNvPr id="776" name="Google Shape;776;p13"/>
            <p:cNvGrpSpPr/>
            <p:nvPr/>
          </p:nvGrpSpPr>
          <p:grpSpPr>
            <a:xfrm>
              <a:off x="2348296" y="4111676"/>
              <a:ext cx="14565659" cy="2350415"/>
              <a:chOff x="3203824" y="2238640"/>
              <a:chExt cx="10732081" cy="4157513"/>
            </a:xfrm>
          </p:grpSpPr>
          <p:sp>
            <p:nvSpPr>
              <p:cNvPr id="777" name="Google Shape;777;p13"/>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p:txBody>
          </p:sp>
          <p:sp>
            <p:nvSpPr>
              <p:cNvPr id="778" name="Google Shape;778;p13"/>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dirty="0">
                    <a:solidFill>
                      <a:srgbClr val="3F3F3F"/>
                    </a:solidFill>
                    <a:latin typeface="Open Sans"/>
                    <a:ea typeface="Open Sans"/>
                    <a:cs typeface="Open Sans"/>
                    <a:sym typeface="Open Sans"/>
                  </a:rPr>
                  <a:t>Example:</a:t>
                </a:r>
                <a:r>
                  <a:rPr lang="en-US" sz="2200" b="0" i="0" u="none" strike="noStrike" cap="none" dirty="0">
                    <a:solidFill>
                      <a:srgbClr val="3F3F3F"/>
                    </a:solidFill>
                    <a:latin typeface="Open Sans"/>
                    <a:ea typeface="Open Sans"/>
                    <a:cs typeface="Open Sans"/>
                    <a:sym typeface="Open Sans"/>
                  </a:rPr>
                  <a:t> </a:t>
                </a:r>
                <a:endParaRPr sz="1400" b="0" i="0" u="none" strike="noStrike" cap="none" dirty="0">
                  <a:solidFill>
                    <a:srgbClr val="3F3F3F"/>
                  </a:solidFill>
                  <a:latin typeface="Arial"/>
                  <a:ea typeface="Arial"/>
                  <a:cs typeface="Arial"/>
                  <a:sym typeface="Arial"/>
                </a:endParaRPr>
              </a:p>
            </p:txBody>
          </p:sp>
          <p:sp>
            <p:nvSpPr>
              <p:cNvPr id="779" name="Google Shape;779;p13"/>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780" name="Google Shape;780;p13"/>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sp>
        <p:nvSpPr>
          <p:cNvPr id="781" name="Google Shape;781;p13"/>
          <p:cNvSpPr txBox="1"/>
          <p:nvPr/>
        </p:nvSpPr>
        <p:spPr>
          <a:xfrm>
            <a:off x="1649412" y="4112949"/>
            <a:ext cx="4524375"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rdd.toDF(“Name”,”Age”)</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rdd.show()</a:t>
            </a:r>
            <a:endParaRPr dirty="0"/>
          </a:p>
        </p:txBody>
      </p:sp>
      <p:sp>
        <p:nvSpPr>
          <p:cNvPr id="782" name="Google Shape;782;p13"/>
          <p:cNvSpPr/>
          <p:nvPr/>
        </p:nvSpPr>
        <p:spPr>
          <a:xfrm>
            <a:off x="7186645" y="4321693"/>
            <a:ext cx="3081306" cy="1126608"/>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200" b="0" i="0" u="none" strike="noStrike" cap="none" dirty="0">
                <a:solidFill>
                  <a:srgbClr val="2E75B5"/>
                </a:solidFill>
                <a:latin typeface="Open Sans"/>
                <a:ea typeface="Open Sans"/>
                <a:cs typeface="Open Sans"/>
                <a:sym typeface="Open Sans"/>
              </a:rPr>
              <a:t>DataFrame</a:t>
            </a:r>
            <a:endParaRPr sz="2200" b="0" i="0" u="none" strike="noStrike" cap="none" dirty="0">
              <a:solidFill>
                <a:srgbClr val="2E75B5"/>
              </a:solidFill>
              <a:latin typeface="Open Sans"/>
              <a:ea typeface="Open Sans"/>
              <a:cs typeface="Open Sans"/>
              <a:sym typeface="Open Sans"/>
            </a:endParaRPr>
          </a:p>
        </p:txBody>
      </p:sp>
      <p:pic>
        <p:nvPicPr>
          <p:cNvPr id="783" name="Google Shape;783;p13"/>
          <p:cNvPicPr preferRelativeResize="0"/>
          <p:nvPr/>
        </p:nvPicPr>
        <p:blipFill rotWithShape="1">
          <a:blip r:embed="rId3">
            <a:alphaModFix/>
          </a:blip>
          <a:srcRect/>
          <a:stretch/>
        </p:blipFill>
        <p:spPr>
          <a:xfrm>
            <a:off x="4318756" y="685297"/>
            <a:ext cx="7618489" cy="521025"/>
          </a:xfrm>
          <a:prstGeom prst="rect">
            <a:avLst/>
          </a:prstGeom>
          <a:noFill/>
          <a:ln>
            <a:noFill/>
          </a:ln>
        </p:spPr>
      </p:pic>
      <p:grpSp>
        <p:nvGrpSpPr>
          <p:cNvPr id="784" name="Google Shape;784;p13"/>
          <p:cNvGrpSpPr/>
          <p:nvPr/>
        </p:nvGrpSpPr>
        <p:grpSpPr>
          <a:xfrm>
            <a:off x="11388572" y="3713242"/>
            <a:ext cx="2284219" cy="2470264"/>
            <a:chOff x="3203826" y="2238640"/>
            <a:chExt cx="10741902" cy="4157513"/>
          </a:xfrm>
        </p:grpSpPr>
        <p:sp>
          <p:nvSpPr>
            <p:cNvPr id="785" name="Google Shape;785;p13"/>
            <p:cNvSpPr/>
            <p:nvPr/>
          </p:nvSpPr>
          <p:spPr>
            <a:xfrm>
              <a:off x="3203826" y="3140748"/>
              <a:ext cx="10741902"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   Name   Age</a:t>
              </a:r>
              <a:endParaRPr dirty="0"/>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 Andrew    10</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Aiden     20</a:t>
              </a: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Michael   30</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Stephan   40</a:t>
              </a: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Courier New"/>
                  <a:ea typeface="Courier New"/>
                  <a:cs typeface="Courier New"/>
                  <a:sym typeface="Courier New"/>
                </a:rPr>
                <a:t>+-------+-----+</a:t>
              </a:r>
              <a:endParaRPr dirty="0"/>
            </a:p>
          </p:txBody>
        </p:sp>
        <p:sp>
          <p:nvSpPr>
            <p:cNvPr id="786" name="Google Shape;786;p13"/>
            <p:cNvSpPr/>
            <p:nvPr/>
          </p:nvSpPr>
          <p:spPr>
            <a:xfrm>
              <a:off x="3203826" y="2238640"/>
              <a:ext cx="10732082" cy="902107"/>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b="0" i="0" u="none" strike="noStrike" cap="none" dirty="0">
                  <a:solidFill>
                    <a:srgbClr val="3F3F3F"/>
                  </a:solidFill>
                  <a:latin typeface="Open Sans"/>
                  <a:ea typeface="Open Sans"/>
                  <a:cs typeface="Open Sans"/>
                  <a:sym typeface="Open Sans"/>
                </a:rPr>
                <a:t>Output:</a:t>
              </a:r>
              <a:endParaRPr dirty="0"/>
            </a:p>
          </p:txBody>
        </p:sp>
        <p:sp>
          <p:nvSpPr>
            <p:cNvPr id="787" name="Google Shape;787;p13"/>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4"/>
          <p:cNvSpPr txBox="1">
            <a:spLocks noGrp="1"/>
          </p:cNvSpPr>
          <p:nvPr>
            <p:ph type="title"/>
          </p:nvPr>
        </p:nvSpPr>
        <p:spPr>
          <a:xfrm>
            <a:off x="-9525" y="463648"/>
            <a:ext cx="16275050" cy="687387"/>
          </a:xfrm>
          <a:noFill/>
          <a:ln>
            <a:noFill/>
          </a:ln>
        </p:spPr>
        <p:txBody>
          <a:bodyPr spcFirstLastPara="1" wrap="square" lIns="91425" tIns="45700" rIns="91425" bIns="45700" anchor="ctr" anchorCtr="0">
            <a:noAutofit/>
          </a:bodyPr>
          <a:lstStyle/>
          <a:p>
            <a:pPr lvl="0"/>
            <a:r>
              <a:rPr lang="en-US" dirty="0">
                <a:sym typeface="Open Sans"/>
              </a:rPr>
              <a:t>Using createDataFrame</a:t>
            </a:r>
            <a:br>
              <a:rPr lang="en-US" dirty="0">
                <a:sym typeface="Open Sans"/>
              </a:rPr>
            </a:br>
            <a:endParaRPr lang="en-US" dirty="0"/>
          </a:p>
        </p:txBody>
      </p:sp>
      <p:grpSp>
        <p:nvGrpSpPr>
          <p:cNvPr id="793" name="Google Shape;793;p14"/>
          <p:cNvGrpSpPr/>
          <p:nvPr/>
        </p:nvGrpSpPr>
        <p:grpSpPr>
          <a:xfrm>
            <a:off x="1388885" y="2867051"/>
            <a:ext cx="6350680" cy="4467199"/>
            <a:chOff x="2348296" y="4111676"/>
            <a:chExt cx="14575541" cy="2350415"/>
          </a:xfrm>
        </p:grpSpPr>
        <p:grpSp>
          <p:nvGrpSpPr>
            <p:cNvPr id="794" name="Google Shape;794;p14"/>
            <p:cNvGrpSpPr/>
            <p:nvPr/>
          </p:nvGrpSpPr>
          <p:grpSpPr>
            <a:xfrm>
              <a:off x="2348296" y="4111676"/>
              <a:ext cx="14565659" cy="2350415"/>
              <a:chOff x="3203824" y="2238640"/>
              <a:chExt cx="10732081" cy="4157513"/>
            </a:xfrm>
          </p:grpSpPr>
          <p:sp>
            <p:nvSpPr>
              <p:cNvPr id="795" name="Google Shape;795;p14"/>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p:txBody>
          </p:sp>
          <p:sp>
            <p:nvSpPr>
              <p:cNvPr id="796" name="Google Shape;796;p14"/>
              <p:cNvSpPr/>
              <p:nvPr/>
            </p:nvSpPr>
            <p:spPr>
              <a:xfrm>
                <a:off x="3203824" y="2238640"/>
                <a:ext cx="10732081" cy="902108"/>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dirty="0">
                    <a:solidFill>
                      <a:srgbClr val="3F3F3F"/>
                    </a:solidFill>
                    <a:latin typeface="Open Sans"/>
                    <a:ea typeface="Open Sans"/>
                    <a:cs typeface="Open Sans"/>
                    <a:sym typeface="Open Sans"/>
                  </a:rPr>
                  <a:t>Example:</a:t>
                </a:r>
                <a:r>
                  <a:rPr lang="en-US" sz="2200" b="0" i="0" u="none" strike="noStrike" cap="none" dirty="0">
                    <a:solidFill>
                      <a:srgbClr val="3F3F3F"/>
                    </a:solidFill>
                    <a:latin typeface="Open Sans"/>
                    <a:ea typeface="Open Sans"/>
                    <a:cs typeface="Open Sans"/>
                    <a:sym typeface="Open Sans"/>
                  </a:rPr>
                  <a:t> </a:t>
                </a:r>
                <a:endParaRPr sz="1400" b="0" i="0" u="none" strike="noStrike" cap="none" dirty="0">
                  <a:solidFill>
                    <a:srgbClr val="3F3F3F"/>
                  </a:solidFill>
                  <a:latin typeface="Arial"/>
                  <a:ea typeface="Arial"/>
                  <a:cs typeface="Arial"/>
                  <a:sym typeface="Arial"/>
                </a:endParaRPr>
              </a:p>
            </p:txBody>
          </p:sp>
          <p:sp>
            <p:nvSpPr>
              <p:cNvPr id="797" name="Google Shape;797;p14"/>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798" name="Google Shape;798;p14"/>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sp>
        <p:nvSpPr>
          <p:cNvPr id="799" name="Google Shape;799;p14"/>
          <p:cNvSpPr txBox="1"/>
          <p:nvPr/>
        </p:nvSpPr>
        <p:spPr>
          <a:xfrm>
            <a:off x="1300780" y="4677057"/>
            <a:ext cx="6016752"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empDF = spark.createDataFrame(rdd, schema = ["Name", "Age"])</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empDF.show(truncate=False)</a:t>
            </a:r>
            <a:endParaRPr dirty="0"/>
          </a:p>
        </p:txBody>
      </p:sp>
      <p:sp>
        <p:nvSpPr>
          <p:cNvPr id="800" name="Google Shape;800;p14"/>
          <p:cNvSpPr/>
          <p:nvPr/>
        </p:nvSpPr>
        <p:spPr>
          <a:xfrm>
            <a:off x="8167456" y="4572000"/>
            <a:ext cx="3081306" cy="1126608"/>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200" b="0" i="0" u="none" strike="noStrike" cap="none" dirty="0">
                <a:solidFill>
                  <a:srgbClr val="2E75B5"/>
                </a:solidFill>
                <a:latin typeface="Open Sans"/>
                <a:ea typeface="Open Sans"/>
                <a:cs typeface="Open Sans"/>
                <a:sym typeface="Open Sans"/>
              </a:rPr>
              <a:t>DataFrame</a:t>
            </a:r>
            <a:endParaRPr sz="2200" b="0" i="0" u="none" strike="noStrike" cap="none" dirty="0">
              <a:solidFill>
                <a:srgbClr val="2E75B5"/>
              </a:solidFill>
              <a:latin typeface="Open Sans"/>
              <a:ea typeface="Open Sans"/>
              <a:cs typeface="Open Sans"/>
              <a:sym typeface="Open Sans"/>
            </a:endParaRPr>
          </a:p>
        </p:txBody>
      </p:sp>
      <p:pic>
        <p:nvPicPr>
          <p:cNvPr id="802" name="Google Shape;802;p14"/>
          <p:cNvPicPr preferRelativeResize="0"/>
          <p:nvPr/>
        </p:nvPicPr>
        <p:blipFill rotWithShape="1">
          <a:blip r:embed="rId3">
            <a:alphaModFix/>
          </a:blip>
          <a:srcRect/>
          <a:stretch/>
        </p:blipFill>
        <p:spPr>
          <a:xfrm>
            <a:off x="11580612" y="3735170"/>
            <a:ext cx="2306838" cy="2991070"/>
          </a:xfrm>
          <a:prstGeom prst="rect">
            <a:avLst/>
          </a:prstGeom>
          <a:noFill/>
          <a:ln>
            <a:noFill/>
          </a:ln>
        </p:spPr>
      </p:pic>
      <p:sp>
        <p:nvSpPr>
          <p:cNvPr id="8" name="Brandline_LVC">
            <a:extLst>
              <a:ext uri="{FF2B5EF4-FFF2-40B4-BE49-F238E27FC236}">
                <a16:creationId xmlns:a16="http://schemas.microsoft.com/office/drawing/2014/main" id="{F2CB526E-8ACB-42B0-8228-E37D0964BF8A}"/>
              </a:ext>
            </a:extLst>
          </p:cNvPr>
          <p:cNvSpPr/>
          <p:nvPr/>
        </p:nvSpPr>
        <p:spPr>
          <a:xfrm>
            <a:off x="5461000" y="916507"/>
            <a:ext cx="534987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5"/>
          <p:cNvSpPr txBox="1">
            <a:spLocks noGrp="1"/>
          </p:cNvSpPr>
          <p:nvPr>
            <p:ph type="title"/>
          </p:nvPr>
        </p:nvSpPr>
        <p:spPr>
          <a:xfrm>
            <a:off x="-9525" y="269098"/>
            <a:ext cx="16275050" cy="687387"/>
          </a:xfrm>
          <a:noFill/>
          <a:ln>
            <a:noFill/>
          </a:ln>
        </p:spPr>
        <p:txBody>
          <a:bodyPr spcFirstLastPara="1" wrap="square" lIns="91425" tIns="45700" rIns="91425" bIns="45700" anchor="ctr" anchorCtr="0">
            <a:noAutofit/>
          </a:bodyPr>
          <a:lstStyle/>
          <a:p>
            <a:pPr lvl="0"/>
            <a:br>
              <a:rPr lang="en-US" dirty="0">
                <a:sym typeface="Open Sans"/>
              </a:rPr>
            </a:br>
            <a:r>
              <a:rPr lang="en-US" dirty="0">
                <a:sym typeface="Open Sans"/>
              </a:rPr>
              <a:t>Using createDataFrame with StructType</a:t>
            </a:r>
            <a:br>
              <a:rPr lang="en-US" dirty="0">
                <a:sym typeface="Open Sans"/>
              </a:rPr>
            </a:br>
            <a:endParaRPr lang="en-US" dirty="0"/>
          </a:p>
        </p:txBody>
      </p:sp>
      <p:grpSp>
        <p:nvGrpSpPr>
          <p:cNvPr id="808" name="Google Shape;808;p15"/>
          <p:cNvGrpSpPr/>
          <p:nvPr/>
        </p:nvGrpSpPr>
        <p:grpSpPr>
          <a:xfrm>
            <a:off x="1349977" y="2491508"/>
            <a:ext cx="7604871" cy="5343820"/>
            <a:chOff x="2348295" y="4188912"/>
            <a:chExt cx="14575542" cy="2273178"/>
          </a:xfrm>
        </p:grpSpPr>
        <p:grpSp>
          <p:nvGrpSpPr>
            <p:cNvPr id="809" name="Google Shape;809;p15"/>
            <p:cNvGrpSpPr/>
            <p:nvPr/>
          </p:nvGrpSpPr>
          <p:grpSpPr>
            <a:xfrm>
              <a:off x="2348295" y="4188912"/>
              <a:ext cx="14565659" cy="2273178"/>
              <a:chOff x="3203823" y="2375259"/>
              <a:chExt cx="10732081" cy="4020894"/>
            </a:xfrm>
          </p:grpSpPr>
          <p:sp>
            <p:nvSpPr>
              <p:cNvPr id="810" name="Google Shape;810;p15"/>
              <p:cNvSpPr/>
              <p:nvPr/>
            </p:nvSpPr>
            <p:spPr>
              <a:xfrm>
                <a:off x="3218512" y="3046577"/>
                <a:ext cx="10702700" cy="320579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lt1"/>
                  </a:solidFill>
                  <a:latin typeface="Courier New"/>
                  <a:ea typeface="Courier New"/>
                  <a:cs typeface="Courier New"/>
                  <a:sym typeface="Courier New"/>
                </a:endParaRPr>
              </a:p>
            </p:txBody>
          </p:sp>
          <p:sp>
            <p:nvSpPr>
              <p:cNvPr id="811" name="Google Shape;811;p15"/>
              <p:cNvSpPr/>
              <p:nvPr/>
            </p:nvSpPr>
            <p:spPr>
              <a:xfrm>
                <a:off x="3203823" y="2375259"/>
                <a:ext cx="10732081" cy="664151"/>
              </a:xfrm>
              <a:prstGeom prst="round2SameRect">
                <a:avLst>
                  <a:gd name="adj1" fmla="val 27454"/>
                  <a:gd name="adj2" fmla="val 0"/>
                </a:avLst>
              </a:prstGeom>
              <a:solidFill>
                <a:srgbClr val="CCCCCC"/>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dirty="0">
                    <a:solidFill>
                      <a:srgbClr val="3F3F3F"/>
                    </a:solidFill>
                    <a:latin typeface="Open Sans"/>
                    <a:ea typeface="Open Sans"/>
                    <a:cs typeface="Open Sans"/>
                    <a:sym typeface="Open Sans"/>
                  </a:rPr>
                  <a:t>Example:</a:t>
                </a:r>
                <a:r>
                  <a:rPr lang="en-US" sz="2200" b="0" i="0" u="none" strike="noStrike" cap="none" dirty="0">
                    <a:solidFill>
                      <a:srgbClr val="3F3F3F"/>
                    </a:solidFill>
                    <a:latin typeface="Open Sans"/>
                    <a:ea typeface="Open Sans"/>
                    <a:cs typeface="Open Sans"/>
                    <a:sym typeface="Open Sans"/>
                  </a:rPr>
                  <a:t> </a:t>
                </a:r>
                <a:endParaRPr sz="1400" b="0" i="0" u="none" strike="noStrike" cap="none" dirty="0">
                  <a:solidFill>
                    <a:srgbClr val="3F3F3F"/>
                  </a:solidFill>
                  <a:latin typeface="Arial"/>
                  <a:ea typeface="Arial"/>
                  <a:cs typeface="Arial"/>
                  <a:sym typeface="Arial"/>
                </a:endParaRPr>
              </a:p>
            </p:txBody>
          </p:sp>
          <p:sp>
            <p:nvSpPr>
              <p:cNvPr id="812" name="Google Shape;812;p15"/>
              <p:cNvSpPr/>
              <p:nvPr/>
            </p:nvSpPr>
            <p:spPr>
              <a:xfrm>
                <a:off x="3243026" y="6221706"/>
                <a:ext cx="10692878" cy="174447"/>
              </a:xfrm>
              <a:prstGeom prst="rect">
                <a:avLst/>
              </a:prstGeom>
              <a:solidFill>
                <a:srgbClr val="B7B7B7"/>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F3F3F"/>
                  </a:solidFill>
                  <a:latin typeface="Arial"/>
                  <a:ea typeface="Arial"/>
                  <a:cs typeface="Arial"/>
                  <a:sym typeface="Arial"/>
                </a:endParaRPr>
              </a:p>
            </p:txBody>
          </p:sp>
        </p:grpSp>
        <p:sp>
          <p:nvSpPr>
            <p:cNvPr id="813" name="Google Shape;813;p15"/>
            <p:cNvSpPr txBox="1"/>
            <p:nvPr/>
          </p:nvSpPr>
          <p:spPr>
            <a:xfrm>
              <a:off x="2557677" y="4664374"/>
              <a:ext cx="14366160" cy="3114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F3F3F"/>
                </a:solidFill>
                <a:latin typeface="Open Sans"/>
                <a:ea typeface="Open Sans"/>
                <a:cs typeface="Open Sans"/>
                <a:sym typeface="Open Sans"/>
              </a:endParaRPr>
            </a:p>
          </p:txBody>
        </p:sp>
      </p:grpSp>
      <p:sp>
        <p:nvSpPr>
          <p:cNvPr id="814" name="Google Shape;814;p15"/>
          <p:cNvSpPr txBox="1"/>
          <p:nvPr/>
        </p:nvSpPr>
        <p:spPr>
          <a:xfrm>
            <a:off x="1655788" y="3658071"/>
            <a:ext cx="6016752"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from pyspark.sql.types import StructType,StructField, StringType</a:t>
            </a: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empSchema = StructType([</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StructField('Name', StringType(), True),</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StructField('Age', StringType(), True)</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empDF = spark.createDataFrame(rdd, schema = empSchema)</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empDF.printSchema()</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empDF.show(truncate=False)</a:t>
            </a:r>
            <a:endParaRPr dirty="0"/>
          </a:p>
        </p:txBody>
      </p:sp>
      <p:sp>
        <p:nvSpPr>
          <p:cNvPr id="815" name="Google Shape;815;p15"/>
          <p:cNvSpPr/>
          <p:nvPr/>
        </p:nvSpPr>
        <p:spPr>
          <a:xfrm>
            <a:off x="9234696" y="4728296"/>
            <a:ext cx="2462004" cy="717169"/>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200" b="0" i="0" u="none" strike="noStrike" cap="none" dirty="0">
                <a:solidFill>
                  <a:srgbClr val="2E75B5"/>
                </a:solidFill>
                <a:latin typeface="Open Sans"/>
                <a:ea typeface="Open Sans"/>
                <a:cs typeface="Open Sans"/>
                <a:sym typeface="Open Sans"/>
              </a:rPr>
              <a:t>DataFrame</a:t>
            </a:r>
            <a:endParaRPr sz="2200" b="0" i="0" u="none" strike="noStrike" cap="none" dirty="0">
              <a:solidFill>
                <a:srgbClr val="2E75B5"/>
              </a:solidFill>
              <a:latin typeface="Open Sans"/>
              <a:ea typeface="Open Sans"/>
              <a:cs typeface="Open Sans"/>
              <a:sym typeface="Open Sans"/>
            </a:endParaRPr>
          </a:p>
        </p:txBody>
      </p:sp>
      <p:pic>
        <p:nvPicPr>
          <p:cNvPr id="816" name="Google Shape;816;p15"/>
          <p:cNvPicPr preferRelativeResize="0"/>
          <p:nvPr/>
        </p:nvPicPr>
        <p:blipFill rotWithShape="1">
          <a:blip r:embed="rId3">
            <a:alphaModFix/>
          </a:blip>
          <a:srcRect/>
          <a:stretch/>
        </p:blipFill>
        <p:spPr>
          <a:xfrm>
            <a:off x="3030275" y="685297"/>
            <a:ext cx="10039810" cy="521025"/>
          </a:xfrm>
          <a:prstGeom prst="rect">
            <a:avLst/>
          </a:prstGeom>
          <a:noFill/>
          <a:ln>
            <a:noFill/>
          </a:ln>
        </p:spPr>
      </p:pic>
      <p:pic>
        <p:nvPicPr>
          <p:cNvPr id="817" name="Google Shape;817;p15"/>
          <p:cNvPicPr preferRelativeResize="0"/>
          <p:nvPr/>
        </p:nvPicPr>
        <p:blipFill rotWithShape="1">
          <a:blip r:embed="rId4">
            <a:alphaModFix/>
          </a:blip>
          <a:srcRect/>
          <a:stretch/>
        </p:blipFill>
        <p:spPr>
          <a:xfrm>
            <a:off x="11880653" y="3786086"/>
            <a:ext cx="3228975" cy="262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60"/>
          <p:cNvSpPr txBox="1">
            <a:spLocks noGrp="1"/>
          </p:cNvSpPr>
          <p:nvPr>
            <p:ph type="body" idx="10"/>
          </p:nvPr>
        </p:nvSpPr>
        <p:spPr>
          <a:xfrm>
            <a:off x="0" y="4114800"/>
            <a:ext cx="16256001" cy="914400"/>
          </a:xfrm>
          <a:noFill/>
          <a:ln>
            <a:noFill/>
          </a:ln>
        </p:spPr>
        <p:txBody>
          <a:bodyPr spcFirstLastPara="1" wrap="square" lIns="91425" tIns="45700" rIns="91425" bIns="45700" anchor="t" anchorCtr="0">
            <a:normAutofit/>
          </a:bodyPr>
          <a:lstStyle/>
          <a:p>
            <a:pPr lvl="0"/>
            <a:r>
              <a:rPr lang="en-US" dirty="0">
                <a:sym typeface="Open Sans"/>
              </a:rPr>
              <a:t>PySpark DataFrames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9" name="Google Shape;829;p161"/>
          <p:cNvSpPr txBox="1">
            <a:spLocks noGrp="1"/>
          </p:cNvSpPr>
          <p:nvPr>
            <p:ph type="body" idx="1"/>
          </p:nvPr>
        </p:nvSpPr>
        <p:spPr>
          <a:xfrm>
            <a:off x="1291858" y="2603120"/>
            <a:ext cx="13696998" cy="5527418"/>
          </a:xfrm>
          <a:noFill/>
          <a:ln>
            <a:noFill/>
          </a:ln>
        </p:spPr>
        <p:txBody>
          <a:bodyPr spcFirstLastPara="1" wrap="square" lIns="91425" tIns="45700" rIns="91425" bIns="45700" anchor="t" anchorCtr="0">
            <a:noAutofit/>
          </a:bodyPr>
          <a:lstStyle/>
          <a:p>
            <a:pPr lvl="0"/>
            <a:endParaRPr lang="en-IN" dirty="0">
              <a:sym typeface="Open Sans"/>
            </a:endParaRPr>
          </a:p>
          <a:p>
            <a:pPr marL="457200" lvl="1" indent="0">
              <a:buNone/>
            </a:pPr>
            <a:r>
              <a:rPr lang="en-IN" dirty="0">
                <a:sym typeface="Open Sans"/>
              </a:rPr>
              <a:t> </a:t>
            </a:r>
            <a:endParaRPr lang="en-IN" dirty="0"/>
          </a:p>
          <a:p>
            <a:pPr lvl="0"/>
            <a:endParaRPr lang="en-IN" dirty="0"/>
          </a:p>
        </p:txBody>
      </p:sp>
      <p:sp>
        <p:nvSpPr>
          <p:cNvPr id="828" name="Google Shape;828;p161"/>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Creating PySpark DataFrames</a:t>
            </a:r>
          </a:p>
        </p:txBody>
      </p:sp>
      <p:sp>
        <p:nvSpPr>
          <p:cNvPr id="830" name="Google Shape;830;p161"/>
          <p:cNvSpPr/>
          <p:nvPr/>
        </p:nvSpPr>
        <p:spPr>
          <a:xfrm>
            <a:off x="2781300" y="1789485"/>
            <a:ext cx="10725150" cy="1181100"/>
          </a:xfrm>
          <a:prstGeom prst="roundRect">
            <a:avLst>
              <a:gd name="adj" fmla="val 16667"/>
            </a:avLst>
          </a:prstGeom>
          <a:solidFill>
            <a:srgbClr val="FBE4D4"/>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dirty="0">
                <a:solidFill>
                  <a:srgbClr val="3F3F3F"/>
                </a:solidFill>
                <a:latin typeface="Open Sans"/>
                <a:ea typeface="Open Sans"/>
                <a:cs typeface="Open Sans"/>
                <a:sym typeface="Open Sans"/>
              </a:rPr>
              <a:t>SparkSession.createDataFrame(data, schema=None, samplingRatio=None, verifySchema=True) </a:t>
            </a:r>
            <a:r>
              <a:rPr lang="en-US" sz="2200" b="0" i="0" u="none" strike="noStrike" cap="none" dirty="0">
                <a:solidFill>
                  <a:srgbClr val="3F3F3F"/>
                </a:solidFill>
                <a:latin typeface="Open Sans"/>
                <a:ea typeface="Open Sans"/>
                <a:cs typeface="Open Sans"/>
                <a:sym typeface="Open Sans"/>
              </a:rPr>
              <a:t>can be used to create a dataFrame in Pyspark where: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sp>
        <p:nvSpPr>
          <p:cNvPr id="831" name="Google Shape;831;p161"/>
          <p:cNvSpPr/>
          <p:nvPr/>
        </p:nvSpPr>
        <p:spPr>
          <a:xfrm>
            <a:off x="2839665" y="3441009"/>
            <a:ext cx="10725150" cy="4492377"/>
          </a:xfrm>
          <a:prstGeom prst="roundRect">
            <a:avLst>
              <a:gd name="adj" fmla="val 5152"/>
            </a:avLst>
          </a:prstGeom>
          <a:solidFill>
            <a:srgbClr val="DFEED6"/>
          </a:solidFill>
          <a:ln>
            <a:solidFill>
              <a:schemeClr val="bg1">
                <a:lumMod val="50000"/>
              </a:schemeClr>
            </a:solidFill>
          </a:ln>
        </p:spPr>
        <p:txBody>
          <a:bodyPr spcFirstLastPara="1" wrap="square" lIns="91425" tIns="45700" rIns="91425" bIns="45700" anchor="ctr" anchorCtr="0">
            <a:noAutofit/>
          </a:bodyPr>
          <a:lstStyle/>
          <a:p>
            <a:pPr marL="342900" marR="0" lvl="0" indent="-342900" algn="l" rtl="0">
              <a:lnSpc>
                <a:spcPct val="113000"/>
              </a:lnSpc>
              <a:spcBef>
                <a:spcPts val="100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Data is an RDD of any kind of SQL data representation.</a:t>
            </a:r>
            <a:endParaRPr sz="1400" b="0" i="0" u="none" strike="noStrike" cap="none" dirty="0">
              <a:solidFill>
                <a:srgbClr val="000000"/>
              </a:solidFill>
              <a:latin typeface="Arial"/>
              <a:ea typeface="Arial"/>
              <a:cs typeface="Arial"/>
              <a:sym typeface="Arial"/>
            </a:endParaRPr>
          </a:p>
          <a:p>
            <a:pPr marL="342900" marR="0" lvl="0" indent="-342900" algn="l" rtl="0">
              <a:lnSpc>
                <a:spcPct val="113000"/>
              </a:lnSpc>
              <a:spcBef>
                <a:spcPts val="100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Schema can be provided using a list of column names. The type information for each column is inferred from the data. </a:t>
            </a:r>
            <a:endParaRPr sz="1400" b="0" i="0" u="none" strike="noStrike" cap="none" dirty="0">
              <a:solidFill>
                <a:srgbClr val="000000"/>
              </a:solidFill>
              <a:latin typeface="Arial"/>
              <a:ea typeface="Arial"/>
              <a:cs typeface="Arial"/>
              <a:sym typeface="Arial"/>
            </a:endParaRPr>
          </a:p>
          <a:p>
            <a:pPr marL="342900" marR="0" lvl="1" indent="-342900" algn="l" rtl="0">
              <a:lnSpc>
                <a:spcPct val="113000"/>
              </a:lnSpc>
              <a:spcBef>
                <a:spcPts val="100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When schema is none, PySpark tries to infer the schema from the data itself. In this scenario, data should be an RDD of type row named tuple or dictionary.</a:t>
            </a:r>
            <a:endParaRPr sz="1400" b="0" i="0" u="none" strike="noStrike" cap="none" dirty="0">
              <a:solidFill>
                <a:srgbClr val="000000"/>
              </a:solidFill>
              <a:latin typeface="Arial"/>
              <a:ea typeface="Arial"/>
              <a:cs typeface="Arial"/>
              <a:sym typeface="Arial"/>
            </a:endParaRPr>
          </a:p>
          <a:p>
            <a:pPr marL="342900" marR="0" lvl="1" indent="-342900" algn="l" rtl="0">
              <a:lnSpc>
                <a:spcPct val="113000"/>
              </a:lnSpc>
              <a:spcBef>
                <a:spcPts val="100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samplingRatio can be </a:t>
            </a:r>
            <a:r>
              <a:rPr lang="en-US" sz="2200" b="0" i="1" u="none" strike="noStrike" cap="none" dirty="0">
                <a:solidFill>
                  <a:srgbClr val="3F3F3F"/>
                </a:solidFill>
                <a:latin typeface="Open Sans"/>
                <a:ea typeface="Open Sans"/>
                <a:cs typeface="Open Sans"/>
                <a:sym typeface="Open Sans"/>
              </a:rPr>
              <a:t>float, optional.</a:t>
            </a:r>
            <a:endParaRPr sz="1400" b="0" i="0" u="none" strike="noStrike" cap="none" dirty="0">
              <a:solidFill>
                <a:srgbClr val="000000"/>
              </a:solidFill>
              <a:latin typeface="Arial"/>
              <a:ea typeface="Arial"/>
              <a:cs typeface="Arial"/>
              <a:sym typeface="Arial"/>
            </a:endParaRPr>
          </a:p>
          <a:p>
            <a:pPr marL="342900" marR="0" lvl="1" indent="-342900" algn="l" rtl="0">
              <a:lnSpc>
                <a:spcPct val="113000"/>
              </a:lnSpc>
              <a:spcBef>
                <a:spcPts val="100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verifySchema</a:t>
            </a:r>
            <a:r>
              <a:rPr lang="en-US" sz="2200" b="0" i="1" u="none" strike="noStrike" cap="none" dirty="0">
                <a:solidFill>
                  <a:srgbClr val="3F3F3F"/>
                </a:solidFill>
                <a:latin typeface="Open Sans"/>
                <a:ea typeface="Open Sans"/>
                <a:cs typeface="Open Sans"/>
                <a:sym typeface="Open Sans"/>
              </a:rPr>
              <a:t> </a:t>
            </a:r>
            <a:r>
              <a:rPr lang="en-US" sz="2200" b="0" i="0" u="none" strike="noStrike" cap="none" dirty="0">
                <a:solidFill>
                  <a:srgbClr val="3F3F3F"/>
                </a:solidFill>
                <a:latin typeface="Open Sans"/>
                <a:ea typeface="Open Sans"/>
                <a:cs typeface="Open Sans"/>
                <a:sym typeface="Open Sans"/>
              </a:rPr>
              <a:t>verifies data types of every row against schema and is enabled by default.</a:t>
            </a:r>
            <a:endParaRPr sz="2200" b="0" i="0" u="none" strike="noStrike" cap="none" dirty="0">
              <a:solidFill>
                <a:srgbClr val="3F3F3F"/>
              </a:solidFill>
              <a:latin typeface="Open Sans"/>
              <a:ea typeface="Open Sans"/>
              <a:cs typeface="Open Sans"/>
              <a:sym typeface="Open Sans"/>
            </a:endParaRPr>
          </a:p>
        </p:txBody>
      </p:sp>
      <p:pic>
        <p:nvPicPr>
          <p:cNvPr id="832" name="Google Shape;832;p161"/>
          <p:cNvPicPr preferRelativeResize="0"/>
          <p:nvPr/>
        </p:nvPicPr>
        <p:blipFill rotWithShape="1">
          <a:blip r:embed="rId3">
            <a:alphaModFix/>
          </a:blip>
          <a:srcRect/>
          <a:stretch/>
        </p:blipFill>
        <p:spPr>
          <a:xfrm>
            <a:off x="4356471" y="685297"/>
            <a:ext cx="7543058" cy="5210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62"/>
          <p:cNvSpPr txBox="1">
            <a:spLocks noGrp="1"/>
          </p:cNvSpPr>
          <p:nvPr>
            <p:ph type="title"/>
          </p:nvPr>
        </p:nvSpPr>
        <p:spPr>
          <a:xfrm>
            <a:off x="-9525" y="249643"/>
            <a:ext cx="16275050" cy="687387"/>
          </a:xfrm>
          <a:noFill/>
          <a:ln>
            <a:noFill/>
          </a:ln>
        </p:spPr>
        <p:txBody>
          <a:bodyPr spcFirstLastPara="1" wrap="square" lIns="91425" tIns="45700" rIns="91425" bIns="45700" anchor="ctr" anchorCtr="0">
            <a:normAutofit/>
          </a:bodyPr>
          <a:lstStyle/>
          <a:p>
            <a:pPr lvl="0"/>
            <a:r>
              <a:rPr lang="en-US" dirty="0">
                <a:sym typeface="Open Sans"/>
              </a:rPr>
              <a:t>Creating PySpark DataFrames</a:t>
            </a:r>
          </a:p>
        </p:txBody>
      </p:sp>
      <p:sp>
        <p:nvSpPr>
          <p:cNvPr id="839" name="Google Shape;839;p162"/>
          <p:cNvSpPr/>
          <p:nvPr/>
        </p:nvSpPr>
        <p:spPr>
          <a:xfrm>
            <a:off x="2527711" y="1387815"/>
            <a:ext cx="11239500" cy="999801"/>
          </a:xfrm>
          <a:prstGeom prst="roundRect">
            <a:avLst>
              <a:gd name="adj" fmla="val 16667"/>
            </a:avLst>
          </a:prstGeom>
          <a:solidFill>
            <a:schemeClr val="bg1"/>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DataFrame can be created by reading data from multiple file formats.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grpSp>
        <p:nvGrpSpPr>
          <p:cNvPr id="8" name="Group 7">
            <a:extLst>
              <a:ext uri="{FF2B5EF4-FFF2-40B4-BE49-F238E27FC236}">
                <a16:creationId xmlns:a16="http://schemas.microsoft.com/office/drawing/2014/main" id="{FA513640-278C-4DC6-701B-F60858FB5A6D}"/>
              </a:ext>
            </a:extLst>
          </p:cNvPr>
          <p:cNvGrpSpPr/>
          <p:nvPr/>
        </p:nvGrpSpPr>
        <p:grpSpPr>
          <a:xfrm>
            <a:off x="3194098" y="3217845"/>
            <a:ext cx="9945624" cy="3773961"/>
            <a:chOff x="3155188" y="3529132"/>
            <a:chExt cx="9945624" cy="3773961"/>
          </a:xfrm>
        </p:grpSpPr>
        <p:grpSp>
          <p:nvGrpSpPr>
            <p:cNvPr id="840" name="Google Shape;840;p162"/>
            <p:cNvGrpSpPr/>
            <p:nvPr/>
          </p:nvGrpSpPr>
          <p:grpSpPr>
            <a:xfrm>
              <a:off x="3155188" y="3529132"/>
              <a:ext cx="9945624" cy="2218119"/>
              <a:chOff x="1243584" y="2679192"/>
              <a:chExt cx="9945624" cy="2218119"/>
            </a:xfrm>
          </p:grpSpPr>
          <p:sp>
            <p:nvSpPr>
              <p:cNvPr id="841" name="Google Shape;841;p162"/>
              <p:cNvSpPr/>
              <p:nvPr/>
            </p:nvSpPr>
            <p:spPr>
              <a:xfrm>
                <a:off x="1243584" y="2679192"/>
                <a:ext cx="2020824" cy="886968"/>
              </a:xfrm>
              <a:prstGeom prst="roundRect">
                <a:avLst>
                  <a:gd name="adj" fmla="val 16667"/>
                </a:avLst>
              </a:prstGeom>
              <a:solidFill>
                <a:srgbClr val="A8D08C"/>
              </a:solidFill>
              <a:ln>
                <a:solidFill>
                  <a:schemeClr val="bg1">
                    <a:lumMod val="50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CSV, JSON</a:t>
                </a:r>
                <a:endParaRPr sz="1400" b="0" i="0" u="none" strike="noStrike" cap="none" dirty="0">
                  <a:solidFill>
                    <a:schemeClr val="tx1">
                      <a:lumMod val="75000"/>
                      <a:lumOff val="25000"/>
                    </a:schemeClr>
                  </a:solidFill>
                  <a:latin typeface="Arial"/>
                  <a:ea typeface="Arial"/>
                  <a:cs typeface="Arial"/>
                  <a:sym typeface="Arial"/>
                </a:endParaRPr>
              </a:p>
            </p:txBody>
          </p:sp>
          <p:sp>
            <p:nvSpPr>
              <p:cNvPr id="842" name="Google Shape;842;p162"/>
              <p:cNvSpPr/>
              <p:nvPr/>
            </p:nvSpPr>
            <p:spPr>
              <a:xfrm>
                <a:off x="3885184" y="2679192"/>
                <a:ext cx="2020824" cy="886968"/>
              </a:xfrm>
              <a:prstGeom prst="roundRect">
                <a:avLst>
                  <a:gd name="adj" fmla="val 16667"/>
                </a:avLst>
              </a:prstGeom>
              <a:solidFill>
                <a:srgbClr val="A8D08C"/>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Hive Metastore</a:t>
                </a:r>
                <a:endParaRPr sz="1400" b="0" i="0" u="none" strike="noStrike" cap="none" dirty="0">
                  <a:solidFill>
                    <a:schemeClr val="tx1">
                      <a:lumMod val="75000"/>
                      <a:lumOff val="25000"/>
                    </a:schemeClr>
                  </a:solidFill>
                  <a:latin typeface="Arial"/>
                  <a:ea typeface="Arial"/>
                  <a:cs typeface="Arial"/>
                  <a:sym typeface="Arial"/>
                </a:endParaRPr>
              </a:p>
            </p:txBody>
          </p:sp>
          <p:sp>
            <p:nvSpPr>
              <p:cNvPr id="843" name="Google Shape;843;p162"/>
              <p:cNvSpPr/>
              <p:nvPr/>
            </p:nvSpPr>
            <p:spPr>
              <a:xfrm>
                <a:off x="6526784" y="2679192"/>
                <a:ext cx="2020824" cy="886968"/>
              </a:xfrm>
              <a:prstGeom prst="roundRect">
                <a:avLst>
                  <a:gd name="adj" fmla="val 16667"/>
                </a:avLst>
              </a:prstGeom>
              <a:solidFill>
                <a:srgbClr val="A8D08C"/>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RDBMS</a:t>
                </a:r>
                <a:endParaRPr sz="1400" b="0" i="0" u="none" strike="noStrike" cap="none" dirty="0">
                  <a:solidFill>
                    <a:schemeClr val="tx1">
                      <a:lumMod val="75000"/>
                      <a:lumOff val="25000"/>
                    </a:schemeClr>
                  </a:solidFill>
                  <a:latin typeface="Arial"/>
                  <a:ea typeface="Arial"/>
                  <a:cs typeface="Arial"/>
                  <a:sym typeface="Arial"/>
                </a:endParaRPr>
              </a:p>
            </p:txBody>
          </p:sp>
          <p:sp>
            <p:nvSpPr>
              <p:cNvPr id="844" name="Google Shape;844;p162"/>
              <p:cNvSpPr/>
              <p:nvPr/>
            </p:nvSpPr>
            <p:spPr>
              <a:xfrm>
                <a:off x="9168384" y="2679192"/>
                <a:ext cx="2020824" cy="886968"/>
              </a:xfrm>
              <a:prstGeom prst="roundRect">
                <a:avLst>
                  <a:gd name="adj" fmla="val 16667"/>
                </a:avLst>
              </a:prstGeom>
              <a:solidFill>
                <a:srgbClr val="A8D08C"/>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RDD</a:t>
                </a:r>
                <a:endParaRPr sz="1400" b="0" i="0" u="none" strike="noStrike" cap="none" dirty="0">
                  <a:solidFill>
                    <a:schemeClr val="tx1">
                      <a:lumMod val="75000"/>
                      <a:lumOff val="25000"/>
                    </a:schemeClr>
                  </a:solidFill>
                  <a:latin typeface="Arial"/>
                  <a:ea typeface="Arial"/>
                  <a:cs typeface="Arial"/>
                  <a:sym typeface="Arial"/>
                </a:endParaRPr>
              </a:p>
            </p:txBody>
          </p:sp>
          <p:cxnSp>
            <p:nvCxnSpPr>
              <p:cNvPr id="845" name="Google Shape;845;p162"/>
              <p:cNvCxnSpPr>
                <a:cxnSpLocks/>
              </p:cNvCxnSpPr>
              <p:nvPr/>
            </p:nvCxnSpPr>
            <p:spPr>
              <a:xfrm>
                <a:off x="2916936" y="3912355"/>
                <a:ext cx="1800860" cy="984956"/>
              </a:xfrm>
              <a:prstGeom prst="straightConnector1">
                <a:avLst/>
              </a:prstGeom>
              <a:noFill/>
              <a:ln w="9525" cap="flat" cmpd="sng">
                <a:solidFill>
                  <a:schemeClr val="dk1"/>
                </a:solidFill>
                <a:prstDash val="solid"/>
                <a:round/>
                <a:headEnd type="none" w="sm" len="sm"/>
                <a:tailEnd type="triangle" w="med" len="med"/>
              </a:ln>
            </p:spPr>
          </p:cxnSp>
          <p:cxnSp>
            <p:nvCxnSpPr>
              <p:cNvPr id="846" name="Google Shape;846;p162"/>
              <p:cNvCxnSpPr/>
              <p:nvPr/>
            </p:nvCxnSpPr>
            <p:spPr>
              <a:xfrm>
                <a:off x="4917948" y="3712622"/>
                <a:ext cx="696468" cy="1106266"/>
              </a:xfrm>
              <a:prstGeom prst="straightConnector1">
                <a:avLst/>
              </a:prstGeom>
              <a:noFill/>
              <a:ln w="9525" cap="flat" cmpd="sng">
                <a:solidFill>
                  <a:schemeClr val="dk1"/>
                </a:solidFill>
                <a:prstDash val="solid"/>
                <a:round/>
                <a:headEnd type="none" w="sm" len="sm"/>
                <a:tailEnd type="triangle" w="med" len="med"/>
              </a:ln>
            </p:spPr>
          </p:cxnSp>
          <p:cxnSp>
            <p:nvCxnSpPr>
              <p:cNvPr id="847" name="Google Shape;847;p162"/>
              <p:cNvCxnSpPr/>
              <p:nvPr/>
            </p:nvCxnSpPr>
            <p:spPr>
              <a:xfrm flipH="1">
                <a:off x="6336792" y="3712622"/>
                <a:ext cx="1132332" cy="1106266"/>
              </a:xfrm>
              <a:prstGeom prst="straightConnector1">
                <a:avLst/>
              </a:prstGeom>
              <a:noFill/>
              <a:ln w="9525" cap="flat" cmpd="sng">
                <a:solidFill>
                  <a:schemeClr val="dk1"/>
                </a:solidFill>
                <a:prstDash val="solid"/>
                <a:round/>
                <a:headEnd type="none" w="sm" len="sm"/>
                <a:tailEnd type="triangle" w="med" len="med"/>
              </a:ln>
            </p:spPr>
          </p:cxnSp>
          <p:cxnSp>
            <p:nvCxnSpPr>
              <p:cNvPr id="848" name="Google Shape;848;p162"/>
              <p:cNvCxnSpPr>
                <a:cxnSpLocks/>
              </p:cNvCxnSpPr>
              <p:nvPr/>
            </p:nvCxnSpPr>
            <p:spPr>
              <a:xfrm flipH="1">
                <a:off x="7296912" y="3701097"/>
                <a:ext cx="2651760" cy="1196214"/>
              </a:xfrm>
              <a:prstGeom prst="straightConnector1">
                <a:avLst/>
              </a:prstGeom>
              <a:noFill/>
              <a:ln w="9525" cap="flat" cmpd="sng">
                <a:solidFill>
                  <a:schemeClr val="dk1"/>
                </a:solidFill>
                <a:prstDash val="solid"/>
                <a:round/>
                <a:headEnd type="none" w="sm" len="sm"/>
                <a:tailEnd type="triangle" w="med" len="med"/>
              </a:ln>
            </p:spPr>
          </p:cxnSp>
        </p:grpSp>
        <p:graphicFrame>
          <p:nvGraphicFramePr>
            <p:cNvPr id="849" name="Google Shape;849;p162"/>
            <p:cNvGraphicFramePr/>
            <p:nvPr>
              <p:extLst>
                <p:ext uri="{D42A27DB-BD31-4B8C-83A1-F6EECF244321}">
                  <p14:modId xmlns:p14="http://schemas.microsoft.com/office/powerpoint/2010/main" val="3911097958"/>
                </p:ext>
              </p:extLst>
            </p:nvPr>
          </p:nvGraphicFramePr>
          <p:xfrm>
            <a:off x="3962401" y="6022903"/>
            <a:ext cx="8127975" cy="1280190"/>
          </p:xfrm>
          <a:graphic>
            <a:graphicData uri="http://schemas.openxmlformats.org/drawingml/2006/table">
              <a:tbl>
                <a:tblPr firstRow="1" bandRow="1">
                  <a:noFill/>
                  <a:tableStyleId>{3CC5AE59-72B4-4E4C-AE04-FC0A5A967E72}</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2425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Open Sans"/>
                            <a:ea typeface="Open Sans"/>
                            <a:cs typeface="Open Sans"/>
                            <a:sym typeface="Open Sans"/>
                          </a:rPr>
                          <a:t>Column 1</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Open Sans"/>
                            <a:ea typeface="Open Sans"/>
                            <a:cs typeface="Open Sans"/>
                            <a:sym typeface="Open Sans"/>
                          </a:rPr>
                          <a:t>Column 2</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Open Sans"/>
                            <a:ea typeface="Open Sans"/>
                            <a:cs typeface="Open Sans"/>
                            <a:sym typeface="Open Sans"/>
                          </a:rPr>
                          <a:t>Column 3</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Open Sans"/>
                          <a:ea typeface="Open Sans"/>
                          <a:cs typeface="Open Sans"/>
                          <a:sym typeface="Open Sans"/>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Open Sans"/>
                          <a:ea typeface="Open Sans"/>
                          <a:cs typeface="Open Sans"/>
                          <a:sym typeface="Open Sans"/>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Open Sans"/>
                          <a:ea typeface="Open Sans"/>
                          <a:cs typeface="Open Sans"/>
                          <a:sym typeface="Open Sans"/>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Open Sans"/>
                          <a:ea typeface="Open Sans"/>
                          <a:cs typeface="Open Sans"/>
                          <a:sym typeface="Open Sans"/>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Open Sans"/>
                          <a:ea typeface="Open Sans"/>
                          <a:cs typeface="Open Sans"/>
                          <a:sym typeface="Open Sans"/>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Open Sans"/>
                          <a:ea typeface="Open Sans"/>
                          <a:cs typeface="Open Sans"/>
                          <a:sym typeface="Open Sans"/>
                        </a:endParaRPr>
                      </a:p>
                    </a:txBody>
                    <a:tcPr marL="91450" marR="91450" marT="45725" marB="45725"/>
                  </a:tc>
                  <a:extLst>
                    <a:ext uri="{0D108BD9-81ED-4DB2-BD59-A6C34878D82A}">
                      <a16:rowId xmlns:a16="http://schemas.microsoft.com/office/drawing/2014/main" val="10002"/>
                    </a:ext>
                  </a:extLst>
                </a:tr>
              </a:tbl>
            </a:graphicData>
          </a:graphic>
        </p:graphicFrame>
      </p:grpSp>
      <p:pic>
        <p:nvPicPr>
          <p:cNvPr id="850" name="Google Shape;850;p162"/>
          <p:cNvPicPr preferRelativeResize="0"/>
          <p:nvPr/>
        </p:nvPicPr>
        <p:blipFill rotWithShape="1">
          <a:blip r:embed="rId3">
            <a:alphaModFix/>
          </a:blip>
          <a:srcRect/>
          <a:stretch/>
        </p:blipFill>
        <p:spPr>
          <a:xfrm>
            <a:off x="4356471" y="685297"/>
            <a:ext cx="7543058" cy="5210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16"/>
          <p:cNvSpPr txBox="1">
            <a:spLocks noGrp="1"/>
          </p:cNvSpPr>
          <p:nvPr>
            <p:ph type="title"/>
          </p:nvPr>
        </p:nvSpPr>
        <p:spPr>
          <a:xfrm>
            <a:off x="-9525" y="269098"/>
            <a:ext cx="16275050" cy="687387"/>
          </a:xfrm>
          <a:noFill/>
          <a:ln>
            <a:noFill/>
          </a:ln>
        </p:spPr>
        <p:txBody>
          <a:bodyPr spcFirstLastPara="1" wrap="square" lIns="91425" tIns="45700" rIns="91425" bIns="45700" anchor="ctr" anchorCtr="0">
            <a:noAutofit/>
          </a:bodyPr>
          <a:lstStyle/>
          <a:p>
            <a:pPr lvl="0"/>
            <a:r>
              <a:rPr lang="en-US" dirty="0">
                <a:sym typeface="Open Sans"/>
              </a:rPr>
              <a:t>PySpark DataFrame from CSV </a:t>
            </a:r>
            <a:endParaRPr lang="en-US" dirty="0"/>
          </a:p>
        </p:txBody>
      </p:sp>
      <p:sp>
        <p:nvSpPr>
          <p:cNvPr id="856" name="Google Shape;856;p16"/>
          <p:cNvSpPr/>
          <p:nvPr/>
        </p:nvSpPr>
        <p:spPr>
          <a:xfrm>
            <a:off x="4572000" y="8134350"/>
            <a:ext cx="45719" cy="45719"/>
          </a:xfrm>
          <a:prstGeom prst="roundRect">
            <a:avLst>
              <a:gd name="adj" fmla="val 16667"/>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864" name="Google Shape;864;p16"/>
          <p:cNvPicPr preferRelativeResize="0"/>
          <p:nvPr/>
        </p:nvPicPr>
        <p:blipFill rotWithShape="1">
          <a:blip r:embed="rId3">
            <a:alphaModFix/>
          </a:blip>
          <a:srcRect/>
          <a:stretch/>
        </p:blipFill>
        <p:spPr>
          <a:xfrm>
            <a:off x="4537627" y="545250"/>
            <a:ext cx="7241014" cy="873188"/>
          </a:xfrm>
          <a:prstGeom prst="rect">
            <a:avLst/>
          </a:prstGeom>
          <a:noFill/>
          <a:ln>
            <a:noFill/>
          </a:ln>
        </p:spPr>
      </p:pic>
      <p:grpSp>
        <p:nvGrpSpPr>
          <p:cNvPr id="7" name="Group 6">
            <a:extLst>
              <a:ext uri="{FF2B5EF4-FFF2-40B4-BE49-F238E27FC236}">
                <a16:creationId xmlns:a16="http://schemas.microsoft.com/office/drawing/2014/main" id="{81C59067-19D6-26DC-CFC1-926E6BCA5BC0}"/>
              </a:ext>
            </a:extLst>
          </p:cNvPr>
          <p:cNvGrpSpPr/>
          <p:nvPr/>
        </p:nvGrpSpPr>
        <p:grpSpPr>
          <a:xfrm>
            <a:off x="2635563" y="2426477"/>
            <a:ext cx="10784197" cy="5067769"/>
            <a:chOff x="3491595" y="2426477"/>
            <a:chExt cx="10784197" cy="5067769"/>
          </a:xfrm>
        </p:grpSpPr>
        <p:grpSp>
          <p:nvGrpSpPr>
            <p:cNvPr id="857" name="Google Shape;857;p16"/>
            <p:cNvGrpSpPr/>
            <p:nvPr/>
          </p:nvGrpSpPr>
          <p:grpSpPr>
            <a:xfrm>
              <a:off x="3542811" y="2890485"/>
              <a:ext cx="10732981" cy="1377893"/>
              <a:chOff x="597506" y="2817097"/>
              <a:chExt cx="5032773" cy="3929323"/>
            </a:xfrm>
          </p:grpSpPr>
          <p:grpSp>
            <p:nvGrpSpPr>
              <p:cNvPr id="858" name="Google Shape;858;p16"/>
              <p:cNvGrpSpPr/>
              <p:nvPr/>
            </p:nvGrpSpPr>
            <p:grpSpPr>
              <a:xfrm>
                <a:off x="597506" y="2817097"/>
                <a:ext cx="5032773" cy="3929323"/>
                <a:chOff x="2328409" y="4111676"/>
                <a:chExt cx="14595428" cy="2070806"/>
              </a:xfrm>
            </p:grpSpPr>
            <p:grpSp>
              <p:nvGrpSpPr>
                <p:cNvPr id="859" name="Google Shape;859;p16"/>
                <p:cNvGrpSpPr/>
                <p:nvPr/>
              </p:nvGrpSpPr>
              <p:grpSpPr>
                <a:xfrm>
                  <a:off x="2328409" y="4111676"/>
                  <a:ext cx="14585546" cy="2070806"/>
                  <a:chOff x="3189171" y="2238640"/>
                  <a:chExt cx="10746734" cy="3662928"/>
                </a:xfrm>
              </p:grpSpPr>
              <p:sp>
                <p:nvSpPr>
                  <p:cNvPr id="860" name="Google Shape;860;p16"/>
                  <p:cNvSpPr/>
                  <p:nvPr/>
                </p:nvSpPr>
                <p:spPr>
                  <a:xfrm>
                    <a:off x="3189171" y="2776638"/>
                    <a:ext cx="10702699" cy="3124930"/>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861" name="Google Shape;861;p16"/>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862" name="Google Shape;862;p16"/>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863" name="Google Shape;863;p16"/>
              <p:cNvSpPr txBox="1"/>
              <p:nvPr/>
            </p:nvSpPr>
            <p:spPr>
              <a:xfrm>
                <a:off x="658063" y="3732948"/>
                <a:ext cx="4950167" cy="2808429"/>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spark = SparkSession \</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.builder \</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.appName("Scenario1“) \</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.getOrCreate()</a:t>
                </a:r>
                <a:endParaRPr dirty="0"/>
              </a:p>
            </p:txBody>
          </p:sp>
        </p:grpSp>
        <p:grpSp>
          <p:nvGrpSpPr>
            <p:cNvPr id="865" name="Google Shape;865;p16"/>
            <p:cNvGrpSpPr/>
            <p:nvPr/>
          </p:nvGrpSpPr>
          <p:grpSpPr>
            <a:xfrm>
              <a:off x="3491595" y="6127001"/>
              <a:ext cx="10732981" cy="1367245"/>
              <a:chOff x="2328409" y="4111676"/>
              <a:chExt cx="14595428" cy="2054803"/>
            </a:xfrm>
          </p:grpSpPr>
          <p:grpSp>
            <p:nvGrpSpPr>
              <p:cNvPr id="866" name="Google Shape;866;p16"/>
              <p:cNvGrpSpPr/>
              <p:nvPr/>
            </p:nvGrpSpPr>
            <p:grpSpPr>
              <a:xfrm>
                <a:off x="2328409" y="4111676"/>
                <a:ext cx="14585546" cy="2054803"/>
                <a:chOff x="3189171" y="2238640"/>
                <a:chExt cx="10746734" cy="3634622"/>
              </a:xfrm>
            </p:grpSpPr>
            <p:sp>
              <p:nvSpPr>
                <p:cNvPr id="867" name="Google Shape;867;p16"/>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868" name="Google Shape;868;p16"/>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869" name="Google Shape;869;p16"/>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870" name="Google Shape;870;p16"/>
            <p:cNvSpPr txBox="1"/>
            <p:nvPr/>
          </p:nvSpPr>
          <p:spPr>
            <a:xfrm>
              <a:off x="3620740" y="6466943"/>
              <a:ext cx="10556814" cy="553943"/>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lt1"/>
                  </a:solidFill>
                  <a:latin typeface="Courier New"/>
                  <a:ea typeface="Courier New"/>
                  <a:cs typeface="Courier New"/>
                  <a:sym typeface="Courier New"/>
                </a:rPr>
                <a:t> df = spark.read \ .option("delimiter", "\t") \ .option("inferSchema", "true") \</a:t>
              </a:r>
              <a:endParaRPr dirty="0"/>
            </a:p>
            <a:p>
              <a:pPr marL="0" marR="0" lvl="0" indent="0" algn="l" rtl="0">
                <a:lnSpc>
                  <a:spcPct val="100000"/>
                </a:lnSpc>
                <a:spcBef>
                  <a:spcPts val="0"/>
                </a:spcBef>
                <a:spcAft>
                  <a:spcPts val="0"/>
                </a:spcAft>
                <a:buNone/>
              </a:pPr>
              <a:r>
                <a:rPr lang="en-US" sz="1400" b="1" i="0" u="none" strike="noStrike" cap="none" dirty="0">
                  <a:solidFill>
                    <a:schemeClr val="lt1"/>
                  </a:solidFill>
                  <a:latin typeface="Courier New"/>
                  <a:ea typeface="Courier New"/>
                  <a:cs typeface="Courier New"/>
                  <a:sym typeface="Courier New"/>
                </a:rPr>
                <a:t>    .csv("../data-files/customers-tab-delimited") //HDFS path</a:t>
              </a:r>
              <a:endParaRPr dirty="0"/>
            </a:p>
          </p:txBody>
        </p:sp>
        <p:sp>
          <p:nvSpPr>
            <p:cNvPr id="871" name="Google Shape;871;p16"/>
            <p:cNvSpPr/>
            <p:nvPr/>
          </p:nvSpPr>
          <p:spPr>
            <a:xfrm>
              <a:off x="3542812" y="2426477"/>
              <a:ext cx="6344138" cy="665045"/>
            </a:xfrm>
            <a:prstGeom prst="roundRect">
              <a:avLst>
                <a:gd name="adj" fmla="val 16667"/>
              </a:avLst>
            </a:prstGeom>
            <a:solidFill>
              <a:srgbClr val="EDEDED"/>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r>
                <a:rPr lang="en-US" sz="2200" b="0" i="0" u="none" strike="noStrike" cap="none" dirty="0">
                  <a:solidFill>
                    <a:srgbClr val="3F3F3F"/>
                  </a:solidFill>
                  <a:latin typeface="Open Sans"/>
                  <a:ea typeface="Open Sans"/>
                  <a:cs typeface="Open Sans"/>
                  <a:sym typeface="Open Sans"/>
                </a:rPr>
                <a:t>Step 1: Create a SparkSession</a:t>
              </a: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p:txBody>
        </p:sp>
        <p:sp>
          <p:nvSpPr>
            <p:cNvPr id="872" name="Google Shape;872;p16"/>
            <p:cNvSpPr/>
            <p:nvPr/>
          </p:nvSpPr>
          <p:spPr>
            <a:xfrm>
              <a:off x="3491596" y="5633768"/>
              <a:ext cx="6395354" cy="713051"/>
            </a:xfrm>
            <a:prstGeom prst="roundRect">
              <a:avLst>
                <a:gd name="adj" fmla="val 16667"/>
              </a:avLst>
            </a:prstGeom>
            <a:solidFill>
              <a:srgbClr val="EDEDED"/>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r>
                <a:rPr lang="en-US" sz="2200" b="0" i="0" u="none" strike="noStrike" cap="none" dirty="0">
                  <a:solidFill>
                    <a:srgbClr val="3F3F3F"/>
                  </a:solidFill>
                  <a:latin typeface="Open Sans"/>
                  <a:ea typeface="Open Sans"/>
                  <a:cs typeface="Open Sans"/>
                  <a:sym typeface="Open Sans"/>
                </a:rPr>
                <a:t>Step 2: Use SparkSession to read a CSV file</a:t>
              </a:r>
              <a:endParaRPr dirty="0"/>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0"/>
          <p:cNvSpPr txBox="1">
            <a:spLocks noGrp="1"/>
          </p:cNvSpPr>
          <p:nvPr>
            <p:ph type="title"/>
          </p:nvPr>
        </p:nvSpPr>
        <p:spPr>
          <a:xfrm>
            <a:off x="2831" y="289075"/>
            <a:ext cx="16275050" cy="687387"/>
          </a:xfrm>
          <a:noFill/>
          <a:ln>
            <a:noFill/>
          </a:ln>
        </p:spPr>
        <p:txBody>
          <a:bodyPr spcFirstLastPara="1" wrap="square" lIns="91425" tIns="45700" rIns="91425" bIns="45700" anchor="ctr" anchorCtr="0">
            <a:normAutofit/>
          </a:bodyPr>
          <a:lstStyle/>
          <a:p>
            <a:pPr lvl="0"/>
            <a:r>
              <a:rPr lang="en-US" dirty="0">
                <a:sym typeface="Open Sans"/>
              </a:rPr>
              <a:t>Spark SQL</a:t>
            </a:r>
            <a:endParaRPr lang="en-US" dirty="0"/>
          </a:p>
        </p:txBody>
      </p:sp>
      <p:sp>
        <p:nvSpPr>
          <p:cNvPr id="172" name="Google Shape;172;p120"/>
          <p:cNvSpPr/>
          <p:nvPr/>
        </p:nvSpPr>
        <p:spPr>
          <a:xfrm>
            <a:off x="1109688" y="3558790"/>
            <a:ext cx="3531967" cy="101321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74" name="Google Shape;174;p120"/>
          <p:cNvSpPr/>
          <p:nvPr/>
        </p:nvSpPr>
        <p:spPr>
          <a:xfrm>
            <a:off x="8126031" y="2279600"/>
            <a:ext cx="7086600" cy="5053760"/>
          </a:xfrm>
          <a:prstGeom prst="roundRect">
            <a:avLst>
              <a:gd name="adj" fmla="val 4241"/>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342900" marR="0" lvl="0" indent="-203200" algn="l"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15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is a module for structured data processing that is built on top of Spark Core.</a:t>
            </a:r>
            <a:endParaRPr sz="1400" b="0" i="0" u="none" strike="noStrike" cap="none" dirty="0">
              <a:solidFill>
                <a:srgbClr val="3F3F3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15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The Spark SQL module provides an abstraction called DataFrame, which simplifies the process of working with structured datasets.</a:t>
            </a:r>
            <a:endParaRPr sz="1400" b="0" i="0" u="none" strike="noStrike" cap="none" dirty="0">
              <a:solidFill>
                <a:srgbClr val="3F3F3F"/>
              </a:solidFill>
              <a:latin typeface="Arial"/>
              <a:ea typeface="Arial"/>
              <a:cs typeface="Arial"/>
              <a:sym typeface="Arial"/>
            </a:endParaRPr>
          </a:p>
          <a:p>
            <a:pPr marL="342900" marR="0" lvl="0" indent="-203200" algn="l"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15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supports multiple programming languages, such as Java, R, Python, and Scala.</a:t>
            </a:r>
            <a:endParaRPr sz="1400" b="0" i="0" u="none" strike="noStrike" cap="none" dirty="0">
              <a:solidFill>
                <a:srgbClr val="3F3F3F"/>
              </a:solidFill>
              <a:latin typeface="Arial"/>
              <a:ea typeface="Arial"/>
              <a:cs typeface="Arial"/>
              <a:sym typeface="Arial"/>
            </a:endParaRPr>
          </a:p>
          <a:p>
            <a:pPr marL="342900" marR="0" lvl="0" indent="-203200" algn="l"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342900" algn="l" rtl="0">
              <a:lnSpc>
                <a:spcPct val="115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provides row-level updates and real-time online transaction processing.</a:t>
            </a:r>
            <a:endParaRPr sz="1400" b="0" i="0" u="none" strike="noStrike" cap="none" dirty="0">
              <a:solidFill>
                <a:srgbClr val="3F3F3F"/>
              </a:solidFill>
              <a:latin typeface="Arial"/>
              <a:ea typeface="Arial"/>
              <a:cs typeface="Arial"/>
              <a:sym typeface="Arial"/>
            </a:endParaRPr>
          </a:p>
          <a:p>
            <a:pPr marL="342900" marR="0" lvl="0" indent="-203200" algn="l"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a:p>
            <a:pPr marL="342900" marR="0" lvl="0" indent="-203200" algn="l" rtl="0">
              <a:lnSpc>
                <a:spcPct val="115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pic>
        <p:nvPicPr>
          <p:cNvPr id="175" name="Google Shape;175;p120"/>
          <p:cNvPicPr preferRelativeResize="0"/>
          <p:nvPr/>
        </p:nvPicPr>
        <p:blipFill rotWithShape="1">
          <a:blip r:embed="rId3">
            <a:alphaModFix/>
          </a:blip>
          <a:srcRect/>
          <a:stretch/>
        </p:blipFill>
        <p:spPr>
          <a:xfrm>
            <a:off x="1109688" y="2836729"/>
            <a:ext cx="6867525" cy="2847975"/>
          </a:xfrm>
          <a:prstGeom prst="rect">
            <a:avLst/>
          </a:prstGeom>
          <a:noFill/>
          <a:ln>
            <a:noFill/>
          </a:ln>
        </p:spPr>
      </p:pic>
      <p:sp>
        <p:nvSpPr>
          <p:cNvPr id="11" name="Brandline_LVC">
            <a:extLst>
              <a:ext uri="{FF2B5EF4-FFF2-40B4-BE49-F238E27FC236}">
                <a16:creationId xmlns:a16="http://schemas.microsoft.com/office/drawing/2014/main" id="{33A92E9D-B391-21E1-0071-1C712A5534A4}"/>
              </a:ext>
            </a:extLst>
          </p:cNvPr>
          <p:cNvSpPr/>
          <p:nvPr/>
        </p:nvSpPr>
        <p:spPr>
          <a:xfrm>
            <a:off x="7010401" y="875592"/>
            <a:ext cx="223646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7"/>
          <p:cNvSpPr txBox="1">
            <a:spLocks noGrp="1"/>
          </p:cNvSpPr>
          <p:nvPr>
            <p:ph type="title"/>
          </p:nvPr>
        </p:nvSpPr>
        <p:spPr>
          <a:xfrm>
            <a:off x="-9525" y="269098"/>
            <a:ext cx="16275050" cy="687387"/>
          </a:xfrm>
          <a:noFill/>
          <a:ln>
            <a:noFill/>
          </a:ln>
        </p:spPr>
        <p:txBody>
          <a:bodyPr spcFirstLastPara="1" wrap="square" lIns="91425" tIns="45700" rIns="91425" bIns="45700" anchor="ctr" anchorCtr="0">
            <a:noAutofit/>
          </a:bodyPr>
          <a:lstStyle/>
          <a:p>
            <a:pPr lvl="0"/>
            <a:r>
              <a:rPr lang="en-US" dirty="0">
                <a:sym typeface="Open Sans"/>
              </a:rPr>
              <a:t>PySpark DataFrame from Parquet </a:t>
            </a:r>
            <a:endParaRPr lang="en-US" dirty="0"/>
          </a:p>
        </p:txBody>
      </p:sp>
      <p:pic>
        <p:nvPicPr>
          <p:cNvPr id="887" name="Google Shape;887;p17"/>
          <p:cNvPicPr preferRelativeResize="0"/>
          <p:nvPr/>
        </p:nvPicPr>
        <p:blipFill rotWithShape="1">
          <a:blip r:embed="rId3">
            <a:alphaModFix/>
          </a:blip>
          <a:srcRect/>
          <a:stretch/>
        </p:blipFill>
        <p:spPr>
          <a:xfrm>
            <a:off x="3948259" y="545250"/>
            <a:ext cx="8419751" cy="873188"/>
          </a:xfrm>
          <a:prstGeom prst="rect">
            <a:avLst/>
          </a:prstGeom>
          <a:noFill/>
          <a:ln>
            <a:noFill/>
          </a:ln>
        </p:spPr>
      </p:pic>
      <p:grpSp>
        <p:nvGrpSpPr>
          <p:cNvPr id="7" name="Group 6">
            <a:extLst>
              <a:ext uri="{FF2B5EF4-FFF2-40B4-BE49-F238E27FC236}">
                <a16:creationId xmlns:a16="http://schemas.microsoft.com/office/drawing/2014/main" id="{D733F842-DE71-E788-0D52-10DC60AD0EA0}"/>
              </a:ext>
            </a:extLst>
          </p:cNvPr>
          <p:cNvGrpSpPr/>
          <p:nvPr/>
        </p:nvGrpSpPr>
        <p:grpSpPr>
          <a:xfrm>
            <a:off x="2635570" y="2452235"/>
            <a:ext cx="10784197" cy="5727834"/>
            <a:chOff x="3491595" y="2452235"/>
            <a:chExt cx="10784197" cy="5727834"/>
          </a:xfrm>
        </p:grpSpPr>
        <p:sp>
          <p:nvSpPr>
            <p:cNvPr id="878" name="Google Shape;878;p17"/>
            <p:cNvSpPr/>
            <p:nvPr/>
          </p:nvSpPr>
          <p:spPr>
            <a:xfrm>
              <a:off x="4572000" y="8134350"/>
              <a:ext cx="45719" cy="45719"/>
            </a:xfrm>
            <a:prstGeom prst="roundRect">
              <a:avLst>
                <a:gd name="adj" fmla="val 16667"/>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grpSp>
          <p:nvGrpSpPr>
            <p:cNvPr id="879" name="Google Shape;879;p17"/>
            <p:cNvGrpSpPr/>
            <p:nvPr/>
          </p:nvGrpSpPr>
          <p:grpSpPr>
            <a:xfrm>
              <a:off x="3542811" y="2890485"/>
              <a:ext cx="10732981" cy="1367245"/>
              <a:chOff x="597506" y="2817098"/>
              <a:chExt cx="5032773" cy="3898958"/>
            </a:xfrm>
          </p:grpSpPr>
          <p:grpSp>
            <p:nvGrpSpPr>
              <p:cNvPr id="880" name="Google Shape;880;p17"/>
              <p:cNvGrpSpPr/>
              <p:nvPr/>
            </p:nvGrpSpPr>
            <p:grpSpPr>
              <a:xfrm>
                <a:off x="597506" y="2817098"/>
                <a:ext cx="5032773" cy="3898958"/>
                <a:chOff x="2328409" y="4111676"/>
                <a:chExt cx="14595428" cy="2054803"/>
              </a:xfrm>
            </p:grpSpPr>
            <p:grpSp>
              <p:nvGrpSpPr>
                <p:cNvPr id="881" name="Google Shape;881;p17"/>
                <p:cNvGrpSpPr/>
                <p:nvPr/>
              </p:nvGrpSpPr>
              <p:grpSpPr>
                <a:xfrm>
                  <a:off x="2328409" y="4111676"/>
                  <a:ext cx="14585546" cy="2054803"/>
                  <a:chOff x="3189171" y="2238640"/>
                  <a:chExt cx="10746734" cy="3634622"/>
                </a:xfrm>
              </p:grpSpPr>
              <p:sp>
                <p:nvSpPr>
                  <p:cNvPr id="882" name="Google Shape;882;p17"/>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883" name="Google Shape;883;p17"/>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884" name="Google Shape;884;p17"/>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885" name="Google Shape;885;p17"/>
              <p:cNvSpPr txBox="1"/>
              <p:nvPr/>
            </p:nvSpPr>
            <p:spPr>
              <a:xfrm>
                <a:off x="658063" y="3732949"/>
                <a:ext cx="4950167" cy="2808429"/>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spark = SparkSession \</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.builder \</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.appName("Scenario1“) \</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.getOrCreate()</a:t>
                </a:r>
                <a:endParaRPr dirty="0"/>
              </a:p>
            </p:txBody>
          </p:sp>
        </p:grpSp>
        <p:sp>
          <p:nvSpPr>
            <p:cNvPr id="886" name="Google Shape;886;p17"/>
            <p:cNvSpPr/>
            <p:nvPr/>
          </p:nvSpPr>
          <p:spPr>
            <a:xfrm>
              <a:off x="3542812" y="2452235"/>
              <a:ext cx="6344138" cy="665045"/>
            </a:xfrm>
            <a:prstGeom prst="roundRect">
              <a:avLst>
                <a:gd name="adj" fmla="val 16667"/>
              </a:avLst>
            </a:prstGeom>
            <a:solidFill>
              <a:srgbClr val="EDEDED"/>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r>
                <a:rPr lang="en-US" sz="2200" b="0" i="0" u="none" strike="noStrike" cap="none" dirty="0">
                  <a:solidFill>
                    <a:srgbClr val="3F3F3F"/>
                  </a:solidFill>
                  <a:latin typeface="Open Sans"/>
                  <a:ea typeface="Open Sans"/>
                  <a:cs typeface="Open Sans"/>
                  <a:sym typeface="Open Sans"/>
                </a:rPr>
                <a:t>Step 1: Create a SparkSession</a:t>
              </a: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p:txBody>
        </p:sp>
        <p:grpSp>
          <p:nvGrpSpPr>
            <p:cNvPr id="888" name="Google Shape;888;p17"/>
            <p:cNvGrpSpPr/>
            <p:nvPr/>
          </p:nvGrpSpPr>
          <p:grpSpPr>
            <a:xfrm>
              <a:off x="3491595" y="6145782"/>
              <a:ext cx="10732981" cy="1367245"/>
              <a:chOff x="597506" y="2817098"/>
              <a:chExt cx="5032773" cy="3898958"/>
            </a:xfrm>
          </p:grpSpPr>
          <p:grpSp>
            <p:nvGrpSpPr>
              <p:cNvPr id="889" name="Google Shape;889;p17"/>
              <p:cNvGrpSpPr/>
              <p:nvPr/>
            </p:nvGrpSpPr>
            <p:grpSpPr>
              <a:xfrm>
                <a:off x="597506" y="2817098"/>
                <a:ext cx="5032773" cy="3898958"/>
                <a:chOff x="2328409" y="4111676"/>
                <a:chExt cx="14595428" cy="2054803"/>
              </a:xfrm>
            </p:grpSpPr>
            <p:grpSp>
              <p:nvGrpSpPr>
                <p:cNvPr id="890" name="Google Shape;890;p17"/>
                <p:cNvGrpSpPr/>
                <p:nvPr/>
              </p:nvGrpSpPr>
              <p:grpSpPr>
                <a:xfrm>
                  <a:off x="2328409" y="4111676"/>
                  <a:ext cx="14585546" cy="2054803"/>
                  <a:chOff x="3189171" y="2238640"/>
                  <a:chExt cx="10746734" cy="3634622"/>
                </a:xfrm>
              </p:grpSpPr>
              <p:sp>
                <p:nvSpPr>
                  <p:cNvPr id="891" name="Google Shape;891;p17"/>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892" name="Google Shape;892;p17"/>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893" name="Google Shape;893;p17"/>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894" name="Google Shape;894;p17"/>
              <p:cNvSpPr txBox="1"/>
              <p:nvPr/>
            </p:nvSpPr>
            <p:spPr>
              <a:xfrm>
                <a:off x="658063" y="3732949"/>
                <a:ext cx="4950167" cy="1579673"/>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lt1"/>
                    </a:solidFill>
                    <a:latin typeface="Courier New"/>
                    <a:ea typeface="Courier New"/>
                    <a:cs typeface="Courier New"/>
                    <a:sym typeface="Courier New"/>
                  </a:rPr>
                  <a:t> df = spark.read.parquet("../data-files/orders_parquet“) //HDFS path</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1" i="0" u="none" strike="noStrike" cap="none" dirty="0">
                  <a:solidFill>
                    <a:schemeClr val="lt1"/>
                  </a:solidFill>
                  <a:latin typeface="Courier New"/>
                  <a:ea typeface="Courier New"/>
                  <a:cs typeface="Courier New"/>
                  <a:sym typeface="Courier New"/>
                </a:endParaRPr>
              </a:p>
            </p:txBody>
          </p:sp>
        </p:grpSp>
        <p:sp>
          <p:nvSpPr>
            <p:cNvPr id="895" name="Google Shape;895;p17"/>
            <p:cNvSpPr/>
            <p:nvPr/>
          </p:nvSpPr>
          <p:spPr>
            <a:xfrm>
              <a:off x="3517204" y="5651963"/>
              <a:ext cx="6395354" cy="713051"/>
            </a:xfrm>
            <a:prstGeom prst="roundRect">
              <a:avLst>
                <a:gd name="adj" fmla="val 16667"/>
              </a:avLst>
            </a:prstGeom>
            <a:solidFill>
              <a:srgbClr val="EDEDED"/>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r>
                <a:rPr lang="en-US" sz="2200" b="0" i="0" u="none" strike="noStrike" cap="none" dirty="0">
                  <a:solidFill>
                    <a:srgbClr val="3F3F3F"/>
                  </a:solidFill>
                  <a:latin typeface="Open Sans"/>
                  <a:ea typeface="Open Sans"/>
                  <a:cs typeface="Open Sans"/>
                  <a:sym typeface="Open Sans"/>
                </a:rPr>
                <a:t>Step 2: Use SparkSession to read a Parquet file</a:t>
              </a:r>
              <a:endParaRPr dirty="0"/>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8"/>
          <p:cNvSpPr txBox="1">
            <a:spLocks noGrp="1"/>
          </p:cNvSpPr>
          <p:nvPr>
            <p:ph type="title"/>
          </p:nvPr>
        </p:nvSpPr>
        <p:spPr>
          <a:xfrm>
            <a:off x="-9525" y="269098"/>
            <a:ext cx="16275050" cy="687387"/>
          </a:xfrm>
          <a:noFill/>
          <a:ln>
            <a:noFill/>
          </a:ln>
        </p:spPr>
        <p:txBody>
          <a:bodyPr spcFirstLastPara="1" wrap="square" lIns="91425" tIns="45700" rIns="91425" bIns="45700" anchor="ctr" anchorCtr="0">
            <a:noAutofit/>
          </a:bodyPr>
          <a:lstStyle/>
          <a:p>
            <a:pPr lvl="0"/>
            <a:r>
              <a:rPr lang="en-US" dirty="0">
                <a:sym typeface="Open Sans"/>
              </a:rPr>
              <a:t>PySpark DataFrame from Avro </a:t>
            </a:r>
            <a:endParaRPr lang="en-US" dirty="0"/>
          </a:p>
        </p:txBody>
      </p:sp>
      <p:pic>
        <p:nvPicPr>
          <p:cNvPr id="910" name="Google Shape;910;p18"/>
          <p:cNvPicPr preferRelativeResize="0"/>
          <p:nvPr/>
        </p:nvPicPr>
        <p:blipFill rotWithShape="1">
          <a:blip r:embed="rId3">
            <a:alphaModFix/>
          </a:blip>
          <a:srcRect/>
          <a:stretch/>
        </p:blipFill>
        <p:spPr>
          <a:xfrm>
            <a:off x="4330975" y="545250"/>
            <a:ext cx="7654319" cy="873188"/>
          </a:xfrm>
          <a:prstGeom prst="rect">
            <a:avLst/>
          </a:prstGeom>
          <a:noFill/>
          <a:ln>
            <a:noFill/>
          </a:ln>
        </p:spPr>
      </p:pic>
      <p:grpSp>
        <p:nvGrpSpPr>
          <p:cNvPr id="7" name="Group 6">
            <a:extLst>
              <a:ext uri="{FF2B5EF4-FFF2-40B4-BE49-F238E27FC236}">
                <a16:creationId xmlns:a16="http://schemas.microsoft.com/office/drawing/2014/main" id="{1009219D-BF1D-57CD-C815-0E2FCDE7E7EC}"/>
              </a:ext>
            </a:extLst>
          </p:cNvPr>
          <p:cNvGrpSpPr/>
          <p:nvPr/>
        </p:nvGrpSpPr>
        <p:grpSpPr>
          <a:xfrm>
            <a:off x="2635569" y="2465114"/>
            <a:ext cx="10784197" cy="5714955"/>
            <a:chOff x="3491595" y="2465114"/>
            <a:chExt cx="10784197" cy="5714955"/>
          </a:xfrm>
        </p:grpSpPr>
        <p:sp>
          <p:nvSpPr>
            <p:cNvPr id="901" name="Google Shape;901;p18"/>
            <p:cNvSpPr/>
            <p:nvPr/>
          </p:nvSpPr>
          <p:spPr>
            <a:xfrm>
              <a:off x="4572000" y="8134350"/>
              <a:ext cx="45719" cy="45719"/>
            </a:xfrm>
            <a:prstGeom prst="roundRect">
              <a:avLst>
                <a:gd name="adj" fmla="val 16667"/>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grpSp>
          <p:nvGrpSpPr>
            <p:cNvPr id="902" name="Google Shape;902;p18"/>
            <p:cNvGrpSpPr/>
            <p:nvPr/>
          </p:nvGrpSpPr>
          <p:grpSpPr>
            <a:xfrm>
              <a:off x="3542811" y="2890485"/>
              <a:ext cx="10732981" cy="1367245"/>
              <a:chOff x="597506" y="2817098"/>
              <a:chExt cx="5032773" cy="3898958"/>
            </a:xfrm>
          </p:grpSpPr>
          <p:grpSp>
            <p:nvGrpSpPr>
              <p:cNvPr id="903" name="Google Shape;903;p18"/>
              <p:cNvGrpSpPr/>
              <p:nvPr/>
            </p:nvGrpSpPr>
            <p:grpSpPr>
              <a:xfrm>
                <a:off x="597506" y="2817098"/>
                <a:ext cx="5032773" cy="3898958"/>
                <a:chOff x="2328409" y="4111676"/>
                <a:chExt cx="14595428" cy="2054803"/>
              </a:xfrm>
            </p:grpSpPr>
            <p:grpSp>
              <p:nvGrpSpPr>
                <p:cNvPr id="904" name="Google Shape;904;p18"/>
                <p:cNvGrpSpPr/>
                <p:nvPr/>
              </p:nvGrpSpPr>
              <p:grpSpPr>
                <a:xfrm>
                  <a:off x="2328409" y="4111676"/>
                  <a:ext cx="14585546" cy="2054803"/>
                  <a:chOff x="3189171" y="2238640"/>
                  <a:chExt cx="10746734" cy="3634622"/>
                </a:xfrm>
              </p:grpSpPr>
              <p:sp>
                <p:nvSpPr>
                  <p:cNvPr id="905" name="Google Shape;905;p18"/>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906" name="Google Shape;906;p18"/>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907" name="Google Shape;907;p18"/>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908" name="Google Shape;908;p18"/>
              <p:cNvSpPr txBox="1"/>
              <p:nvPr/>
            </p:nvSpPr>
            <p:spPr>
              <a:xfrm>
                <a:off x="658063" y="3732949"/>
                <a:ext cx="4950167" cy="1579673"/>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Spark = SparkSession \ .builder \ .appName("Scenario1") \ .config("spark.jars", "../jars/spark-avro_2.12-3.0.0.jar") \ .getOrCreate()</a:t>
                </a:r>
                <a:endParaRPr dirty="0"/>
              </a:p>
            </p:txBody>
          </p:sp>
        </p:grpSp>
        <p:sp>
          <p:nvSpPr>
            <p:cNvPr id="909" name="Google Shape;909;p18"/>
            <p:cNvSpPr/>
            <p:nvPr/>
          </p:nvSpPr>
          <p:spPr>
            <a:xfrm>
              <a:off x="3542812" y="2465114"/>
              <a:ext cx="6344138" cy="665045"/>
            </a:xfrm>
            <a:prstGeom prst="roundRect">
              <a:avLst>
                <a:gd name="adj" fmla="val 16667"/>
              </a:avLst>
            </a:prstGeom>
            <a:solidFill>
              <a:srgbClr val="EDEDED"/>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r>
                <a:rPr lang="en-US" sz="2200" b="0" i="0" u="none" strike="noStrike" cap="none" dirty="0">
                  <a:solidFill>
                    <a:srgbClr val="3F3F3F"/>
                  </a:solidFill>
                  <a:latin typeface="Open Sans"/>
                  <a:ea typeface="Open Sans"/>
                  <a:cs typeface="Open Sans"/>
                  <a:sym typeface="Open Sans"/>
                </a:rPr>
                <a:t>Step 1: Create a SparkSession</a:t>
              </a: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p:txBody>
        </p:sp>
        <p:grpSp>
          <p:nvGrpSpPr>
            <p:cNvPr id="911" name="Google Shape;911;p18"/>
            <p:cNvGrpSpPr/>
            <p:nvPr/>
          </p:nvGrpSpPr>
          <p:grpSpPr>
            <a:xfrm>
              <a:off x="3491595" y="6145782"/>
              <a:ext cx="10732981" cy="1367245"/>
              <a:chOff x="597506" y="2817098"/>
              <a:chExt cx="5032773" cy="3898958"/>
            </a:xfrm>
          </p:grpSpPr>
          <p:grpSp>
            <p:nvGrpSpPr>
              <p:cNvPr id="912" name="Google Shape;912;p18"/>
              <p:cNvGrpSpPr/>
              <p:nvPr/>
            </p:nvGrpSpPr>
            <p:grpSpPr>
              <a:xfrm>
                <a:off x="597506" y="2817098"/>
                <a:ext cx="5032773" cy="3898958"/>
                <a:chOff x="2328409" y="4111676"/>
                <a:chExt cx="14595428" cy="2054803"/>
              </a:xfrm>
            </p:grpSpPr>
            <p:grpSp>
              <p:nvGrpSpPr>
                <p:cNvPr id="913" name="Google Shape;913;p18"/>
                <p:cNvGrpSpPr/>
                <p:nvPr/>
              </p:nvGrpSpPr>
              <p:grpSpPr>
                <a:xfrm>
                  <a:off x="2328409" y="4111676"/>
                  <a:ext cx="14585546" cy="2054803"/>
                  <a:chOff x="3189171" y="2238640"/>
                  <a:chExt cx="10746734" cy="3634622"/>
                </a:xfrm>
              </p:grpSpPr>
              <p:sp>
                <p:nvSpPr>
                  <p:cNvPr id="914" name="Google Shape;914;p18"/>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915" name="Google Shape;915;p18"/>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916" name="Google Shape;916;p18"/>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917" name="Google Shape;917;p18"/>
              <p:cNvSpPr txBox="1"/>
              <p:nvPr/>
            </p:nvSpPr>
            <p:spPr>
              <a:xfrm>
                <a:off x="658063" y="3732949"/>
                <a:ext cx="4950167" cy="965297"/>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lt1"/>
                    </a:solidFill>
                    <a:latin typeface="Courier New"/>
                    <a:ea typeface="Courier New"/>
                    <a:cs typeface="Courier New"/>
                    <a:sym typeface="Courier New"/>
                  </a:rPr>
                  <a:t>df = spark.read.format("avro") \ .load("../data-files/products_avro") //HDFS path</a:t>
                </a:r>
                <a:endParaRPr dirty="0"/>
              </a:p>
            </p:txBody>
          </p:sp>
        </p:grpSp>
        <p:sp>
          <p:nvSpPr>
            <p:cNvPr id="918" name="Google Shape;918;p18"/>
            <p:cNvSpPr/>
            <p:nvPr/>
          </p:nvSpPr>
          <p:spPr>
            <a:xfrm>
              <a:off x="3491595" y="5648517"/>
              <a:ext cx="6395354" cy="713051"/>
            </a:xfrm>
            <a:prstGeom prst="roundRect">
              <a:avLst>
                <a:gd name="adj" fmla="val 16667"/>
              </a:avLst>
            </a:prstGeom>
            <a:solidFill>
              <a:srgbClr val="EDEDED"/>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r>
                <a:rPr lang="en-US" sz="2200" b="0" i="0" u="none" strike="noStrike" cap="none" dirty="0">
                  <a:solidFill>
                    <a:srgbClr val="3F3F3F"/>
                  </a:solidFill>
                  <a:latin typeface="Open Sans"/>
                  <a:ea typeface="Open Sans"/>
                  <a:cs typeface="Open Sans"/>
                  <a:sym typeface="Open Sans"/>
                </a:rPr>
                <a:t>Step 2: Use SparkSession to read an Avro file</a:t>
              </a:r>
              <a:endParaRPr dirty="0"/>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20"/>
          <p:cNvSpPr txBox="1">
            <a:spLocks noGrp="1"/>
          </p:cNvSpPr>
          <p:nvPr>
            <p:ph type="title"/>
          </p:nvPr>
        </p:nvSpPr>
        <p:spPr>
          <a:xfrm>
            <a:off x="-10160" y="268788"/>
            <a:ext cx="16276320" cy="687244"/>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F3F3F"/>
              </a:buClr>
              <a:buSzPts val="3200"/>
              <a:buFont typeface="Open Sans ExtraBold"/>
              <a:buNone/>
            </a:pPr>
            <a:r>
              <a:rPr lang="en-US" sz="2800" dirty="0">
                <a:latin typeface="Open Sans"/>
                <a:ea typeface="Open Sans"/>
                <a:cs typeface="Open Sans"/>
                <a:sym typeface="Open Sans"/>
              </a:rPr>
              <a:t>PySpark DataFrame from JSON </a:t>
            </a:r>
            <a:endParaRPr lang="en-US" sz="2800" b="1" dirty="0"/>
          </a:p>
        </p:txBody>
      </p:sp>
      <p:sp>
        <p:nvSpPr>
          <p:cNvPr id="924" name="Google Shape;924;p20"/>
          <p:cNvSpPr/>
          <p:nvPr/>
        </p:nvSpPr>
        <p:spPr>
          <a:xfrm>
            <a:off x="4572000" y="8134350"/>
            <a:ext cx="45719" cy="45719"/>
          </a:xfrm>
          <a:prstGeom prst="roundRect">
            <a:avLst>
              <a:gd name="adj" fmla="val 16667"/>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933" name="Google Shape;933;p20"/>
          <p:cNvPicPr preferRelativeResize="0"/>
          <p:nvPr/>
        </p:nvPicPr>
        <p:blipFill rotWithShape="1">
          <a:blip r:embed="rId3">
            <a:alphaModFix/>
          </a:blip>
          <a:srcRect/>
          <a:stretch/>
        </p:blipFill>
        <p:spPr>
          <a:xfrm>
            <a:off x="4330975" y="545250"/>
            <a:ext cx="7654319" cy="873188"/>
          </a:xfrm>
          <a:prstGeom prst="rect">
            <a:avLst/>
          </a:prstGeom>
          <a:noFill/>
          <a:ln>
            <a:noFill/>
          </a:ln>
        </p:spPr>
      </p:pic>
      <p:grpSp>
        <p:nvGrpSpPr>
          <p:cNvPr id="7" name="Group 6">
            <a:extLst>
              <a:ext uri="{FF2B5EF4-FFF2-40B4-BE49-F238E27FC236}">
                <a16:creationId xmlns:a16="http://schemas.microsoft.com/office/drawing/2014/main" id="{AE635A78-9FBC-228A-B40C-CCCD3C621740}"/>
              </a:ext>
            </a:extLst>
          </p:cNvPr>
          <p:cNvGrpSpPr/>
          <p:nvPr/>
        </p:nvGrpSpPr>
        <p:grpSpPr>
          <a:xfrm>
            <a:off x="2663450" y="2452235"/>
            <a:ext cx="10814678" cy="5060792"/>
            <a:chOff x="3461114" y="2452235"/>
            <a:chExt cx="10814678" cy="5060792"/>
          </a:xfrm>
        </p:grpSpPr>
        <p:grpSp>
          <p:nvGrpSpPr>
            <p:cNvPr id="925" name="Google Shape;925;p20"/>
            <p:cNvGrpSpPr/>
            <p:nvPr/>
          </p:nvGrpSpPr>
          <p:grpSpPr>
            <a:xfrm>
              <a:off x="3542811" y="2890485"/>
              <a:ext cx="10732981" cy="1367245"/>
              <a:chOff x="597506" y="2817098"/>
              <a:chExt cx="5032773" cy="3898958"/>
            </a:xfrm>
          </p:grpSpPr>
          <p:grpSp>
            <p:nvGrpSpPr>
              <p:cNvPr id="926" name="Google Shape;926;p20"/>
              <p:cNvGrpSpPr/>
              <p:nvPr/>
            </p:nvGrpSpPr>
            <p:grpSpPr>
              <a:xfrm>
                <a:off x="597506" y="2817098"/>
                <a:ext cx="5032773" cy="3898958"/>
                <a:chOff x="2328409" y="4111676"/>
                <a:chExt cx="14595428" cy="2054803"/>
              </a:xfrm>
            </p:grpSpPr>
            <p:grpSp>
              <p:nvGrpSpPr>
                <p:cNvPr id="927" name="Google Shape;927;p20"/>
                <p:cNvGrpSpPr/>
                <p:nvPr/>
              </p:nvGrpSpPr>
              <p:grpSpPr>
                <a:xfrm>
                  <a:off x="2328409" y="4111676"/>
                  <a:ext cx="14585546" cy="2054803"/>
                  <a:chOff x="3189171" y="2238640"/>
                  <a:chExt cx="10746734" cy="3634622"/>
                </a:xfrm>
              </p:grpSpPr>
              <p:sp>
                <p:nvSpPr>
                  <p:cNvPr id="928" name="Google Shape;928;p20"/>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929" name="Google Shape;929;p20"/>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930" name="Google Shape;930;p20"/>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931" name="Google Shape;931;p20"/>
              <p:cNvSpPr txBox="1"/>
              <p:nvPr/>
            </p:nvSpPr>
            <p:spPr>
              <a:xfrm>
                <a:off x="658063" y="3732949"/>
                <a:ext cx="4950167" cy="2194053"/>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spark = SparkSession \ .builder \ .appName("Scenario1") \</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.config("spark.jars", "../jars/spark-avro_2.12-3.0.0.jar") \</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Courier New"/>
                    <a:ea typeface="Courier New"/>
                    <a:cs typeface="Courier New"/>
                    <a:sym typeface="Courier New"/>
                  </a:rPr>
                  <a:t>    .getOrCreate()</a:t>
                </a:r>
                <a:endParaRPr dirty="0"/>
              </a:p>
            </p:txBody>
          </p:sp>
        </p:grpSp>
        <p:sp>
          <p:nvSpPr>
            <p:cNvPr id="932" name="Google Shape;932;p20"/>
            <p:cNvSpPr/>
            <p:nvPr/>
          </p:nvSpPr>
          <p:spPr>
            <a:xfrm>
              <a:off x="3542812" y="2452235"/>
              <a:ext cx="6344138" cy="665045"/>
            </a:xfrm>
            <a:prstGeom prst="roundRect">
              <a:avLst>
                <a:gd name="adj" fmla="val 16667"/>
              </a:avLst>
            </a:prstGeom>
            <a:solidFill>
              <a:srgbClr val="EDEDED"/>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r>
                <a:rPr lang="en-US" sz="2200" b="0" i="0" u="none" strike="noStrike" cap="none" dirty="0">
                  <a:solidFill>
                    <a:srgbClr val="3F3F3F"/>
                  </a:solidFill>
                  <a:latin typeface="Open Sans"/>
                  <a:ea typeface="Open Sans"/>
                  <a:cs typeface="Open Sans"/>
                  <a:sym typeface="Open Sans"/>
                </a:rPr>
                <a:t>Step 1: Create a SparkSession</a:t>
              </a: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p:txBody>
        </p:sp>
        <p:grpSp>
          <p:nvGrpSpPr>
            <p:cNvPr id="934" name="Google Shape;934;p20"/>
            <p:cNvGrpSpPr/>
            <p:nvPr/>
          </p:nvGrpSpPr>
          <p:grpSpPr>
            <a:xfrm>
              <a:off x="3491595" y="6145782"/>
              <a:ext cx="10732981" cy="1367245"/>
              <a:chOff x="597506" y="2817098"/>
              <a:chExt cx="5032773" cy="3898958"/>
            </a:xfrm>
          </p:grpSpPr>
          <p:grpSp>
            <p:nvGrpSpPr>
              <p:cNvPr id="935" name="Google Shape;935;p20"/>
              <p:cNvGrpSpPr/>
              <p:nvPr/>
            </p:nvGrpSpPr>
            <p:grpSpPr>
              <a:xfrm>
                <a:off x="597506" y="2817098"/>
                <a:ext cx="5032773" cy="3898958"/>
                <a:chOff x="2328409" y="4111676"/>
                <a:chExt cx="14595428" cy="2054803"/>
              </a:xfrm>
            </p:grpSpPr>
            <p:grpSp>
              <p:nvGrpSpPr>
                <p:cNvPr id="936" name="Google Shape;936;p20"/>
                <p:cNvGrpSpPr/>
                <p:nvPr/>
              </p:nvGrpSpPr>
              <p:grpSpPr>
                <a:xfrm>
                  <a:off x="2328409" y="4111676"/>
                  <a:ext cx="14585546" cy="2054803"/>
                  <a:chOff x="3189171" y="2238640"/>
                  <a:chExt cx="10746734" cy="3634622"/>
                </a:xfrm>
              </p:grpSpPr>
              <p:sp>
                <p:nvSpPr>
                  <p:cNvPr id="937" name="Google Shape;937;p20"/>
                  <p:cNvSpPr/>
                  <p:nvPr/>
                </p:nvSpPr>
                <p:spPr>
                  <a:xfrm>
                    <a:off x="3189171" y="2748331"/>
                    <a:ext cx="10702699" cy="3124931"/>
                  </a:xfrm>
                  <a:prstGeom prst="rect">
                    <a:avLst/>
                  </a:prstGeom>
                  <a:solidFill>
                    <a:srgbClr val="666666"/>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
                <p:nvSpPr>
                  <p:cNvPr id="938" name="Google Shape;938;p20"/>
                  <p:cNvSpPr/>
                  <p:nvPr/>
                </p:nvSpPr>
                <p:spPr>
                  <a:xfrm>
                    <a:off x="3203824" y="2238640"/>
                    <a:ext cx="10732081" cy="537998"/>
                  </a:xfrm>
                  <a:prstGeom prst="round2SameRect">
                    <a:avLst>
                      <a:gd name="adj1" fmla="val 12219"/>
                      <a:gd name="adj2" fmla="val 0"/>
                    </a:avLst>
                  </a:prstGeom>
                  <a:solidFill>
                    <a:srgbClr val="E6E6E6"/>
                  </a:solidFill>
                  <a:ln>
                    <a:noFill/>
                  </a:ln>
                  <a:effectLst>
                    <a:outerShdw blurRad="57150" dist="19050" dir="282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133" b="0" i="0" u="none" strike="noStrike" cap="none" dirty="0">
                      <a:solidFill>
                        <a:srgbClr val="3F3F3F"/>
                      </a:solidFill>
                      <a:latin typeface="Open Sans"/>
                      <a:ea typeface="Open Sans"/>
                      <a:cs typeface="Open Sans"/>
                      <a:sym typeface="Open Sans"/>
                    </a:endParaRPr>
                  </a:p>
                </p:txBody>
              </p:sp>
            </p:grpSp>
            <p:sp>
              <p:nvSpPr>
                <p:cNvPr id="939" name="Google Shape;939;p20"/>
                <p:cNvSpPr txBox="1"/>
                <p:nvPr/>
              </p:nvSpPr>
              <p:spPr>
                <a:xfrm>
                  <a:off x="2557677" y="4664374"/>
                  <a:ext cx="14366160" cy="1412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Open Sans"/>
                    <a:ea typeface="Open Sans"/>
                    <a:cs typeface="Open Sans"/>
                    <a:sym typeface="Open Sans"/>
                  </a:endParaRPr>
                </a:p>
              </p:txBody>
            </p:sp>
          </p:grpSp>
          <p:sp>
            <p:nvSpPr>
              <p:cNvPr id="940" name="Google Shape;940;p20"/>
              <p:cNvSpPr txBox="1"/>
              <p:nvPr/>
            </p:nvSpPr>
            <p:spPr>
              <a:xfrm>
                <a:off x="658063" y="3732949"/>
                <a:ext cx="4950167" cy="2808429"/>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lt1"/>
                    </a:solidFill>
                    <a:latin typeface="Courier New"/>
                    <a:ea typeface="Courier New"/>
                    <a:cs typeface="Courier New"/>
                    <a:sym typeface="Courier New"/>
                  </a:rPr>
                  <a:t>df = spark.read.json("../data-files/categories_json") //HDFS path</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400" b="1" i="0" u="none" strike="noStrike" cap="none" dirty="0">
                    <a:solidFill>
                      <a:schemeClr val="lt1"/>
                    </a:solidFill>
                    <a:latin typeface="Courier New"/>
                    <a:ea typeface="Courier New"/>
                    <a:cs typeface="Courier New"/>
                    <a:sym typeface="Courier New"/>
                  </a:rPr>
                  <a:t>df = spark.read.format('org.apache.spark.sql.json') \.load("../data-files/categories_json")</a:t>
                </a:r>
                <a:endParaRPr dirty="0"/>
              </a:p>
            </p:txBody>
          </p:sp>
        </p:grpSp>
        <p:sp>
          <p:nvSpPr>
            <p:cNvPr id="941" name="Google Shape;941;p20"/>
            <p:cNvSpPr/>
            <p:nvPr/>
          </p:nvSpPr>
          <p:spPr>
            <a:xfrm>
              <a:off x="3461114" y="5646019"/>
              <a:ext cx="6395354" cy="713051"/>
            </a:xfrm>
            <a:prstGeom prst="roundRect">
              <a:avLst>
                <a:gd name="adj" fmla="val 16667"/>
              </a:avLst>
            </a:prstGeom>
            <a:solidFill>
              <a:srgbClr val="EDEDED"/>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r>
                <a:rPr lang="en-US" sz="2200" b="0" i="0" u="none" strike="noStrike" cap="none" dirty="0">
                  <a:solidFill>
                    <a:srgbClr val="3F3F3F"/>
                  </a:solidFill>
                  <a:latin typeface="Open Sans"/>
                  <a:ea typeface="Open Sans"/>
                  <a:cs typeface="Open Sans"/>
                  <a:sym typeface="Open Sans"/>
                </a:rPr>
                <a:t>Step 2: Use SparkSession to read a JSON file</a:t>
              </a:r>
              <a:endParaRPr dirty="0"/>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770"/>
                </a:spcBef>
                <a:spcAft>
                  <a:spcPts val="0"/>
                </a:spcAft>
                <a:buNone/>
              </a:pPr>
              <a:endParaRPr sz="2200" b="0" i="0" u="none" strike="noStrike" cap="none" dirty="0">
                <a:solidFill>
                  <a:srgbClr val="3F3F3F"/>
                </a:solidFill>
                <a:latin typeface="Open Sans"/>
                <a:ea typeface="Open Sans"/>
                <a:cs typeface="Open Sans"/>
                <a:sym typeface="Open San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6"/>
          <p:cNvSpPr txBox="1">
            <a:spLocks noGrp="1"/>
          </p:cNvSpPr>
          <p:nvPr>
            <p:ph type="body" idx="10"/>
          </p:nvPr>
        </p:nvSpPr>
        <p:spPr>
          <a:xfrm>
            <a:off x="0" y="4114800"/>
            <a:ext cx="16256001" cy="914400"/>
          </a:xfrm>
          <a:noFill/>
          <a:ln>
            <a:noFill/>
          </a:ln>
        </p:spPr>
        <p:txBody>
          <a:bodyPr spcFirstLastPara="1" wrap="square" lIns="91425" tIns="45700" rIns="91425" bIns="45700" anchor="t" anchorCtr="0">
            <a:normAutofit/>
          </a:bodyPr>
          <a:lstStyle/>
          <a:p>
            <a:pPr lvl="0"/>
            <a:r>
              <a:rPr lang="en-US" dirty="0">
                <a:sym typeface="Open Sans"/>
              </a:rPr>
              <a:t>Spark-Hive Integration</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167"/>
          <p:cNvSpPr/>
          <p:nvPr/>
        </p:nvSpPr>
        <p:spPr>
          <a:xfrm>
            <a:off x="7272754" y="1880101"/>
            <a:ext cx="8173156" cy="5383586"/>
          </a:xfrm>
          <a:prstGeom prst="roundRect">
            <a:avLst>
              <a:gd name="adj" fmla="val 4781"/>
            </a:avLst>
          </a:prstGeom>
          <a:solidFill>
            <a:schemeClr val="lt1"/>
          </a:solidFill>
          <a:ln w="25400" cap="flat" cmpd="sng">
            <a:solidFill>
              <a:schemeClr val="bg1">
                <a:lumMod val="50000"/>
              </a:schemeClr>
            </a:solidFill>
            <a:prstDash val="solid"/>
            <a:round/>
            <a:headEnd type="none" w="sm" len="sm"/>
            <a:tailEnd type="none" w="sm" len="sm"/>
          </a:ln>
        </p:spPr>
        <p:txBody>
          <a:bodyPr spcFirstLastPara="1" wrap="square" lIns="91425" tIns="45700" rIns="91425" bIns="45700" anchor="ctr" anchorCtr="0">
            <a:noAutofit/>
          </a:bodyPr>
          <a:lstStyle/>
          <a:p>
            <a:pPr marL="342900" lvl="0" indent="-342900">
              <a:lnSpc>
                <a:spcPct val="113000"/>
              </a:lnSpc>
              <a:spcBef>
                <a:spcPts val="1000"/>
              </a:spcBef>
              <a:buFont typeface="Arial" panose="020B0604020202020204" pitchFamily="34" charset="0"/>
              <a:buChar char="•"/>
            </a:pPr>
            <a:endParaRPr lang="en-US" sz="2200" dirty="0">
              <a:solidFill>
                <a:schemeClr val="tx1">
                  <a:lumMod val="75000"/>
                  <a:lumOff val="25000"/>
                </a:schemeClr>
              </a:solidFill>
              <a:latin typeface="+mj-lt"/>
              <a:sym typeface="Open Sans"/>
            </a:endParaRPr>
          </a:p>
          <a:p>
            <a:pPr marL="342900" lvl="0" indent="-342900">
              <a:lnSpc>
                <a:spcPct val="113000"/>
              </a:lnSpc>
              <a:spcBef>
                <a:spcPts val="1000"/>
              </a:spcBef>
              <a:buFont typeface="Arial" panose="020B0604020202020204" pitchFamily="34" charset="0"/>
              <a:buChar char="•"/>
            </a:pPr>
            <a:r>
              <a:rPr lang="en-US" sz="2200" dirty="0">
                <a:solidFill>
                  <a:schemeClr val="tx1">
                    <a:lumMod val="75000"/>
                    <a:lumOff val="25000"/>
                  </a:schemeClr>
                </a:solidFill>
                <a:latin typeface="+mj-lt"/>
                <a:sym typeface="Open Sans"/>
              </a:rPr>
              <a:t>We need to call integration of hive with spark to leverage the current tables produced in hive. </a:t>
            </a:r>
            <a:endParaRPr lang="en-US" sz="2200" dirty="0">
              <a:solidFill>
                <a:schemeClr val="tx1">
                  <a:lumMod val="75000"/>
                  <a:lumOff val="25000"/>
                </a:schemeClr>
              </a:solidFill>
              <a:latin typeface="+mj-lt"/>
            </a:endParaRPr>
          </a:p>
          <a:p>
            <a:pPr marL="342900" lvl="0" indent="-342900">
              <a:lnSpc>
                <a:spcPct val="113000"/>
              </a:lnSpc>
              <a:spcBef>
                <a:spcPts val="1000"/>
              </a:spcBef>
              <a:buFont typeface="Arial" panose="020B0604020202020204" pitchFamily="34" charset="0"/>
              <a:buChar char="•"/>
            </a:pPr>
            <a:r>
              <a:rPr lang="en-US" sz="2200" dirty="0">
                <a:solidFill>
                  <a:schemeClr val="tx1">
                    <a:lumMod val="75000"/>
                    <a:lumOff val="25000"/>
                  </a:schemeClr>
                </a:solidFill>
                <a:latin typeface="+mj-lt"/>
                <a:sym typeface="Open Sans"/>
              </a:rPr>
              <a:t>To do this, we need the following integration points:</a:t>
            </a:r>
            <a:endParaRPr lang="en-US" sz="2200" dirty="0">
              <a:solidFill>
                <a:schemeClr val="tx1">
                  <a:lumMod val="75000"/>
                  <a:lumOff val="25000"/>
                </a:schemeClr>
              </a:solidFill>
              <a:latin typeface="+mj-lt"/>
            </a:endParaRPr>
          </a:p>
          <a:p>
            <a:pPr marL="682625" lvl="1" indent="-342900">
              <a:lnSpc>
                <a:spcPct val="113000"/>
              </a:lnSpc>
              <a:spcBef>
                <a:spcPts val="1000"/>
              </a:spcBef>
              <a:buFont typeface="Courier New" panose="02070309020205020404" pitchFamily="49" charset="0"/>
              <a:buChar char="o"/>
            </a:pPr>
            <a:r>
              <a:rPr lang="en-US" sz="2200" dirty="0">
                <a:solidFill>
                  <a:schemeClr val="tx1">
                    <a:lumMod val="75000"/>
                    <a:lumOff val="25000"/>
                  </a:schemeClr>
                </a:solidFill>
                <a:latin typeface="+mj-lt"/>
                <a:sym typeface="Open Sans"/>
              </a:rPr>
              <a:t>HiveContext: It is a superset of the SQLContext which supports writing queries using the HiveQL parser, access to Hive UDFs, and the ability to read data from Hive tables.</a:t>
            </a:r>
            <a:endParaRPr lang="en-US" sz="2200" dirty="0">
              <a:solidFill>
                <a:schemeClr val="tx1">
                  <a:lumMod val="75000"/>
                  <a:lumOff val="25000"/>
                </a:schemeClr>
              </a:solidFill>
              <a:latin typeface="+mj-lt"/>
            </a:endParaRPr>
          </a:p>
          <a:p>
            <a:pPr marL="682625" lvl="1" indent="-342900">
              <a:lnSpc>
                <a:spcPct val="113000"/>
              </a:lnSpc>
              <a:spcBef>
                <a:spcPts val="1000"/>
              </a:spcBef>
              <a:buFont typeface="Courier New" panose="02070309020205020404" pitchFamily="49" charset="0"/>
              <a:buChar char="o"/>
            </a:pPr>
            <a:r>
              <a:rPr lang="en-US" sz="2200" dirty="0">
                <a:solidFill>
                  <a:schemeClr val="tx1">
                    <a:lumMod val="75000"/>
                    <a:lumOff val="25000"/>
                  </a:schemeClr>
                </a:solidFill>
                <a:latin typeface="+mj-lt"/>
                <a:sym typeface="Open Sans"/>
              </a:rPr>
              <a:t>Metastore URI: It confirms the location of the metastore which can be used by spark. This is the main integration point.</a:t>
            </a:r>
            <a:endParaRPr lang="en-US" sz="2200" dirty="0">
              <a:solidFill>
                <a:schemeClr val="tx1">
                  <a:lumMod val="75000"/>
                  <a:lumOff val="25000"/>
                </a:schemeClr>
              </a:solidFill>
              <a:latin typeface="+mj-lt"/>
            </a:endParaRPr>
          </a:p>
          <a:p>
            <a:pPr marL="682625" lvl="1" indent="-342900">
              <a:lnSpc>
                <a:spcPct val="113000"/>
              </a:lnSpc>
              <a:spcBef>
                <a:spcPts val="1000"/>
              </a:spcBef>
              <a:buFont typeface="Courier New" panose="02070309020205020404" pitchFamily="49" charset="0"/>
              <a:buChar char="o"/>
            </a:pPr>
            <a:r>
              <a:rPr lang="en-US" sz="2200" dirty="0">
                <a:solidFill>
                  <a:schemeClr val="tx1">
                    <a:lumMod val="75000"/>
                    <a:lumOff val="25000"/>
                  </a:schemeClr>
                </a:solidFill>
                <a:latin typeface="+mj-lt"/>
                <a:sym typeface="Open Sans"/>
              </a:rPr>
              <a:t>Read Data: As the DataFrame is created, we can directly call the table from spark SQL.</a:t>
            </a:r>
          </a:p>
          <a:p>
            <a:pPr marL="342900" marR="0" lvl="0" indent="-342900" algn="ctr" rtl="0">
              <a:lnSpc>
                <a:spcPct val="113000"/>
              </a:lnSpc>
              <a:spcBef>
                <a:spcPts val="1000"/>
              </a:spcBef>
              <a:spcAft>
                <a:spcPts val="0"/>
              </a:spcAft>
              <a:buClr>
                <a:srgbClr val="000000"/>
              </a:buClr>
              <a:buSzPts val="1400"/>
              <a:buFont typeface="Arial" panose="020B0604020202020204" pitchFamily="34" charset="0"/>
              <a:buChar char="•"/>
            </a:pPr>
            <a:endParaRPr sz="2200" b="0" i="0" u="none" strike="noStrike" cap="none" dirty="0">
              <a:solidFill>
                <a:schemeClr val="tx1">
                  <a:lumMod val="75000"/>
                  <a:lumOff val="25000"/>
                </a:schemeClr>
              </a:solidFill>
              <a:latin typeface="+mj-lt"/>
              <a:ea typeface="Arial"/>
              <a:cs typeface="Arial"/>
              <a:sym typeface="Arial"/>
            </a:endParaRPr>
          </a:p>
        </p:txBody>
      </p:sp>
      <p:sp>
        <p:nvSpPr>
          <p:cNvPr id="954" name="Google Shape;954;p167"/>
          <p:cNvSpPr txBox="1">
            <a:spLocks noGrp="1"/>
          </p:cNvSpPr>
          <p:nvPr>
            <p:ph type="title"/>
          </p:nvPr>
        </p:nvSpPr>
        <p:spPr>
          <a:xfrm>
            <a:off x="-9525" y="269098"/>
            <a:ext cx="16275050" cy="687387"/>
          </a:xfrm>
          <a:noFill/>
          <a:ln>
            <a:noFill/>
          </a:ln>
        </p:spPr>
        <p:txBody>
          <a:bodyPr spcFirstLastPara="1" wrap="square" lIns="91425" tIns="45700" rIns="91425" bIns="45700" anchor="ctr" anchorCtr="0">
            <a:normAutofit/>
          </a:bodyPr>
          <a:lstStyle/>
          <a:p>
            <a:pPr lvl="0"/>
            <a:r>
              <a:rPr lang="en-US" dirty="0">
                <a:sym typeface="Open Sans"/>
              </a:rPr>
              <a:t>Spark-Hive Integration</a:t>
            </a:r>
            <a:endParaRPr lang="en-US" dirty="0"/>
          </a:p>
        </p:txBody>
      </p:sp>
      <p:pic>
        <p:nvPicPr>
          <p:cNvPr id="956" name="Google Shape;956;p167"/>
          <p:cNvPicPr preferRelativeResize="0"/>
          <p:nvPr/>
        </p:nvPicPr>
        <p:blipFill rotWithShape="1">
          <a:blip r:embed="rId3">
            <a:alphaModFix/>
          </a:blip>
          <a:srcRect/>
          <a:stretch/>
        </p:blipFill>
        <p:spPr>
          <a:xfrm>
            <a:off x="1229704" y="2639025"/>
            <a:ext cx="5652206" cy="3923030"/>
          </a:xfrm>
          <a:prstGeom prst="rect">
            <a:avLst/>
          </a:prstGeom>
          <a:noFill/>
          <a:ln>
            <a:noFill/>
          </a:ln>
        </p:spPr>
      </p:pic>
      <p:pic>
        <p:nvPicPr>
          <p:cNvPr id="957" name="Google Shape;957;p167"/>
          <p:cNvPicPr preferRelativeResize="0"/>
          <p:nvPr/>
        </p:nvPicPr>
        <p:blipFill rotWithShape="1">
          <a:blip r:embed="rId4">
            <a:alphaModFix/>
          </a:blip>
          <a:srcRect/>
          <a:stretch/>
        </p:blipFill>
        <p:spPr>
          <a:xfrm>
            <a:off x="5218195" y="685297"/>
            <a:ext cx="5876525" cy="5210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68"/>
          <p:cNvSpPr txBox="1">
            <a:spLocks noGrp="1"/>
          </p:cNvSpPr>
          <p:nvPr>
            <p:ph type="title"/>
          </p:nvPr>
        </p:nvSpPr>
        <p:spPr>
          <a:xfrm>
            <a:off x="-9525" y="249643"/>
            <a:ext cx="16275050" cy="687387"/>
          </a:xfrm>
          <a:noFill/>
          <a:ln>
            <a:noFill/>
          </a:ln>
        </p:spPr>
        <p:txBody>
          <a:bodyPr spcFirstLastPara="1" wrap="square" lIns="91425" tIns="45700" rIns="91425" bIns="45700" anchor="ctr" anchorCtr="0">
            <a:normAutofit/>
          </a:bodyPr>
          <a:lstStyle/>
          <a:p>
            <a:pPr lvl="0"/>
            <a:r>
              <a:rPr lang="en-US" dirty="0">
                <a:sym typeface="Open Sans"/>
              </a:rPr>
              <a:t>Spark-Hive Integration</a:t>
            </a:r>
            <a:endParaRPr lang="en-US" dirty="0"/>
          </a:p>
        </p:txBody>
      </p:sp>
      <p:pic>
        <p:nvPicPr>
          <p:cNvPr id="983" name="Google Shape;983;p168"/>
          <p:cNvPicPr preferRelativeResize="0"/>
          <p:nvPr/>
        </p:nvPicPr>
        <p:blipFill rotWithShape="1">
          <a:blip r:embed="rId3">
            <a:alphaModFix/>
          </a:blip>
          <a:srcRect/>
          <a:stretch/>
        </p:blipFill>
        <p:spPr>
          <a:xfrm>
            <a:off x="5218195" y="685297"/>
            <a:ext cx="5876525" cy="521025"/>
          </a:xfrm>
          <a:prstGeom prst="rect">
            <a:avLst/>
          </a:prstGeom>
          <a:noFill/>
          <a:ln>
            <a:noFill/>
          </a:ln>
        </p:spPr>
      </p:pic>
      <p:grpSp>
        <p:nvGrpSpPr>
          <p:cNvPr id="13" name="Group 12">
            <a:extLst>
              <a:ext uri="{FF2B5EF4-FFF2-40B4-BE49-F238E27FC236}">
                <a16:creationId xmlns:a16="http://schemas.microsoft.com/office/drawing/2014/main" id="{7FFFB9FC-649A-2D0E-8878-D80FAABA5744}"/>
              </a:ext>
            </a:extLst>
          </p:cNvPr>
          <p:cNvGrpSpPr/>
          <p:nvPr/>
        </p:nvGrpSpPr>
        <p:grpSpPr>
          <a:xfrm>
            <a:off x="2641600" y="1655960"/>
            <a:ext cx="12001500" cy="6500793"/>
            <a:chOff x="2632971" y="1042987"/>
            <a:chExt cx="10916829" cy="7278730"/>
          </a:xfrm>
        </p:grpSpPr>
        <p:grpSp>
          <p:nvGrpSpPr>
            <p:cNvPr id="964" name="Google Shape;964;p168"/>
            <p:cNvGrpSpPr/>
            <p:nvPr/>
          </p:nvGrpSpPr>
          <p:grpSpPr>
            <a:xfrm>
              <a:off x="2641599" y="1042987"/>
              <a:ext cx="10886988" cy="5427018"/>
              <a:chOff x="3396656" y="1753393"/>
              <a:chExt cx="11978061" cy="6527137"/>
            </a:xfrm>
          </p:grpSpPr>
          <p:sp>
            <p:nvSpPr>
              <p:cNvPr id="965" name="Google Shape;965;p168"/>
              <p:cNvSpPr/>
              <p:nvPr/>
            </p:nvSpPr>
            <p:spPr>
              <a:xfrm rot="5400000">
                <a:off x="9723577" y="-1578813"/>
                <a:ext cx="2172378" cy="8836795"/>
              </a:xfrm>
              <a:prstGeom prst="round2SameRect">
                <a:avLst>
                  <a:gd name="adj1" fmla="val 9437"/>
                  <a:gd name="adj2" fmla="val 0"/>
                </a:avLst>
              </a:prstGeom>
              <a:solidFill>
                <a:schemeClr val="lt1"/>
              </a:solidFill>
              <a:ln w="25400" cap="flat" cmpd="sng">
                <a:solidFill>
                  <a:srgbClr val="FF85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Open Sans"/>
                  <a:ea typeface="Open Sans"/>
                  <a:cs typeface="Open Sans"/>
                  <a:sym typeface="Open Sans"/>
                </a:endParaRPr>
              </a:p>
            </p:txBody>
          </p:sp>
          <p:grpSp>
            <p:nvGrpSpPr>
              <p:cNvPr id="966" name="Google Shape;966;p168"/>
              <p:cNvGrpSpPr/>
              <p:nvPr/>
            </p:nvGrpSpPr>
            <p:grpSpPr>
              <a:xfrm>
                <a:off x="3396657" y="1753393"/>
                <a:ext cx="3226073" cy="2172379"/>
                <a:chOff x="3393463" y="1259129"/>
                <a:chExt cx="3226073" cy="2172379"/>
              </a:xfrm>
            </p:grpSpPr>
            <p:sp>
              <p:nvSpPr>
                <p:cNvPr id="967" name="Google Shape;967;p168"/>
                <p:cNvSpPr/>
                <p:nvPr/>
              </p:nvSpPr>
              <p:spPr>
                <a:xfrm rot="-5400000">
                  <a:off x="3798247" y="854345"/>
                  <a:ext cx="2172379" cy="2981948"/>
                </a:xfrm>
                <a:prstGeom prst="round2SameRect">
                  <a:avLst>
                    <a:gd name="adj1" fmla="val 9636"/>
                    <a:gd name="adj2" fmla="val 0"/>
                  </a:avLst>
                </a:prstGeom>
                <a:solidFill>
                  <a:srgbClr val="FF8585"/>
                </a:solidFill>
                <a:ln w="25400" cap="flat" cmpd="sng">
                  <a:solidFill>
                    <a:srgbClr val="FF85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Open Sans"/>
                    <a:ea typeface="Open Sans"/>
                    <a:cs typeface="Open Sans"/>
                    <a:sym typeface="Open Sans"/>
                  </a:endParaRPr>
                </a:p>
              </p:txBody>
            </p:sp>
            <p:sp>
              <p:nvSpPr>
                <p:cNvPr id="968" name="Google Shape;968;p168"/>
                <p:cNvSpPr/>
                <p:nvPr/>
              </p:nvSpPr>
              <p:spPr>
                <a:xfrm rot="5400000">
                  <a:off x="6257404" y="2218499"/>
                  <a:ext cx="470624" cy="253641"/>
                </a:xfrm>
                <a:prstGeom prst="triangle">
                  <a:avLst>
                    <a:gd name="adj" fmla="val 50000"/>
                  </a:avLst>
                </a:prstGeom>
                <a:solidFill>
                  <a:srgbClr val="FF85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69" name="Google Shape;969;p168"/>
                <p:cNvSpPr txBox="1"/>
                <p:nvPr/>
              </p:nvSpPr>
              <p:spPr>
                <a:xfrm>
                  <a:off x="3476590" y="1905015"/>
                  <a:ext cx="2817813" cy="11189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Libraries required</a:t>
                  </a:r>
                  <a:endParaRPr sz="1400" b="0" i="0" u="none" strike="noStrike" cap="none"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p:txBody>
            </p:sp>
          </p:grpSp>
          <p:sp>
            <p:nvSpPr>
              <p:cNvPr id="970" name="Google Shape;970;p168"/>
              <p:cNvSpPr txBox="1"/>
              <p:nvPr/>
            </p:nvSpPr>
            <p:spPr>
              <a:xfrm>
                <a:off x="6803278" y="2419445"/>
                <a:ext cx="8246617" cy="7694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from pyspark import SparkContext, SparkConf</a:t>
                </a: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from pyspark.sql import SparkSession, HiveContext</a:t>
                </a:r>
                <a:endParaRPr sz="2200" b="0" i="0" u="none" strike="noStrike" cap="none" dirty="0">
                  <a:solidFill>
                    <a:srgbClr val="3F3F3F"/>
                  </a:solidFill>
                  <a:latin typeface="Open Sans"/>
                  <a:ea typeface="Open Sans"/>
                  <a:cs typeface="Open Sans"/>
                  <a:sym typeface="Open Sans"/>
                </a:endParaRPr>
              </a:p>
            </p:txBody>
          </p:sp>
          <p:sp>
            <p:nvSpPr>
              <p:cNvPr id="971" name="Google Shape;971;p168"/>
              <p:cNvSpPr/>
              <p:nvPr/>
            </p:nvSpPr>
            <p:spPr>
              <a:xfrm rot="5400000">
                <a:off x="9841347" y="713967"/>
                <a:ext cx="1936838" cy="8836795"/>
              </a:xfrm>
              <a:prstGeom prst="round2SameRect">
                <a:avLst>
                  <a:gd name="adj1" fmla="val 10749"/>
                  <a:gd name="adj2" fmla="val 0"/>
                </a:avLst>
              </a:prstGeom>
              <a:solidFill>
                <a:schemeClr val="lt1"/>
              </a:solidFill>
              <a:ln w="25400" cap="flat" cmpd="sng">
                <a:solidFill>
                  <a:srgbClr val="17BFA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Open Sans"/>
                  <a:ea typeface="Open Sans"/>
                  <a:cs typeface="Open Sans"/>
                  <a:sym typeface="Open Sans"/>
                </a:endParaRPr>
              </a:p>
            </p:txBody>
          </p:sp>
          <p:grpSp>
            <p:nvGrpSpPr>
              <p:cNvPr id="972" name="Google Shape;972;p168"/>
              <p:cNvGrpSpPr/>
              <p:nvPr/>
            </p:nvGrpSpPr>
            <p:grpSpPr>
              <a:xfrm>
                <a:off x="3396656" y="4165097"/>
                <a:ext cx="3238091" cy="1938053"/>
                <a:chOff x="3393462" y="4028839"/>
                <a:chExt cx="3238091" cy="1938053"/>
              </a:xfrm>
            </p:grpSpPr>
            <p:sp>
              <p:nvSpPr>
                <p:cNvPr id="973" name="Google Shape;973;p168"/>
                <p:cNvSpPr/>
                <p:nvPr/>
              </p:nvSpPr>
              <p:spPr>
                <a:xfrm rot="-5400000">
                  <a:off x="3915404" y="3506897"/>
                  <a:ext cx="1938053" cy="2981937"/>
                </a:xfrm>
                <a:prstGeom prst="round2SameRect">
                  <a:avLst>
                    <a:gd name="adj1" fmla="val 11549"/>
                    <a:gd name="adj2" fmla="val 0"/>
                  </a:avLst>
                </a:prstGeom>
                <a:solidFill>
                  <a:srgbClr val="17BFAB"/>
                </a:solidFill>
                <a:ln w="25400" cap="flat" cmpd="sng">
                  <a:solidFill>
                    <a:srgbClr val="17BFA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Open Sans"/>
                    <a:ea typeface="Open Sans"/>
                    <a:cs typeface="Open Sans"/>
                    <a:sym typeface="Open Sans"/>
                  </a:endParaRPr>
                </a:p>
              </p:txBody>
            </p:sp>
            <p:sp>
              <p:nvSpPr>
                <p:cNvPr id="974" name="Google Shape;974;p168"/>
                <p:cNvSpPr/>
                <p:nvPr/>
              </p:nvSpPr>
              <p:spPr>
                <a:xfrm rot="5400000">
                  <a:off x="6269421" y="4871045"/>
                  <a:ext cx="470624" cy="253641"/>
                </a:xfrm>
                <a:prstGeom prst="triangle">
                  <a:avLst>
                    <a:gd name="adj" fmla="val 50000"/>
                  </a:avLst>
                </a:prstGeom>
                <a:solidFill>
                  <a:srgbClr val="17BF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75" name="Google Shape;975;p168"/>
                <p:cNvSpPr txBox="1"/>
                <p:nvPr/>
              </p:nvSpPr>
              <p:spPr>
                <a:xfrm>
                  <a:off x="3604220" y="4499096"/>
                  <a:ext cx="2561648" cy="1118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Set Hive metastore uri</a:t>
                  </a:r>
                  <a:endParaRPr sz="2400" b="0" i="0" u="none" strike="noStrike" cap="none"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endParaRPr>
                </a:p>
              </p:txBody>
            </p:sp>
          </p:grpSp>
          <p:sp>
            <p:nvSpPr>
              <p:cNvPr id="976" name="Google Shape;976;p168"/>
              <p:cNvSpPr txBox="1"/>
              <p:nvPr/>
            </p:nvSpPr>
            <p:spPr>
              <a:xfrm>
                <a:off x="6781301" y="4644368"/>
                <a:ext cx="8593416" cy="7694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sparkSession = (SparkSession.builder.appName('spark-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hive').enableHiveSupport().getOrCreate())</a:t>
                </a:r>
                <a:endParaRPr sz="1400" b="0" i="0" u="none" strike="noStrike" cap="none" dirty="0">
                  <a:solidFill>
                    <a:srgbClr val="000000"/>
                  </a:solidFill>
                  <a:latin typeface="Arial"/>
                  <a:ea typeface="Arial"/>
                  <a:cs typeface="Arial"/>
                  <a:sym typeface="Arial"/>
                </a:endParaRPr>
              </a:p>
            </p:txBody>
          </p:sp>
          <p:sp>
            <p:nvSpPr>
              <p:cNvPr id="977" name="Google Shape;977;p168"/>
              <p:cNvSpPr/>
              <p:nvPr/>
            </p:nvSpPr>
            <p:spPr>
              <a:xfrm rot="5400000">
                <a:off x="9841347" y="2892501"/>
                <a:ext cx="1936838" cy="8836795"/>
              </a:xfrm>
              <a:prstGeom prst="round2SameRect">
                <a:avLst>
                  <a:gd name="adj1" fmla="val 11318"/>
                  <a:gd name="adj2" fmla="val 0"/>
                </a:avLst>
              </a:prstGeom>
              <a:solidFill>
                <a:schemeClr val="lt1"/>
              </a:solidFill>
              <a:ln w="25400" cap="flat" cmpd="sng">
                <a:solidFill>
                  <a:srgbClr val="41A0C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Open Sans"/>
                  <a:ea typeface="Open Sans"/>
                  <a:cs typeface="Open Sans"/>
                  <a:sym typeface="Open Sans"/>
                </a:endParaRPr>
              </a:p>
            </p:txBody>
          </p:sp>
          <p:grpSp>
            <p:nvGrpSpPr>
              <p:cNvPr id="978" name="Google Shape;978;p168"/>
              <p:cNvGrpSpPr/>
              <p:nvPr/>
            </p:nvGrpSpPr>
            <p:grpSpPr>
              <a:xfrm>
                <a:off x="3396656" y="6342477"/>
                <a:ext cx="3248354" cy="1938053"/>
                <a:chOff x="3393462" y="6347275"/>
                <a:chExt cx="3248354" cy="1938053"/>
              </a:xfrm>
            </p:grpSpPr>
            <p:sp>
              <p:nvSpPr>
                <p:cNvPr id="979" name="Google Shape;979;p168"/>
                <p:cNvSpPr/>
                <p:nvPr/>
              </p:nvSpPr>
              <p:spPr>
                <a:xfrm rot="-5400000">
                  <a:off x="3915398" y="5825339"/>
                  <a:ext cx="1938053" cy="2981926"/>
                </a:xfrm>
                <a:prstGeom prst="round2SameRect">
                  <a:avLst>
                    <a:gd name="adj1" fmla="val 11549"/>
                    <a:gd name="adj2" fmla="val 0"/>
                  </a:avLst>
                </a:prstGeom>
                <a:solidFill>
                  <a:srgbClr val="41A0CB"/>
                </a:solidFill>
                <a:ln w="25400" cap="flat" cmpd="sng">
                  <a:solidFill>
                    <a:srgbClr val="41A0C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Open Sans"/>
                    <a:ea typeface="Open Sans"/>
                    <a:cs typeface="Open Sans"/>
                    <a:sym typeface="Open Sans"/>
                  </a:endParaRPr>
                </a:p>
              </p:txBody>
            </p:sp>
            <p:sp>
              <p:nvSpPr>
                <p:cNvPr id="980" name="Google Shape;980;p168"/>
                <p:cNvSpPr/>
                <p:nvPr/>
              </p:nvSpPr>
              <p:spPr>
                <a:xfrm rot="5400000">
                  <a:off x="6279684" y="7176704"/>
                  <a:ext cx="470624" cy="253641"/>
                </a:xfrm>
                <a:prstGeom prst="triangle">
                  <a:avLst>
                    <a:gd name="adj" fmla="val 50000"/>
                  </a:avLst>
                </a:prstGeom>
                <a:solidFill>
                  <a:srgbClr val="41A0CB"/>
                </a:solidFill>
                <a:ln w="25400" cap="flat" cmpd="sng">
                  <a:solidFill>
                    <a:srgbClr val="41A0C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981" name="Google Shape;981;p168"/>
                <p:cNvSpPr txBox="1"/>
                <p:nvPr/>
              </p:nvSpPr>
              <p:spPr>
                <a:xfrm>
                  <a:off x="3604209" y="6799083"/>
                  <a:ext cx="2561649" cy="1118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Read a table from Hive</a:t>
                  </a:r>
                  <a:endParaRPr sz="1400" b="0" i="0" u="none" strike="noStrike" cap="none"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p:txBody>
            </p:sp>
          </p:grpSp>
          <p:sp>
            <p:nvSpPr>
              <p:cNvPr id="982" name="Google Shape;982;p168"/>
              <p:cNvSpPr txBox="1"/>
              <p:nvPr/>
            </p:nvSpPr>
            <p:spPr>
              <a:xfrm>
                <a:off x="6804637" y="6851648"/>
                <a:ext cx="8246617"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df_load = sparkSession.sql('SELECT * FROM myTable’)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df_load.show()</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grpSp>
        <p:sp>
          <p:nvSpPr>
            <p:cNvPr id="8" name="Google Shape;977;p168">
              <a:extLst>
                <a:ext uri="{FF2B5EF4-FFF2-40B4-BE49-F238E27FC236}">
                  <a16:creationId xmlns:a16="http://schemas.microsoft.com/office/drawing/2014/main" id="{276EA65A-4095-D7B2-8633-D6FAB6DF593C}"/>
                </a:ext>
              </a:extLst>
            </p:cNvPr>
            <p:cNvSpPr/>
            <p:nvPr/>
          </p:nvSpPr>
          <p:spPr>
            <a:xfrm rot="5400000">
              <a:off x="8574258" y="3485342"/>
              <a:ext cx="1610393" cy="8031859"/>
            </a:xfrm>
            <a:prstGeom prst="round2SameRect">
              <a:avLst>
                <a:gd name="adj1" fmla="val 11318"/>
                <a:gd name="adj2" fmla="val 0"/>
              </a:avLst>
            </a:prstGeom>
            <a:solidFill>
              <a:schemeClr val="lt1"/>
            </a:solidFill>
            <a:ln w="25400" cap="flat" cmpd="sng">
              <a:solidFill>
                <a:schemeClr val="accent6">
                  <a:lumMod val="75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lang="en-IN" sz="2400" b="1" i="0" u="none" strike="noStrike" cap="none" dirty="0">
                <a:solidFill>
                  <a:schemeClr val="lt1"/>
                </a:solidFill>
                <a:latin typeface="Open Sans"/>
                <a:ea typeface="Open Sans"/>
                <a:cs typeface="Open Sans"/>
                <a:sym typeface="Open Sans"/>
              </a:endParaRPr>
            </a:p>
          </p:txBody>
        </p:sp>
        <p:sp>
          <p:nvSpPr>
            <p:cNvPr id="9" name="Google Shape;979;p168">
              <a:extLst>
                <a:ext uri="{FF2B5EF4-FFF2-40B4-BE49-F238E27FC236}">
                  <a16:creationId xmlns:a16="http://schemas.microsoft.com/office/drawing/2014/main" id="{36D0651C-ED49-AC18-AE43-4E35354CA0B2}"/>
                </a:ext>
              </a:extLst>
            </p:cNvPr>
            <p:cNvSpPr/>
            <p:nvPr/>
          </p:nvSpPr>
          <p:spPr>
            <a:xfrm rot="16200000">
              <a:off x="3182422" y="6145614"/>
              <a:ext cx="1611403" cy="2710305"/>
            </a:xfrm>
            <a:prstGeom prst="round2SameRect">
              <a:avLst>
                <a:gd name="adj1" fmla="val 11549"/>
                <a:gd name="adj2" fmla="val 0"/>
              </a:avLst>
            </a:prstGeom>
            <a:solidFill>
              <a:schemeClr val="accent6">
                <a:lumMod val="75000"/>
              </a:schemeClr>
            </a:solidFill>
            <a:ln w="25400" cap="flat" cmpd="sng">
              <a:solidFill>
                <a:schemeClr val="accent6">
                  <a:lumMod val="75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lang="en-IN" sz="2400" b="1" i="0" u="none" strike="noStrike" cap="none" dirty="0">
                <a:solidFill>
                  <a:schemeClr val="lt1"/>
                </a:solidFill>
                <a:latin typeface="Open Sans"/>
                <a:ea typeface="Open Sans"/>
                <a:cs typeface="Open Sans"/>
                <a:sym typeface="Open Sans"/>
              </a:endParaRPr>
            </a:p>
          </p:txBody>
        </p:sp>
        <p:sp>
          <p:nvSpPr>
            <p:cNvPr id="10" name="Google Shape;980;p168">
              <a:extLst>
                <a:ext uri="{FF2B5EF4-FFF2-40B4-BE49-F238E27FC236}">
                  <a16:creationId xmlns:a16="http://schemas.microsoft.com/office/drawing/2014/main" id="{3CE9235F-2CB0-E82A-3CA5-F682895AE859}"/>
                </a:ext>
              </a:extLst>
            </p:cNvPr>
            <p:cNvSpPr/>
            <p:nvPr/>
          </p:nvSpPr>
          <p:spPr>
            <a:xfrm rot="5400000">
              <a:off x="5283143" y="7384540"/>
              <a:ext cx="391302" cy="230537"/>
            </a:xfrm>
            <a:prstGeom prst="triangle">
              <a:avLst>
                <a:gd name="adj" fmla="val 50000"/>
              </a:avLst>
            </a:prstGeom>
            <a:solidFill>
              <a:schemeClr val="accent6">
                <a:lumMod val="75000"/>
              </a:schemeClr>
            </a:solidFill>
            <a:ln w="25400" cap="flat" cmpd="sng">
              <a:solidFill>
                <a:schemeClr val="accent6">
                  <a:lumMod val="75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1" name="Google Shape;976;p168">
              <a:extLst>
                <a:ext uri="{FF2B5EF4-FFF2-40B4-BE49-F238E27FC236}">
                  <a16:creationId xmlns:a16="http://schemas.microsoft.com/office/drawing/2014/main" id="{0FB54915-7E42-FE20-2421-BDEB2422A75B}"/>
                </a:ext>
              </a:extLst>
            </p:cNvPr>
            <p:cNvSpPr txBox="1"/>
            <p:nvPr/>
          </p:nvSpPr>
          <p:spPr>
            <a:xfrm>
              <a:off x="5739150" y="7270372"/>
              <a:ext cx="7810650" cy="769401"/>
            </a:xfrm>
            <a:prstGeom prst="rect">
              <a:avLst/>
            </a:prstGeom>
            <a:noFill/>
            <a:ln>
              <a:noFill/>
            </a:ln>
          </p:spPr>
          <p:txBody>
            <a:bodyPr spcFirstLastPara="1" wrap="square" lIns="91425" tIns="45700" rIns="91425" bIns="45700" anchor="t" anchorCtr="0">
              <a:spAutoFit/>
            </a:bodyPr>
            <a:lstStyle/>
            <a:p>
              <a:pPr>
                <a:buSzPts val="2200"/>
              </a:pPr>
              <a:r>
                <a:rPr lang="en-US" sz="2200" b="0" i="0" u="none" strike="noStrike" cap="none" dirty="0">
                  <a:solidFill>
                    <a:srgbClr val="3F3F3F"/>
                  </a:solidFill>
                  <a:latin typeface="Open Sans"/>
                  <a:ea typeface="Open Sans"/>
                  <a:cs typeface="Open Sans"/>
                  <a:sym typeface="Open Sans"/>
                </a:rPr>
                <a:t> df.write.saveAsTable('myHiveTable')</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rgbClr val="3F3F3F"/>
                  </a:solidFill>
                  <a:latin typeface="Open Sans"/>
                  <a:ea typeface="Open Sans"/>
                  <a:cs typeface="Open Sans"/>
                  <a:sym typeface="Open Sans"/>
                </a:rPr>
                <a:t> </a:t>
              </a:r>
              <a:endParaRPr sz="1400" b="0" i="0" u="none" strike="noStrike" cap="none" dirty="0">
                <a:solidFill>
                  <a:srgbClr val="000000"/>
                </a:solidFill>
                <a:latin typeface="Arial"/>
                <a:ea typeface="Arial"/>
                <a:cs typeface="Arial"/>
                <a:sym typeface="Arial"/>
              </a:endParaRPr>
            </a:p>
          </p:txBody>
        </p:sp>
        <p:sp>
          <p:nvSpPr>
            <p:cNvPr id="12" name="Google Shape;981;p168">
              <a:extLst>
                <a:ext uri="{FF2B5EF4-FFF2-40B4-BE49-F238E27FC236}">
                  <a16:creationId xmlns:a16="http://schemas.microsoft.com/office/drawing/2014/main" id="{EA7520F9-D720-4740-95F5-ACA20006FCBB}"/>
                </a:ext>
              </a:extLst>
            </p:cNvPr>
            <p:cNvSpPr txBox="1"/>
            <p:nvPr/>
          </p:nvSpPr>
          <p:spPr>
            <a:xfrm>
              <a:off x="2832595" y="7081175"/>
              <a:ext cx="2328310" cy="1240542"/>
            </a:xfrm>
            <a:prstGeom prst="rect">
              <a:avLst/>
            </a:prstGeom>
            <a:noFill/>
            <a:ln>
              <a:noFill/>
            </a:ln>
          </p:spPr>
          <p:txBody>
            <a:bodyPr spcFirstLastPara="1" wrap="square" lIns="91425" tIns="45700" rIns="91425" bIns="45700" anchor="t" anchorCtr="0">
              <a:spAutoFit/>
            </a:bodyPr>
            <a:lstStyle/>
            <a:p>
              <a:pPr algn="ctr">
                <a:buSzPts val="2400"/>
              </a:pPr>
              <a:r>
                <a:rPr lang="en-US" sz="2200" b="0" i="0" u="none" strike="noStrike" cap="none"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Write a table</a:t>
              </a:r>
            </a:p>
            <a:p>
              <a:pPr algn="ctr">
                <a:buSzPts val="2400"/>
              </a:pPr>
              <a:r>
                <a:rPr lang="en-US" sz="2200" b="0" i="0" u="none" strike="noStrike" cap="none"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Open Sans"/>
                </a:rPr>
                <a:t> into Hive</a:t>
              </a:r>
              <a:endParaRPr lang="en-US" sz="2200" b="0" i="0" u="none" strike="noStrike" cap="none"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a:p>
              <a:pPr marL="0" marR="0" lvl="0" indent="0" algn="ctr" rtl="0">
                <a:lnSpc>
                  <a:spcPct val="100000"/>
                </a:lnSpc>
                <a:spcBef>
                  <a:spcPts val="0"/>
                </a:spcBef>
                <a:spcAft>
                  <a:spcPts val="0"/>
                </a:spcAft>
                <a:buClr>
                  <a:srgbClr val="000000"/>
                </a:buClr>
                <a:buSzPts val="2400"/>
                <a:buFont typeface="Arial"/>
                <a:buNone/>
              </a:pPr>
              <a:endParaRPr sz="2200" b="0" i="0" u="none" strike="noStrike" cap="none"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0AAE-C66C-3E5B-2E1C-A68B40601AF3}"/>
              </a:ext>
            </a:extLst>
          </p:cNvPr>
          <p:cNvSpPr>
            <a:spLocks noGrp="1"/>
          </p:cNvSpPr>
          <p:nvPr>
            <p:ph type="title"/>
          </p:nvPr>
        </p:nvSpPr>
        <p:spPr/>
        <p:txBody>
          <a:bodyPr/>
          <a:lstStyle/>
          <a:p>
            <a:r>
              <a:rPr lang="en-US" dirty="0">
                <a:sym typeface="Open Sans"/>
              </a:rPr>
              <a:t>Assisted Practice 16.1: Create </a:t>
            </a:r>
            <a:r>
              <a:rPr lang="en-US" dirty="0" err="1">
                <a:sym typeface="Open Sans"/>
              </a:rPr>
              <a:t>DataFrame</a:t>
            </a:r>
            <a:r>
              <a:rPr lang="en-US" dirty="0">
                <a:sym typeface="Open Sans"/>
              </a:rPr>
              <a:t> Using </a:t>
            </a:r>
            <a:r>
              <a:rPr lang="en-US" dirty="0" err="1">
                <a:sym typeface="Open Sans"/>
              </a:rPr>
              <a:t>PySpark</a:t>
            </a:r>
            <a:r>
              <a:rPr lang="en-US" dirty="0">
                <a:sym typeface="Open Sans"/>
              </a:rPr>
              <a:t> to Process Records</a:t>
            </a:r>
            <a:endParaRPr lang="en-US" dirty="0"/>
          </a:p>
        </p:txBody>
      </p:sp>
      <p:sp>
        <p:nvSpPr>
          <p:cNvPr id="3" name="Text Placeholder 2">
            <a:extLst>
              <a:ext uri="{FF2B5EF4-FFF2-40B4-BE49-F238E27FC236}">
                <a16:creationId xmlns:a16="http://schemas.microsoft.com/office/drawing/2014/main" id="{84519667-7BF4-6C2D-06B6-4B5B4F634086}"/>
              </a:ext>
            </a:extLst>
          </p:cNvPr>
          <p:cNvSpPr>
            <a:spLocks noGrp="1"/>
          </p:cNvSpPr>
          <p:nvPr>
            <p:ph type="body" sz="quarter" idx="11"/>
          </p:nvPr>
        </p:nvSpPr>
        <p:spPr/>
        <p:txBody>
          <a:bodyPr>
            <a:normAutofit/>
          </a:bodyPr>
          <a:lstStyle/>
          <a:p>
            <a:pPr marL="0" marR="0" lvl="0" indent="0" algn="l" rtl="0">
              <a:lnSpc>
                <a:spcPct val="115000"/>
              </a:lnSpc>
              <a:spcBef>
                <a:spcPts val="0"/>
              </a:spcBef>
              <a:spcAft>
                <a:spcPts val="0"/>
              </a:spcAft>
              <a:buNone/>
            </a:pPr>
            <a:r>
              <a:rPr lang="en-US" sz="2200" b="1" i="0" u="none" strike="noStrike" cap="none" dirty="0">
                <a:solidFill>
                  <a:srgbClr val="3F3F3F"/>
                </a:solidFill>
                <a:latin typeface="Open Sans"/>
                <a:ea typeface="Open Sans"/>
                <a:cs typeface="Open Sans"/>
                <a:sym typeface="Open Sans"/>
              </a:rPr>
              <a:t>Problem Scenario: </a:t>
            </a:r>
            <a:r>
              <a:rPr lang="en-US" sz="2200" b="0" i="0" u="none" strike="noStrike" cap="none" dirty="0">
                <a:solidFill>
                  <a:srgbClr val="3F3F3F"/>
                </a:solidFill>
                <a:latin typeface="Open Sans"/>
                <a:ea typeface="Open Sans"/>
                <a:cs typeface="Open Sans"/>
                <a:sym typeface="Open Sans"/>
              </a:rPr>
              <a:t>Create a </a:t>
            </a:r>
            <a:r>
              <a:rPr lang="en-US" sz="2200" b="0" i="0" u="none" strike="noStrike" cap="none" dirty="0" err="1">
                <a:solidFill>
                  <a:srgbClr val="3F3F3F"/>
                </a:solidFill>
                <a:latin typeface="Open Sans"/>
                <a:ea typeface="Open Sans"/>
                <a:cs typeface="Open Sans"/>
                <a:sym typeface="Open Sans"/>
              </a:rPr>
              <a:t>PySpark</a:t>
            </a:r>
            <a:r>
              <a:rPr lang="en-US" sz="2200" b="0" i="0" u="none" strike="noStrike" cap="none" dirty="0">
                <a:solidFill>
                  <a:srgbClr val="3F3F3F"/>
                </a:solidFill>
                <a:latin typeface="Open Sans"/>
                <a:ea typeface="Open Sans"/>
                <a:cs typeface="Open Sans"/>
                <a:sym typeface="Open Sans"/>
              </a:rPr>
              <a:t> </a:t>
            </a:r>
            <a:r>
              <a:rPr lang="en-US" sz="2200" b="0" i="0" u="none" strike="noStrike" cap="none" dirty="0" err="1">
                <a:solidFill>
                  <a:srgbClr val="3F3F3F"/>
                </a:solidFill>
                <a:latin typeface="Open Sans"/>
                <a:ea typeface="Open Sans"/>
                <a:cs typeface="Open Sans"/>
                <a:sym typeface="Open Sans"/>
              </a:rPr>
              <a:t>DataFrame</a:t>
            </a:r>
            <a:r>
              <a:rPr lang="en-US" sz="2200" b="0" i="0" u="none" strike="noStrike" cap="none" dirty="0">
                <a:solidFill>
                  <a:srgbClr val="3F3F3F"/>
                </a:solidFill>
                <a:latin typeface="Open Sans"/>
                <a:ea typeface="Open Sans"/>
                <a:cs typeface="Open Sans"/>
                <a:sym typeface="Open Sans"/>
              </a:rPr>
              <a:t> to filter 10 records from a real-world retail business dataset</a:t>
            </a:r>
            <a:endParaRPr lang="en-US" dirty="0"/>
          </a:p>
          <a:p>
            <a:pPr marL="0" marR="0" lvl="0" indent="0" algn="l" rtl="0">
              <a:lnSpc>
                <a:spcPct val="115000"/>
              </a:lnSpc>
              <a:spcBef>
                <a:spcPts val="0"/>
              </a:spcBef>
              <a:spcAft>
                <a:spcPts val="0"/>
              </a:spcAft>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1" i="0" u="none" strike="noStrike" cap="none" dirty="0">
                <a:solidFill>
                  <a:srgbClr val="3F3F3F"/>
                </a:solidFill>
                <a:latin typeface="Open Sans"/>
                <a:ea typeface="Open Sans"/>
                <a:cs typeface="Open Sans"/>
                <a:sym typeface="Open Sans"/>
              </a:rPr>
              <a:t>Objective: </a:t>
            </a:r>
            <a:r>
              <a:rPr lang="en-US" sz="2200" b="0" i="0" u="none" strike="noStrike" cap="none" dirty="0">
                <a:solidFill>
                  <a:srgbClr val="3F3F3F"/>
                </a:solidFill>
                <a:latin typeface="Open Sans"/>
                <a:ea typeface="Open Sans"/>
                <a:cs typeface="Open Sans"/>
                <a:sym typeface="Open Sans"/>
              </a:rPr>
              <a:t>To utilize a </a:t>
            </a:r>
            <a:r>
              <a:rPr lang="en-US" sz="2200" b="0" i="0" u="none" strike="noStrike" cap="none" dirty="0" err="1">
                <a:solidFill>
                  <a:srgbClr val="3F3F3F"/>
                </a:solidFill>
                <a:latin typeface="Open Sans"/>
                <a:ea typeface="Open Sans"/>
                <a:cs typeface="Open Sans"/>
                <a:sym typeface="Open Sans"/>
              </a:rPr>
              <a:t>PySpark</a:t>
            </a:r>
            <a:r>
              <a:rPr lang="en-US" sz="2200" b="0" i="0" u="none" strike="noStrike" cap="none" dirty="0">
                <a:solidFill>
                  <a:srgbClr val="3F3F3F"/>
                </a:solidFill>
                <a:latin typeface="Open Sans"/>
                <a:ea typeface="Open Sans"/>
                <a:cs typeface="Open Sans"/>
                <a:sym typeface="Open Sans"/>
              </a:rPr>
              <a:t> </a:t>
            </a:r>
            <a:r>
              <a:rPr lang="en-US" sz="2200" b="0" i="0" u="none" strike="noStrike" cap="none" dirty="0" err="1">
                <a:solidFill>
                  <a:srgbClr val="3F3F3F"/>
                </a:solidFill>
                <a:latin typeface="Open Sans"/>
                <a:ea typeface="Open Sans"/>
                <a:cs typeface="Open Sans"/>
                <a:sym typeface="Open Sans"/>
              </a:rPr>
              <a:t>DataFrame</a:t>
            </a:r>
            <a:r>
              <a:rPr lang="en-US" sz="2200" b="0" i="0" u="none" strike="noStrike" cap="none" dirty="0">
                <a:solidFill>
                  <a:srgbClr val="3F3F3F"/>
                </a:solidFill>
                <a:latin typeface="Open Sans"/>
                <a:ea typeface="Open Sans"/>
                <a:cs typeface="Open Sans"/>
                <a:sym typeface="Open Sans"/>
              </a:rPr>
              <a:t> for reading data from HDFS and filtering only complete orders</a:t>
            </a:r>
          </a:p>
          <a:p>
            <a:pPr marL="0" marR="0" lvl="0" indent="0" algn="l" rtl="0">
              <a:lnSpc>
                <a:spcPct val="115000"/>
              </a:lnSpc>
              <a:spcBef>
                <a:spcPts val="0"/>
              </a:spcBef>
              <a:spcAft>
                <a:spcPts val="0"/>
              </a:spcAft>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1" i="0" u="none" strike="noStrike" cap="none" dirty="0">
                <a:solidFill>
                  <a:srgbClr val="3F3F3F"/>
                </a:solidFill>
                <a:latin typeface="Open Sans"/>
                <a:ea typeface="Open Sans"/>
                <a:cs typeface="Open Sans"/>
                <a:sym typeface="Open Sans"/>
              </a:rPr>
              <a:t>Dataset to be Used:  </a:t>
            </a:r>
            <a:r>
              <a:rPr lang="en-US" sz="2200" i="0" u="none" strike="noStrike" cap="none" dirty="0" err="1">
                <a:solidFill>
                  <a:srgbClr val="3F3F3F"/>
                </a:solidFill>
                <a:latin typeface="Open Sans"/>
                <a:ea typeface="Open Sans"/>
                <a:cs typeface="Open Sans"/>
                <a:sym typeface="Open Sans"/>
              </a:rPr>
              <a:t>order_parquet</a:t>
            </a:r>
            <a:endParaRPr lang="en-US" dirty="0"/>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endParaRPr lang="en-US" dirty="0"/>
          </a:p>
        </p:txBody>
      </p:sp>
      <p:sp>
        <p:nvSpPr>
          <p:cNvPr id="6" name="Text Placeholder 3">
            <a:extLst>
              <a:ext uri="{FF2B5EF4-FFF2-40B4-BE49-F238E27FC236}">
                <a16:creationId xmlns:a16="http://schemas.microsoft.com/office/drawing/2014/main" id="{6C74FA8D-24A0-E725-A3BB-85D71044FF1A}"/>
              </a:ext>
            </a:extLst>
          </p:cNvPr>
          <p:cNvSpPr>
            <a:spLocks noGrp="1"/>
          </p:cNvSpPr>
          <p:nvPr>
            <p:ph type="body" sz="quarter" idx="12"/>
          </p:nvPr>
        </p:nvSpPr>
        <p:spPr>
          <a:xfrm>
            <a:off x="1291857" y="1795807"/>
            <a:ext cx="13696999" cy="814506"/>
          </a:xfrm>
        </p:spPr>
        <p:txBody>
          <a:bodyPr/>
          <a:lstStyle/>
          <a:p>
            <a:pPr marL="0" marR="0" lvl="0" indent="0" algn="r" rtl="0">
              <a:lnSpc>
                <a:spcPct val="115000"/>
              </a:lnSpc>
              <a:spcBef>
                <a:spcPts val="0"/>
              </a:spcBef>
              <a:spcAft>
                <a:spcPts val="0"/>
              </a:spcAft>
              <a:buNone/>
            </a:pPr>
            <a:r>
              <a:rPr lang="en-US" sz="2200" b="1" i="0" u="none" strike="noStrike" cap="none" dirty="0">
                <a:latin typeface="Open Sans"/>
                <a:ea typeface="Open Sans"/>
                <a:cs typeface="Open Sans"/>
                <a:sym typeface="Open Sans"/>
              </a:rPr>
              <a:t>Duration: 10 Minutes</a:t>
            </a:r>
          </a:p>
        </p:txBody>
      </p:sp>
    </p:spTree>
    <p:extLst>
      <p:ext uri="{BB962C8B-B14F-4D97-AF65-F5344CB8AC3E}">
        <p14:creationId xmlns:p14="http://schemas.microsoft.com/office/powerpoint/2010/main" val="10920047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25468-B1BA-D9E4-82EF-F178246A7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7FC34-CEDE-FCD2-ED09-8237764C7451}"/>
              </a:ext>
            </a:extLst>
          </p:cNvPr>
          <p:cNvSpPr>
            <a:spLocks noGrp="1"/>
          </p:cNvSpPr>
          <p:nvPr>
            <p:ph type="title"/>
          </p:nvPr>
        </p:nvSpPr>
        <p:spPr/>
        <p:txBody>
          <a:bodyPr/>
          <a:lstStyle/>
          <a:p>
            <a:r>
              <a:rPr lang="en-US" dirty="0">
                <a:sym typeface="Open Sans"/>
              </a:rPr>
              <a:t>Assisted Practice 16.1: Create </a:t>
            </a:r>
            <a:r>
              <a:rPr lang="en-US" dirty="0" err="1">
                <a:sym typeface="Open Sans"/>
              </a:rPr>
              <a:t>DataFrame</a:t>
            </a:r>
            <a:r>
              <a:rPr lang="en-US" dirty="0">
                <a:sym typeface="Open Sans"/>
              </a:rPr>
              <a:t> Using </a:t>
            </a:r>
            <a:r>
              <a:rPr lang="en-US" dirty="0" err="1">
                <a:sym typeface="Open Sans"/>
              </a:rPr>
              <a:t>PySpark</a:t>
            </a:r>
            <a:r>
              <a:rPr lang="en-US" dirty="0">
                <a:sym typeface="Open Sans"/>
              </a:rPr>
              <a:t> to Process Records</a:t>
            </a:r>
            <a:endParaRPr lang="en-US" dirty="0"/>
          </a:p>
        </p:txBody>
      </p:sp>
      <p:sp>
        <p:nvSpPr>
          <p:cNvPr id="3" name="Text Placeholder 2">
            <a:extLst>
              <a:ext uri="{FF2B5EF4-FFF2-40B4-BE49-F238E27FC236}">
                <a16:creationId xmlns:a16="http://schemas.microsoft.com/office/drawing/2014/main" id="{40D51F04-6A95-3FDB-78C9-2AC8FAB70554}"/>
              </a:ext>
            </a:extLst>
          </p:cNvPr>
          <p:cNvSpPr>
            <a:spLocks noGrp="1"/>
          </p:cNvSpPr>
          <p:nvPr>
            <p:ph type="body" sz="quarter" idx="11"/>
          </p:nvPr>
        </p:nvSpPr>
        <p:spPr/>
        <p:txBody>
          <a:bodyPr>
            <a:normAutofit fontScale="92500"/>
          </a:bodyPr>
          <a:lstStyle/>
          <a:p>
            <a:pPr marL="0" marR="0" lvl="0" indent="0" algn="l" rtl="0">
              <a:lnSpc>
                <a:spcPct val="115000"/>
              </a:lnSpc>
              <a:spcBef>
                <a:spcPts val="0"/>
              </a:spcBef>
              <a:spcAft>
                <a:spcPts val="0"/>
              </a:spcAft>
              <a:buNone/>
            </a:pPr>
            <a:r>
              <a:rPr lang="en-US" sz="2200" b="1" dirty="0">
                <a:solidFill>
                  <a:srgbClr val="3F3F3F"/>
                </a:solidFill>
                <a:latin typeface="Open Sans"/>
                <a:ea typeface="Open Sans"/>
                <a:cs typeface="Open Sans"/>
                <a:sym typeface="Open Sans"/>
              </a:rPr>
              <a:t>Steps Overview</a:t>
            </a:r>
            <a:r>
              <a:rPr lang="en-US" sz="2200" b="1" i="0" u="none" strike="noStrike" cap="none" dirty="0">
                <a:solidFill>
                  <a:srgbClr val="3F3F3F"/>
                </a:solidFill>
                <a:latin typeface="Open Sans"/>
                <a:ea typeface="Open Sans"/>
                <a:cs typeface="Open Sans"/>
                <a:sym typeface="Open Sans"/>
              </a:rPr>
              <a:t>:</a:t>
            </a:r>
            <a:endParaRPr lang="en-US" dirty="0"/>
          </a:p>
          <a:p>
            <a:pPr marL="0" marR="0" lvl="0" indent="0" algn="l" rtl="0">
              <a:lnSpc>
                <a:spcPct val="115000"/>
              </a:lnSpc>
              <a:spcBef>
                <a:spcPts val="0"/>
              </a:spcBef>
              <a:spcAft>
                <a:spcPts val="0"/>
              </a:spcAft>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Step 1: Download the dataset from the </a:t>
            </a:r>
            <a:r>
              <a:rPr lang="en-US" b="1">
                <a:solidFill>
                  <a:srgbClr val="3F3F3F"/>
                </a:solidFill>
                <a:latin typeface="Open Sans"/>
                <a:ea typeface="Open Sans"/>
                <a:cs typeface="Open Sans"/>
                <a:sym typeface="Open Sans"/>
              </a:rPr>
              <a:t>Reference Materials</a:t>
            </a:r>
            <a:r>
              <a:rPr lang="en-US" sz="2200" b="1" i="0" u="none" strike="noStrike" cap="none">
                <a:solidFill>
                  <a:srgbClr val="3F3F3F"/>
                </a:solidFill>
                <a:latin typeface="Open Sans"/>
                <a:ea typeface="Open Sans"/>
                <a:cs typeface="Open Sans"/>
                <a:sym typeface="Open Sans"/>
              </a:rPr>
              <a:t> </a:t>
            </a:r>
            <a:r>
              <a:rPr lang="en-US" sz="2200" b="1" i="0" u="none" strike="noStrike" cap="none" dirty="0">
                <a:solidFill>
                  <a:srgbClr val="3F3F3F"/>
                </a:solidFill>
                <a:latin typeface="Open Sans"/>
                <a:ea typeface="Open Sans"/>
                <a:cs typeface="Open Sans"/>
                <a:sym typeface="Open Sans"/>
              </a:rPr>
              <a:t>section</a:t>
            </a:r>
            <a:r>
              <a:rPr lang="en-US" sz="2200" b="0" i="0" u="none" strike="noStrike" cap="none" dirty="0">
                <a:solidFill>
                  <a:srgbClr val="3F3F3F"/>
                </a:solidFill>
                <a:latin typeface="Open Sans"/>
                <a:ea typeface="Open Sans"/>
                <a:cs typeface="Open Sans"/>
                <a:sym typeface="Open Sans"/>
              </a:rPr>
              <a:t> and upload it into the </a:t>
            </a:r>
            <a:r>
              <a:rPr lang="en-US" sz="2200" b="1" i="0" u="none" strike="noStrike" cap="none" dirty="0">
                <a:solidFill>
                  <a:srgbClr val="3F3F3F"/>
                </a:solidFill>
                <a:latin typeface="Open Sans"/>
                <a:ea typeface="Open Sans"/>
                <a:cs typeface="Open Sans"/>
                <a:sym typeface="Open Sans"/>
              </a:rPr>
              <a:t>HDFS</a:t>
            </a:r>
            <a:r>
              <a:rPr lang="en-US" sz="2200" b="0" i="0" u="none" strike="noStrike" cap="none" dirty="0">
                <a:solidFill>
                  <a:srgbClr val="3F3F3F"/>
                </a:solidFill>
                <a:latin typeface="Open Sans"/>
                <a:ea typeface="Open Sans"/>
                <a:cs typeface="Open Sans"/>
                <a:sym typeface="Open Sans"/>
              </a:rPr>
              <a:t> using Hue</a:t>
            </a:r>
            <a:endParaRPr lang="en-US" dirty="0"/>
          </a:p>
          <a:p>
            <a:pPr marL="0" marR="0" lvl="0" indent="0" algn="l" rtl="0">
              <a:lnSpc>
                <a:spcPct val="115000"/>
              </a:lnSpc>
              <a:spcBef>
                <a:spcPts val="0"/>
              </a:spcBef>
              <a:spcAft>
                <a:spcPts val="0"/>
              </a:spcAft>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Step 2: Login into the </a:t>
            </a:r>
            <a:r>
              <a:rPr lang="en-US" sz="2200" b="1" i="0" u="none" strike="noStrike" cap="none" dirty="0">
                <a:solidFill>
                  <a:srgbClr val="3F3F3F"/>
                </a:solidFill>
                <a:latin typeface="Open Sans"/>
                <a:ea typeface="Open Sans"/>
                <a:cs typeface="Open Sans"/>
                <a:sym typeface="Open Sans"/>
              </a:rPr>
              <a:t>Web </a:t>
            </a:r>
            <a:r>
              <a:rPr lang="en-US" sz="2200" b="1" dirty="0">
                <a:solidFill>
                  <a:srgbClr val="3F3F3F"/>
                </a:solidFill>
                <a:latin typeface="Open Sans"/>
                <a:ea typeface="Open Sans"/>
                <a:cs typeface="Open Sans"/>
                <a:sym typeface="Open Sans"/>
              </a:rPr>
              <a:t>desktop</a:t>
            </a:r>
            <a:r>
              <a:rPr lang="en-US" sz="2200" b="0" i="0" u="none" strike="noStrike" cap="none" dirty="0">
                <a:solidFill>
                  <a:srgbClr val="3F3F3F"/>
                </a:solidFill>
                <a:latin typeface="Open Sans"/>
                <a:ea typeface="Open Sans"/>
                <a:cs typeface="Open Sans"/>
                <a:sym typeface="Open Sans"/>
              </a:rPr>
              <a:t> and open the </a:t>
            </a:r>
            <a:r>
              <a:rPr lang="en-US" sz="2200" b="1" i="0" u="none" strike="noStrike" cap="none" dirty="0" err="1">
                <a:solidFill>
                  <a:srgbClr val="3F3F3F"/>
                </a:solidFill>
                <a:latin typeface="Open Sans"/>
                <a:ea typeface="Open Sans"/>
                <a:cs typeface="Open Sans"/>
                <a:sym typeface="Open Sans"/>
              </a:rPr>
              <a:t>PySpark</a:t>
            </a:r>
            <a:r>
              <a:rPr lang="en-US" sz="2200" b="1" i="0" u="none" strike="noStrike" cap="none" dirty="0">
                <a:solidFill>
                  <a:srgbClr val="3F3F3F"/>
                </a:solidFill>
                <a:latin typeface="Open Sans"/>
                <a:ea typeface="Open Sans"/>
                <a:cs typeface="Open Sans"/>
                <a:sym typeface="Open Sans"/>
              </a:rPr>
              <a:t> shell</a:t>
            </a:r>
            <a:endParaRPr lang="en-US" b="1" dirty="0"/>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Step 3: Import functions as F from </a:t>
            </a:r>
            <a:r>
              <a:rPr lang="en-US" sz="2200" b="1" i="0" u="none" strike="noStrike" cap="none" dirty="0" err="1">
                <a:solidFill>
                  <a:srgbClr val="3F3F3F"/>
                </a:solidFill>
                <a:latin typeface="Open Sans"/>
                <a:ea typeface="Open Sans"/>
                <a:cs typeface="Open Sans"/>
                <a:sym typeface="Open Sans"/>
              </a:rPr>
              <a:t>pyspark.sql</a:t>
            </a:r>
            <a:endParaRPr lang="en-US" b="1" dirty="0"/>
          </a:p>
          <a:p>
            <a:pPr marL="0" marR="0" lvl="0" indent="0" algn="l" rtl="0">
              <a:lnSpc>
                <a:spcPct val="115000"/>
              </a:lnSpc>
              <a:spcBef>
                <a:spcPts val="0"/>
              </a:spcBef>
              <a:spcAft>
                <a:spcPts val="0"/>
              </a:spcAft>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Step 4: As a </a:t>
            </a:r>
            <a:r>
              <a:rPr lang="en-US" sz="2200" b="0" i="0" u="none" strike="noStrike" cap="none" dirty="0" err="1">
                <a:solidFill>
                  <a:srgbClr val="3F3F3F"/>
                </a:solidFill>
                <a:latin typeface="Open Sans"/>
                <a:ea typeface="Open Sans"/>
                <a:cs typeface="Open Sans"/>
                <a:sym typeface="Open Sans"/>
              </a:rPr>
              <a:t>PySpark</a:t>
            </a:r>
            <a:r>
              <a:rPr lang="en-US" sz="2200" b="0" i="0" u="none" strike="noStrike" cap="none" dirty="0">
                <a:solidFill>
                  <a:srgbClr val="3F3F3F"/>
                </a:solidFill>
                <a:latin typeface="Open Sans"/>
                <a:ea typeface="Open Sans"/>
                <a:cs typeface="Open Sans"/>
                <a:sym typeface="Open Sans"/>
              </a:rPr>
              <a:t> </a:t>
            </a:r>
            <a:r>
              <a:rPr lang="en-US" sz="2200" b="0" i="0" u="none" strike="noStrike" cap="none" dirty="0" err="1">
                <a:solidFill>
                  <a:srgbClr val="3F3F3F"/>
                </a:solidFill>
                <a:latin typeface="Open Sans"/>
                <a:ea typeface="Open Sans"/>
                <a:cs typeface="Open Sans"/>
                <a:sym typeface="Open Sans"/>
              </a:rPr>
              <a:t>DataFrame</a:t>
            </a:r>
            <a:r>
              <a:rPr lang="en-US" sz="2200" b="0" i="0" u="none" strike="noStrike" cap="none" dirty="0">
                <a:solidFill>
                  <a:srgbClr val="3F3F3F"/>
                </a:solidFill>
                <a:latin typeface="Open Sans"/>
                <a:ea typeface="Open Sans"/>
                <a:cs typeface="Open Sans"/>
                <a:sym typeface="Open Sans"/>
              </a:rPr>
              <a:t>, read the </a:t>
            </a:r>
            <a:r>
              <a:rPr lang="en-US" sz="2200" b="1" i="0" u="none" strike="noStrike" cap="none" dirty="0" err="1">
                <a:solidFill>
                  <a:srgbClr val="3F3F3F"/>
                </a:solidFill>
                <a:latin typeface="Open Sans"/>
                <a:ea typeface="Open Sans"/>
                <a:cs typeface="Open Sans"/>
                <a:sym typeface="Open Sans"/>
              </a:rPr>
              <a:t>order_parquet</a:t>
            </a:r>
            <a:r>
              <a:rPr lang="en-US" sz="2200" b="0" i="0" u="none" strike="noStrike" cap="none" dirty="0">
                <a:solidFill>
                  <a:srgbClr val="3F3F3F"/>
                </a:solidFill>
                <a:latin typeface="Open Sans"/>
                <a:ea typeface="Open Sans"/>
                <a:cs typeface="Open Sans"/>
                <a:sym typeface="Open Sans"/>
              </a:rPr>
              <a:t> data from </a:t>
            </a:r>
            <a:r>
              <a:rPr lang="en-US" sz="2200" b="1" i="0" u="none" strike="noStrike" cap="none" dirty="0">
                <a:solidFill>
                  <a:srgbClr val="3F3F3F"/>
                </a:solidFill>
                <a:latin typeface="Open Sans"/>
                <a:ea typeface="Open Sans"/>
                <a:cs typeface="Open Sans"/>
                <a:sym typeface="Open Sans"/>
              </a:rPr>
              <a:t>HDFS</a:t>
            </a:r>
            <a:endParaRPr lang="en-US" b="1" dirty="0"/>
          </a:p>
          <a:p>
            <a:pPr marL="0" marR="0" lvl="0" indent="0" algn="l" rtl="0">
              <a:lnSpc>
                <a:spcPct val="115000"/>
              </a:lnSpc>
              <a:spcBef>
                <a:spcPts val="0"/>
              </a:spcBef>
              <a:spcAft>
                <a:spcPts val="0"/>
              </a:spcAft>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Step 5: Get data for orders marked as COMPLETE</a:t>
            </a:r>
            <a:endParaRPr lang="en-US" dirty="0"/>
          </a:p>
          <a:p>
            <a:pPr marL="0" marR="0" lvl="0" indent="0" algn="l" rtl="0">
              <a:lnSpc>
                <a:spcPct val="115000"/>
              </a:lnSpc>
              <a:spcBef>
                <a:spcPts val="0"/>
              </a:spcBef>
              <a:spcAft>
                <a:spcPts val="0"/>
              </a:spcAft>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Step 6: Filter the data to </a:t>
            </a:r>
            <a:r>
              <a:rPr lang="en-US" sz="2200" dirty="0">
                <a:solidFill>
                  <a:srgbClr val="3F3F3F"/>
                </a:solidFill>
                <a:latin typeface="Open Sans"/>
                <a:ea typeface="Open Sans"/>
                <a:cs typeface="Open Sans"/>
                <a:sym typeface="Open Sans"/>
              </a:rPr>
              <a:t>d</a:t>
            </a:r>
            <a:r>
              <a:rPr lang="en-US" sz="2200" b="0" i="0" u="none" strike="noStrike" cap="none" dirty="0">
                <a:solidFill>
                  <a:srgbClr val="3F3F3F"/>
                </a:solidFill>
                <a:latin typeface="Open Sans"/>
                <a:ea typeface="Open Sans"/>
                <a:cs typeface="Open Sans"/>
                <a:sym typeface="Open Sans"/>
              </a:rPr>
              <a:t>isplay 10 records </a:t>
            </a:r>
            <a:r>
              <a:rPr lang="en-US" sz="2200" dirty="0">
                <a:solidFill>
                  <a:srgbClr val="3F3F3F"/>
                </a:solidFill>
                <a:latin typeface="Open Sans"/>
                <a:ea typeface="Open Sans"/>
                <a:cs typeface="Open Sans"/>
                <a:sym typeface="Open Sans"/>
              </a:rPr>
              <a:t>of COMPLETE orders</a:t>
            </a:r>
            <a:endParaRPr lang="en-US" dirty="0"/>
          </a:p>
          <a:p>
            <a:pPr marL="0" marR="0" lvl="0" indent="0" algn="l" rtl="0">
              <a:lnSpc>
                <a:spcPct val="115000"/>
              </a:lnSpc>
              <a:spcBef>
                <a:spcPts val="0"/>
              </a:spcBef>
              <a:spcAft>
                <a:spcPts val="0"/>
              </a:spcAft>
              <a:buNone/>
            </a:pPr>
            <a:endParaRPr lang="en-US"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1" i="0" u="none" strike="noStrike" cap="none" dirty="0">
                <a:solidFill>
                  <a:srgbClr val="3F3F3F"/>
                </a:solidFill>
                <a:latin typeface="Open Sans"/>
                <a:ea typeface="Open Sans"/>
                <a:cs typeface="Open Sans"/>
                <a:sym typeface="Open Sans"/>
              </a:rPr>
              <a:t>Note: The solution to this assisted practice is provided under the </a:t>
            </a:r>
            <a:r>
              <a:rPr lang="en-US" b="1" dirty="0">
                <a:solidFill>
                  <a:srgbClr val="3F3F3F"/>
                </a:solidFill>
                <a:latin typeface="Open Sans"/>
                <a:ea typeface="Open Sans"/>
                <a:cs typeface="Open Sans"/>
                <a:sym typeface="Open Sans"/>
              </a:rPr>
              <a:t>Reference Materials</a:t>
            </a:r>
            <a:r>
              <a:rPr lang="en-US" sz="2200" b="1" i="0" u="none" strike="noStrike" cap="none" dirty="0">
                <a:solidFill>
                  <a:srgbClr val="3F3F3F"/>
                </a:solidFill>
                <a:latin typeface="Open Sans"/>
                <a:ea typeface="Open Sans"/>
                <a:cs typeface="Open Sans"/>
                <a:sym typeface="Open Sans"/>
              </a:rPr>
              <a:t> section.</a:t>
            </a:r>
          </a:p>
        </p:txBody>
      </p:sp>
      <p:sp>
        <p:nvSpPr>
          <p:cNvPr id="6" name="Text Placeholder 3">
            <a:extLst>
              <a:ext uri="{FF2B5EF4-FFF2-40B4-BE49-F238E27FC236}">
                <a16:creationId xmlns:a16="http://schemas.microsoft.com/office/drawing/2014/main" id="{BD2B68C3-AE0C-8A3E-D4E7-B3452DF3C68A}"/>
              </a:ext>
            </a:extLst>
          </p:cNvPr>
          <p:cNvSpPr>
            <a:spLocks noGrp="1"/>
          </p:cNvSpPr>
          <p:nvPr>
            <p:ph type="body" sz="quarter" idx="12"/>
          </p:nvPr>
        </p:nvSpPr>
        <p:spPr>
          <a:xfrm>
            <a:off x="1291857" y="1795807"/>
            <a:ext cx="13696999" cy="814506"/>
          </a:xfrm>
        </p:spPr>
        <p:txBody>
          <a:bodyPr/>
          <a:lstStyle/>
          <a:p>
            <a:pPr marL="0" marR="0" lvl="0" indent="0" algn="r" rtl="0">
              <a:lnSpc>
                <a:spcPct val="115000"/>
              </a:lnSpc>
              <a:spcBef>
                <a:spcPts val="0"/>
              </a:spcBef>
              <a:spcAft>
                <a:spcPts val="0"/>
              </a:spcAft>
              <a:buNone/>
            </a:pPr>
            <a:r>
              <a:rPr lang="en-US" sz="2200" b="1" i="0" u="none" strike="noStrike" cap="none" dirty="0">
                <a:latin typeface="Open Sans"/>
                <a:ea typeface="Open Sans"/>
                <a:cs typeface="Open Sans"/>
                <a:sym typeface="Open Sans"/>
              </a:rPr>
              <a:t>Duration: 10 Minutes</a:t>
            </a:r>
          </a:p>
        </p:txBody>
      </p:sp>
    </p:spTree>
    <p:extLst>
      <p:ext uri="{BB962C8B-B14F-4D97-AF65-F5344CB8AC3E}">
        <p14:creationId xmlns:p14="http://schemas.microsoft.com/office/powerpoint/2010/main" val="4174819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FD083-9DDC-4588-B79C-C72A5F3ED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C68B4-C12D-D7AD-ED9C-417C5B26DF2D}"/>
              </a:ext>
            </a:extLst>
          </p:cNvPr>
          <p:cNvSpPr>
            <a:spLocks noGrp="1"/>
          </p:cNvSpPr>
          <p:nvPr>
            <p:ph type="title"/>
          </p:nvPr>
        </p:nvSpPr>
        <p:spPr/>
        <p:txBody>
          <a:bodyPr/>
          <a:lstStyle/>
          <a:p>
            <a:r>
              <a:rPr lang="en-US" dirty="0">
                <a:sym typeface="Open Sans"/>
              </a:rPr>
              <a:t>Assisted Practice 16.2: UDF with </a:t>
            </a:r>
            <a:r>
              <a:rPr lang="en-US" dirty="0" err="1">
                <a:sym typeface="Open Sans"/>
              </a:rPr>
              <a:t>DataFrame</a:t>
            </a:r>
            <a:endParaRPr lang="en-US" dirty="0"/>
          </a:p>
        </p:txBody>
      </p:sp>
      <p:sp>
        <p:nvSpPr>
          <p:cNvPr id="3" name="Text Placeholder 2">
            <a:extLst>
              <a:ext uri="{FF2B5EF4-FFF2-40B4-BE49-F238E27FC236}">
                <a16:creationId xmlns:a16="http://schemas.microsoft.com/office/drawing/2014/main" id="{C0BE57DD-BECE-08E2-60E4-BF639EC6587C}"/>
              </a:ext>
            </a:extLst>
          </p:cNvPr>
          <p:cNvSpPr>
            <a:spLocks noGrp="1"/>
          </p:cNvSpPr>
          <p:nvPr>
            <p:ph type="body" sz="quarter" idx="11"/>
          </p:nvPr>
        </p:nvSpPr>
        <p:spPr/>
        <p:txBody>
          <a:bodyPr>
            <a:normAutofit fontScale="92500"/>
          </a:bodyPr>
          <a:lstStyle/>
          <a:p>
            <a:pPr marL="0" marR="0" lvl="0" indent="0" algn="l" rtl="0">
              <a:lnSpc>
                <a:spcPct val="107000"/>
              </a:lnSpc>
              <a:spcBef>
                <a:spcPts val="0"/>
              </a:spcBef>
              <a:spcAft>
                <a:spcPts val="0"/>
              </a:spcAft>
              <a:buNone/>
            </a:pPr>
            <a:r>
              <a:rPr lang="en-US" sz="2200" b="1" i="0" u="none" strike="noStrike" cap="none" dirty="0">
                <a:solidFill>
                  <a:srgbClr val="404040"/>
                </a:solidFill>
                <a:latin typeface="Open Sans"/>
                <a:ea typeface="Open Sans"/>
                <a:cs typeface="Open Sans"/>
                <a:sym typeface="Open Sans"/>
              </a:rPr>
              <a:t>Problem Scenario:</a:t>
            </a:r>
            <a:r>
              <a:rPr lang="en-US" sz="2200" b="0" i="0" u="none" strike="noStrike" cap="none" dirty="0">
                <a:solidFill>
                  <a:srgbClr val="404040"/>
                </a:solidFill>
                <a:latin typeface="Open Sans"/>
                <a:ea typeface="Open Sans"/>
                <a:cs typeface="Open Sans"/>
                <a:sym typeface="Open Sans"/>
              </a:rPr>
              <a:t> Create a </a:t>
            </a:r>
            <a:r>
              <a:rPr lang="en-US" sz="2200" b="0" i="0" u="none" strike="noStrike" cap="none" dirty="0" err="1">
                <a:solidFill>
                  <a:srgbClr val="404040"/>
                </a:solidFill>
                <a:latin typeface="Open Sans"/>
                <a:ea typeface="Open Sans"/>
                <a:cs typeface="Open Sans"/>
                <a:sym typeface="Open Sans"/>
              </a:rPr>
              <a:t>DataFrame</a:t>
            </a:r>
            <a:r>
              <a:rPr lang="en-US" sz="2200" b="0" i="0" u="none" strike="noStrike" cap="none" dirty="0">
                <a:solidFill>
                  <a:srgbClr val="404040"/>
                </a:solidFill>
                <a:latin typeface="Open Sans"/>
                <a:ea typeface="Open Sans"/>
                <a:cs typeface="Open Sans"/>
                <a:sym typeface="Open Sans"/>
              </a:rPr>
              <a:t> and define a Python function to convert it into a User Defined Function (UDF)</a:t>
            </a:r>
          </a:p>
          <a:p>
            <a:pPr marL="0" marR="0" lvl="0" indent="0" algn="l" rtl="0">
              <a:lnSpc>
                <a:spcPct val="107000"/>
              </a:lnSpc>
              <a:spcBef>
                <a:spcPts val="0"/>
              </a:spcBef>
              <a:spcAft>
                <a:spcPts val="0"/>
              </a:spcAft>
              <a:buNone/>
            </a:pPr>
            <a:endParaRPr lang="en-US" sz="2200" b="0" i="0" u="none" strike="noStrike" cap="none" dirty="0">
              <a:solidFill>
                <a:srgbClr val="404040"/>
              </a:solidFill>
              <a:latin typeface="Open Sans"/>
              <a:ea typeface="Open Sans"/>
              <a:cs typeface="Open Sans"/>
              <a:sym typeface="Open Sans"/>
            </a:endParaRPr>
          </a:p>
          <a:p>
            <a:pPr marL="0" marR="0" lvl="0" indent="0" algn="l" rtl="0">
              <a:lnSpc>
                <a:spcPct val="107000"/>
              </a:lnSpc>
              <a:spcBef>
                <a:spcPts val="0"/>
              </a:spcBef>
              <a:spcAft>
                <a:spcPts val="0"/>
              </a:spcAft>
              <a:buNone/>
            </a:pPr>
            <a:r>
              <a:rPr lang="en-US" sz="2200" b="1" i="0" u="none" strike="noStrike" cap="none" dirty="0">
                <a:solidFill>
                  <a:srgbClr val="404040"/>
                </a:solidFill>
                <a:latin typeface="Open Sans"/>
                <a:ea typeface="Open Sans"/>
                <a:cs typeface="Open Sans"/>
                <a:sym typeface="Open Sans"/>
              </a:rPr>
              <a:t>Objective: </a:t>
            </a:r>
            <a:r>
              <a:rPr lang="en-US" sz="2200" b="0" i="0" u="none" strike="noStrike" cap="none" dirty="0">
                <a:solidFill>
                  <a:srgbClr val="404040"/>
                </a:solidFill>
                <a:latin typeface="Open Sans"/>
                <a:ea typeface="Open Sans"/>
                <a:cs typeface="Open Sans"/>
                <a:sym typeface="Open Sans"/>
              </a:rPr>
              <a:t>In this demonstration, you will create a built-in function using UDF to convert the first letter of every word into uppercase</a:t>
            </a:r>
            <a:endParaRPr lang="en-US"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None/>
            </a:pPr>
            <a:r>
              <a:rPr lang="en-US" sz="2200" b="0" i="0" u="none" strike="noStrike" cap="none" dirty="0">
                <a:solidFill>
                  <a:srgbClr val="404040"/>
                </a:solidFill>
                <a:latin typeface="Open Sans"/>
                <a:ea typeface="Open Sans"/>
                <a:cs typeface="Open Sans"/>
                <a:sym typeface="Open Sans"/>
              </a:rPr>
              <a:t> </a:t>
            </a:r>
            <a:endParaRPr lang="en-US"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None/>
            </a:pPr>
            <a:r>
              <a:rPr lang="en-US" sz="2200" b="1" dirty="0">
                <a:solidFill>
                  <a:srgbClr val="404040"/>
                </a:solidFill>
                <a:latin typeface="Open Sans"/>
                <a:ea typeface="Open Sans"/>
                <a:cs typeface="Open Sans"/>
                <a:sym typeface="Open Sans"/>
              </a:rPr>
              <a:t>Steps Overview</a:t>
            </a:r>
            <a:r>
              <a:rPr lang="en-US" sz="2200" b="1" i="0" u="none" strike="noStrike" cap="none" dirty="0">
                <a:solidFill>
                  <a:srgbClr val="404040"/>
                </a:solidFill>
                <a:latin typeface="Open Sans"/>
                <a:ea typeface="Open Sans"/>
                <a:cs typeface="Open Sans"/>
                <a:sym typeface="Open Sans"/>
              </a:rPr>
              <a:t>:</a:t>
            </a:r>
            <a:r>
              <a:rPr lang="en-US" sz="2200" b="0" i="0" u="none" strike="noStrike" cap="none" dirty="0">
                <a:solidFill>
                  <a:srgbClr val="404040"/>
                </a:solidFill>
                <a:latin typeface="Open Sans"/>
                <a:ea typeface="Open Sans"/>
                <a:cs typeface="Open Sans"/>
                <a:sym typeface="Open Sans"/>
              </a:rPr>
              <a:t> </a:t>
            </a:r>
            <a:endParaRPr lang="en-US" sz="2200" b="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1800"/>
              </a:spcBef>
              <a:spcAft>
                <a:spcPts val="0"/>
              </a:spcAft>
              <a:buNone/>
            </a:pPr>
            <a:r>
              <a:rPr lang="en-US" sz="2200" b="0" i="0" u="none" strike="noStrike" cap="none" dirty="0">
                <a:solidFill>
                  <a:srgbClr val="404040"/>
                </a:solidFill>
                <a:latin typeface="Open Sans"/>
                <a:ea typeface="Open Sans"/>
                <a:cs typeface="Open Sans"/>
                <a:sym typeface="Open Sans"/>
              </a:rPr>
              <a:t>Step 1: Import required packages and create a </a:t>
            </a:r>
            <a:r>
              <a:rPr lang="en-US" sz="2200" b="0" i="0" u="none" strike="noStrike" cap="none" dirty="0" err="1">
                <a:solidFill>
                  <a:srgbClr val="404040"/>
                </a:solidFill>
                <a:latin typeface="Open Sans"/>
                <a:ea typeface="Open Sans"/>
                <a:cs typeface="Open Sans"/>
                <a:sym typeface="Open Sans"/>
              </a:rPr>
              <a:t>DataFrame</a:t>
            </a:r>
            <a:r>
              <a:rPr lang="en-US" sz="2200" b="0" i="0" u="none" strike="noStrike" cap="none" dirty="0">
                <a:solidFill>
                  <a:srgbClr val="404040"/>
                </a:solidFill>
                <a:latin typeface="Open Sans"/>
                <a:ea typeface="Open Sans"/>
                <a:cs typeface="Open Sans"/>
                <a:sym typeface="Open Sans"/>
              </a:rPr>
              <a:t> with two columns (</a:t>
            </a:r>
            <a:r>
              <a:rPr lang="en-US" sz="2200" b="0" i="0" u="none" strike="noStrike" cap="none" dirty="0" err="1">
                <a:solidFill>
                  <a:srgbClr val="404040"/>
                </a:solidFill>
                <a:latin typeface="Open Sans"/>
                <a:ea typeface="Open Sans"/>
                <a:cs typeface="Open Sans"/>
                <a:sym typeface="Open Sans"/>
              </a:rPr>
              <a:t>S_No</a:t>
            </a:r>
            <a:r>
              <a:rPr lang="en-US" sz="2200" b="0" i="0" u="none" strike="noStrike" cap="none" dirty="0">
                <a:solidFill>
                  <a:srgbClr val="404040"/>
                </a:solidFill>
                <a:latin typeface="Open Sans"/>
                <a:ea typeface="Open Sans"/>
                <a:cs typeface="Open Sans"/>
                <a:sym typeface="Open Sans"/>
              </a:rPr>
              <a:t>, Name)</a:t>
            </a:r>
            <a:endParaRPr lang="en-US" sz="2200" b="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1000"/>
              </a:spcBef>
              <a:spcAft>
                <a:spcPts val="0"/>
              </a:spcAft>
              <a:buNone/>
            </a:pPr>
            <a:r>
              <a:rPr lang="en-US" sz="2200" b="0" i="0" u="none" strike="noStrike" cap="none" dirty="0">
                <a:solidFill>
                  <a:srgbClr val="404040"/>
                </a:solidFill>
                <a:latin typeface="Open Sans"/>
                <a:ea typeface="Open Sans"/>
                <a:cs typeface="Open Sans"/>
                <a:sym typeface="Open Sans"/>
              </a:rPr>
              <a:t>Step 2: Create a function </a:t>
            </a:r>
            <a:r>
              <a:rPr lang="en-US" sz="2200" b="1" i="0" u="none" strike="noStrike" cap="none" dirty="0" err="1">
                <a:solidFill>
                  <a:srgbClr val="404040"/>
                </a:solidFill>
                <a:latin typeface="Open Sans"/>
                <a:ea typeface="Open Sans"/>
                <a:cs typeface="Open Sans"/>
                <a:sym typeface="Open Sans"/>
              </a:rPr>
              <a:t>convertCase</a:t>
            </a:r>
            <a:r>
              <a:rPr lang="en-US" sz="2200" b="1" i="0" u="none" strike="noStrike" cap="none" dirty="0">
                <a:solidFill>
                  <a:srgbClr val="404040"/>
                </a:solidFill>
                <a:latin typeface="Open Sans"/>
                <a:ea typeface="Open Sans"/>
                <a:cs typeface="Open Sans"/>
                <a:sym typeface="Open Sans"/>
              </a:rPr>
              <a:t>(),</a:t>
            </a:r>
            <a:r>
              <a:rPr lang="en-US" sz="2200" b="0" i="0" u="none" strike="noStrike" cap="none" dirty="0">
                <a:solidFill>
                  <a:srgbClr val="404040"/>
                </a:solidFill>
                <a:latin typeface="Open Sans"/>
                <a:ea typeface="Open Sans"/>
                <a:cs typeface="Open Sans"/>
                <a:sym typeface="Open Sans"/>
              </a:rPr>
              <a:t> which will convert the first letter of every word into a capital letter</a:t>
            </a:r>
            <a:endParaRPr lang="en-US" sz="2200" b="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1000"/>
              </a:spcBef>
              <a:spcAft>
                <a:spcPts val="0"/>
              </a:spcAft>
              <a:buNone/>
            </a:pPr>
            <a:r>
              <a:rPr lang="en-US" sz="2200" b="0" i="0" u="none" strike="noStrike" cap="none" dirty="0">
                <a:solidFill>
                  <a:srgbClr val="404040"/>
                </a:solidFill>
                <a:latin typeface="Open Sans"/>
                <a:ea typeface="Open Sans"/>
                <a:cs typeface="Open Sans"/>
                <a:sym typeface="Open Sans"/>
              </a:rPr>
              <a:t>Step 3: Convert a Python function to </a:t>
            </a:r>
            <a:r>
              <a:rPr lang="en-US" sz="2200" b="0" i="0" u="none" strike="noStrike" cap="none" dirty="0" err="1">
                <a:solidFill>
                  <a:srgbClr val="404040"/>
                </a:solidFill>
                <a:latin typeface="Open Sans"/>
                <a:ea typeface="Open Sans"/>
                <a:cs typeface="Open Sans"/>
                <a:sym typeface="Open Sans"/>
              </a:rPr>
              <a:t>PySpark</a:t>
            </a:r>
            <a:r>
              <a:rPr lang="en-US" sz="2200" b="0" i="0" u="none" strike="noStrike" cap="none" dirty="0">
                <a:solidFill>
                  <a:srgbClr val="404040"/>
                </a:solidFill>
                <a:latin typeface="Open Sans"/>
                <a:ea typeface="Open Sans"/>
                <a:cs typeface="Open Sans"/>
                <a:sym typeface="Open Sans"/>
              </a:rPr>
              <a:t> UDF</a:t>
            </a:r>
            <a:endParaRPr lang="en-US" sz="2200" b="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1000"/>
              </a:spcBef>
              <a:spcAft>
                <a:spcPts val="0"/>
              </a:spcAft>
              <a:buNone/>
            </a:pPr>
            <a:r>
              <a:rPr lang="en-US" sz="2200" b="0" i="0" u="none" strike="noStrike" cap="none" dirty="0">
                <a:solidFill>
                  <a:srgbClr val="404040"/>
                </a:solidFill>
                <a:latin typeface="Open Sans"/>
                <a:ea typeface="Open Sans"/>
                <a:cs typeface="Open Sans"/>
                <a:sym typeface="Open Sans"/>
              </a:rPr>
              <a:t>Step 4: Apply the </a:t>
            </a:r>
            <a:r>
              <a:rPr lang="en-US" sz="2200" b="0" i="0" u="none" strike="noStrike" cap="none" dirty="0" err="1">
                <a:solidFill>
                  <a:srgbClr val="404040"/>
                </a:solidFill>
                <a:latin typeface="Open Sans"/>
                <a:ea typeface="Open Sans"/>
                <a:cs typeface="Open Sans"/>
                <a:sym typeface="Open Sans"/>
              </a:rPr>
              <a:t>convertUDF</a:t>
            </a:r>
            <a:r>
              <a:rPr lang="en-US" sz="2200" b="0" i="0" u="none" strike="noStrike" cap="none" dirty="0">
                <a:solidFill>
                  <a:srgbClr val="404040"/>
                </a:solidFill>
                <a:latin typeface="Open Sans"/>
                <a:ea typeface="Open Sans"/>
                <a:cs typeface="Open Sans"/>
                <a:sym typeface="Open Sans"/>
              </a:rPr>
              <a:t> function on a </a:t>
            </a:r>
            <a:r>
              <a:rPr lang="en-US" sz="2200" b="0" i="0" u="none" strike="noStrike" cap="none" dirty="0" err="1">
                <a:solidFill>
                  <a:srgbClr val="404040"/>
                </a:solidFill>
                <a:latin typeface="Open Sans"/>
                <a:ea typeface="Open Sans"/>
                <a:cs typeface="Open Sans"/>
                <a:sym typeface="Open Sans"/>
              </a:rPr>
              <a:t>DataFrame</a:t>
            </a:r>
            <a:r>
              <a:rPr lang="en-US" sz="2200" b="0" i="0" u="none" strike="noStrike" cap="none" dirty="0">
                <a:solidFill>
                  <a:srgbClr val="404040"/>
                </a:solidFill>
                <a:latin typeface="Open Sans"/>
                <a:ea typeface="Open Sans"/>
                <a:cs typeface="Open Sans"/>
                <a:sym typeface="Open Sans"/>
              </a:rPr>
              <a:t> column as a built-in function </a:t>
            </a:r>
            <a:endParaRPr lang="en-US" sz="2200" b="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lang="en-US" sz="2200" b="1"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1" i="0" u="none" strike="noStrike" cap="none" dirty="0">
                <a:solidFill>
                  <a:srgbClr val="3F3F3F"/>
                </a:solidFill>
                <a:latin typeface="Open Sans"/>
                <a:ea typeface="Open Sans"/>
                <a:cs typeface="Open Sans"/>
                <a:sym typeface="Open Sans"/>
              </a:rPr>
              <a:t>Note: The solution to this assisted practice is provided under the </a:t>
            </a:r>
            <a:r>
              <a:rPr lang="en-US" b="1" dirty="0">
                <a:solidFill>
                  <a:srgbClr val="3F3F3F"/>
                </a:solidFill>
                <a:latin typeface="Open Sans"/>
                <a:ea typeface="Open Sans"/>
                <a:cs typeface="Open Sans"/>
                <a:sym typeface="Open Sans"/>
              </a:rPr>
              <a:t>Reference Material</a:t>
            </a:r>
            <a:r>
              <a:rPr lang="en-US" sz="2200" b="1" i="0" u="none" strike="noStrike" cap="none" dirty="0">
                <a:solidFill>
                  <a:srgbClr val="3F3F3F"/>
                </a:solidFill>
                <a:latin typeface="Open Sans"/>
                <a:ea typeface="Open Sans"/>
                <a:cs typeface="Open Sans"/>
                <a:sym typeface="Open Sans"/>
              </a:rPr>
              <a:t>s section.</a:t>
            </a:r>
            <a:endParaRPr lang="en-US" dirty="0"/>
          </a:p>
        </p:txBody>
      </p:sp>
      <p:sp>
        <p:nvSpPr>
          <p:cNvPr id="6" name="Text Placeholder 3">
            <a:extLst>
              <a:ext uri="{FF2B5EF4-FFF2-40B4-BE49-F238E27FC236}">
                <a16:creationId xmlns:a16="http://schemas.microsoft.com/office/drawing/2014/main" id="{1386AFDB-3EA9-836C-26BD-8A723B1C3589}"/>
              </a:ext>
            </a:extLst>
          </p:cNvPr>
          <p:cNvSpPr>
            <a:spLocks noGrp="1"/>
          </p:cNvSpPr>
          <p:nvPr>
            <p:ph type="body" sz="quarter" idx="12"/>
          </p:nvPr>
        </p:nvSpPr>
        <p:spPr>
          <a:xfrm>
            <a:off x="1291857" y="1795807"/>
            <a:ext cx="13696999" cy="814506"/>
          </a:xfrm>
        </p:spPr>
        <p:txBody>
          <a:bodyPr/>
          <a:lstStyle/>
          <a:p>
            <a:pPr marL="0" marR="0" lvl="0" indent="0" algn="r" rtl="0">
              <a:lnSpc>
                <a:spcPct val="115000"/>
              </a:lnSpc>
              <a:spcBef>
                <a:spcPts val="0"/>
              </a:spcBef>
              <a:spcAft>
                <a:spcPts val="0"/>
              </a:spcAft>
              <a:buNone/>
            </a:pPr>
            <a:r>
              <a:rPr lang="en-US" sz="2200" b="1" i="0" u="none" strike="noStrike" cap="none" dirty="0">
                <a:latin typeface="Open Sans"/>
                <a:ea typeface="Open Sans"/>
                <a:cs typeface="Open Sans"/>
                <a:sym typeface="Open Sans"/>
              </a:rPr>
              <a:t>Duration: 10 Minutes</a:t>
            </a:r>
          </a:p>
        </p:txBody>
      </p:sp>
    </p:spTree>
    <p:extLst>
      <p:ext uri="{BB962C8B-B14F-4D97-AF65-F5344CB8AC3E}">
        <p14:creationId xmlns:p14="http://schemas.microsoft.com/office/powerpoint/2010/main" val="2953368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22"/>
          <p:cNvSpPr txBox="1">
            <a:spLocks noGrp="1"/>
          </p:cNvSpPr>
          <p:nvPr>
            <p:ph type="body" sz="quarter" idx="15"/>
          </p:nvPr>
        </p:nvSpPr>
        <p:spPr>
          <a:xfrm>
            <a:off x="1323241" y="1570447"/>
            <a:ext cx="9448799" cy="1011238"/>
          </a:xfrm>
          <a:noFill/>
          <a:ln>
            <a:noFill/>
          </a:ln>
        </p:spPr>
        <p:txBody>
          <a:bodyPr spcFirstLastPara="1" wrap="square" lIns="91425" tIns="45700" rIns="91425" bIns="45700" anchor="t" anchorCtr="0">
            <a:noAutofit/>
          </a:bodyPr>
          <a:lstStyle/>
          <a:p>
            <a:pPr lvl="0"/>
            <a:r>
              <a:rPr lang="en-US" dirty="0">
                <a:sym typeface="Open Sans"/>
              </a:rPr>
              <a:t>Spark SQL was developed to address the shortcomings of Apache hive.</a:t>
            </a:r>
          </a:p>
        </p:txBody>
      </p:sp>
      <p:sp>
        <p:nvSpPr>
          <p:cNvPr id="1025" name="Google Shape;1025;p22"/>
          <p:cNvSpPr txBox="1">
            <a:spLocks noGrp="1"/>
          </p:cNvSpPr>
          <p:nvPr>
            <p:ph type="body" sz="quarter" idx="16"/>
          </p:nvPr>
        </p:nvSpPr>
        <p:spPr>
          <a:xfrm>
            <a:off x="1323241" y="2656458"/>
            <a:ext cx="10254866" cy="1011238"/>
          </a:xfrm>
          <a:noFill/>
          <a:ln>
            <a:noFill/>
          </a:ln>
        </p:spPr>
        <p:txBody>
          <a:bodyPr spcFirstLastPara="1" wrap="square" lIns="91425" tIns="45700" rIns="91425" bIns="45700" anchor="t" anchorCtr="0">
            <a:noAutofit/>
          </a:bodyPr>
          <a:lstStyle/>
          <a:p>
            <a:pPr lvl="0"/>
            <a:r>
              <a:rPr lang="en-US" dirty="0">
                <a:sym typeface="Open Sans"/>
              </a:rPr>
              <a:t>User-Defined Functions (UDFs) allow to create a custom function and utilize it in SQL.</a:t>
            </a:r>
            <a:endParaRPr lang="en-US" dirty="0"/>
          </a:p>
        </p:txBody>
      </p:sp>
      <p:sp>
        <p:nvSpPr>
          <p:cNvPr id="1029" name="Google Shape;1029;p22"/>
          <p:cNvSpPr txBox="1">
            <a:spLocks noGrp="1"/>
          </p:cNvSpPr>
          <p:nvPr>
            <p:ph type="body" sz="quarter" idx="17"/>
          </p:nvPr>
        </p:nvSpPr>
        <p:spPr>
          <a:xfrm>
            <a:off x="1323241" y="3742469"/>
            <a:ext cx="9036050" cy="1208969"/>
          </a:xfrm>
          <a:noFill/>
          <a:ln>
            <a:noFill/>
          </a:ln>
        </p:spPr>
        <p:txBody>
          <a:bodyPr spcFirstLastPara="1" wrap="square" lIns="91425" tIns="45700" rIns="91425" bIns="45700" anchor="t" anchorCtr="0">
            <a:noAutofit/>
          </a:bodyPr>
          <a:lstStyle/>
          <a:p>
            <a:pPr lvl="0"/>
            <a:r>
              <a:rPr lang="en-US" dirty="0">
                <a:sym typeface="Open Sans"/>
              </a:rPr>
              <a:t>A DataFrame is a distributed collection of data in which the data is </a:t>
            </a:r>
            <a:endParaRPr lang="en-US" dirty="0"/>
          </a:p>
          <a:p>
            <a:pPr lvl="0"/>
            <a:r>
              <a:rPr lang="en-US" dirty="0">
                <a:sym typeface="Open Sans"/>
              </a:rPr>
              <a:t>grouped into named columns.</a:t>
            </a:r>
            <a:endParaRPr lang="en-US" dirty="0"/>
          </a:p>
        </p:txBody>
      </p:sp>
      <p:pic>
        <p:nvPicPr>
          <p:cNvPr id="1026" name="Google Shape;1026;p22"/>
          <p:cNvPicPr preferRelativeResize="0"/>
          <p:nvPr/>
        </p:nvPicPr>
        <p:blipFill>
          <a:blip r:embed="rId3"/>
          <a:srcRect/>
          <a:stretch/>
        </p:blipFill>
        <p:spPr>
          <a:xfrm>
            <a:off x="753093" y="1761293"/>
            <a:ext cx="393192" cy="384048"/>
          </a:xfrm>
          <a:prstGeom prst="rect">
            <a:avLst/>
          </a:prstGeom>
          <a:noFill/>
          <a:ln>
            <a:noFill/>
          </a:ln>
        </p:spPr>
      </p:pic>
      <p:pic>
        <p:nvPicPr>
          <p:cNvPr id="1027" name="Google Shape;1027;p22"/>
          <p:cNvPicPr preferRelativeResize="0"/>
          <p:nvPr/>
        </p:nvPicPr>
        <p:blipFill>
          <a:blip r:embed="rId3"/>
          <a:srcRect/>
          <a:stretch/>
        </p:blipFill>
        <p:spPr>
          <a:xfrm>
            <a:off x="753090" y="2711844"/>
            <a:ext cx="393192" cy="384048"/>
          </a:xfrm>
          <a:prstGeom prst="rect">
            <a:avLst/>
          </a:prstGeom>
          <a:noFill/>
          <a:ln>
            <a:noFill/>
          </a:ln>
        </p:spPr>
      </p:pic>
      <p:pic>
        <p:nvPicPr>
          <p:cNvPr id="1028" name="Google Shape;1028;p22"/>
          <p:cNvPicPr preferRelativeResize="0"/>
          <p:nvPr/>
        </p:nvPicPr>
        <p:blipFill>
          <a:blip r:embed="rId3"/>
          <a:srcRect/>
          <a:stretch/>
        </p:blipFill>
        <p:spPr>
          <a:xfrm>
            <a:off x="753089" y="3745052"/>
            <a:ext cx="393192" cy="384048"/>
          </a:xfrm>
          <a:prstGeom prst="rect">
            <a:avLst/>
          </a:prstGeom>
          <a:noFill/>
          <a:ln>
            <a:noFill/>
          </a:ln>
        </p:spPr>
      </p:pic>
      <p:sp>
        <p:nvSpPr>
          <p:cNvPr id="1030" name="Google Shape;1030;p22"/>
          <p:cNvSpPr txBox="1"/>
          <p:nvPr/>
        </p:nvSpPr>
        <p:spPr>
          <a:xfrm>
            <a:off x="1323241" y="5026212"/>
            <a:ext cx="9448799" cy="1208969"/>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3F3F3F"/>
              </a:buClr>
              <a:buSzPts val="2200"/>
              <a:buFont typeface="Arial"/>
              <a:buNone/>
            </a:pPr>
            <a:r>
              <a:rPr lang="en-US" sz="2200" b="0" i="0" u="none" strike="noStrike" cap="none" dirty="0">
                <a:solidFill>
                  <a:srgbClr val="3F3F3F"/>
                </a:solidFill>
                <a:latin typeface="Open Sans"/>
                <a:ea typeface="Open Sans"/>
                <a:cs typeface="Open Sans"/>
                <a:sym typeface="Open Sans"/>
              </a:rPr>
              <a:t>The Catalyst optimizer is an Apache Spark component that optimizes structural queries written in SQL, DataFrame, and Dataset API structural queries.</a:t>
            </a:r>
            <a:endParaRPr sz="1400" b="0" i="0" u="none" strike="noStrike" cap="none" dirty="0">
              <a:solidFill>
                <a:srgbClr val="000000"/>
              </a:solidFill>
              <a:latin typeface="Arial"/>
              <a:ea typeface="Arial"/>
              <a:cs typeface="Arial"/>
              <a:sym typeface="Arial"/>
            </a:endParaRPr>
          </a:p>
        </p:txBody>
      </p:sp>
      <p:pic>
        <p:nvPicPr>
          <p:cNvPr id="1031" name="Google Shape;1031;p22"/>
          <p:cNvPicPr preferRelativeResize="0"/>
          <p:nvPr/>
        </p:nvPicPr>
        <p:blipFill>
          <a:blip r:embed="rId3"/>
          <a:srcRect/>
          <a:stretch/>
        </p:blipFill>
        <p:spPr>
          <a:xfrm>
            <a:off x="753089" y="5079875"/>
            <a:ext cx="393192" cy="3840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Google Shape;174;p120">
            <a:extLst>
              <a:ext uri="{FF2B5EF4-FFF2-40B4-BE49-F238E27FC236}">
                <a16:creationId xmlns:a16="http://schemas.microsoft.com/office/drawing/2014/main" id="{978B7A84-7003-BEBF-448D-9FE287417DE0}"/>
              </a:ext>
            </a:extLst>
          </p:cNvPr>
          <p:cNvSpPr/>
          <p:nvPr/>
        </p:nvSpPr>
        <p:spPr>
          <a:xfrm>
            <a:off x="8126031" y="3080587"/>
            <a:ext cx="7086600" cy="3451786"/>
          </a:xfrm>
          <a:prstGeom prst="roundRect">
            <a:avLst>
              <a:gd name="adj" fmla="val 4241"/>
            </a:avLst>
          </a:prstGeom>
          <a:solidFill>
            <a:schemeClr val="l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Spark SQL was created to overcome the limitations of Apache Hive.</a:t>
            </a:r>
            <a:endParaRPr lang="en-US"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was released in 2014.</a:t>
            </a:r>
            <a:endParaRPr lang="en-US"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is built on top of the Spark Core module.</a:t>
            </a:r>
            <a:endParaRPr lang="en-US" sz="14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200"/>
              <a:buFont typeface="Arial"/>
              <a:buChar char="•"/>
            </a:pPr>
            <a:r>
              <a:rPr lang="en-US" sz="2200" b="0" i="0" u="none" strike="noStrike" cap="none" dirty="0">
                <a:solidFill>
                  <a:srgbClr val="3F3F3F"/>
                </a:solidFill>
                <a:latin typeface="Open Sans"/>
                <a:ea typeface="Open Sans"/>
                <a:cs typeface="Open Sans"/>
                <a:sym typeface="Open Sans"/>
              </a:rPr>
              <a:t>It can integrate with NoSQL databases, but it primarily works with RDBMS.</a:t>
            </a:r>
          </a:p>
        </p:txBody>
      </p:sp>
      <p:sp>
        <p:nvSpPr>
          <p:cNvPr id="180" name="Google Shape;180;p121"/>
          <p:cNvSpPr txBox="1">
            <a:spLocks noGrp="1"/>
          </p:cNvSpPr>
          <p:nvPr>
            <p:ph type="title"/>
          </p:nvPr>
        </p:nvSpPr>
        <p:spPr>
          <a:xfrm>
            <a:off x="-19050" y="287258"/>
            <a:ext cx="16275050" cy="687387"/>
          </a:xfrm>
          <a:noFill/>
          <a:ln>
            <a:noFill/>
          </a:ln>
        </p:spPr>
        <p:txBody>
          <a:bodyPr spcFirstLastPara="1" wrap="square" lIns="91425" tIns="45700" rIns="91425" bIns="45700" anchor="ctr" anchorCtr="0">
            <a:normAutofit/>
          </a:bodyPr>
          <a:lstStyle/>
          <a:p>
            <a:pPr lvl="0"/>
            <a:r>
              <a:rPr lang="en-US" dirty="0">
                <a:sym typeface="Open Sans"/>
              </a:rPr>
              <a:t>Need for Spark SQL</a:t>
            </a:r>
            <a:endParaRPr lang="en-US" dirty="0"/>
          </a:p>
        </p:txBody>
      </p:sp>
      <p:pic>
        <p:nvPicPr>
          <p:cNvPr id="183" name="Google Shape;183;p121"/>
          <p:cNvPicPr preferRelativeResize="0"/>
          <p:nvPr/>
        </p:nvPicPr>
        <p:blipFill rotWithShape="1">
          <a:blip r:embed="rId3">
            <a:alphaModFix/>
          </a:blip>
          <a:srcRect/>
          <a:stretch/>
        </p:blipFill>
        <p:spPr>
          <a:xfrm>
            <a:off x="5683455" y="724207"/>
            <a:ext cx="4889089" cy="521025"/>
          </a:xfrm>
          <a:prstGeom prst="rect">
            <a:avLst/>
          </a:prstGeom>
          <a:noFill/>
          <a:ln>
            <a:noFill/>
          </a:ln>
        </p:spPr>
      </p:pic>
      <p:pic>
        <p:nvPicPr>
          <p:cNvPr id="3" name="Google Shape;175;p120">
            <a:extLst>
              <a:ext uri="{FF2B5EF4-FFF2-40B4-BE49-F238E27FC236}">
                <a16:creationId xmlns:a16="http://schemas.microsoft.com/office/drawing/2014/main" id="{39A3D491-D417-92F0-7680-E322F02009FC}"/>
              </a:ext>
            </a:extLst>
          </p:cNvPr>
          <p:cNvPicPr preferRelativeResize="0"/>
          <p:nvPr/>
        </p:nvPicPr>
        <p:blipFill rotWithShape="1">
          <a:blip r:embed="rId4">
            <a:alphaModFix/>
          </a:blip>
          <a:srcRect/>
          <a:stretch/>
        </p:blipFill>
        <p:spPr>
          <a:xfrm>
            <a:off x="1109688" y="2836729"/>
            <a:ext cx="6867525" cy="28479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r>
              <a:rPr lang="en-US" sz="2200" b="0" i="0" u="none" strike="noStrike" cap="none" dirty="0">
                <a:solidFill>
                  <a:schemeClr val="dk1"/>
                </a:solidFill>
                <a:latin typeface="Open Sans"/>
                <a:ea typeface="Open Sans"/>
                <a:cs typeface="Open Sans"/>
                <a:sym typeface="Open Sans"/>
              </a:rPr>
              <a:t>Spark Core and RDDs</a:t>
            </a:r>
          </a:p>
          <a:p>
            <a:endParaRPr lang="en-US" sz="2200" dirty="0"/>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r>
              <a:rPr lang="en-US" sz="2200" b="0" i="0" u="none" strike="noStrike" cap="none" dirty="0">
                <a:solidFill>
                  <a:schemeClr val="dk1"/>
                </a:solidFill>
                <a:latin typeface="Open Sans"/>
                <a:ea typeface="Open Sans"/>
                <a:cs typeface="Open Sans"/>
                <a:sym typeface="Open Sans"/>
              </a:rPr>
              <a:t>Spark SQL</a:t>
            </a:r>
            <a:r>
              <a:rPr lang="en-US" sz="2200" dirty="0"/>
              <a:t> </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r>
              <a:rPr lang="en-US" sz="2200" b="0" i="0" u="none" strike="noStrike" cap="none" dirty="0">
                <a:solidFill>
                  <a:schemeClr val="dk1"/>
                </a:solidFill>
                <a:latin typeface="Open Sans"/>
                <a:ea typeface="Open Sans"/>
                <a:cs typeface="Open Sans"/>
                <a:sym typeface="Open Sans"/>
              </a:rPr>
              <a:t>Spark Streaming</a:t>
            </a:r>
            <a:r>
              <a:rPr lang="en-US" sz="2200" dirty="0"/>
              <a:t> </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r>
              <a:rPr lang="en-US" sz="2200" b="0" i="0" u="none" strike="noStrike" cap="none" dirty="0">
                <a:solidFill>
                  <a:schemeClr val="dk1"/>
                </a:solidFill>
                <a:latin typeface="Open Sans"/>
                <a:ea typeface="Open Sans"/>
                <a:cs typeface="Open Sans"/>
                <a:sym typeface="Open Sans"/>
              </a:rPr>
              <a:t>All of the above</a:t>
            </a:r>
            <a:r>
              <a:rPr lang="en-US" sz="2200" dirty="0"/>
              <a:t> </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r>
              <a:rPr lang="en-US" sz="2200" b="1" i="0" u="none" strike="noStrike" cap="none" dirty="0">
                <a:solidFill>
                  <a:srgbClr val="3F3F3F"/>
                </a:solidFill>
                <a:latin typeface="Open Sans"/>
                <a:ea typeface="Open Sans"/>
                <a:cs typeface="Open Sans"/>
                <a:sym typeface="Open Sans"/>
              </a:rPr>
              <a:t>Which of the following are the components of the Spark project?</a:t>
            </a:r>
            <a:endParaRPr lang="en-US" dirty="0"/>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225201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D</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normAutofit/>
          </a:bodyPr>
          <a:lstStyle/>
          <a:p>
            <a:pPr lvl="0"/>
            <a:r>
              <a:rPr lang="en-US" sz="2200" dirty="0">
                <a:solidFill>
                  <a:schemeClr val="tx1">
                    <a:lumMod val="85000"/>
                    <a:lumOff val="15000"/>
                  </a:schemeClr>
                </a:solidFill>
                <a:sym typeface="Open Sans"/>
              </a:rPr>
              <a:t>Spark Core and RDDs, Spark SQL, and Spark Streaming are some of the components of Spark project.</a:t>
            </a:r>
            <a:endParaRPr lang="en-US" sz="2200" dirty="0">
              <a:solidFill>
                <a:schemeClr val="tx1">
                  <a:lumMod val="85000"/>
                  <a:lumOff val="15000"/>
                </a:schemeClr>
              </a:solidFill>
            </a:endParaRPr>
          </a:p>
        </p:txBody>
      </p:sp>
      <p:sp>
        <p:nvSpPr>
          <p:cNvPr id="4" name="Text Placeholder 3">
            <a:extLst>
              <a:ext uri="{FF2B5EF4-FFF2-40B4-BE49-F238E27FC236}">
                <a16:creationId xmlns:a16="http://schemas.microsoft.com/office/drawing/2014/main" id="{3D2C483C-2397-2A60-C1BC-40404E768286}"/>
              </a:ext>
            </a:extLst>
          </p:cNvPr>
          <p:cNvSpPr>
            <a:spLocks noGrp="1"/>
          </p:cNvSpPr>
          <p:nvPr>
            <p:ph type="body" sz="quarter" idx="15"/>
          </p:nvPr>
        </p:nvSpPr>
        <p:spPr>
          <a:xfrm>
            <a:off x="2338682" y="5511422"/>
            <a:ext cx="11250613" cy="836613"/>
          </a:xfrm>
        </p:spPr>
        <p:txBody>
          <a:bodyPr>
            <a:normAutofit/>
          </a:bodyPr>
          <a:lstStyle/>
          <a:p>
            <a:r>
              <a:rPr lang="en-US" sz="2200" b="0" i="0" u="none" strike="noStrike" cap="none" dirty="0">
                <a:solidFill>
                  <a:schemeClr val="dk1"/>
                </a:solidFill>
                <a:latin typeface="Open Sans"/>
                <a:ea typeface="Open Sans"/>
                <a:cs typeface="Open Sans"/>
                <a:sym typeface="Open Sans"/>
              </a:rPr>
              <a:t>All of the above</a:t>
            </a:r>
            <a:endParaRPr lang="en-IN" sz="2200" dirty="0"/>
          </a:p>
          <a:p>
            <a:endParaRPr lang="en-US" sz="2200" dirty="0"/>
          </a:p>
          <a:p>
            <a:endParaRPr lang="en-US" sz="2200" dirty="0"/>
          </a:p>
        </p:txBody>
      </p:sp>
      <p:sp>
        <p:nvSpPr>
          <p:cNvPr id="5" name="Text Placeholder 4">
            <a:extLst>
              <a:ext uri="{FF2B5EF4-FFF2-40B4-BE49-F238E27FC236}">
                <a16:creationId xmlns:a16="http://schemas.microsoft.com/office/drawing/2014/main" id="{ABE7ACEE-E11C-4DCD-1E48-7CA2E43E1198}"/>
              </a:ext>
            </a:extLst>
          </p:cNvPr>
          <p:cNvSpPr>
            <a:spLocks noGrp="1"/>
          </p:cNvSpPr>
          <p:nvPr>
            <p:ph type="body" sz="quarter" idx="14"/>
          </p:nvPr>
        </p:nvSpPr>
        <p:spPr>
          <a:xfrm>
            <a:off x="2334566" y="4568181"/>
            <a:ext cx="11250613" cy="836613"/>
          </a:xfrm>
        </p:spPr>
        <p:txBody>
          <a:bodyPr>
            <a:normAutofit/>
          </a:bodyPr>
          <a:lstStyle/>
          <a:p>
            <a:r>
              <a:rPr lang="en-US" sz="2200" b="0" i="0" u="none" strike="noStrike" cap="none" dirty="0">
                <a:solidFill>
                  <a:schemeClr val="dk1"/>
                </a:solidFill>
                <a:latin typeface="Open Sans"/>
                <a:ea typeface="Open Sans"/>
                <a:cs typeface="Open Sans"/>
                <a:sym typeface="Open Sans"/>
              </a:rPr>
              <a:t>Spark Streaming</a:t>
            </a:r>
            <a:r>
              <a:rPr lang="en-US" sz="2200" dirty="0"/>
              <a:t> </a:t>
            </a:r>
          </a:p>
          <a:p>
            <a:endParaRPr lang="en-US" sz="2200" dirty="0"/>
          </a:p>
        </p:txBody>
      </p:sp>
      <p:sp>
        <p:nvSpPr>
          <p:cNvPr id="6" name="Text Placeholder 5">
            <a:extLst>
              <a:ext uri="{FF2B5EF4-FFF2-40B4-BE49-F238E27FC236}">
                <a16:creationId xmlns:a16="http://schemas.microsoft.com/office/drawing/2014/main" id="{458BD640-3787-AF7E-54DE-FED4F4F14056}"/>
              </a:ext>
            </a:extLst>
          </p:cNvPr>
          <p:cNvSpPr>
            <a:spLocks noGrp="1"/>
          </p:cNvSpPr>
          <p:nvPr>
            <p:ph type="body" sz="quarter" idx="13"/>
          </p:nvPr>
        </p:nvSpPr>
        <p:spPr>
          <a:xfrm>
            <a:off x="2334566" y="3629064"/>
            <a:ext cx="11250613" cy="836613"/>
          </a:xfrm>
        </p:spPr>
        <p:txBody>
          <a:bodyPr>
            <a:normAutofit/>
          </a:bodyPr>
          <a:lstStyle/>
          <a:p>
            <a:r>
              <a:rPr lang="en-US" sz="2200" b="0" i="0" u="none" strike="noStrike" cap="none" dirty="0">
                <a:solidFill>
                  <a:schemeClr val="dk1"/>
                </a:solidFill>
                <a:latin typeface="Open Sans"/>
                <a:ea typeface="Open Sans"/>
                <a:cs typeface="Open Sans"/>
                <a:sym typeface="Open Sans"/>
              </a:rPr>
              <a:t>Spark SQL</a:t>
            </a:r>
            <a:r>
              <a:rPr lang="en-US" sz="2200" dirty="0"/>
              <a:t> </a:t>
            </a:r>
          </a:p>
          <a:p>
            <a:endParaRPr lang="en-US" sz="2200" dirty="0"/>
          </a:p>
        </p:txBody>
      </p:sp>
      <p:sp>
        <p:nvSpPr>
          <p:cNvPr id="7" name="Text Placeholder 6">
            <a:extLst>
              <a:ext uri="{FF2B5EF4-FFF2-40B4-BE49-F238E27FC236}">
                <a16:creationId xmlns:a16="http://schemas.microsoft.com/office/drawing/2014/main" id="{7B67C950-FF36-AEF1-D072-1F34712D0C9F}"/>
              </a:ext>
            </a:extLst>
          </p:cNvPr>
          <p:cNvSpPr>
            <a:spLocks noGrp="1"/>
          </p:cNvSpPr>
          <p:nvPr>
            <p:ph type="body" sz="quarter" idx="12"/>
          </p:nvPr>
        </p:nvSpPr>
        <p:spPr>
          <a:xfrm>
            <a:off x="2330450" y="2698180"/>
            <a:ext cx="11250613" cy="836613"/>
          </a:xfrm>
        </p:spPr>
        <p:txBody>
          <a:bodyPr>
            <a:noAutofit/>
          </a:bodyPr>
          <a:lstStyle/>
          <a:p>
            <a:r>
              <a:rPr lang="en-US" sz="2200" b="0" i="0" u="none" strike="noStrike" cap="none" dirty="0">
                <a:solidFill>
                  <a:schemeClr val="dk1"/>
                </a:solidFill>
                <a:latin typeface="Open Sans"/>
                <a:ea typeface="Open Sans"/>
                <a:cs typeface="Open Sans"/>
                <a:sym typeface="Open Sans"/>
              </a:rPr>
              <a:t>Spark Core and RDDs</a:t>
            </a:r>
          </a:p>
          <a:p>
            <a:r>
              <a:rPr lang="en-US" sz="2200" dirty="0"/>
              <a:t> </a:t>
            </a:r>
          </a:p>
          <a:p>
            <a:endParaRPr lang="en-US" sz="2200" dirty="0"/>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r>
              <a:rPr lang="en-US" sz="2200" b="1" i="0" u="none" strike="noStrike" cap="none" dirty="0">
                <a:solidFill>
                  <a:srgbClr val="3F3F3F"/>
                </a:solidFill>
                <a:latin typeface="Open Sans"/>
                <a:ea typeface="Open Sans"/>
                <a:cs typeface="Open Sans"/>
                <a:sym typeface="Open Sans"/>
              </a:rPr>
              <a:t>Which of the following are the components of the Spark project?</a:t>
            </a:r>
            <a:endParaRPr lang="en-US" dirty="0"/>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1</a:t>
            </a:r>
          </a:p>
        </p:txBody>
      </p:sp>
    </p:spTree>
    <p:extLst>
      <p:ext uri="{BB962C8B-B14F-4D97-AF65-F5344CB8AC3E}">
        <p14:creationId xmlns:p14="http://schemas.microsoft.com/office/powerpoint/2010/main" val="8777896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Client Mode</a:t>
            </a:r>
            <a:r>
              <a:rPr lang="en-US" sz="2200" dirty="0"/>
              <a:t> </a:t>
            </a: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Cluster Mode</a:t>
            </a:r>
            <a:r>
              <a:rPr lang="en-US" sz="2200" dirty="0"/>
              <a:t> </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Standalone Mode</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r>
              <a:rPr lang="en-US" sz="2200" dirty="0"/>
              <a:t>Mesos</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pPr marL="457189" marR="0" lvl="0" indent="-228594" algn="l" rtl="0">
              <a:lnSpc>
                <a:spcPct val="90000"/>
              </a:lnSpc>
              <a:spcBef>
                <a:spcPts val="1000"/>
              </a:spcBef>
              <a:spcAft>
                <a:spcPts val="0"/>
              </a:spcAft>
              <a:buClr>
                <a:schemeClr val="dk1"/>
              </a:buClr>
              <a:buSzPts val="2800"/>
              <a:buFont typeface="Arial"/>
              <a:buNone/>
            </a:pPr>
            <a:r>
              <a:rPr lang="en-US" b="1" i="0" u="none" strike="noStrike" cap="none" dirty="0">
                <a:solidFill>
                  <a:srgbClr val="3F3F3F"/>
                </a:solidFill>
                <a:latin typeface="Open Sans"/>
                <a:ea typeface="Open Sans"/>
                <a:cs typeface="Open Sans"/>
                <a:sym typeface="Open Sans"/>
              </a:rPr>
              <a:t>“Spark driver runs on the host from where the job is submitted”. Which mode is </a:t>
            </a:r>
            <a:endParaRPr lang="en-US" dirty="0"/>
          </a:p>
          <a:p>
            <a:pPr marL="457189" marR="0" lvl="0" indent="-228594" algn="l" rtl="0">
              <a:lnSpc>
                <a:spcPct val="90000"/>
              </a:lnSpc>
              <a:spcBef>
                <a:spcPts val="1000"/>
              </a:spcBef>
              <a:spcAft>
                <a:spcPts val="0"/>
              </a:spcAft>
              <a:buClr>
                <a:schemeClr val="dk1"/>
              </a:buClr>
              <a:buSzPts val="2800"/>
              <a:buFont typeface="Arial"/>
              <a:buNone/>
            </a:pPr>
            <a:r>
              <a:rPr lang="en-US" b="1" i="0" u="none" strike="noStrike" cap="none" dirty="0">
                <a:solidFill>
                  <a:srgbClr val="3F3F3F"/>
                </a:solidFill>
                <a:latin typeface="Open Sans"/>
                <a:ea typeface="Open Sans"/>
                <a:cs typeface="Open Sans"/>
                <a:sym typeface="Open Sans"/>
              </a:rPr>
              <a:t> being talked here?</a:t>
            </a:r>
            <a:endParaRPr lang="en-IN" dirty="0"/>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2</a:t>
            </a:r>
          </a:p>
        </p:txBody>
      </p:sp>
    </p:spTree>
    <p:extLst>
      <p:ext uri="{BB962C8B-B14F-4D97-AF65-F5344CB8AC3E}">
        <p14:creationId xmlns:p14="http://schemas.microsoft.com/office/powerpoint/2010/main" val="3829782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A</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normAutofit/>
          </a:bodyPr>
          <a:lstStyle/>
          <a:p>
            <a:r>
              <a:rPr lang="en-US" sz="2200" dirty="0">
                <a:latin typeface="Open Sans"/>
                <a:ea typeface="Open Sans"/>
                <a:cs typeface="Open Sans"/>
                <a:sym typeface="Open Sans"/>
              </a:rPr>
              <a:t> In client mode, </a:t>
            </a:r>
            <a:r>
              <a:rPr lang="en-US" sz="2200" b="1" dirty="0">
                <a:latin typeface="Open Sans"/>
                <a:ea typeface="Open Sans"/>
                <a:cs typeface="Open Sans"/>
                <a:sym typeface="Open Sans"/>
              </a:rPr>
              <a:t>the driver is launched directly within the spark-submit process which acts as a client  to the cluster</a:t>
            </a:r>
            <a:r>
              <a:rPr lang="en-US" sz="2200" dirty="0">
                <a:latin typeface="Open Sans"/>
                <a:ea typeface="Open Sans"/>
                <a:cs typeface="Open Sans"/>
                <a:sym typeface="Open Sans"/>
              </a:rPr>
              <a:t>. The input and output of the application is attached to the console.</a:t>
            </a:r>
            <a:endParaRPr lang="en-US" sz="2200" dirty="0"/>
          </a:p>
        </p:txBody>
      </p:sp>
      <p:sp>
        <p:nvSpPr>
          <p:cNvPr id="4" name="Text Placeholder 3">
            <a:extLst>
              <a:ext uri="{FF2B5EF4-FFF2-40B4-BE49-F238E27FC236}">
                <a16:creationId xmlns:a16="http://schemas.microsoft.com/office/drawing/2014/main" id="{3D2C483C-2397-2A60-C1BC-40404E768286}"/>
              </a:ext>
            </a:extLst>
          </p:cNvPr>
          <p:cNvSpPr>
            <a:spLocks noGrp="1"/>
          </p:cNvSpPr>
          <p:nvPr>
            <p:ph type="body" sz="quarter" idx="15"/>
          </p:nvPr>
        </p:nvSpPr>
        <p:spPr>
          <a:xfrm>
            <a:off x="2338682" y="5511422"/>
            <a:ext cx="11250613" cy="836613"/>
          </a:xfrm>
        </p:spPr>
        <p:txBody>
          <a:bodyPr>
            <a:normAutofit/>
          </a:bodyPr>
          <a:lstStyle/>
          <a:p>
            <a:r>
              <a:rPr lang="en-US" sz="2200" dirty="0"/>
              <a:t>Mesos </a:t>
            </a:r>
          </a:p>
          <a:p>
            <a:endParaRPr lang="en-US" sz="2200" dirty="0"/>
          </a:p>
        </p:txBody>
      </p:sp>
      <p:sp>
        <p:nvSpPr>
          <p:cNvPr id="5" name="Text Placeholder 4">
            <a:extLst>
              <a:ext uri="{FF2B5EF4-FFF2-40B4-BE49-F238E27FC236}">
                <a16:creationId xmlns:a16="http://schemas.microsoft.com/office/drawing/2014/main" id="{ABE7ACEE-E11C-4DCD-1E48-7CA2E43E1198}"/>
              </a:ext>
            </a:extLst>
          </p:cNvPr>
          <p:cNvSpPr>
            <a:spLocks noGrp="1"/>
          </p:cNvSpPr>
          <p:nvPr>
            <p:ph type="body" sz="quarter" idx="14"/>
          </p:nvPr>
        </p:nvSpPr>
        <p:spPr>
          <a:xfrm>
            <a:off x="2334566" y="4568181"/>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Standalone Mode</a:t>
            </a:r>
            <a:endParaRPr lang="en-US" sz="2200" dirty="0"/>
          </a:p>
          <a:p>
            <a:endParaRPr lang="en-US" sz="2200" dirty="0"/>
          </a:p>
        </p:txBody>
      </p:sp>
      <p:sp>
        <p:nvSpPr>
          <p:cNvPr id="6" name="Text Placeholder 5">
            <a:extLst>
              <a:ext uri="{FF2B5EF4-FFF2-40B4-BE49-F238E27FC236}">
                <a16:creationId xmlns:a16="http://schemas.microsoft.com/office/drawing/2014/main" id="{458BD640-3787-AF7E-54DE-FED4F4F14056}"/>
              </a:ext>
            </a:extLst>
          </p:cNvPr>
          <p:cNvSpPr>
            <a:spLocks noGrp="1"/>
          </p:cNvSpPr>
          <p:nvPr>
            <p:ph type="body" sz="quarter" idx="13"/>
          </p:nvPr>
        </p:nvSpPr>
        <p:spPr>
          <a:xfrm>
            <a:off x="2256746" y="3629064"/>
            <a:ext cx="11250613" cy="836613"/>
          </a:xfrm>
        </p:spPr>
        <p:txBody>
          <a:bodyPr>
            <a:normAutofit/>
          </a:bodyPr>
          <a:lstStyle/>
          <a:p>
            <a:r>
              <a:rPr lang="en-US" sz="2200" dirty="0"/>
              <a:t> </a:t>
            </a:r>
            <a:r>
              <a:rPr lang="en-US" sz="2200" b="0" i="0" u="none" strike="noStrike" cap="none" dirty="0">
                <a:solidFill>
                  <a:srgbClr val="3F3F3F"/>
                </a:solidFill>
                <a:latin typeface="Open Sans"/>
                <a:ea typeface="Open Sans"/>
                <a:cs typeface="Open Sans"/>
                <a:sym typeface="Open Sans"/>
              </a:rPr>
              <a:t>Cluster Mode</a:t>
            </a:r>
            <a:endParaRPr lang="en-US" sz="2200" dirty="0"/>
          </a:p>
          <a:p>
            <a:endParaRPr lang="en-US" sz="2200" dirty="0"/>
          </a:p>
        </p:txBody>
      </p:sp>
      <p:sp>
        <p:nvSpPr>
          <p:cNvPr id="7" name="Text Placeholder 6">
            <a:extLst>
              <a:ext uri="{FF2B5EF4-FFF2-40B4-BE49-F238E27FC236}">
                <a16:creationId xmlns:a16="http://schemas.microsoft.com/office/drawing/2014/main" id="{7B67C950-FF36-AEF1-D072-1F34712D0C9F}"/>
              </a:ext>
            </a:extLst>
          </p:cNvPr>
          <p:cNvSpPr>
            <a:spLocks noGrp="1"/>
          </p:cNvSpPr>
          <p:nvPr>
            <p:ph type="body" sz="quarter" idx="12"/>
          </p:nvPr>
        </p:nvSpPr>
        <p:spPr>
          <a:xfrm>
            <a:off x="2330450" y="2698180"/>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Client Mode</a:t>
            </a:r>
            <a:r>
              <a:rPr lang="en-US" sz="2200" dirty="0"/>
              <a:t> </a:t>
            </a:r>
          </a:p>
          <a:p>
            <a:endParaRPr lang="en-US" sz="2200" dirty="0"/>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pPr marL="457189" marR="0" lvl="0" indent="-228594" algn="l" rtl="0">
              <a:lnSpc>
                <a:spcPct val="90000"/>
              </a:lnSpc>
              <a:spcBef>
                <a:spcPts val="1000"/>
              </a:spcBef>
              <a:spcAft>
                <a:spcPts val="0"/>
              </a:spcAft>
              <a:buClr>
                <a:schemeClr val="dk1"/>
              </a:buClr>
              <a:buSzPts val="2800"/>
              <a:buFont typeface="Arial"/>
              <a:buNone/>
            </a:pPr>
            <a:r>
              <a:rPr lang="en-US" b="1" i="0" u="none" strike="noStrike" cap="none" dirty="0">
                <a:solidFill>
                  <a:srgbClr val="3F3F3F"/>
                </a:solidFill>
                <a:latin typeface="Open Sans"/>
                <a:ea typeface="Open Sans"/>
                <a:cs typeface="Open Sans"/>
                <a:sym typeface="Open Sans"/>
              </a:rPr>
              <a:t>“Spark driver runs on the host from where the job is submitted”. Which mode is </a:t>
            </a:r>
            <a:endParaRPr lang="en-US" dirty="0"/>
          </a:p>
          <a:p>
            <a:pPr marL="457189" marR="0" lvl="0" indent="-228594" algn="l" rtl="0">
              <a:lnSpc>
                <a:spcPct val="90000"/>
              </a:lnSpc>
              <a:spcBef>
                <a:spcPts val="1000"/>
              </a:spcBef>
              <a:spcAft>
                <a:spcPts val="0"/>
              </a:spcAft>
              <a:buClr>
                <a:schemeClr val="dk1"/>
              </a:buClr>
              <a:buSzPts val="2800"/>
              <a:buFont typeface="Arial"/>
              <a:buNone/>
            </a:pPr>
            <a:r>
              <a:rPr lang="en-US" b="1" i="0" u="none" strike="noStrike" cap="none" dirty="0">
                <a:solidFill>
                  <a:srgbClr val="3F3F3F"/>
                </a:solidFill>
                <a:latin typeface="Open Sans"/>
                <a:ea typeface="Open Sans"/>
                <a:cs typeface="Open Sans"/>
                <a:sym typeface="Open Sans"/>
              </a:rPr>
              <a:t> being talked here?</a:t>
            </a:r>
            <a:endParaRPr lang="en-IN" dirty="0"/>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2</a:t>
            </a:r>
          </a:p>
        </p:txBody>
      </p:sp>
    </p:spTree>
    <p:extLst>
      <p:ext uri="{BB962C8B-B14F-4D97-AF65-F5344CB8AC3E}">
        <p14:creationId xmlns:p14="http://schemas.microsoft.com/office/powerpoint/2010/main" val="26882334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Standalone</a:t>
            </a:r>
            <a:r>
              <a:rPr lang="en-US" sz="2200" dirty="0"/>
              <a:t> </a:t>
            </a: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Apache Mesos</a:t>
            </a:r>
          </a:p>
          <a:p>
            <a:r>
              <a:rPr lang="en-US" sz="2200" dirty="0"/>
              <a:t> </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Hadoop Yarn</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472512"/>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All of the above</a:t>
            </a:r>
          </a:p>
          <a:p>
            <a:r>
              <a:rPr lang="en-US" sz="2200" dirty="0"/>
              <a:t> </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pPr marL="457189" marR="0" lvl="0" indent="-228594" algn="l" rtl="0">
              <a:lnSpc>
                <a:spcPct val="90000"/>
              </a:lnSpc>
              <a:spcBef>
                <a:spcPts val="1000"/>
              </a:spcBef>
              <a:spcAft>
                <a:spcPts val="0"/>
              </a:spcAft>
              <a:buClr>
                <a:schemeClr val="dk1"/>
              </a:buClr>
              <a:buSzPts val="2800"/>
              <a:buFont typeface="Arial"/>
              <a:buNone/>
            </a:pPr>
            <a:r>
              <a:rPr lang="en-US" sz="2200" b="1" i="0" u="none" strike="noStrike" cap="none" dirty="0">
                <a:solidFill>
                  <a:srgbClr val="3F3F3F"/>
                </a:solidFill>
                <a:latin typeface="Open Sans"/>
                <a:ea typeface="Open Sans"/>
                <a:cs typeface="Open Sans"/>
                <a:sym typeface="Open Sans"/>
              </a:rPr>
              <a:t>Which of the following are the supported Cluster Managers?</a:t>
            </a: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3</a:t>
            </a:r>
          </a:p>
        </p:txBody>
      </p:sp>
    </p:spTree>
    <p:extLst>
      <p:ext uri="{BB962C8B-B14F-4D97-AF65-F5344CB8AC3E}">
        <p14:creationId xmlns:p14="http://schemas.microsoft.com/office/powerpoint/2010/main" val="3433100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D</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normAutofit/>
          </a:bodyPr>
          <a:lstStyle/>
          <a:p>
            <a:r>
              <a:rPr lang="en-US" sz="2200" dirty="0">
                <a:solidFill>
                  <a:srgbClr val="3F3F3F"/>
                </a:solidFill>
                <a:latin typeface="Open Sans"/>
                <a:ea typeface="Open Sans"/>
                <a:cs typeface="Open Sans"/>
                <a:sym typeface="Open Sans"/>
              </a:rPr>
              <a:t>Standalone, Apache Mesos, and Hadoop Yarn are all supported Cluster Managers.</a:t>
            </a:r>
            <a:endParaRPr lang="en-US" sz="2200" dirty="0"/>
          </a:p>
          <a:p>
            <a:r>
              <a:rPr lang="en-US" sz="2200" dirty="0"/>
              <a:t> </a:t>
            </a:r>
          </a:p>
          <a:p>
            <a:endParaRPr lang="en-US" sz="2200" dirty="0"/>
          </a:p>
        </p:txBody>
      </p:sp>
      <p:sp>
        <p:nvSpPr>
          <p:cNvPr id="4" name="Text Placeholder 3">
            <a:extLst>
              <a:ext uri="{FF2B5EF4-FFF2-40B4-BE49-F238E27FC236}">
                <a16:creationId xmlns:a16="http://schemas.microsoft.com/office/drawing/2014/main" id="{3D2C483C-2397-2A60-C1BC-40404E768286}"/>
              </a:ext>
            </a:extLst>
          </p:cNvPr>
          <p:cNvSpPr>
            <a:spLocks noGrp="1"/>
          </p:cNvSpPr>
          <p:nvPr>
            <p:ph type="body" sz="quarter" idx="15"/>
          </p:nvPr>
        </p:nvSpPr>
        <p:spPr>
          <a:xfrm>
            <a:off x="2338682" y="5511422"/>
            <a:ext cx="11250613" cy="836613"/>
          </a:xfrm>
        </p:spPr>
        <p:txBody>
          <a:bodyPr>
            <a:normAutofit lnSpcReduction="10000"/>
          </a:bodyPr>
          <a:lstStyle/>
          <a:p>
            <a:r>
              <a:rPr lang="en-US" sz="2200" b="0" i="0" u="none" strike="noStrike" cap="none" dirty="0">
                <a:solidFill>
                  <a:srgbClr val="3F3F3F"/>
                </a:solidFill>
                <a:latin typeface="Open Sans"/>
                <a:ea typeface="Open Sans"/>
                <a:cs typeface="Open Sans"/>
                <a:sym typeface="Open Sans"/>
              </a:rPr>
              <a:t>All of the above</a:t>
            </a:r>
          </a:p>
          <a:p>
            <a:r>
              <a:rPr lang="en-US" sz="2200" dirty="0"/>
              <a:t> </a:t>
            </a:r>
          </a:p>
          <a:p>
            <a:endParaRPr lang="en-US" sz="2200" dirty="0"/>
          </a:p>
        </p:txBody>
      </p:sp>
      <p:sp>
        <p:nvSpPr>
          <p:cNvPr id="5" name="Text Placeholder 4">
            <a:extLst>
              <a:ext uri="{FF2B5EF4-FFF2-40B4-BE49-F238E27FC236}">
                <a16:creationId xmlns:a16="http://schemas.microsoft.com/office/drawing/2014/main" id="{ABE7ACEE-E11C-4DCD-1E48-7CA2E43E1198}"/>
              </a:ext>
            </a:extLst>
          </p:cNvPr>
          <p:cNvSpPr>
            <a:spLocks noGrp="1"/>
          </p:cNvSpPr>
          <p:nvPr>
            <p:ph type="body" sz="quarter" idx="14"/>
          </p:nvPr>
        </p:nvSpPr>
        <p:spPr>
          <a:xfrm>
            <a:off x="2334566" y="4568181"/>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Hadoop Yarn</a:t>
            </a:r>
          </a:p>
          <a:p>
            <a:endParaRPr lang="en-US" sz="2200" dirty="0"/>
          </a:p>
        </p:txBody>
      </p:sp>
      <p:sp>
        <p:nvSpPr>
          <p:cNvPr id="6" name="Text Placeholder 5">
            <a:extLst>
              <a:ext uri="{FF2B5EF4-FFF2-40B4-BE49-F238E27FC236}">
                <a16:creationId xmlns:a16="http://schemas.microsoft.com/office/drawing/2014/main" id="{458BD640-3787-AF7E-54DE-FED4F4F14056}"/>
              </a:ext>
            </a:extLst>
          </p:cNvPr>
          <p:cNvSpPr>
            <a:spLocks noGrp="1"/>
          </p:cNvSpPr>
          <p:nvPr>
            <p:ph type="body" sz="quarter" idx="13"/>
          </p:nvPr>
        </p:nvSpPr>
        <p:spPr>
          <a:xfrm>
            <a:off x="2334566" y="3629064"/>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Apache Mesos</a:t>
            </a:r>
          </a:p>
          <a:p>
            <a:endParaRPr lang="en-US" sz="2200" dirty="0"/>
          </a:p>
        </p:txBody>
      </p:sp>
      <p:sp>
        <p:nvSpPr>
          <p:cNvPr id="7" name="Text Placeholder 6">
            <a:extLst>
              <a:ext uri="{FF2B5EF4-FFF2-40B4-BE49-F238E27FC236}">
                <a16:creationId xmlns:a16="http://schemas.microsoft.com/office/drawing/2014/main" id="{7B67C950-FF36-AEF1-D072-1F34712D0C9F}"/>
              </a:ext>
            </a:extLst>
          </p:cNvPr>
          <p:cNvSpPr>
            <a:spLocks noGrp="1"/>
          </p:cNvSpPr>
          <p:nvPr>
            <p:ph type="body" sz="quarter" idx="12"/>
          </p:nvPr>
        </p:nvSpPr>
        <p:spPr>
          <a:xfrm>
            <a:off x="2330450" y="2698180"/>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Standalone</a:t>
            </a:r>
            <a:r>
              <a:rPr lang="en-US" sz="2200" dirty="0"/>
              <a:t> </a:t>
            </a:r>
          </a:p>
          <a:p>
            <a:endParaRPr lang="en-US" sz="2200" dirty="0"/>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pPr marL="457189" marR="0" lvl="0" indent="-228594" algn="l" rtl="0">
              <a:lnSpc>
                <a:spcPct val="90000"/>
              </a:lnSpc>
              <a:spcBef>
                <a:spcPts val="1000"/>
              </a:spcBef>
              <a:spcAft>
                <a:spcPts val="0"/>
              </a:spcAft>
              <a:buClr>
                <a:schemeClr val="dk1"/>
              </a:buClr>
              <a:buSzPts val="2800"/>
              <a:buFont typeface="Arial"/>
              <a:buNone/>
            </a:pPr>
            <a:r>
              <a:rPr lang="en-US" sz="2200" b="1" i="0" u="none" strike="noStrike" cap="none" dirty="0">
                <a:solidFill>
                  <a:srgbClr val="3F3F3F"/>
                </a:solidFill>
                <a:latin typeface="Open Sans"/>
                <a:ea typeface="Open Sans"/>
                <a:cs typeface="Open Sans"/>
                <a:sym typeface="Open Sans"/>
              </a:rPr>
              <a:t>Which of the following are the supported Cluster Managers?</a:t>
            </a: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3</a:t>
            </a:r>
          </a:p>
        </p:txBody>
      </p:sp>
    </p:spTree>
    <p:extLst>
      <p:ext uri="{BB962C8B-B14F-4D97-AF65-F5344CB8AC3E}">
        <p14:creationId xmlns:p14="http://schemas.microsoft.com/office/powerpoint/2010/main" val="14984022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Spark shell console</a:t>
            </a:r>
            <a:r>
              <a:rPr lang="en-US" sz="2200" dirty="0"/>
              <a:t> </a:t>
            </a: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SparkR way</a:t>
            </a:r>
            <a:r>
              <a:rPr lang="en-US" sz="2200" dirty="0"/>
              <a:t> </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295656" y="4568181"/>
            <a:ext cx="11250613" cy="836613"/>
          </a:xfrm>
        </p:spPr>
        <p:txBody>
          <a:bodyPr>
            <a:normAutofit/>
          </a:bodyPr>
          <a:lstStyle/>
          <a:p>
            <a:r>
              <a:rPr lang="en-US" sz="2200" dirty="0"/>
              <a:t> </a:t>
            </a:r>
            <a:r>
              <a:rPr lang="en-US" sz="2200" b="0" i="0" u="none" strike="noStrike" cap="none" dirty="0">
                <a:solidFill>
                  <a:srgbClr val="3F3F3F"/>
                </a:solidFill>
                <a:latin typeface="Open Sans"/>
                <a:ea typeface="Open Sans"/>
                <a:cs typeface="Open Sans"/>
                <a:sym typeface="Open Sans"/>
              </a:rPr>
              <a:t>Jar file using Spark-Submit </a:t>
            </a:r>
          </a:p>
          <a:p>
            <a:endParaRPr lang="en-IN" sz="2200" dirty="0"/>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Executable file via Spark-Shell</a:t>
            </a:r>
            <a:r>
              <a:rPr lang="en-US" sz="2200" dirty="0"/>
              <a:t> </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pPr marL="457189" marR="0" lvl="0" indent="-228594" algn="l" rtl="0">
              <a:lnSpc>
                <a:spcPct val="90000"/>
              </a:lnSpc>
              <a:spcBef>
                <a:spcPts val="1000"/>
              </a:spcBef>
              <a:spcAft>
                <a:spcPts val="0"/>
              </a:spcAft>
              <a:buClr>
                <a:schemeClr val="dk1"/>
              </a:buClr>
              <a:buSzPts val="2800"/>
              <a:buFont typeface="Arial"/>
              <a:buNone/>
            </a:pPr>
            <a:r>
              <a:rPr lang="en-US" sz="2200" b="1" i="0" u="none" strike="noStrike" cap="none" dirty="0">
                <a:solidFill>
                  <a:srgbClr val="3F3F3F"/>
                </a:solidFill>
                <a:latin typeface="Open Sans"/>
                <a:ea typeface="Open Sans"/>
                <a:cs typeface="Open Sans"/>
                <a:sym typeface="Open Sans"/>
              </a:rPr>
              <a:t>Suppose you want to run spark job on production server to gather data of all those </a:t>
            </a:r>
            <a:endParaRPr lang="en-US" sz="2200" dirty="0"/>
          </a:p>
          <a:p>
            <a:pPr marL="457189" marR="0" lvl="0" indent="-228594" algn="l" rtl="0">
              <a:lnSpc>
                <a:spcPct val="90000"/>
              </a:lnSpc>
              <a:spcBef>
                <a:spcPts val="1000"/>
              </a:spcBef>
              <a:spcAft>
                <a:spcPts val="0"/>
              </a:spcAft>
              <a:buClr>
                <a:schemeClr val="dk1"/>
              </a:buClr>
              <a:buSzPts val="2800"/>
              <a:buFont typeface="Arial"/>
              <a:buNone/>
            </a:pPr>
            <a:r>
              <a:rPr lang="en-US" sz="2200" b="1" i="0" u="none" strike="noStrike" cap="none" dirty="0">
                <a:solidFill>
                  <a:srgbClr val="3F3F3F"/>
                </a:solidFill>
                <a:latin typeface="Open Sans"/>
                <a:ea typeface="Open Sans"/>
                <a:cs typeface="Open Sans"/>
                <a:sym typeface="Open Sans"/>
              </a:rPr>
              <a:t>bike station where count of vehicles is greater than 10 at any time. The job will be </a:t>
            </a:r>
            <a:endParaRPr lang="en-US" sz="2200" dirty="0"/>
          </a:p>
          <a:p>
            <a:pPr marL="457189" marR="0" lvl="0" indent="-228594" algn="l" rtl="0">
              <a:lnSpc>
                <a:spcPct val="90000"/>
              </a:lnSpc>
              <a:spcBef>
                <a:spcPts val="1000"/>
              </a:spcBef>
              <a:spcAft>
                <a:spcPts val="0"/>
              </a:spcAft>
              <a:buClr>
                <a:schemeClr val="dk1"/>
              </a:buClr>
              <a:buSzPts val="2800"/>
              <a:buFont typeface="Arial"/>
              <a:buNone/>
            </a:pPr>
            <a:r>
              <a:rPr lang="en-US" sz="2200" b="1" i="0" u="none" strike="noStrike" cap="none" dirty="0">
                <a:solidFill>
                  <a:srgbClr val="3F3F3F"/>
                </a:solidFill>
                <a:latin typeface="Open Sans"/>
                <a:ea typeface="Open Sans"/>
                <a:cs typeface="Open Sans"/>
                <a:sym typeface="Open Sans"/>
              </a:rPr>
              <a:t>submitted to YARN via :</a:t>
            </a:r>
            <a:endParaRPr lang="en-US" sz="2200" dirty="0"/>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4</a:t>
            </a:r>
          </a:p>
        </p:txBody>
      </p:sp>
    </p:spTree>
    <p:extLst>
      <p:ext uri="{BB962C8B-B14F-4D97-AF65-F5344CB8AC3E}">
        <p14:creationId xmlns:p14="http://schemas.microsoft.com/office/powerpoint/2010/main" val="1711182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C</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734981" y="7935913"/>
            <a:ext cx="12952412" cy="1004887"/>
          </a:xfrm>
        </p:spPr>
        <p:txBody>
          <a:bodyPr>
            <a:noAutofit/>
          </a:bodyPr>
          <a:lstStyle/>
          <a:p>
            <a:r>
              <a:rPr lang="en-US" sz="2200" dirty="0">
                <a:latin typeface="Open Sans"/>
                <a:ea typeface="Open Sans"/>
                <a:cs typeface="Open Sans"/>
                <a:sym typeface="Open Sans"/>
              </a:rPr>
              <a:t>The Spark-Submit script in Spark's bin directory is used </a:t>
            </a:r>
            <a:r>
              <a:rPr lang="en-US" sz="2200" b="1" dirty="0">
                <a:latin typeface="Open Sans"/>
                <a:ea typeface="Open Sans"/>
                <a:cs typeface="Open Sans"/>
                <a:sym typeface="Open Sans"/>
              </a:rPr>
              <a:t>to launch applications on a cluster</a:t>
            </a:r>
            <a:r>
              <a:rPr lang="en-US" sz="2200" dirty="0">
                <a:latin typeface="Open Sans"/>
                <a:ea typeface="Open Sans"/>
                <a:cs typeface="Open Sans"/>
                <a:sym typeface="Open Sans"/>
              </a:rPr>
              <a:t>.                It can use all of Spark’s</a:t>
            </a:r>
            <a:r>
              <a:rPr lang="en-US" sz="2200" dirty="0">
                <a:sym typeface="Open Sans"/>
              </a:rPr>
              <a:t> </a:t>
            </a:r>
            <a:r>
              <a:rPr lang="en-US" sz="2200" dirty="0">
                <a:latin typeface="Open Sans"/>
                <a:ea typeface="Open Sans"/>
                <a:cs typeface="Open Sans"/>
                <a:sym typeface="Open Sans"/>
              </a:rPr>
              <a:t>supported cluster managers through a uniform interface so to configure application for each one is not required.</a:t>
            </a:r>
            <a:endParaRPr lang="en-US" sz="2200" dirty="0"/>
          </a:p>
          <a:p>
            <a:endParaRPr lang="en-US" sz="2200" dirty="0"/>
          </a:p>
          <a:p>
            <a:endParaRPr lang="en-US" sz="2200" dirty="0"/>
          </a:p>
        </p:txBody>
      </p:sp>
      <p:sp>
        <p:nvSpPr>
          <p:cNvPr id="4" name="Text Placeholder 3">
            <a:extLst>
              <a:ext uri="{FF2B5EF4-FFF2-40B4-BE49-F238E27FC236}">
                <a16:creationId xmlns:a16="http://schemas.microsoft.com/office/drawing/2014/main" id="{3D2C483C-2397-2A60-C1BC-40404E768286}"/>
              </a:ext>
            </a:extLst>
          </p:cNvPr>
          <p:cNvSpPr>
            <a:spLocks noGrp="1"/>
          </p:cNvSpPr>
          <p:nvPr>
            <p:ph type="body" sz="quarter" idx="15"/>
          </p:nvPr>
        </p:nvSpPr>
        <p:spPr>
          <a:xfrm>
            <a:off x="2338682" y="5511422"/>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Executable file via Spark-Shell</a:t>
            </a:r>
            <a:endParaRPr lang="en-US" sz="2200" dirty="0"/>
          </a:p>
          <a:p>
            <a:endParaRPr lang="en-US" sz="2200" dirty="0"/>
          </a:p>
        </p:txBody>
      </p:sp>
      <p:sp>
        <p:nvSpPr>
          <p:cNvPr id="5" name="Text Placeholder 4">
            <a:extLst>
              <a:ext uri="{FF2B5EF4-FFF2-40B4-BE49-F238E27FC236}">
                <a16:creationId xmlns:a16="http://schemas.microsoft.com/office/drawing/2014/main" id="{ABE7ACEE-E11C-4DCD-1E48-7CA2E43E1198}"/>
              </a:ext>
            </a:extLst>
          </p:cNvPr>
          <p:cNvSpPr>
            <a:spLocks noGrp="1"/>
          </p:cNvSpPr>
          <p:nvPr>
            <p:ph type="body" sz="quarter" idx="14"/>
          </p:nvPr>
        </p:nvSpPr>
        <p:spPr>
          <a:xfrm>
            <a:off x="2373476" y="4568181"/>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Jar file using Spark-Submit </a:t>
            </a:r>
            <a:r>
              <a:rPr lang="en-US" sz="2200" dirty="0"/>
              <a:t> </a:t>
            </a:r>
          </a:p>
          <a:p>
            <a:endParaRPr lang="en-US" sz="2200" dirty="0"/>
          </a:p>
        </p:txBody>
      </p:sp>
      <p:sp>
        <p:nvSpPr>
          <p:cNvPr id="6" name="Text Placeholder 5">
            <a:extLst>
              <a:ext uri="{FF2B5EF4-FFF2-40B4-BE49-F238E27FC236}">
                <a16:creationId xmlns:a16="http://schemas.microsoft.com/office/drawing/2014/main" id="{458BD640-3787-AF7E-54DE-FED4F4F14056}"/>
              </a:ext>
            </a:extLst>
          </p:cNvPr>
          <p:cNvSpPr>
            <a:spLocks noGrp="1"/>
          </p:cNvSpPr>
          <p:nvPr>
            <p:ph type="body" sz="quarter" idx="13"/>
          </p:nvPr>
        </p:nvSpPr>
        <p:spPr>
          <a:xfrm>
            <a:off x="2334566" y="3629064"/>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SparkR way</a:t>
            </a:r>
            <a:r>
              <a:rPr lang="en-US" sz="2200" dirty="0"/>
              <a:t> </a:t>
            </a:r>
          </a:p>
          <a:p>
            <a:endParaRPr lang="en-US" sz="2200" dirty="0"/>
          </a:p>
        </p:txBody>
      </p:sp>
      <p:sp>
        <p:nvSpPr>
          <p:cNvPr id="7" name="Text Placeholder 6">
            <a:extLst>
              <a:ext uri="{FF2B5EF4-FFF2-40B4-BE49-F238E27FC236}">
                <a16:creationId xmlns:a16="http://schemas.microsoft.com/office/drawing/2014/main" id="{7B67C950-FF36-AEF1-D072-1F34712D0C9F}"/>
              </a:ext>
            </a:extLst>
          </p:cNvPr>
          <p:cNvSpPr>
            <a:spLocks noGrp="1"/>
          </p:cNvSpPr>
          <p:nvPr>
            <p:ph type="body" sz="quarter" idx="12"/>
          </p:nvPr>
        </p:nvSpPr>
        <p:spPr>
          <a:xfrm>
            <a:off x="2330450" y="2698180"/>
            <a:ext cx="11250613" cy="836613"/>
          </a:xfrm>
        </p:spPr>
        <p:txBody>
          <a:bodyPr>
            <a:normAutofit/>
          </a:bodyPr>
          <a:lstStyle/>
          <a:p>
            <a:r>
              <a:rPr lang="en-US" sz="2200" b="0" i="0" u="none" strike="noStrike" cap="none" dirty="0">
                <a:solidFill>
                  <a:srgbClr val="3F3F3F"/>
                </a:solidFill>
                <a:latin typeface="Open Sans"/>
                <a:ea typeface="Open Sans"/>
                <a:cs typeface="Open Sans"/>
                <a:sym typeface="Open Sans"/>
              </a:rPr>
              <a:t>Spark shell console</a:t>
            </a:r>
            <a:r>
              <a:rPr lang="en-US" sz="2200" dirty="0"/>
              <a:t> </a:t>
            </a:r>
          </a:p>
          <a:p>
            <a:endParaRPr lang="en-US" sz="2200" dirty="0"/>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pPr marL="457189" marR="0" lvl="0" indent="-228594" algn="l" rtl="0">
              <a:lnSpc>
                <a:spcPct val="90000"/>
              </a:lnSpc>
              <a:spcBef>
                <a:spcPts val="1000"/>
              </a:spcBef>
              <a:spcAft>
                <a:spcPts val="0"/>
              </a:spcAft>
              <a:buClr>
                <a:schemeClr val="dk1"/>
              </a:buClr>
              <a:buSzPts val="2800"/>
              <a:buFont typeface="Arial"/>
              <a:buNone/>
            </a:pPr>
            <a:r>
              <a:rPr lang="en-US" sz="2200" b="1" i="0" u="none" strike="noStrike" cap="none" dirty="0">
                <a:solidFill>
                  <a:srgbClr val="3F3F3F"/>
                </a:solidFill>
                <a:latin typeface="Open Sans"/>
                <a:ea typeface="Open Sans"/>
                <a:cs typeface="Open Sans"/>
                <a:sym typeface="Open Sans"/>
              </a:rPr>
              <a:t>Suppose you want to run spark job on production server to gather data of all those </a:t>
            </a:r>
            <a:endParaRPr lang="en-US" sz="2200" dirty="0"/>
          </a:p>
          <a:p>
            <a:pPr marL="457189" marR="0" lvl="0" indent="-228594" algn="l" rtl="0">
              <a:lnSpc>
                <a:spcPct val="90000"/>
              </a:lnSpc>
              <a:spcBef>
                <a:spcPts val="1000"/>
              </a:spcBef>
              <a:spcAft>
                <a:spcPts val="0"/>
              </a:spcAft>
              <a:buClr>
                <a:schemeClr val="dk1"/>
              </a:buClr>
              <a:buSzPts val="2800"/>
              <a:buFont typeface="Arial"/>
              <a:buNone/>
            </a:pPr>
            <a:r>
              <a:rPr lang="en-US" sz="2200" b="1" i="0" u="none" strike="noStrike" cap="none" dirty="0">
                <a:solidFill>
                  <a:srgbClr val="3F3F3F"/>
                </a:solidFill>
                <a:latin typeface="Open Sans"/>
                <a:ea typeface="Open Sans"/>
                <a:cs typeface="Open Sans"/>
                <a:sym typeface="Open Sans"/>
              </a:rPr>
              <a:t>bike station where count of vehicles is greater than 10 at any time. The job will be </a:t>
            </a:r>
            <a:endParaRPr lang="en-US" sz="2200" dirty="0"/>
          </a:p>
          <a:p>
            <a:pPr marL="457189" marR="0" lvl="0" indent="-228594" algn="l" rtl="0">
              <a:lnSpc>
                <a:spcPct val="90000"/>
              </a:lnSpc>
              <a:spcBef>
                <a:spcPts val="1000"/>
              </a:spcBef>
              <a:spcAft>
                <a:spcPts val="0"/>
              </a:spcAft>
              <a:buClr>
                <a:schemeClr val="dk1"/>
              </a:buClr>
              <a:buSzPts val="2800"/>
              <a:buFont typeface="Arial"/>
              <a:buNone/>
            </a:pPr>
            <a:r>
              <a:rPr lang="en-US" sz="2200" b="1" i="0" u="none" strike="noStrike" cap="none" dirty="0">
                <a:solidFill>
                  <a:srgbClr val="3F3F3F"/>
                </a:solidFill>
                <a:latin typeface="Open Sans"/>
                <a:ea typeface="Open Sans"/>
                <a:cs typeface="Open Sans"/>
                <a:sym typeface="Open Sans"/>
              </a:rPr>
              <a:t>submitted to YARN via :</a:t>
            </a:r>
            <a:endParaRPr lang="en-US" sz="2200" dirty="0"/>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4</a:t>
            </a:r>
          </a:p>
        </p:txBody>
      </p:sp>
    </p:spTree>
    <p:extLst>
      <p:ext uri="{BB962C8B-B14F-4D97-AF65-F5344CB8AC3E}">
        <p14:creationId xmlns:p14="http://schemas.microsoft.com/office/powerpoint/2010/main" val="1243247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r>
              <a:rPr lang="en-US" sz="2200" b="0" dirty="0">
                <a:solidFill>
                  <a:srgbClr val="3F3F3F"/>
                </a:solidFill>
                <a:latin typeface="Open Sans"/>
                <a:ea typeface="Open Sans"/>
                <a:cs typeface="Open Sans"/>
                <a:sym typeface="Open Sans"/>
              </a:rPr>
              <a:t>It provides the DataFrame API</a:t>
            </a:r>
            <a:endParaRPr lang="en-US" sz="2200" dirty="0"/>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r>
              <a:rPr lang="en-US" sz="2200" dirty="0">
                <a:solidFill>
                  <a:srgbClr val="3F3F3F"/>
                </a:solidFill>
                <a:latin typeface="Open Sans"/>
                <a:ea typeface="Open Sans"/>
                <a:cs typeface="Open Sans"/>
                <a:sym typeface="Open Sans"/>
              </a:rPr>
              <a:t>It defines DataFrames containing rows and columns</a:t>
            </a:r>
            <a:r>
              <a:rPr lang="en-US" sz="2200" dirty="0"/>
              <a:t> </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r>
              <a:rPr lang="en-US" sz="2200" dirty="0">
                <a:solidFill>
                  <a:srgbClr val="3F3F3F"/>
                </a:solidFill>
                <a:latin typeface="Open Sans"/>
                <a:ea typeface="Open Sans"/>
                <a:cs typeface="Open Sans"/>
                <a:sym typeface="Open Sans"/>
              </a:rPr>
              <a:t>It provides the Catalyst Optimizer along with SQL engine and CLI</a:t>
            </a:r>
            <a:r>
              <a:rPr lang="en-US" sz="2200" dirty="0"/>
              <a:t> </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r>
              <a:rPr lang="en-US" sz="2200" dirty="0">
                <a:solidFill>
                  <a:srgbClr val="3F3F3F"/>
                </a:solidFill>
                <a:latin typeface="Open Sans"/>
                <a:ea typeface="Open Sans"/>
                <a:cs typeface="Open Sans"/>
                <a:sym typeface="Open Sans"/>
              </a:rPr>
              <a:t>All of the above</a:t>
            </a:r>
          </a:p>
          <a:p>
            <a:r>
              <a:rPr lang="en-US" sz="2200" dirty="0"/>
              <a:t> </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r>
              <a:rPr lang="en-US" b="1" i="0" u="none" strike="noStrike" cap="none" dirty="0">
                <a:solidFill>
                  <a:srgbClr val="3F3F3F"/>
                </a:solidFill>
                <a:latin typeface="Open Sans"/>
                <a:ea typeface="Open Sans"/>
                <a:cs typeface="Open Sans"/>
                <a:sym typeface="Open Sans"/>
              </a:rPr>
              <a:t> What are the functions of Spark SQL?</a:t>
            </a:r>
            <a:endParaRPr lang="en-US" dirty="0"/>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5</a:t>
            </a:r>
          </a:p>
        </p:txBody>
      </p:sp>
    </p:spTree>
    <p:extLst>
      <p:ext uri="{BB962C8B-B14F-4D97-AF65-F5344CB8AC3E}">
        <p14:creationId xmlns:p14="http://schemas.microsoft.com/office/powerpoint/2010/main" val="352811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2"/>
          <p:cNvSpPr txBox="1">
            <a:spLocks noGrp="1"/>
          </p:cNvSpPr>
          <p:nvPr>
            <p:ph type="title"/>
          </p:nvPr>
        </p:nvSpPr>
        <p:spPr>
          <a:xfrm>
            <a:off x="2831" y="285669"/>
            <a:ext cx="16275050" cy="687387"/>
          </a:xfrm>
          <a:noFill/>
          <a:ln>
            <a:noFill/>
          </a:ln>
        </p:spPr>
        <p:txBody>
          <a:bodyPr spcFirstLastPara="1" wrap="square" lIns="91425" tIns="45700" rIns="91425" bIns="45700" anchor="ctr" anchorCtr="0">
            <a:normAutofit/>
          </a:bodyPr>
          <a:lstStyle/>
          <a:p>
            <a:pPr lvl="0"/>
            <a:r>
              <a:rPr lang="en-US" dirty="0">
                <a:sym typeface="Open Sans"/>
              </a:rPr>
              <a:t>Limitations of Apache Hive</a:t>
            </a:r>
          </a:p>
        </p:txBody>
      </p:sp>
      <p:grpSp>
        <p:nvGrpSpPr>
          <p:cNvPr id="189" name="Google Shape;189;p122"/>
          <p:cNvGrpSpPr/>
          <p:nvPr/>
        </p:nvGrpSpPr>
        <p:grpSpPr>
          <a:xfrm>
            <a:off x="1485901" y="1905000"/>
            <a:ext cx="12401550" cy="5962650"/>
            <a:chOff x="353759" y="1491234"/>
            <a:chExt cx="10180129" cy="4946904"/>
          </a:xfrm>
        </p:grpSpPr>
        <p:sp>
          <p:nvSpPr>
            <p:cNvPr id="190" name="Google Shape;190;p122"/>
            <p:cNvSpPr/>
            <p:nvPr/>
          </p:nvSpPr>
          <p:spPr>
            <a:xfrm>
              <a:off x="3401568" y="1690688"/>
              <a:ext cx="7132320" cy="886968"/>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1"/>
                </a:solidFill>
                <a:latin typeface="Arial"/>
                <a:ea typeface="Arial"/>
                <a:cs typeface="Arial"/>
                <a:sym typeface="Arial"/>
              </a:endParaRPr>
            </a:p>
          </p:txBody>
        </p:sp>
        <p:sp>
          <p:nvSpPr>
            <p:cNvPr id="191" name="Google Shape;191;p122"/>
            <p:cNvSpPr/>
            <p:nvPr/>
          </p:nvSpPr>
          <p:spPr>
            <a:xfrm>
              <a:off x="3401568" y="2816257"/>
              <a:ext cx="7132320" cy="886968"/>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6"/>
                </a:solidFill>
                <a:latin typeface="Arial"/>
                <a:ea typeface="Arial"/>
                <a:cs typeface="Arial"/>
                <a:sym typeface="Arial"/>
              </a:endParaRPr>
            </a:p>
          </p:txBody>
        </p:sp>
        <p:sp>
          <p:nvSpPr>
            <p:cNvPr id="192" name="Google Shape;192;p122"/>
            <p:cNvSpPr/>
            <p:nvPr/>
          </p:nvSpPr>
          <p:spPr>
            <a:xfrm>
              <a:off x="3401568" y="3941826"/>
              <a:ext cx="7132320" cy="88696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193" name="Google Shape;193;p122"/>
            <p:cNvSpPr txBox="1"/>
            <p:nvPr/>
          </p:nvSpPr>
          <p:spPr>
            <a:xfrm>
              <a:off x="3401568" y="2936575"/>
              <a:ext cx="7132320" cy="63836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Open Sans"/>
                  <a:ea typeface="Open Sans"/>
                  <a:cs typeface="Open Sans"/>
                  <a:sym typeface="Open Sans"/>
                </a:rPr>
                <a:t>Real-time online transactional processing (OLTP) queries are not possible in Hive.</a:t>
              </a:r>
              <a:endParaRPr sz="1400" b="0" i="0" u="none" strike="noStrike" cap="none" dirty="0">
                <a:solidFill>
                  <a:srgbClr val="000000"/>
                </a:solidFill>
                <a:latin typeface="Arial"/>
                <a:ea typeface="Arial"/>
                <a:cs typeface="Arial"/>
                <a:sym typeface="Arial"/>
              </a:endParaRPr>
            </a:p>
          </p:txBody>
        </p:sp>
        <p:sp>
          <p:nvSpPr>
            <p:cNvPr id="194" name="Google Shape;194;p122"/>
            <p:cNvSpPr txBox="1"/>
            <p:nvPr/>
          </p:nvSpPr>
          <p:spPr>
            <a:xfrm>
              <a:off x="3401568" y="1830843"/>
              <a:ext cx="7132320" cy="63836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Open Sans"/>
                  <a:ea typeface="Open Sans"/>
                  <a:cs typeface="Open Sans"/>
                  <a:sym typeface="Open Sans"/>
                </a:rPr>
                <a:t>Apache Hive uses MapReduce as the execution engine which leads to lags in performance.</a:t>
              </a:r>
              <a:endParaRPr sz="1400" b="0" i="0" u="none" strike="noStrike" cap="none" dirty="0">
                <a:solidFill>
                  <a:srgbClr val="000000"/>
                </a:solidFill>
                <a:latin typeface="Arial"/>
                <a:ea typeface="Arial"/>
                <a:cs typeface="Arial"/>
                <a:sym typeface="Arial"/>
              </a:endParaRPr>
            </a:p>
          </p:txBody>
        </p:sp>
        <p:sp>
          <p:nvSpPr>
            <p:cNvPr id="195" name="Google Shape;195;p122"/>
            <p:cNvSpPr txBox="1"/>
            <p:nvPr/>
          </p:nvSpPr>
          <p:spPr>
            <a:xfrm>
              <a:off x="3401568" y="4158988"/>
              <a:ext cx="7132320" cy="35748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Open Sans"/>
                  <a:ea typeface="Open Sans"/>
                  <a:cs typeface="Open Sans"/>
                  <a:sym typeface="Open Sans"/>
                </a:rPr>
                <a:t>Row-level updates are not possible in Hive.</a:t>
              </a:r>
              <a:endParaRPr sz="1400" b="0" i="0" u="none" strike="noStrike" cap="none" dirty="0">
                <a:solidFill>
                  <a:srgbClr val="000000"/>
                </a:solidFill>
                <a:latin typeface="Arial"/>
                <a:ea typeface="Arial"/>
                <a:cs typeface="Arial"/>
                <a:sym typeface="Arial"/>
              </a:endParaRPr>
            </a:p>
          </p:txBody>
        </p:sp>
        <p:sp>
          <p:nvSpPr>
            <p:cNvPr id="196" name="Google Shape;196;p122"/>
            <p:cNvSpPr/>
            <p:nvPr/>
          </p:nvSpPr>
          <p:spPr>
            <a:xfrm>
              <a:off x="3401568" y="5093050"/>
              <a:ext cx="7132320" cy="88696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197" name="Google Shape;197;p122"/>
            <p:cNvSpPr txBox="1"/>
            <p:nvPr/>
          </p:nvSpPr>
          <p:spPr>
            <a:xfrm>
              <a:off x="3401568" y="5389810"/>
              <a:ext cx="7132320" cy="3574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Open Sans"/>
                  <a:ea typeface="Open Sans"/>
                  <a:cs typeface="Open Sans"/>
                  <a:sym typeface="Open Sans"/>
                </a:rPr>
                <a:t>Hive cannot drop encrypted databases.</a:t>
              </a:r>
              <a:endParaRPr sz="1400" b="0" i="0" u="none" strike="noStrike" cap="none" dirty="0">
                <a:solidFill>
                  <a:srgbClr val="000000"/>
                </a:solidFill>
                <a:latin typeface="Arial"/>
                <a:ea typeface="Arial"/>
                <a:cs typeface="Arial"/>
                <a:sym typeface="Arial"/>
              </a:endParaRPr>
            </a:p>
          </p:txBody>
        </p:sp>
        <p:sp>
          <p:nvSpPr>
            <p:cNvPr id="198" name="Google Shape;198;p122"/>
            <p:cNvSpPr/>
            <p:nvPr/>
          </p:nvSpPr>
          <p:spPr>
            <a:xfrm>
              <a:off x="2662428" y="1491234"/>
              <a:ext cx="667512" cy="4946904"/>
            </a:xfrm>
            <a:prstGeom prst="leftBrace">
              <a:avLst>
                <a:gd name="adj1" fmla="val 8333"/>
                <a:gd name="adj2" fmla="val 50000"/>
              </a:avLst>
            </a:prstGeom>
            <a:noFill/>
            <a:ln w="9525" cap="flat" cmpd="sng">
              <a:solidFill>
                <a:srgbClr val="5597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pic>
          <p:nvPicPr>
            <p:cNvPr id="199" name="Google Shape;199;p122" descr="A picture containing text, clipart&#10;&#10;Description automatically generated"/>
            <p:cNvPicPr preferRelativeResize="0"/>
            <p:nvPr/>
          </p:nvPicPr>
          <p:blipFill rotWithShape="1">
            <a:blip r:embed="rId3">
              <a:alphaModFix/>
            </a:blip>
            <a:srcRect/>
            <a:stretch/>
          </p:blipFill>
          <p:spPr>
            <a:xfrm>
              <a:off x="353759" y="2525836"/>
              <a:ext cx="2257425" cy="2028825"/>
            </a:xfrm>
            <a:prstGeom prst="rect">
              <a:avLst/>
            </a:prstGeom>
            <a:noFill/>
            <a:ln>
              <a:noFill/>
            </a:ln>
          </p:spPr>
        </p:pic>
      </p:grpSp>
      <p:sp>
        <p:nvSpPr>
          <p:cNvPr id="8" name="Brandline_LVC">
            <a:extLst>
              <a:ext uri="{FF2B5EF4-FFF2-40B4-BE49-F238E27FC236}">
                <a16:creationId xmlns:a16="http://schemas.microsoft.com/office/drawing/2014/main" id="{F6BBED61-E269-4BB0-3A72-51CCA54746B9}"/>
              </a:ext>
            </a:extLst>
          </p:cNvPr>
          <p:cNvSpPr/>
          <p:nvPr/>
        </p:nvSpPr>
        <p:spPr>
          <a:xfrm>
            <a:off x="5156200" y="872186"/>
            <a:ext cx="595518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A</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728290" y="7935913"/>
            <a:ext cx="13095288" cy="1004887"/>
          </a:xfrm>
        </p:spPr>
        <p:txBody>
          <a:bodyPr>
            <a:normAutofit/>
          </a:bodyPr>
          <a:lstStyle/>
          <a:p>
            <a:r>
              <a:rPr lang="en-US" sz="2200" dirty="0">
                <a:solidFill>
                  <a:schemeClr val="tx1">
                    <a:lumMod val="85000"/>
                    <a:lumOff val="15000"/>
                  </a:schemeClr>
                </a:solidFill>
                <a:sym typeface="Open Sans"/>
              </a:rPr>
              <a:t>Spark SQL provides the DataFrame API, It also defines DataFrames containing rows and columns, and provides the Catalyst Optimizer along with SQL engine and CLI.</a:t>
            </a:r>
            <a:endParaRPr lang="en-US" sz="2200" dirty="0">
              <a:solidFill>
                <a:schemeClr val="tx1">
                  <a:lumMod val="85000"/>
                  <a:lumOff val="15000"/>
                </a:schemeClr>
              </a:solidFill>
            </a:endParaRPr>
          </a:p>
          <a:p>
            <a:endParaRPr lang="en-US" sz="2200" dirty="0"/>
          </a:p>
          <a:p>
            <a:endParaRPr lang="en-US" sz="2200" dirty="0"/>
          </a:p>
        </p:txBody>
      </p:sp>
      <p:sp>
        <p:nvSpPr>
          <p:cNvPr id="4" name="Text Placeholder 3">
            <a:extLst>
              <a:ext uri="{FF2B5EF4-FFF2-40B4-BE49-F238E27FC236}">
                <a16:creationId xmlns:a16="http://schemas.microsoft.com/office/drawing/2014/main" id="{3D2C483C-2397-2A60-C1BC-40404E768286}"/>
              </a:ext>
            </a:extLst>
          </p:cNvPr>
          <p:cNvSpPr>
            <a:spLocks noGrp="1"/>
          </p:cNvSpPr>
          <p:nvPr>
            <p:ph type="body" sz="quarter" idx="15"/>
          </p:nvPr>
        </p:nvSpPr>
        <p:spPr>
          <a:xfrm>
            <a:off x="2338682" y="5511422"/>
            <a:ext cx="11250613" cy="836613"/>
          </a:xfrm>
        </p:spPr>
        <p:txBody>
          <a:bodyPr>
            <a:normAutofit/>
          </a:bodyPr>
          <a:lstStyle/>
          <a:p>
            <a:r>
              <a:rPr lang="en-US" sz="2200" dirty="0">
                <a:solidFill>
                  <a:srgbClr val="3F3F3F"/>
                </a:solidFill>
                <a:latin typeface="Open Sans"/>
                <a:ea typeface="Open Sans"/>
                <a:cs typeface="Open Sans"/>
                <a:sym typeface="Open Sans"/>
              </a:rPr>
              <a:t>All of the above</a:t>
            </a:r>
          </a:p>
          <a:p>
            <a:endParaRPr lang="en-US" sz="2200" dirty="0"/>
          </a:p>
        </p:txBody>
      </p:sp>
      <p:sp>
        <p:nvSpPr>
          <p:cNvPr id="5" name="Text Placeholder 4">
            <a:extLst>
              <a:ext uri="{FF2B5EF4-FFF2-40B4-BE49-F238E27FC236}">
                <a16:creationId xmlns:a16="http://schemas.microsoft.com/office/drawing/2014/main" id="{ABE7ACEE-E11C-4DCD-1E48-7CA2E43E1198}"/>
              </a:ext>
            </a:extLst>
          </p:cNvPr>
          <p:cNvSpPr>
            <a:spLocks noGrp="1"/>
          </p:cNvSpPr>
          <p:nvPr>
            <p:ph type="body" sz="quarter" idx="14"/>
          </p:nvPr>
        </p:nvSpPr>
        <p:spPr>
          <a:xfrm>
            <a:off x="2334566" y="4568181"/>
            <a:ext cx="11250613" cy="836613"/>
          </a:xfrm>
        </p:spPr>
        <p:txBody>
          <a:bodyPr>
            <a:normAutofit/>
          </a:bodyPr>
          <a:lstStyle/>
          <a:p>
            <a:r>
              <a:rPr lang="en-US" sz="2200" dirty="0">
                <a:solidFill>
                  <a:srgbClr val="3F3F3F"/>
                </a:solidFill>
                <a:latin typeface="Open Sans"/>
                <a:ea typeface="Open Sans"/>
                <a:cs typeface="Open Sans"/>
                <a:sym typeface="Open Sans"/>
              </a:rPr>
              <a:t>It provides the Catalyst Optimizer along with SQL engine and CLI</a:t>
            </a:r>
          </a:p>
          <a:p>
            <a:pPr lvl="0"/>
            <a:endParaRPr lang="en-US" sz="2200" dirty="0">
              <a:sym typeface="Open Sans"/>
            </a:endParaRPr>
          </a:p>
          <a:p>
            <a:endParaRPr lang="en-US" sz="2200" dirty="0"/>
          </a:p>
          <a:p>
            <a:endParaRPr lang="en-US" sz="2200" dirty="0"/>
          </a:p>
        </p:txBody>
      </p:sp>
      <p:sp>
        <p:nvSpPr>
          <p:cNvPr id="6" name="Text Placeholder 5">
            <a:extLst>
              <a:ext uri="{FF2B5EF4-FFF2-40B4-BE49-F238E27FC236}">
                <a16:creationId xmlns:a16="http://schemas.microsoft.com/office/drawing/2014/main" id="{458BD640-3787-AF7E-54DE-FED4F4F14056}"/>
              </a:ext>
            </a:extLst>
          </p:cNvPr>
          <p:cNvSpPr>
            <a:spLocks noGrp="1"/>
          </p:cNvSpPr>
          <p:nvPr>
            <p:ph type="body" sz="quarter" idx="13"/>
          </p:nvPr>
        </p:nvSpPr>
        <p:spPr>
          <a:xfrm>
            <a:off x="2334566" y="3629064"/>
            <a:ext cx="11250613" cy="836613"/>
          </a:xfrm>
        </p:spPr>
        <p:txBody>
          <a:bodyPr>
            <a:normAutofit/>
          </a:bodyPr>
          <a:lstStyle/>
          <a:p>
            <a:r>
              <a:rPr lang="en-US" sz="2200" dirty="0">
                <a:solidFill>
                  <a:srgbClr val="3F3F3F"/>
                </a:solidFill>
                <a:latin typeface="Open Sans"/>
                <a:ea typeface="Open Sans"/>
                <a:cs typeface="Open Sans"/>
                <a:sym typeface="Open Sans"/>
              </a:rPr>
              <a:t>It defines DataFrames containing rows and columns</a:t>
            </a:r>
            <a:endParaRPr lang="en-US" sz="2200" dirty="0"/>
          </a:p>
          <a:p>
            <a:endParaRPr lang="en-US" sz="2200" dirty="0"/>
          </a:p>
        </p:txBody>
      </p:sp>
      <p:sp>
        <p:nvSpPr>
          <p:cNvPr id="7" name="Text Placeholder 6">
            <a:extLst>
              <a:ext uri="{FF2B5EF4-FFF2-40B4-BE49-F238E27FC236}">
                <a16:creationId xmlns:a16="http://schemas.microsoft.com/office/drawing/2014/main" id="{7B67C950-FF36-AEF1-D072-1F34712D0C9F}"/>
              </a:ext>
            </a:extLst>
          </p:cNvPr>
          <p:cNvSpPr>
            <a:spLocks noGrp="1"/>
          </p:cNvSpPr>
          <p:nvPr>
            <p:ph type="body" sz="quarter" idx="12"/>
          </p:nvPr>
        </p:nvSpPr>
        <p:spPr>
          <a:xfrm>
            <a:off x="2330450" y="2698180"/>
            <a:ext cx="11250613" cy="836613"/>
          </a:xfrm>
        </p:spPr>
        <p:txBody>
          <a:bodyPr>
            <a:normAutofit/>
          </a:bodyPr>
          <a:lstStyle/>
          <a:p>
            <a:r>
              <a:rPr lang="en-US" sz="2200" b="0" dirty="0">
                <a:solidFill>
                  <a:srgbClr val="3F3F3F"/>
                </a:solidFill>
                <a:latin typeface="Open Sans"/>
                <a:ea typeface="Open Sans"/>
                <a:cs typeface="Open Sans"/>
                <a:sym typeface="Open Sans"/>
              </a:rPr>
              <a:t>It provides the DataFrame API</a:t>
            </a:r>
            <a:endParaRPr lang="en-US" sz="2200" dirty="0"/>
          </a:p>
          <a:p>
            <a:endParaRPr lang="en-US" sz="2200" dirty="0"/>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r>
              <a:rPr lang="en-US" b="1" i="0" u="none" strike="noStrike" cap="none" dirty="0">
                <a:solidFill>
                  <a:srgbClr val="3F3F3F"/>
                </a:solidFill>
                <a:latin typeface="Open Sans"/>
                <a:ea typeface="Open Sans"/>
                <a:cs typeface="Open Sans"/>
                <a:sym typeface="Open Sans"/>
              </a:rPr>
              <a:t> What are the functions of Spark SQL?</a:t>
            </a:r>
            <a:endParaRPr lang="en-US" dirty="0"/>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5</a:t>
            </a:r>
          </a:p>
        </p:txBody>
      </p:sp>
    </p:spTree>
    <p:extLst>
      <p:ext uri="{BB962C8B-B14F-4D97-AF65-F5344CB8AC3E}">
        <p14:creationId xmlns:p14="http://schemas.microsoft.com/office/powerpoint/2010/main" val="159447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2" name="Google Shape;1152;p33"/>
          <p:cNvSpPr txBox="1">
            <a:spLocks noGrp="1"/>
          </p:cNvSpPr>
          <p:nvPr>
            <p:ph type="title"/>
          </p:nvPr>
        </p:nvSpPr>
        <p:spPr>
          <a:noFill/>
          <a:ln>
            <a:noFill/>
          </a:ln>
        </p:spPr>
        <p:txBody>
          <a:bodyPr spcFirstLastPara="1" wrap="square" lIns="91425" tIns="45700" rIns="91425" bIns="45700" anchor="ctr" anchorCtr="0">
            <a:noAutofit/>
          </a:bodyPr>
          <a:lstStyle/>
          <a:p>
            <a:pPr lvl="0"/>
            <a:r>
              <a:rPr lang="en-US" dirty="0">
                <a:sym typeface="Open Sans"/>
              </a:rPr>
              <a:t>Lesson-End Project: Retail Business Analytics</a:t>
            </a:r>
            <a:endParaRPr lang="en-US" dirty="0"/>
          </a:p>
        </p:txBody>
      </p:sp>
      <p:sp>
        <p:nvSpPr>
          <p:cNvPr id="1153" name="Google Shape;1153;p33"/>
          <p:cNvSpPr txBox="1"/>
          <p:nvPr/>
        </p:nvSpPr>
        <p:spPr>
          <a:xfrm>
            <a:off x="5132417" y="1743334"/>
            <a:ext cx="9356316" cy="58552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200" b="1" i="0" u="none" strike="noStrike" cap="none" dirty="0">
                <a:solidFill>
                  <a:srgbClr val="3F3F3F"/>
                </a:solidFill>
                <a:latin typeface="Open Sans"/>
                <a:ea typeface="Open Sans"/>
                <a:cs typeface="Open Sans"/>
                <a:sym typeface="Open Sans"/>
              </a:rPr>
              <a:t>Problem Scenario:</a:t>
            </a:r>
          </a:p>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US" sz="2200" b="0" i="0" u="none" strike="noStrike" cap="none" dirty="0">
                <a:solidFill>
                  <a:srgbClr val="3F3F3F"/>
                </a:solidFill>
                <a:latin typeface="Open Sans"/>
                <a:ea typeface="Open Sans"/>
                <a:cs typeface="Open Sans"/>
                <a:sym typeface="Open Sans"/>
              </a:rPr>
              <a:t>Retail businesses sell items or services to customers for their consumption, usage, or pleasure. They typically sell items and services in-store, but some items are sold online or over the phone, and then shipped to the customer. Examples of retail businesses include clothing, drug, grocery, and convenience stores. As a Spark developer, you are required to find the fraud transactions per month with the number of orders and count.   </a:t>
            </a:r>
          </a:p>
          <a:p>
            <a:pPr marL="0" marR="0" lvl="0" indent="0" algn="l" rtl="0">
              <a:lnSpc>
                <a:spcPct val="115000"/>
              </a:lnSpc>
              <a:spcBef>
                <a:spcPts val="0"/>
              </a:spcBef>
              <a:spcAft>
                <a:spcPts val="0"/>
              </a:spcAft>
              <a:buNone/>
            </a:pPr>
            <a:endParaRPr lang="en-US" dirty="0"/>
          </a:p>
          <a:p>
            <a:pPr marL="0" marR="0" lvl="0" indent="0" algn="l" rtl="0">
              <a:lnSpc>
                <a:spcPct val="100000"/>
              </a:lnSpc>
              <a:spcBef>
                <a:spcPts val="0"/>
              </a:spcBef>
              <a:spcAft>
                <a:spcPts val="0"/>
              </a:spcAft>
              <a:buNone/>
            </a:pPr>
            <a:r>
              <a:rPr lang="en-US" sz="2200" b="1" i="0" u="none" strike="noStrike" cap="none" dirty="0">
                <a:solidFill>
                  <a:srgbClr val="3F3F3F"/>
                </a:solidFill>
                <a:latin typeface="Open Sans"/>
                <a:ea typeface="Open Sans"/>
                <a:cs typeface="Open Sans"/>
                <a:sym typeface="Open Sans"/>
              </a:rPr>
              <a:t>Objective: </a:t>
            </a:r>
            <a:r>
              <a:rPr lang="en-US" sz="2200" b="0" i="0" u="none" strike="noStrike" cap="none" dirty="0">
                <a:solidFill>
                  <a:srgbClr val="3F3F3F"/>
                </a:solidFill>
                <a:latin typeface="Open Sans"/>
                <a:ea typeface="Open Sans"/>
                <a:cs typeface="Open Sans"/>
                <a:sym typeface="Open Sans"/>
              </a:rPr>
              <a:t>The objective is to analyze the order table and perform the analytics using PySpark</a:t>
            </a:r>
            <a:endParaRPr dirty="0"/>
          </a:p>
          <a:p>
            <a:pPr marL="0" marR="0" lvl="0" indent="0" algn="l" rtl="0">
              <a:lnSpc>
                <a:spcPct val="100000"/>
              </a:lnSpc>
              <a:spcBef>
                <a:spcPts val="0"/>
              </a:spcBef>
              <a:spcAft>
                <a:spcPts val="0"/>
              </a:spcAft>
              <a:buNone/>
            </a:pPr>
            <a:endParaRPr sz="2200" b="0" i="0" u="none" strike="noStrike" cap="none" dirty="0">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2200" b="1" i="0" u="none" strike="noStrike" cap="none" dirty="0">
                <a:solidFill>
                  <a:srgbClr val="3F3F3F"/>
                </a:solidFill>
                <a:latin typeface="Open Sans"/>
                <a:ea typeface="Open Sans"/>
                <a:cs typeface="Open Sans"/>
                <a:sym typeface="Open Sans"/>
              </a:rPr>
              <a:t>Dataset </a:t>
            </a:r>
            <a:r>
              <a:rPr lang="en-US" sz="2200" b="1" dirty="0">
                <a:solidFill>
                  <a:srgbClr val="3F3F3F"/>
                </a:solidFill>
                <a:latin typeface="Open Sans"/>
                <a:ea typeface="Open Sans"/>
                <a:cs typeface="Open Sans"/>
                <a:sym typeface="Open Sans"/>
              </a:rPr>
              <a:t>to be Used</a:t>
            </a:r>
            <a:r>
              <a:rPr lang="en-US" sz="2200" b="1" i="0" u="none" strike="noStrike" cap="none" dirty="0">
                <a:solidFill>
                  <a:srgbClr val="3F3F3F"/>
                </a:solidFill>
                <a:latin typeface="Open Sans"/>
                <a:ea typeface="Open Sans"/>
                <a:cs typeface="Open Sans"/>
                <a:sym typeface="Open Sans"/>
              </a:rPr>
              <a:t>:</a:t>
            </a:r>
            <a:r>
              <a:rPr lang="en-US" sz="2200" b="0" i="0" u="none" strike="noStrike" cap="none" dirty="0">
                <a:solidFill>
                  <a:srgbClr val="3F3F3F"/>
                </a:solidFill>
                <a:latin typeface="Open Sans"/>
                <a:ea typeface="Open Sans"/>
                <a:cs typeface="Open Sans"/>
                <a:sym typeface="Open Sans"/>
              </a:rPr>
              <a:t> </a:t>
            </a:r>
            <a:r>
              <a:rPr lang="en-US" sz="2200" i="0" u="none" strike="noStrike" cap="none" dirty="0">
                <a:solidFill>
                  <a:srgbClr val="3F3F3F"/>
                </a:solidFill>
                <a:latin typeface="Open Sans"/>
                <a:ea typeface="Open Sans"/>
                <a:cs typeface="Open Sans"/>
                <a:sym typeface="Open Sans"/>
              </a:rPr>
              <a:t>part-m-00000</a:t>
            </a:r>
            <a:endParaRPr sz="2200" i="0" u="none" strike="noStrike" cap="none" dirty="0">
              <a:solidFill>
                <a:srgbClr val="3F3F3F"/>
              </a:solidFill>
              <a:latin typeface="Open Sans"/>
              <a:ea typeface="Open Sans"/>
              <a:cs typeface="Open Sans"/>
              <a:sym typeface="Open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34"/>
          <p:cNvSpPr txBox="1">
            <a:spLocks noGrp="1"/>
          </p:cNvSpPr>
          <p:nvPr>
            <p:ph type="title"/>
          </p:nvPr>
        </p:nvSpPr>
        <p:spPr>
          <a:xfrm>
            <a:off x="-10160" y="229878"/>
            <a:ext cx="16276320" cy="687244"/>
          </a:xfrm>
          <a:noFill/>
          <a:ln>
            <a:noFill/>
          </a:ln>
        </p:spPr>
        <p:txBody>
          <a:bodyPr spcFirstLastPara="1" wrap="square" lIns="91425" tIns="45700" rIns="91425" bIns="45700" anchor="ctr" anchorCtr="0">
            <a:noAutofit/>
          </a:bodyPr>
          <a:lstStyle/>
          <a:p>
            <a:pPr lvl="0"/>
            <a:r>
              <a:rPr lang="en-US" dirty="0">
                <a:sym typeface="Open Sans"/>
              </a:rPr>
              <a:t>Lesson-End Project: Retail Business Analytics</a:t>
            </a:r>
            <a:endParaRPr lang="en-US" dirty="0"/>
          </a:p>
        </p:txBody>
      </p:sp>
      <p:sp>
        <p:nvSpPr>
          <p:cNvPr id="1159" name="Google Shape;1159;p34"/>
          <p:cNvSpPr txBox="1">
            <a:spLocks noGrp="1"/>
          </p:cNvSpPr>
          <p:nvPr>
            <p:ph type="body" sz="quarter" idx="10"/>
          </p:nvPr>
        </p:nvSpPr>
        <p:spPr>
          <a:xfrm>
            <a:off x="5097293" y="2065639"/>
            <a:ext cx="10052219" cy="4837438"/>
          </a:xfrm>
          <a:noFill/>
          <a:ln>
            <a:noFill/>
          </a:ln>
        </p:spPr>
        <p:txBody>
          <a:bodyPr spcFirstLastPara="1" wrap="square" lIns="91425" tIns="0" rIns="91425" bIns="0" anchor="t" anchorCtr="0">
            <a:noAutofit/>
          </a:bodyPr>
          <a:lstStyle/>
          <a:p>
            <a:pPr lvl="0"/>
            <a:r>
              <a:rPr lang="en-US" b="1" dirty="0">
                <a:sym typeface="Open Sans"/>
              </a:rPr>
              <a:t>Steps Overview:</a:t>
            </a:r>
          </a:p>
          <a:p>
            <a:pPr lvl="0"/>
            <a:endParaRPr lang="en-US" dirty="0">
              <a:sym typeface="Open Sans"/>
            </a:endParaRPr>
          </a:p>
          <a:p>
            <a:pPr marL="457200" lvl="0" indent="-457200">
              <a:buFont typeface="+mj-lt"/>
              <a:buAutoNum type="arabicPeriod"/>
            </a:pPr>
            <a:r>
              <a:rPr lang="en-US" dirty="0">
                <a:sym typeface="Open Sans"/>
              </a:rPr>
              <a:t>Download the dataset from the </a:t>
            </a:r>
            <a:r>
              <a:rPr lang="en-US" b="1" dirty="0">
                <a:sym typeface="Open Sans"/>
              </a:rPr>
              <a:t>Reference Materials section</a:t>
            </a:r>
            <a:endParaRPr lang="en-US" b="1" dirty="0"/>
          </a:p>
          <a:p>
            <a:pPr marL="457200" lvl="0" indent="-457200">
              <a:buFont typeface="+mj-lt"/>
              <a:buAutoNum type="arabicPeriod"/>
            </a:pPr>
            <a:r>
              <a:rPr lang="en-US" dirty="0">
                <a:sym typeface="Open Sans"/>
              </a:rPr>
              <a:t>In HUE, make a folder called </a:t>
            </a:r>
            <a:r>
              <a:rPr lang="en-US" b="1" dirty="0">
                <a:sym typeface="Open Sans"/>
              </a:rPr>
              <a:t>data-files</a:t>
            </a:r>
            <a:r>
              <a:rPr lang="en-US" dirty="0">
                <a:sym typeface="Open Sans"/>
              </a:rPr>
              <a:t> and within it, create a folder called </a:t>
            </a:r>
            <a:r>
              <a:rPr lang="en-US" b="1" dirty="0">
                <a:sym typeface="Open Sans"/>
              </a:rPr>
              <a:t>orders.</a:t>
            </a:r>
            <a:r>
              <a:rPr lang="en-US" dirty="0">
                <a:sym typeface="Open Sans"/>
              </a:rPr>
              <a:t> Upload </a:t>
            </a:r>
            <a:r>
              <a:rPr lang="en-US" b="1" dirty="0">
                <a:sym typeface="Open Sans"/>
              </a:rPr>
              <a:t>part-m-00000</a:t>
            </a:r>
            <a:r>
              <a:rPr lang="en-US" dirty="0">
                <a:sym typeface="Open Sans"/>
              </a:rPr>
              <a:t> into orders</a:t>
            </a:r>
          </a:p>
          <a:p>
            <a:pPr marL="457200" lvl="0" indent="-457200">
              <a:buFont typeface="+mj-lt"/>
              <a:buAutoNum type="arabicPeriod"/>
            </a:pPr>
            <a:r>
              <a:rPr lang="en-US" dirty="0">
                <a:sym typeface="Open Sans"/>
              </a:rPr>
              <a:t>Open the PySpark shell in</a:t>
            </a:r>
            <a:r>
              <a:rPr lang="en-US" b="1" dirty="0">
                <a:sym typeface="Open Sans"/>
              </a:rPr>
              <a:t> Web desktop</a:t>
            </a:r>
            <a:endParaRPr lang="en-US" b="1" dirty="0"/>
          </a:p>
          <a:p>
            <a:pPr marL="457200" lvl="0" indent="-457200">
              <a:buFont typeface="+mj-lt"/>
              <a:buAutoNum type="arabicPeriod"/>
            </a:pPr>
            <a:r>
              <a:rPr lang="en-US" dirty="0">
                <a:sym typeface="Open Sans"/>
              </a:rPr>
              <a:t>Read the data in PySpark Shell</a:t>
            </a:r>
            <a:endParaRPr lang="en-US" dirty="0"/>
          </a:p>
          <a:p>
            <a:pPr marL="457200" lvl="0" indent="-457200">
              <a:buFont typeface="+mj-lt"/>
              <a:buAutoNum type="arabicPeriod"/>
            </a:pPr>
            <a:r>
              <a:rPr lang="en-US" dirty="0">
                <a:sym typeface="Open Sans"/>
              </a:rPr>
              <a:t>Create a program to find all fraud transactions where order_status must be equal to SUSPECTED_FRAUD </a:t>
            </a:r>
            <a:endParaRPr lang="en-US" dirty="0"/>
          </a:p>
          <a:p>
            <a:pPr marL="457200" lvl="0" indent="-457200">
              <a:buFont typeface="+mj-lt"/>
              <a:buAutoNum type="arabicPeriod"/>
            </a:pPr>
            <a:r>
              <a:rPr lang="en-US" dirty="0">
                <a:sym typeface="Open Sans"/>
              </a:rPr>
              <a:t>Use YYYY-MM format for order_date </a:t>
            </a:r>
            <a:endParaRPr lang="en-US" dirty="0"/>
          </a:p>
          <a:p>
            <a:pPr marL="457200" lvl="0" indent="-457200">
              <a:buFont typeface="+mj-lt"/>
              <a:buAutoNum type="arabicPeriod"/>
            </a:pPr>
            <a:r>
              <a:rPr lang="en-US" dirty="0">
                <a:sym typeface="Open Sans"/>
              </a:rPr>
              <a:t>The output should contain order_date and count, sorted by order_date in descending order</a:t>
            </a:r>
          </a:p>
          <a:p>
            <a:pPr lvl="0"/>
            <a:endParaRPr lang="en-US" dirty="0">
              <a:sym typeface="Open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35"/>
          <p:cNvSpPr txBox="1">
            <a:spLocks noGrp="1"/>
          </p:cNvSpPr>
          <p:nvPr>
            <p:ph type="body" idx="10"/>
          </p:nvPr>
        </p:nvSpPr>
        <p:spPr>
          <a:xfrm>
            <a:off x="0" y="4114800"/>
            <a:ext cx="16256001" cy="914400"/>
          </a:xfrm>
          <a:noFill/>
          <a:ln>
            <a:noFill/>
          </a:ln>
        </p:spPr>
        <p:txBody>
          <a:bodyPr spcFirstLastPara="1" wrap="square" lIns="91425" tIns="91425" rIns="91425" bIns="91425" anchor="t" anchorCtr="0">
            <a:spAutoFit/>
          </a:bodyPr>
          <a:lstStyle/>
          <a:p>
            <a:pPr lvl="0"/>
            <a:r>
              <a:rPr lang="en-US" dirty="0"/>
              <a:t>Thank You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2"/>
          <p:cNvSpPr txBox="1">
            <a:spLocks noGrp="1"/>
          </p:cNvSpPr>
          <p:nvPr>
            <p:ph type="title"/>
          </p:nvPr>
        </p:nvSpPr>
        <p:spPr>
          <a:xfrm>
            <a:off x="2831" y="285669"/>
            <a:ext cx="16275050" cy="687387"/>
          </a:xfrm>
          <a:noFill/>
          <a:ln>
            <a:noFill/>
          </a:ln>
        </p:spPr>
        <p:txBody>
          <a:bodyPr spcFirstLastPara="1" wrap="square" lIns="91425" tIns="45700" rIns="91425" bIns="45700" anchor="ctr" anchorCtr="0">
            <a:normAutofit/>
          </a:bodyPr>
          <a:lstStyle/>
          <a:p>
            <a:pPr lvl="0"/>
            <a:r>
              <a:rPr lang="en-US" sz="2200" dirty="0">
                <a:latin typeface="+mj-lt"/>
                <a:sym typeface="Open Sans"/>
              </a:rPr>
              <a:t>Limitations of Apache Hive</a:t>
            </a:r>
          </a:p>
        </p:txBody>
      </p:sp>
      <p:grpSp>
        <p:nvGrpSpPr>
          <p:cNvPr id="189" name="Google Shape;189;p122"/>
          <p:cNvGrpSpPr/>
          <p:nvPr/>
        </p:nvGrpSpPr>
        <p:grpSpPr>
          <a:xfrm>
            <a:off x="4298348" y="1905000"/>
            <a:ext cx="9589103" cy="5962650"/>
            <a:chOff x="2662428" y="1491234"/>
            <a:chExt cx="7871460" cy="4946904"/>
          </a:xfrm>
        </p:grpSpPr>
        <p:sp>
          <p:nvSpPr>
            <p:cNvPr id="190" name="Google Shape;190;p122"/>
            <p:cNvSpPr/>
            <p:nvPr/>
          </p:nvSpPr>
          <p:spPr>
            <a:xfrm>
              <a:off x="3401568" y="1690688"/>
              <a:ext cx="7132320" cy="886968"/>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accent1"/>
                </a:solidFill>
                <a:latin typeface="+mj-lt"/>
                <a:ea typeface="Arial"/>
                <a:cs typeface="Arial"/>
                <a:sym typeface="Arial"/>
              </a:endParaRPr>
            </a:p>
          </p:txBody>
        </p:sp>
        <p:sp>
          <p:nvSpPr>
            <p:cNvPr id="191" name="Google Shape;191;p122"/>
            <p:cNvSpPr/>
            <p:nvPr/>
          </p:nvSpPr>
          <p:spPr>
            <a:xfrm>
              <a:off x="3401568" y="2816257"/>
              <a:ext cx="7132320" cy="886968"/>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accent6"/>
                </a:solidFill>
                <a:latin typeface="+mj-lt"/>
                <a:ea typeface="Arial"/>
                <a:cs typeface="Arial"/>
                <a:sym typeface="Arial"/>
              </a:endParaRPr>
            </a:p>
          </p:txBody>
        </p:sp>
        <p:sp>
          <p:nvSpPr>
            <p:cNvPr id="192" name="Google Shape;192;p122"/>
            <p:cNvSpPr/>
            <p:nvPr/>
          </p:nvSpPr>
          <p:spPr>
            <a:xfrm>
              <a:off x="3401568" y="3941826"/>
              <a:ext cx="7132320" cy="88696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accent2"/>
                </a:solidFill>
                <a:latin typeface="+mj-lt"/>
                <a:ea typeface="Arial"/>
                <a:cs typeface="Arial"/>
                <a:sym typeface="Arial"/>
              </a:endParaRPr>
            </a:p>
          </p:txBody>
        </p:sp>
        <p:sp>
          <p:nvSpPr>
            <p:cNvPr id="193" name="Google Shape;193;p122"/>
            <p:cNvSpPr txBox="1"/>
            <p:nvPr/>
          </p:nvSpPr>
          <p:spPr>
            <a:xfrm>
              <a:off x="3401568" y="3081842"/>
              <a:ext cx="7132320" cy="638332"/>
            </a:xfrm>
            <a:prstGeom prst="rect">
              <a:avLst/>
            </a:prstGeom>
            <a:noFill/>
            <a:ln>
              <a:noFill/>
            </a:ln>
          </p:spPr>
          <p:txBody>
            <a:bodyPr spcFirstLastPara="1" wrap="square" lIns="91425" tIns="45700" rIns="91425" bIns="45700" anchor="t" anchorCtr="0">
              <a:spAutoFit/>
            </a:bodyPr>
            <a:lstStyle/>
            <a:p>
              <a:pPr algn="ctr">
                <a:buSzPts val="2200"/>
              </a:pPr>
              <a:r>
                <a:rPr lang="en-US" sz="2200" b="0" i="0" u="none" strike="noStrike" cap="none" dirty="0">
                  <a:solidFill>
                    <a:srgbClr val="000000"/>
                  </a:solidFill>
                  <a:latin typeface="+mj-lt"/>
                  <a:ea typeface="Open Sans"/>
                  <a:cs typeface="Open Sans"/>
                  <a:sym typeface="Open Sans"/>
                </a:rPr>
                <a:t>It can run Hive queries as it has no migration issues.</a:t>
              </a:r>
              <a:endParaRPr lang="en-US" sz="2200" b="0" i="0" u="none" strike="noStrike" cap="none" dirty="0">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mj-lt"/>
                <a:ea typeface="Arial"/>
                <a:cs typeface="Arial"/>
                <a:sym typeface="Arial"/>
              </a:endParaRPr>
            </a:p>
          </p:txBody>
        </p:sp>
        <p:sp>
          <p:nvSpPr>
            <p:cNvPr id="194" name="Google Shape;194;p122"/>
            <p:cNvSpPr txBox="1"/>
            <p:nvPr/>
          </p:nvSpPr>
          <p:spPr>
            <a:xfrm>
              <a:off x="3401568" y="1959969"/>
              <a:ext cx="7132320" cy="638332"/>
            </a:xfrm>
            <a:prstGeom prst="rect">
              <a:avLst/>
            </a:prstGeom>
            <a:noFill/>
            <a:ln>
              <a:noFill/>
            </a:ln>
          </p:spPr>
          <p:txBody>
            <a:bodyPr spcFirstLastPara="1" wrap="square" lIns="91425" tIns="45700" rIns="91425" bIns="45700" anchor="t" anchorCtr="0">
              <a:spAutoFit/>
            </a:bodyPr>
            <a:lstStyle/>
            <a:p>
              <a:pPr algn="ctr">
                <a:buSzPts val="2200"/>
              </a:pPr>
              <a:r>
                <a:rPr lang="en-US" sz="2200" b="0" i="0" u="none" strike="noStrike" cap="none" dirty="0">
                  <a:solidFill>
                    <a:srgbClr val="000000"/>
                  </a:solidFill>
                  <a:latin typeface="+mj-lt"/>
                  <a:ea typeface="Open Sans"/>
                  <a:cs typeface="Open Sans"/>
                  <a:sym typeface="Open Sans"/>
                </a:rPr>
                <a:t>It executes faster as it has in-memory computation.</a:t>
              </a:r>
              <a:endParaRPr lang="en-US" sz="2200" b="0" i="0" u="none" strike="noStrike" cap="none" dirty="0">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lang="en-IN" sz="2200" b="0" i="0" u="none" strike="noStrike" cap="none" dirty="0">
                <a:solidFill>
                  <a:srgbClr val="000000"/>
                </a:solidFill>
                <a:latin typeface="+mj-lt"/>
                <a:ea typeface="Arial"/>
                <a:cs typeface="Arial"/>
                <a:sym typeface="Arial"/>
              </a:endParaRPr>
            </a:p>
          </p:txBody>
        </p:sp>
        <p:sp>
          <p:nvSpPr>
            <p:cNvPr id="195" name="Google Shape;195;p122"/>
            <p:cNvSpPr txBox="1"/>
            <p:nvPr/>
          </p:nvSpPr>
          <p:spPr>
            <a:xfrm>
              <a:off x="3401568" y="4191270"/>
              <a:ext cx="7132320" cy="638332"/>
            </a:xfrm>
            <a:prstGeom prst="rect">
              <a:avLst/>
            </a:prstGeom>
            <a:noFill/>
            <a:ln>
              <a:noFill/>
            </a:ln>
          </p:spPr>
          <p:txBody>
            <a:bodyPr spcFirstLastPara="1" wrap="square" lIns="91425" tIns="45700" rIns="91425" bIns="45700" anchor="t" anchorCtr="0">
              <a:spAutoFit/>
            </a:bodyPr>
            <a:lstStyle/>
            <a:p>
              <a:pPr algn="ctr">
                <a:buSzPts val="2200"/>
              </a:pPr>
              <a:r>
                <a:rPr lang="en-US" sz="2200" b="0" i="0" u="none" strike="noStrike" cap="none" dirty="0">
                  <a:solidFill>
                    <a:srgbClr val="000000"/>
                  </a:solidFill>
                  <a:latin typeface="+mj-lt"/>
                  <a:ea typeface="Open Sans"/>
                  <a:cs typeface="Open Sans"/>
                  <a:sym typeface="Open Sans"/>
                </a:rPr>
                <a:t>Real-time querying is possible with Spark SQL.</a:t>
              </a:r>
              <a:endParaRPr lang="en-US" sz="2200" b="0" i="0" u="none" strike="noStrike" cap="none" dirty="0">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mj-lt"/>
                <a:ea typeface="Arial"/>
                <a:cs typeface="Arial"/>
                <a:sym typeface="Arial"/>
              </a:endParaRPr>
            </a:p>
          </p:txBody>
        </p:sp>
        <p:sp>
          <p:nvSpPr>
            <p:cNvPr id="196" name="Google Shape;196;p122"/>
            <p:cNvSpPr/>
            <p:nvPr/>
          </p:nvSpPr>
          <p:spPr>
            <a:xfrm>
              <a:off x="3401568" y="5093050"/>
              <a:ext cx="7132320" cy="88696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accent2"/>
                </a:solidFill>
                <a:latin typeface="+mj-lt"/>
                <a:ea typeface="Arial"/>
                <a:cs typeface="Arial"/>
                <a:sym typeface="Arial"/>
              </a:endParaRPr>
            </a:p>
          </p:txBody>
        </p:sp>
        <p:sp>
          <p:nvSpPr>
            <p:cNvPr id="197" name="Google Shape;197;p122"/>
            <p:cNvSpPr txBox="1"/>
            <p:nvPr/>
          </p:nvSpPr>
          <p:spPr>
            <a:xfrm>
              <a:off x="3401568" y="5341387"/>
              <a:ext cx="7132320" cy="638332"/>
            </a:xfrm>
            <a:prstGeom prst="rect">
              <a:avLst/>
            </a:prstGeom>
            <a:noFill/>
            <a:ln>
              <a:noFill/>
            </a:ln>
          </p:spPr>
          <p:txBody>
            <a:bodyPr spcFirstLastPara="1" wrap="square" lIns="91425" tIns="45700" rIns="91425" bIns="45700" anchor="t" anchorCtr="0">
              <a:spAutoFit/>
            </a:bodyPr>
            <a:lstStyle/>
            <a:p>
              <a:pPr algn="ctr">
                <a:buSzPts val="2200"/>
              </a:pPr>
              <a:r>
                <a:rPr lang="en-US" sz="2200" b="0" i="0" u="none" strike="noStrike" cap="none" dirty="0">
                  <a:solidFill>
                    <a:srgbClr val="000000"/>
                  </a:solidFill>
                  <a:latin typeface="+mj-lt"/>
                  <a:ea typeface="Open Sans"/>
                  <a:cs typeface="Open Sans"/>
                  <a:sym typeface="Open Sans"/>
                </a:rPr>
                <a:t>It has the capability to interact with Hive metastore.</a:t>
              </a:r>
              <a:endParaRPr lang="en-US" sz="2200" b="0" i="0" u="none" strike="noStrike" cap="none" dirty="0">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mj-lt"/>
                <a:ea typeface="Arial"/>
                <a:cs typeface="Arial"/>
                <a:sym typeface="Arial"/>
              </a:endParaRPr>
            </a:p>
          </p:txBody>
        </p:sp>
        <p:sp>
          <p:nvSpPr>
            <p:cNvPr id="198" name="Google Shape;198;p122"/>
            <p:cNvSpPr/>
            <p:nvPr/>
          </p:nvSpPr>
          <p:spPr>
            <a:xfrm>
              <a:off x="2662428" y="1491234"/>
              <a:ext cx="667512" cy="4946904"/>
            </a:xfrm>
            <a:prstGeom prst="leftBrace">
              <a:avLst>
                <a:gd name="adj1" fmla="val 8333"/>
                <a:gd name="adj2" fmla="val 50000"/>
              </a:avLst>
            </a:prstGeom>
            <a:noFill/>
            <a:ln w="9525" cap="flat" cmpd="sng">
              <a:solidFill>
                <a:srgbClr val="5597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dk1"/>
                </a:solidFill>
                <a:latin typeface="+mj-lt"/>
                <a:ea typeface="Arial"/>
                <a:cs typeface="Arial"/>
                <a:sym typeface="Arial"/>
              </a:endParaRPr>
            </a:p>
          </p:txBody>
        </p:sp>
      </p:grpSp>
      <p:sp>
        <p:nvSpPr>
          <p:cNvPr id="8" name="Brandline_LVC">
            <a:extLst>
              <a:ext uri="{FF2B5EF4-FFF2-40B4-BE49-F238E27FC236}">
                <a16:creationId xmlns:a16="http://schemas.microsoft.com/office/drawing/2014/main" id="{F6BBED61-E269-4BB0-3A72-51CCA54746B9}"/>
              </a:ext>
            </a:extLst>
          </p:cNvPr>
          <p:cNvSpPr/>
          <p:nvPr/>
        </p:nvSpPr>
        <p:spPr>
          <a:xfrm>
            <a:off x="5156200" y="872186"/>
            <a:ext cx="595518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200" dirty="0">
              <a:latin typeface="+mj-lt"/>
            </a:endParaRPr>
          </a:p>
        </p:txBody>
      </p:sp>
      <p:pic>
        <p:nvPicPr>
          <p:cNvPr id="2" name="Google Shape;235;p124" descr="A picture containing text, sign, clipart&#10;&#10;Description automatically generated">
            <a:extLst>
              <a:ext uri="{FF2B5EF4-FFF2-40B4-BE49-F238E27FC236}">
                <a16:creationId xmlns:a16="http://schemas.microsoft.com/office/drawing/2014/main" id="{F2261104-29E3-4745-6C73-8E193ABC328F}"/>
              </a:ext>
            </a:extLst>
          </p:cNvPr>
          <p:cNvPicPr preferRelativeResize="0"/>
          <p:nvPr/>
        </p:nvPicPr>
        <p:blipFill rotWithShape="1">
          <a:blip r:embed="rId3">
            <a:alphaModFix/>
          </a:blip>
          <a:srcRect/>
          <a:stretch/>
        </p:blipFill>
        <p:spPr>
          <a:xfrm>
            <a:off x="1229958" y="3868298"/>
            <a:ext cx="2931716" cy="1508207"/>
          </a:xfrm>
          <a:prstGeom prst="rect">
            <a:avLst/>
          </a:prstGeom>
          <a:noFill/>
          <a:ln>
            <a:noFill/>
          </a:ln>
        </p:spPr>
      </p:pic>
    </p:spTree>
    <p:extLst>
      <p:ext uri="{BB962C8B-B14F-4D97-AF65-F5344CB8AC3E}">
        <p14:creationId xmlns:p14="http://schemas.microsoft.com/office/powerpoint/2010/main" val="70633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2"/>
          <p:cNvSpPr txBox="1">
            <a:spLocks noGrp="1"/>
          </p:cNvSpPr>
          <p:nvPr>
            <p:ph type="title"/>
          </p:nvPr>
        </p:nvSpPr>
        <p:spPr>
          <a:xfrm>
            <a:off x="2831" y="285669"/>
            <a:ext cx="16275050" cy="687387"/>
          </a:xfrm>
          <a:noFill/>
          <a:ln>
            <a:noFill/>
          </a:ln>
        </p:spPr>
        <p:txBody>
          <a:bodyPr spcFirstLastPara="1" wrap="square" lIns="91425" tIns="45700" rIns="91425" bIns="45700" anchor="ctr" anchorCtr="0">
            <a:normAutofit/>
          </a:bodyPr>
          <a:lstStyle/>
          <a:p>
            <a:pPr lvl="0"/>
            <a:r>
              <a:rPr lang="en-US" sz="2200" dirty="0">
                <a:latin typeface="+mj-lt"/>
                <a:sym typeface="Open Sans"/>
              </a:rPr>
              <a:t>Limitations of Apache Hive</a:t>
            </a:r>
          </a:p>
        </p:txBody>
      </p:sp>
      <p:grpSp>
        <p:nvGrpSpPr>
          <p:cNvPr id="189" name="Google Shape;189;p122"/>
          <p:cNvGrpSpPr/>
          <p:nvPr/>
        </p:nvGrpSpPr>
        <p:grpSpPr>
          <a:xfrm>
            <a:off x="4298348" y="1905000"/>
            <a:ext cx="9589103" cy="5962650"/>
            <a:chOff x="2662428" y="1491234"/>
            <a:chExt cx="7871460" cy="4946904"/>
          </a:xfrm>
        </p:grpSpPr>
        <p:sp>
          <p:nvSpPr>
            <p:cNvPr id="190" name="Google Shape;190;p122"/>
            <p:cNvSpPr/>
            <p:nvPr/>
          </p:nvSpPr>
          <p:spPr>
            <a:xfrm>
              <a:off x="3401568" y="1690688"/>
              <a:ext cx="7132320" cy="886968"/>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accent1"/>
                </a:solidFill>
                <a:latin typeface="+mj-lt"/>
                <a:ea typeface="Arial"/>
                <a:cs typeface="Arial"/>
                <a:sym typeface="Arial"/>
              </a:endParaRPr>
            </a:p>
          </p:txBody>
        </p:sp>
        <p:sp>
          <p:nvSpPr>
            <p:cNvPr id="191" name="Google Shape;191;p122"/>
            <p:cNvSpPr/>
            <p:nvPr/>
          </p:nvSpPr>
          <p:spPr>
            <a:xfrm>
              <a:off x="3401568" y="2816257"/>
              <a:ext cx="7132320" cy="886968"/>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accent6"/>
                </a:solidFill>
                <a:latin typeface="+mj-lt"/>
                <a:ea typeface="Arial"/>
                <a:cs typeface="Arial"/>
                <a:sym typeface="Arial"/>
              </a:endParaRPr>
            </a:p>
          </p:txBody>
        </p:sp>
        <p:sp>
          <p:nvSpPr>
            <p:cNvPr id="192" name="Google Shape;192;p122"/>
            <p:cNvSpPr/>
            <p:nvPr/>
          </p:nvSpPr>
          <p:spPr>
            <a:xfrm>
              <a:off x="3401568" y="3941826"/>
              <a:ext cx="7132320" cy="88696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accent2"/>
                </a:solidFill>
                <a:latin typeface="+mj-lt"/>
                <a:ea typeface="Arial"/>
                <a:cs typeface="Arial"/>
                <a:sym typeface="Arial"/>
              </a:endParaRPr>
            </a:p>
          </p:txBody>
        </p:sp>
        <p:sp>
          <p:nvSpPr>
            <p:cNvPr id="193" name="Google Shape;193;p122"/>
            <p:cNvSpPr txBox="1"/>
            <p:nvPr/>
          </p:nvSpPr>
          <p:spPr>
            <a:xfrm>
              <a:off x="3401568" y="3081842"/>
              <a:ext cx="7132320" cy="638332"/>
            </a:xfrm>
            <a:prstGeom prst="rect">
              <a:avLst/>
            </a:prstGeom>
            <a:noFill/>
            <a:ln>
              <a:noFill/>
            </a:ln>
          </p:spPr>
          <p:txBody>
            <a:bodyPr spcFirstLastPara="1" wrap="square" lIns="91425" tIns="45700" rIns="91425" bIns="45700" anchor="t" anchorCtr="0">
              <a:spAutoFit/>
            </a:bodyPr>
            <a:lstStyle/>
            <a:p>
              <a:pPr algn="ctr">
                <a:buSzPts val="2200"/>
              </a:pPr>
              <a:r>
                <a:rPr lang="en-US" sz="2200" b="0" i="0" u="none" strike="noStrike" cap="none" dirty="0">
                  <a:solidFill>
                    <a:srgbClr val="000000"/>
                  </a:solidFill>
                  <a:latin typeface="Open Sans"/>
                  <a:ea typeface="Open Sans"/>
                  <a:cs typeface="Open Sans"/>
                  <a:sym typeface="Open Sans"/>
                </a:rPr>
                <a:t>Provides standard connectivity with the help of JDBC or ODBC</a:t>
              </a:r>
              <a:endParaRPr lang="en-US" sz="2200" b="0" i="0" u="none" strike="noStrike" cap="none" dirty="0">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mj-lt"/>
                <a:ea typeface="Arial"/>
                <a:cs typeface="Arial"/>
                <a:sym typeface="Arial"/>
              </a:endParaRPr>
            </a:p>
          </p:txBody>
        </p:sp>
        <p:sp>
          <p:nvSpPr>
            <p:cNvPr id="194" name="Google Shape;194;p122"/>
            <p:cNvSpPr txBox="1"/>
            <p:nvPr/>
          </p:nvSpPr>
          <p:spPr>
            <a:xfrm>
              <a:off x="3401568" y="1943828"/>
              <a:ext cx="7132320" cy="919213"/>
            </a:xfrm>
            <a:prstGeom prst="rect">
              <a:avLst/>
            </a:prstGeom>
            <a:noFill/>
            <a:ln>
              <a:noFill/>
            </a:ln>
          </p:spPr>
          <p:txBody>
            <a:bodyPr spcFirstLastPara="1" wrap="square" lIns="91425" tIns="45700" rIns="91425" bIns="45700" anchor="t" anchorCtr="0">
              <a:spAutoFit/>
            </a:bodyPr>
            <a:lstStyle/>
            <a:p>
              <a:pPr algn="ctr">
                <a:buSzPts val="2200"/>
              </a:pPr>
              <a:r>
                <a:rPr lang="en-US" sz="2200" b="0" i="0" u="none" strike="noStrike" cap="none" dirty="0">
                  <a:solidFill>
                    <a:srgbClr val="000000"/>
                  </a:solidFill>
                  <a:latin typeface="Open Sans"/>
                  <a:ea typeface="Open Sans"/>
                  <a:cs typeface="Open Sans"/>
                  <a:sym typeface="Open Sans"/>
                </a:rPr>
                <a:t>Mixes SQL queries with Spark programs</a:t>
              </a:r>
            </a:p>
            <a:p>
              <a:pPr algn="ctr">
                <a:buSzPts val="2200"/>
              </a:pPr>
              <a:endParaRPr lang="en-US" sz="2200" b="0" i="0" u="none" strike="noStrike" cap="none" dirty="0">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lang="en-IN" sz="2200" b="0" i="0" u="none" strike="noStrike" cap="none" dirty="0">
                <a:solidFill>
                  <a:srgbClr val="000000"/>
                </a:solidFill>
                <a:latin typeface="+mj-lt"/>
                <a:ea typeface="Arial"/>
                <a:cs typeface="Arial"/>
                <a:sym typeface="Arial"/>
              </a:endParaRPr>
            </a:p>
          </p:txBody>
        </p:sp>
        <p:sp>
          <p:nvSpPr>
            <p:cNvPr id="195" name="Google Shape;195;p122"/>
            <p:cNvSpPr txBox="1"/>
            <p:nvPr/>
          </p:nvSpPr>
          <p:spPr>
            <a:xfrm>
              <a:off x="3401568" y="4175129"/>
              <a:ext cx="7132320" cy="638332"/>
            </a:xfrm>
            <a:prstGeom prst="rect">
              <a:avLst/>
            </a:prstGeom>
            <a:noFill/>
            <a:ln>
              <a:noFill/>
            </a:ln>
          </p:spPr>
          <p:txBody>
            <a:bodyPr spcFirstLastPara="1" wrap="square" lIns="91425" tIns="45700" rIns="91425" bIns="45700" anchor="t" anchorCtr="0">
              <a:spAutoFit/>
            </a:bodyPr>
            <a:lstStyle/>
            <a:p>
              <a:pPr algn="ctr">
                <a:buSzPts val="2200"/>
              </a:pPr>
              <a:r>
                <a:rPr lang="en-US" sz="2200" b="0" i="0" u="none" strike="noStrike" cap="none" dirty="0">
                  <a:solidFill>
                    <a:srgbClr val="000000"/>
                  </a:solidFill>
                  <a:latin typeface="Open Sans"/>
                  <a:ea typeface="Open Sans"/>
                  <a:cs typeface="Open Sans"/>
                  <a:sym typeface="Open Sans"/>
                </a:rPr>
                <a:t>Executes the optimal plan for better performance</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mj-lt"/>
                <a:ea typeface="Arial"/>
                <a:cs typeface="Arial"/>
                <a:sym typeface="Arial"/>
              </a:endParaRPr>
            </a:p>
          </p:txBody>
        </p:sp>
        <p:sp>
          <p:nvSpPr>
            <p:cNvPr id="196" name="Google Shape;196;p122"/>
            <p:cNvSpPr/>
            <p:nvPr/>
          </p:nvSpPr>
          <p:spPr>
            <a:xfrm>
              <a:off x="3401568" y="5093050"/>
              <a:ext cx="7132320" cy="88696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accent2"/>
                </a:solidFill>
                <a:latin typeface="+mj-lt"/>
                <a:ea typeface="Arial"/>
                <a:cs typeface="Arial"/>
                <a:sym typeface="Arial"/>
              </a:endParaRPr>
            </a:p>
          </p:txBody>
        </p:sp>
        <p:sp>
          <p:nvSpPr>
            <p:cNvPr id="197" name="Google Shape;197;p122"/>
            <p:cNvSpPr txBox="1"/>
            <p:nvPr/>
          </p:nvSpPr>
          <p:spPr>
            <a:xfrm>
              <a:off x="3401568" y="5325247"/>
              <a:ext cx="7132320" cy="919213"/>
            </a:xfrm>
            <a:prstGeom prst="rect">
              <a:avLst/>
            </a:prstGeom>
            <a:noFill/>
            <a:ln>
              <a:noFill/>
            </a:ln>
          </p:spPr>
          <p:txBody>
            <a:bodyPr spcFirstLastPara="1" wrap="square" lIns="91425" tIns="45700" rIns="91425" bIns="45700" anchor="t" anchorCtr="0">
              <a:spAutoFit/>
            </a:bodyPr>
            <a:lstStyle/>
            <a:p>
              <a:pPr algn="ctr">
                <a:buSzPts val="2200"/>
              </a:pPr>
              <a:r>
                <a:rPr lang="en-US" sz="2200" b="0" i="0" u="none" strike="noStrike" cap="none" dirty="0">
                  <a:solidFill>
                    <a:srgbClr val="000000"/>
                  </a:solidFill>
                  <a:latin typeface="Open Sans"/>
                  <a:ea typeface="Open Sans"/>
                  <a:cs typeface="Open Sans"/>
                  <a:sym typeface="Open Sans"/>
                </a:rPr>
                <a:t>Supports multiple file formats, such as CSV, Parquet, and Avro</a:t>
              </a:r>
              <a:endParaRPr lang="en-US" sz="1400" b="0" i="0" u="none" strike="noStrike" cap="none" dirty="0">
                <a:solidFill>
                  <a:srgbClr val="000000"/>
                </a:solidFill>
                <a:latin typeface="Arial"/>
                <a:ea typeface="Arial"/>
                <a:cs typeface="Arial"/>
                <a:sym typeface="Arial"/>
              </a:endParaRPr>
            </a:p>
            <a:p>
              <a:pPr algn="ctr">
                <a:buSzPts val="2200"/>
              </a:pPr>
              <a:endParaRPr lang="en-US" sz="2200" b="0" i="0" u="none" strike="noStrike" cap="none" dirty="0">
                <a:solidFill>
                  <a:srgbClr val="000000"/>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mj-lt"/>
                <a:ea typeface="Arial"/>
                <a:cs typeface="Arial"/>
                <a:sym typeface="Arial"/>
              </a:endParaRPr>
            </a:p>
          </p:txBody>
        </p:sp>
        <p:sp>
          <p:nvSpPr>
            <p:cNvPr id="198" name="Google Shape;198;p122"/>
            <p:cNvSpPr/>
            <p:nvPr/>
          </p:nvSpPr>
          <p:spPr>
            <a:xfrm>
              <a:off x="2662428" y="1491234"/>
              <a:ext cx="667512" cy="4946904"/>
            </a:xfrm>
            <a:prstGeom prst="leftBrace">
              <a:avLst>
                <a:gd name="adj1" fmla="val 8333"/>
                <a:gd name="adj2" fmla="val 50000"/>
              </a:avLst>
            </a:prstGeom>
            <a:noFill/>
            <a:ln w="9525" cap="flat" cmpd="sng">
              <a:solidFill>
                <a:srgbClr val="5597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dirty="0">
                <a:solidFill>
                  <a:schemeClr val="dk1"/>
                </a:solidFill>
                <a:latin typeface="+mj-lt"/>
                <a:ea typeface="Arial"/>
                <a:cs typeface="Arial"/>
                <a:sym typeface="Arial"/>
              </a:endParaRPr>
            </a:p>
          </p:txBody>
        </p:sp>
      </p:grpSp>
      <p:sp>
        <p:nvSpPr>
          <p:cNvPr id="8" name="Brandline_LVC">
            <a:extLst>
              <a:ext uri="{FF2B5EF4-FFF2-40B4-BE49-F238E27FC236}">
                <a16:creationId xmlns:a16="http://schemas.microsoft.com/office/drawing/2014/main" id="{F6BBED61-E269-4BB0-3A72-51CCA54746B9}"/>
              </a:ext>
            </a:extLst>
          </p:cNvPr>
          <p:cNvSpPr/>
          <p:nvPr/>
        </p:nvSpPr>
        <p:spPr>
          <a:xfrm>
            <a:off x="5156200" y="872186"/>
            <a:ext cx="595518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200" dirty="0">
              <a:latin typeface="+mj-lt"/>
            </a:endParaRPr>
          </a:p>
        </p:txBody>
      </p:sp>
      <p:pic>
        <p:nvPicPr>
          <p:cNvPr id="2" name="Google Shape;235;p124" descr="A picture containing text, sign, clipart&#10;&#10;Description automatically generated">
            <a:extLst>
              <a:ext uri="{FF2B5EF4-FFF2-40B4-BE49-F238E27FC236}">
                <a16:creationId xmlns:a16="http://schemas.microsoft.com/office/drawing/2014/main" id="{F2261104-29E3-4745-6C73-8E193ABC328F}"/>
              </a:ext>
            </a:extLst>
          </p:cNvPr>
          <p:cNvPicPr preferRelativeResize="0"/>
          <p:nvPr/>
        </p:nvPicPr>
        <p:blipFill rotWithShape="1">
          <a:blip r:embed="rId3">
            <a:alphaModFix/>
          </a:blip>
          <a:srcRect/>
          <a:stretch/>
        </p:blipFill>
        <p:spPr>
          <a:xfrm>
            <a:off x="1229958" y="3868298"/>
            <a:ext cx="2931716" cy="1508207"/>
          </a:xfrm>
          <a:prstGeom prst="rect">
            <a:avLst/>
          </a:prstGeom>
          <a:noFill/>
          <a:ln>
            <a:noFill/>
          </a:ln>
        </p:spPr>
      </p:pic>
    </p:spTree>
    <p:extLst>
      <p:ext uri="{BB962C8B-B14F-4D97-AF65-F5344CB8AC3E}">
        <p14:creationId xmlns:p14="http://schemas.microsoft.com/office/powerpoint/2010/main" val="1001119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4284</Words>
  <Application>Microsoft Office PowerPoint</Application>
  <PresentationFormat>Custom</PresentationFormat>
  <Paragraphs>729</Paragraphs>
  <Slides>73</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Open Sans</vt:lpstr>
      <vt:lpstr>Courier New</vt:lpstr>
      <vt:lpstr>Open Sans Semibold</vt:lpstr>
      <vt:lpstr>Calibri</vt:lpstr>
      <vt:lpstr>Arial</vt:lpstr>
      <vt:lpstr>Open Sans ExtraBold</vt:lpstr>
      <vt:lpstr>2023_LVC</vt:lpstr>
      <vt:lpstr>PowerPoint Presentation</vt:lpstr>
      <vt:lpstr>PowerPoint Presentation</vt:lpstr>
      <vt:lpstr>PowerPoint Presentation</vt:lpstr>
      <vt:lpstr>PowerPoint Presentation</vt:lpstr>
      <vt:lpstr>Spark SQL</vt:lpstr>
      <vt:lpstr>Need for Spark SQL</vt:lpstr>
      <vt:lpstr>Limitations of Apache Hive</vt:lpstr>
      <vt:lpstr>Limitations of Apache Hive</vt:lpstr>
      <vt:lpstr>Limitations of Apache Hive</vt:lpstr>
      <vt:lpstr>PowerPoint Presentation</vt:lpstr>
      <vt:lpstr>Spark SQL Architecture</vt:lpstr>
      <vt:lpstr>Spark SQL Architecture</vt:lpstr>
      <vt:lpstr>Spark SQL Architecture</vt:lpstr>
      <vt:lpstr>PowerPoint Presentation</vt:lpstr>
      <vt:lpstr>SparkContext</vt:lpstr>
      <vt:lpstr>SparkContext</vt:lpstr>
      <vt:lpstr>SQLContext in Spark SQL</vt:lpstr>
      <vt:lpstr>SparkSession</vt:lpstr>
      <vt:lpstr>SparkSession</vt:lpstr>
      <vt:lpstr>Unified SparkSession</vt:lpstr>
      <vt:lpstr>SchemaRDDs</vt:lpstr>
      <vt:lpstr>SchemaRDDs Instance Methods</vt:lpstr>
      <vt:lpstr>PowerPoint Presentation</vt:lpstr>
      <vt:lpstr>User-Defined Functions (UDFs)</vt:lpstr>
      <vt:lpstr>Registering a function as UDF</vt:lpstr>
      <vt:lpstr>UDF with DataFrame</vt:lpstr>
      <vt:lpstr>PowerPoint Presentation</vt:lpstr>
      <vt:lpstr>User-Defined Aggregate Functions</vt:lpstr>
      <vt:lpstr>User-Defined Aggregate Functions</vt:lpstr>
      <vt:lpstr>Methods </vt:lpstr>
      <vt:lpstr>PowerPoint Presentation</vt:lpstr>
      <vt:lpstr>DataFrames</vt:lpstr>
      <vt:lpstr>DataFrames</vt:lpstr>
      <vt:lpstr>DataFrames</vt:lpstr>
      <vt:lpstr>Creating DataFrames</vt:lpstr>
      <vt:lpstr>PowerPoint Presentation</vt:lpstr>
      <vt:lpstr>Catalyst Optimizer</vt:lpstr>
      <vt:lpstr>Catalyst Optimizer</vt:lpstr>
      <vt:lpstr>PowerPoint Presentation</vt:lpstr>
      <vt:lpstr>Interoperating with RDDs</vt:lpstr>
      <vt:lpstr> Create PySpark RDDs </vt:lpstr>
      <vt:lpstr> Convert PySpark RDDs to DataFrame Using toDF() </vt:lpstr>
      <vt:lpstr> Defining Logical Column Names </vt:lpstr>
      <vt:lpstr>Using createDataFrame </vt:lpstr>
      <vt:lpstr> Using createDataFrame with StructType </vt:lpstr>
      <vt:lpstr>PowerPoint Presentation</vt:lpstr>
      <vt:lpstr>Creating PySpark DataFrames</vt:lpstr>
      <vt:lpstr>Creating PySpark DataFrames</vt:lpstr>
      <vt:lpstr>PySpark DataFrame from CSV </vt:lpstr>
      <vt:lpstr>PySpark DataFrame from Parquet </vt:lpstr>
      <vt:lpstr>PySpark DataFrame from Avro </vt:lpstr>
      <vt:lpstr>PySpark DataFrame from JSON </vt:lpstr>
      <vt:lpstr>PowerPoint Presentation</vt:lpstr>
      <vt:lpstr>Spark-Hive Integration</vt:lpstr>
      <vt:lpstr>Spark-Hive Integration</vt:lpstr>
      <vt:lpstr>Assisted Practice 16.1: Create DataFrame Using PySpark to Process Records</vt:lpstr>
      <vt:lpstr>Assisted Practice 16.1: Create DataFrame Using PySpark to Process Records</vt:lpstr>
      <vt:lpstr>Assisted Practice 16.2: UDF with DataFrame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Lesson-End Project: Retail Business Analytics</vt:lpstr>
      <vt:lpstr>Lesson-End Project: Retail Business Analytics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Arpita  Priyadarshini</cp:lastModifiedBy>
  <cp:revision>14</cp:revision>
  <dcterms:created xsi:type="dcterms:W3CDTF">2016-12-06T06:58:02Z</dcterms:created>
  <dcterms:modified xsi:type="dcterms:W3CDTF">2024-03-14T14:12:40Z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0x010100730F2DDABBDF49409AAC83A5FD91EC22</vt:lpwstr>
  </property>
</Properties>
</file>