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61" r:id="rId4"/>
    <p:sldId id="262" r:id="rId5"/>
    <p:sldId id="260" r:id="rId6"/>
    <p:sldId id="263" r:id="rId7"/>
    <p:sldId id="258" r:id="rId8"/>
    <p:sldId id="264" r:id="rId9"/>
    <p:sldId id="268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0A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64D568-5AD3-45D6-BC86-BF7F690CC84E}" v="37" dt="2024-04-29T06:25:29.7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4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74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3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5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15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2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71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1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1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7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3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3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5/9/2024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10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AFACC58-D5F2-9448-4F79-7AE435ABD4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35" r="5642" b="-9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400">
                <a:ea typeface="+mj-lt"/>
                <a:cs typeface="+mj-lt"/>
              </a:rPr>
              <a:t>Sentiment Through Time: A Multi-Year Analysis of Scholarly and Public discourse on AI</a:t>
            </a:r>
          </a:p>
          <a:p>
            <a:pPr algn="l">
              <a:lnSpc>
                <a:spcPct val="90000"/>
              </a:lnSpc>
            </a:pPr>
            <a:endParaRPr lang="en-US" sz="3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 fontScale="85000" lnSpcReduction="10000"/>
          </a:bodyPr>
          <a:lstStyle/>
          <a:p>
            <a:pPr algn="l"/>
            <a:endParaRPr lang="en-US" sz="2000"/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Noel Mangai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0A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1991-201D-3962-D9F4-D215C45B7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546" y="588245"/>
            <a:ext cx="10428908" cy="76488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7591F-9A3A-CF35-C7F9-D2F58DF5D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Through comprehensive and thoughtful analysis of trends in articles, this study offers valuable insight into perceptions of artificial intelligence. Despite the limitations outlined earlier, several key findings are brought forth: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Overall </a:t>
            </a:r>
            <a:r>
              <a:rPr lang="en-US" b="1" dirty="0">
                <a:solidFill>
                  <a:schemeClr val="bg1"/>
                </a:solidFill>
              </a:rPr>
              <a:t>Positive</a:t>
            </a:r>
            <a:r>
              <a:rPr lang="en-US" dirty="0">
                <a:solidFill>
                  <a:schemeClr val="bg1"/>
                </a:solidFill>
              </a:rPr>
              <a:t> Sentiment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Fluctuations coinciding with the release of </a:t>
            </a:r>
            <a:r>
              <a:rPr lang="en-US" b="1" dirty="0">
                <a:solidFill>
                  <a:schemeClr val="bg1"/>
                </a:solidFill>
              </a:rPr>
              <a:t>ChatGPT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Diverse </a:t>
            </a:r>
            <a:r>
              <a:rPr lang="en-US" b="1" dirty="0">
                <a:solidFill>
                  <a:schemeClr val="bg1"/>
                </a:solidFill>
              </a:rPr>
              <a:t>Perspectives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Limitations and </a:t>
            </a:r>
            <a:r>
              <a:rPr lang="en-US" b="1" dirty="0">
                <a:solidFill>
                  <a:schemeClr val="bg1"/>
                </a:solidFill>
              </a:rPr>
              <a:t>Future</a:t>
            </a:r>
            <a:r>
              <a:rPr lang="en-US" dirty="0">
                <a:solidFill>
                  <a:schemeClr val="bg1"/>
                </a:solidFill>
              </a:rPr>
              <a:t> Directions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This project, completed in R, represents just a small snapshot of the landscape that is humanity’s growing relationship with AI technology. Continued research and ongoing dialogue are essential in acquiring a deeper understanding of the societal impact of AI and ensuring this tool is used for the betterment of our lives.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BD9F6-20F0-EAD5-A721-AC354542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noel </a:t>
            </a:r>
            <a:r>
              <a:rPr lang="en-US" dirty="0" err="1">
                <a:solidFill>
                  <a:schemeClr val="bg1"/>
                </a:solidFill>
              </a:rPr>
              <a:t>mangai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3B173-F301-0D9F-154D-43271D15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10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958E6E-E181-FDA2-AA0B-79407D7CDE7D}"/>
              </a:ext>
            </a:extLst>
          </p:cNvPr>
          <p:cNvCxnSpPr/>
          <p:nvPr/>
        </p:nvCxnSpPr>
        <p:spPr>
          <a:xfrm>
            <a:off x="1402915" y="4772416"/>
            <a:ext cx="92817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174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02BEFD98-7FFE-109C-C9A6-07428CF8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en-US" dirty="0"/>
              <a:t>THANK YOU.</a:t>
            </a:r>
          </a:p>
        </p:txBody>
      </p:sp>
      <p:pic>
        <p:nvPicPr>
          <p:cNvPr id="11" name="Content Placeholder 10" descr="Free Images : autumn, daylight, desktop backgrounds, desktop wallpaper ...">
            <a:extLst>
              <a:ext uri="{FF2B5EF4-FFF2-40B4-BE49-F238E27FC236}">
                <a16:creationId xmlns:a16="http://schemas.microsoft.com/office/drawing/2014/main" id="{840747AA-17F7-8F3F-7EB3-EDE75242D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439" b="35555"/>
          <a:stretch/>
        </p:blipFill>
        <p:spPr>
          <a:xfrm>
            <a:off x="877824" y="2157984"/>
            <a:ext cx="10442448" cy="3903819"/>
          </a:xfr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C0478-B220-A428-5CDE-1FDEED77E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nOEL mANGAI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00513-EE48-4D80-9E39-186CCD87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9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92393D8B-626B-035A-CAF6-5E9651663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4AC1B82B-A47F-C1F3-C86B-5EA1AC1F5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946A4B59-058B-ED4F-C836-83B261F2E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The primary goal of this project is to understand any changes is sentiment regarding AI across recent history. This is achieved through:</a:t>
            </a:r>
          </a:p>
          <a:p>
            <a:r>
              <a:rPr lang="en-US" b="1" dirty="0"/>
              <a:t>Gathering</a:t>
            </a:r>
            <a:r>
              <a:rPr lang="en-US" dirty="0"/>
              <a:t> and </a:t>
            </a:r>
            <a:r>
              <a:rPr lang="en-US" b="1" dirty="0"/>
              <a:t>processing</a:t>
            </a:r>
            <a:r>
              <a:rPr lang="en-US" dirty="0"/>
              <a:t> popular literature regarding </a:t>
            </a:r>
            <a:r>
              <a:rPr lang="en-US" b="1" dirty="0"/>
              <a:t>AI</a:t>
            </a:r>
            <a:r>
              <a:rPr lang="en-US" dirty="0"/>
              <a:t>.</a:t>
            </a:r>
          </a:p>
          <a:p>
            <a:r>
              <a:rPr lang="en-US" dirty="0"/>
              <a:t>Creating a </a:t>
            </a:r>
            <a:r>
              <a:rPr lang="en-US" b="1" dirty="0"/>
              <a:t>timeline</a:t>
            </a:r>
            <a:r>
              <a:rPr lang="en-US" dirty="0"/>
              <a:t> of major events regarding </a:t>
            </a:r>
            <a:r>
              <a:rPr lang="en-US" b="1" dirty="0"/>
              <a:t>AI </a:t>
            </a:r>
            <a:r>
              <a:rPr lang="en-US" dirty="0"/>
              <a:t>to notice any effects on sentiment.</a:t>
            </a:r>
          </a:p>
          <a:p>
            <a:r>
              <a:rPr lang="en-US" b="1" dirty="0"/>
              <a:t>Analyzing</a:t>
            </a:r>
            <a:r>
              <a:rPr lang="en-US" dirty="0"/>
              <a:t> data in </a:t>
            </a:r>
            <a:r>
              <a:rPr lang="en-US" b="1" dirty="0"/>
              <a:t>R</a:t>
            </a:r>
            <a:r>
              <a:rPr lang="en-US" dirty="0"/>
              <a:t> to spot </a:t>
            </a:r>
            <a:r>
              <a:rPr lang="en-US" b="1" dirty="0"/>
              <a:t>trends</a:t>
            </a:r>
            <a:r>
              <a:rPr lang="en-US" dirty="0"/>
              <a:t> across time.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4AC66-BC02-70AA-9A0B-AA5FEC7F9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Noel </a:t>
            </a:r>
            <a:r>
              <a:rPr lang="en-US" dirty="0" err="1"/>
              <a:t>mangai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2470B-4A62-5DCB-31EE-9E0C5C98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59745-E332-7F51-4743-35B430890BE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R</a:t>
            </a:r>
            <a:r>
              <a:rPr lang="en-US" dirty="0"/>
              <a:t> packages used to create this project include:</a:t>
            </a:r>
          </a:p>
          <a:p>
            <a:r>
              <a:rPr lang="en-US" b="1" dirty="0"/>
              <a:t>tidytext</a:t>
            </a:r>
            <a:r>
              <a:rPr lang="en-US" dirty="0"/>
              <a:t>: text mining tools.</a:t>
            </a:r>
          </a:p>
          <a:p>
            <a:r>
              <a:rPr lang="en-US" b="1" dirty="0"/>
              <a:t>stringr</a:t>
            </a:r>
            <a:r>
              <a:rPr lang="en-US" dirty="0"/>
              <a:t>: handling and manipulating strings.</a:t>
            </a:r>
          </a:p>
          <a:p>
            <a:r>
              <a:rPr lang="en-US" b="1" dirty="0"/>
              <a:t>glue</a:t>
            </a:r>
            <a:r>
              <a:rPr lang="en-US" dirty="0"/>
              <a:t>: interpolating strings in R.</a:t>
            </a:r>
          </a:p>
          <a:p>
            <a:r>
              <a:rPr lang="en-US" b="1" dirty="0"/>
              <a:t>ggplot2</a:t>
            </a:r>
            <a:r>
              <a:rPr lang="en-US" dirty="0"/>
              <a:t>: creating visualizations.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3F42F4-0AD2-752A-29C1-07B41651C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Overview: Tools</a:t>
            </a:r>
          </a:p>
        </p:txBody>
      </p:sp>
    </p:spTree>
    <p:extLst>
      <p:ext uri="{BB962C8B-B14F-4D97-AF65-F5344CB8AC3E}">
        <p14:creationId xmlns:p14="http://schemas.microsoft.com/office/powerpoint/2010/main" val="418911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0A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32087-C257-A591-14C7-36F9D542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NOEL </a:t>
            </a:r>
            <a:r>
              <a:rPr lang="en-US" dirty="0" err="1">
                <a:solidFill>
                  <a:schemeClr val="bg1"/>
                </a:solidFill>
              </a:rPr>
              <a:t>mANGAI</a:t>
            </a:r>
            <a:endParaRPr lang="en-US" dirty="0" err="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3D604-0882-6FD4-C04D-04DB905C5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DC9F4C-A7D6-14D6-341D-6DEE5600A62F}"/>
              </a:ext>
            </a:extLst>
          </p:cNvPr>
          <p:cNvSpPr/>
          <p:nvPr/>
        </p:nvSpPr>
        <p:spPr>
          <a:xfrm>
            <a:off x="1440492" y="584548"/>
            <a:ext cx="9311013" cy="52504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CB6858FB-2E3F-BD33-226F-5CFA46E27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90058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214A8-C5C9-287E-18D3-53CDBB92497F}"/>
              </a:ext>
            </a:extLst>
          </p:cNvPr>
          <p:cNvSpPr txBox="1"/>
          <p:nvPr/>
        </p:nvSpPr>
        <p:spPr>
          <a:xfrm>
            <a:off x="1617945" y="1670136"/>
            <a:ext cx="8956109" cy="48628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To create an accurate and meaningful analysis: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Text data was first </a:t>
            </a:r>
            <a:r>
              <a:rPr lang="en-US" sz="1600" b="1" dirty="0">
                <a:solidFill>
                  <a:schemeClr val="bg1"/>
                </a:solidFill>
              </a:rPr>
              <a:t>collected</a:t>
            </a:r>
            <a:r>
              <a:rPr lang="en-US" sz="1600" dirty="0">
                <a:solidFill>
                  <a:schemeClr val="bg1"/>
                </a:solidFill>
              </a:rPr>
              <a:t> from over 60 articles across 4 years. This data was then placed into .txt files by year, respectively.</a:t>
            </a:r>
          </a:p>
          <a:p>
            <a:pPr marL="285750" indent="-285750">
              <a:buFont typeface="Wingdings"/>
              <a:buChar char="§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These files were then Imported into R, and subsequently </a:t>
            </a:r>
            <a:r>
              <a:rPr lang="en-US" sz="1600" b="1" dirty="0">
                <a:solidFill>
                  <a:schemeClr val="bg1"/>
                </a:solidFill>
              </a:rPr>
              <a:t>preprocessed</a:t>
            </a:r>
            <a:r>
              <a:rPr lang="en-US" sz="1600" dirty="0">
                <a:solidFill>
                  <a:schemeClr val="bg1"/>
                </a:solidFill>
              </a:rPr>
              <a:t>. Data cleaning involved: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,Sans-Serif"/>
              <a:buChar char="•"/>
            </a:pP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Converting all letters to lowercase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Tokenizing data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Filtering common words... and more!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§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Next came the </a:t>
            </a:r>
            <a:r>
              <a:rPr lang="en-US" sz="1600" b="1" dirty="0">
                <a:solidFill>
                  <a:schemeClr val="bg1"/>
                </a:solidFill>
              </a:rPr>
              <a:t>Analysis</a:t>
            </a:r>
            <a:r>
              <a:rPr lang="en-US" sz="1600" dirty="0">
                <a:solidFill>
                  <a:schemeClr val="bg1"/>
                </a:solidFill>
              </a:rPr>
              <a:t>. Relevant words were rated either positive or negative and computed.</a:t>
            </a:r>
          </a:p>
          <a:p>
            <a:pPr marL="285750" indent="-285750">
              <a:buFont typeface="Wingdings"/>
              <a:buChar char="§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This was then </a:t>
            </a:r>
            <a:r>
              <a:rPr lang="en-US" sz="1600" b="1" dirty="0">
                <a:solidFill>
                  <a:schemeClr val="bg1"/>
                </a:solidFill>
              </a:rPr>
              <a:t>visualized</a:t>
            </a:r>
            <a:r>
              <a:rPr lang="en-US" sz="1600" dirty="0">
                <a:solidFill>
                  <a:schemeClr val="bg1"/>
                </a:solidFill>
              </a:rPr>
              <a:t>, both as word clouds and a line graph.</a:t>
            </a:r>
            <a:endParaRPr lang="en-US" sz="1600" dirty="0" err="1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§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Wingdings"/>
              <a:buChar char="§"/>
            </a:pPr>
            <a:r>
              <a:rPr lang="en-US" sz="1600" dirty="0">
                <a:solidFill>
                  <a:schemeClr val="bg1"/>
                </a:solidFill>
              </a:rPr>
              <a:t>Lastly, </a:t>
            </a:r>
            <a:r>
              <a:rPr lang="en-US" sz="1600" b="1" dirty="0">
                <a:solidFill>
                  <a:schemeClr val="bg1"/>
                </a:solidFill>
              </a:rPr>
              <a:t>Insights</a:t>
            </a:r>
            <a:r>
              <a:rPr lang="en-US" sz="1600" dirty="0">
                <a:solidFill>
                  <a:schemeClr val="bg1"/>
                </a:solidFill>
              </a:rPr>
              <a:t>, key takeaways for future planning were made.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buFont typeface="Arial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020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AC1B0-AD9E-9157-2508-D70B1EB15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AB4AB-26D5-79D4-1F37-105D69925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717201"/>
            <a:ext cx="5360195" cy="626824"/>
          </a:xfrm>
        </p:spPr>
        <p:txBody>
          <a:bodyPr/>
          <a:lstStyle/>
          <a:p>
            <a:r>
              <a:rPr lang="en-US" dirty="0"/>
              <a:t>So, How was data acquired?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54B454-DCEF-8B05-7084-D8748E5EC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5214058" cy="38333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Data was collected from multiple sources. </a:t>
            </a:r>
          </a:p>
          <a:p>
            <a:r>
              <a:rPr lang="en-US" dirty="0"/>
              <a:t>Research and opinion articles pulled through google scholar.</a:t>
            </a:r>
          </a:p>
          <a:p>
            <a:r>
              <a:rPr lang="en-US" dirty="0"/>
              <a:t>Sorted for the most relevant in each given year.</a:t>
            </a:r>
          </a:p>
          <a:p>
            <a:r>
              <a:rPr lang="en-US" dirty="0"/>
              <a:t>Keyword in search: AI</a:t>
            </a:r>
          </a:p>
          <a:p>
            <a:r>
              <a:rPr lang="en-US" dirty="0"/>
              <a:t>Only articles containing opinionated wording selected, regardless of sentiment.</a:t>
            </a:r>
          </a:p>
          <a:p>
            <a:r>
              <a:rPr lang="en-US" dirty="0"/>
              <a:t>60 articles were chosen in total.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64252-128F-6E4D-2DD0-B4871480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98632B-2B5B-F0B0-770D-3669ED5E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8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0A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4946D-44C6-8580-CB8E-15C742E37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01FB6-1805-71BC-ADD6-CE488AC7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Noel </a:t>
            </a:r>
            <a:r>
              <a:rPr lang="en-US" dirty="0" err="1">
                <a:solidFill>
                  <a:schemeClr val="bg1"/>
                </a:solidFill>
              </a:rPr>
              <a:t>mangai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83BAE-CE29-1A86-CB7A-CA13990E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A4EE7C-5E87-4466-C022-F5CB18BC77A3}"/>
              </a:ext>
            </a:extLst>
          </p:cNvPr>
          <p:cNvSpPr/>
          <p:nvPr/>
        </p:nvSpPr>
        <p:spPr>
          <a:xfrm>
            <a:off x="315310" y="387351"/>
            <a:ext cx="11561380" cy="5649768"/>
          </a:xfrm>
          <a:prstGeom prst="rect">
            <a:avLst/>
          </a:prstGeom>
          <a:noFill/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F6B23C-6382-98E6-0C37-6B547C4A2E34}"/>
              </a:ext>
            </a:extLst>
          </p:cNvPr>
          <p:cNvSpPr txBox="1"/>
          <p:nvPr/>
        </p:nvSpPr>
        <p:spPr>
          <a:xfrm>
            <a:off x="463591" y="1681479"/>
            <a:ext cx="41637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After the </a:t>
            </a:r>
            <a:r>
              <a:rPr lang="en-US" b="1" dirty="0">
                <a:solidFill>
                  <a:schemeClr val="bg1"/>
                </a:solidFill>
              </a:rPr>
              <a:t>preprocessing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chemeClr val="bg1"/>
                </a:solidFill>
              </a:rPr>
              <a:t>tokenization</a:t>
            </a:r>
            <a:r>
              <a:rPr lang="en-US" dirty="0">
                <a:solidFill>
                  <a:schemeClr val="bg1"/>
                </a:solidFill>
              </a:rPr>
              <a:t> of data, sentiment analysis was performed using the </a:t>
            </a:r>
            <a:r>
              <a:rPr lang="en-US" b="1" dirty="0">
                <a:solidFill>
                  <a:schemeClr val="bg1"/>
                </a:solidFill>
              </a:rPr>
              <a:t>Bing Lexicon</a:t>
            </a:r>
            <a:r>
              <a:rPr lang="en-US" dirty="0">
                <a:solidFill>
                  <a:schemeClr val="bg1"/>
                </a:solidFill>
              </a:rPr>
              <a:t>. From this, we get </a:t>
            </a:r>
            <a:r>
              <a:rPr lang="en-US" b="1" dirty="0">
                <a:solidFill>
                  <a:schemeClr val="bg1"/>
                </a:solidFill>
              </a:rPr>
              <a:t>Net Sentiment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This process was then </a:t>
            </a:r>
            <a:r>
              <a:rPr lang="en-US" b="1" dirty="0">
                <a:solidFill>
                  <a:schemeClr val="bg1"/>
                </a:solidFill>
              </a:rPr>
              <a:t>Looped</a:t>
            </a:r>
            <a:r>
              <a:rPr lang="en-US" dirty="0">
                <a:solidFill>
                  <a:schemeClr val="bg1"/>
                </a:solidFill>
              </a:rPr>
              <a:t> for each file, and then a </a:t>
            </a:r>
            <a:r>
              <a:rPr lang="en-US" b="1" dirty="0">
                <a:solidFill>
                  <a:schemeClr val="bg1"/>
                </a:solidFill>
              </a:rPr>
              <a:t>data frame </a:t>
            </a:r>
            <a:r>
              <a:rPr lang="en-US" dirty="0">
                <a:solidFill>
                  <a:schemeClr val="bg1"/>
                </a:solidFill>
              </a:rPr>
              <a:t>containing all results was made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data was then </a:t>
            </a:r>
            <a:r>
              <a:rPr lang="en-US" b="1" dirty="0">
                <a:solidFill>
                  <a:schemeClr val="bg1"/>
                </a:solidFill>
              </a:rPr>
              <a:t>visualized</a:t>
            </a:r>
            <a:r>
              <a:rPr lang="en-US" dirty="0">
                <a:solidFill>
                  <a:schemeClr val="bg1"/>
                </a:solidFill>
              </a:rPr>
              <a:t> into a plot using the ggplot2 package. Further visualization was also performed.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3" name="Picture 2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3E8593B4-768A-DA12-EAD4-EB6404D93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78" y="979121"/>
            <a:ext cx="4945674" cy="1597758"/>
          </a:xfrm>
          <a:prstGeom prst="rect">
            <a:avLst/>
          </a:prstGeom>
        </p:spPr>
      </p:pic>
      <p:pic>
        <p:nvPicPr>
          <p:cNvPr id="8" name="Picture 7" descr="A computer code with numbers and symbols&#10;&#10;Description automatically generated">
            <a:extLst>
              <a:ext uri="{FF2B5EF4-FFF2-40B4-BE49-F238E27FC236}">
                <a16:creationId xmlns:a16="http://schemas.microsoft.com/office/drawing/2014/main" id="{1215C6D6-24C9-699E-B81B-61B144D6D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8557" y="2756755"/>
            <a:ext cx="3918194" cy="1481259"/>
          </a:xfrm>
          <a:prstGeom prst="rect">
            <a:avLst/>
          </a:prstGeom>
        </p:spPr>
      </p:pic>
      <p:pic>
        <p:nvPicPr>
          <p:cNvPr id="9" name="Picture 8" descr="A computer screen shot of a black background&#10;&#10;Description automatically generated">
            <a:extLst>
              <a:ext uri="{FF2B5EF4-FFF2-40B4-BE49-F238E27FC236}">
                <a16:creationId xmlns:a16="http://schemas.microsoft.com/office/drawing/2014/main" id="{2D725AD0-F050-0448-B6F1-D829D1A0FF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798" y="4563819"/>
            <a:ext cx="7134714" cy="119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0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1FDD82-14BF-06F8-DEF2-0C1219A50625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2767584" y="2072640"/>
            <a:ext cx="5045" cy="851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39BB18E-72C7-6273-CC65-93E2A81B2941}"/>
              </a:ext>
            </a:extLst>
          </p:cNvPr>
          <p:cNvCxnSpPr/>
          <p:nvPr/>
        </p:nvCxnSpPr>
        <p:spPr>
          <a:xfrm flipH="1" flipV="1">
            <a:off x="5095030" y="3870398"/>
            <a:ext cx="5045" cy="851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82E546-6635-4AFB-F3A7-A1F2F90D1DF6}"/>
              </a:ext>
            </a:extLst>
          </p:cNvPr>
          <p:cNvCxnSpPr/>
          <p:nvPr/>
        </p:nvCxnSpPr>
        <p:spPr>
          <a:xfrm flipH="1" flipV="1">
            <a:off x="7419952" y="2148804"/>
            <a:ext cx="5045" cy="851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CFF3585-F642-7076-9AEB-A58470CACC3A}"/>
              </a:ext>
            </a:extLst>
          </p:cNvPr>
          <p:cNvCxnSpPr/>
          <p:nvPr/>
        </p:nvCxnSpPr>
        <p:spPr>
          <a:xfrm flipH="1" flipV="1">
            <a:off x="9744875" y="3870398"/>
            <a:ext cx="5045" cy="851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5BD2D6-B245-C75B-56BA-3B78A1384C2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283898" y="3397433"/>
            <a:ext cx="10151942" cy="315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0B9A18E-B19C-6121-4200-07DF9449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546" y="588245"/>
            <a:ext cx="10428908" cy="796202"/>
          </a:xfrm>
        </p:spPr>
        <p:txBody>
          <a:bodyPr>
            <a:normAutofit/>
          </a:bodyPr>
          <a:lstStyle/>
          <a:p>
            <a:r>
              <a:rPr lang="en-US" dirty="0"/>
              <a:t>AI THROUGH THE YEARS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C2811-2968-F3CF-04BA-672D23A0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noel </a:t>
            </a:r>
            <a:r>
              <a:rPr lang="en-US" dirty="0" err="1"/>
              <a:t>mangai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28187-85C0-3D61-C1EC-ACF6B6DE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9A4286-8964-AB15-48AF-9A7FEF1C983A}"/>
              </a:ext>
            </a:extLst>
          </p:cNvPr>
          <p:cNvSpPr/>
          <p:nvPr/>
        </p:nvSpPr>
        <p:spPr>
          <a:xfrm>
            <a:off x="2283898" y="2924467"/>
            <a:ext cx="977462" cy="945931"/>
          </a:xfrm>
          <a:prstGeom prst="ellipse">
            <a:avLst/>
          </a:prstGeom>
          <a:solidFill>
            <a:srgbClr val="1A0A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A5D5CE-9546-D195-43CC-993A999F0745}"/>
              </a:ext>
            </a:extLst>
          </p:cNvPr>
          <p:cNvSpPr/>
          <p:nvPr/>
        </p:nvSpPr>
        <p:spPr>
          <a:xfrm>
            <a:off x="4608821" y="2956034"/>
            <a:ext cx="977462" cy="945931"/>
          </a:xfrm>
          <a:prstGeom prst="ellipse">
            <a:avLst/>
          </a:prstGeom>
          <a:solidFill>
            <a:srgbClr val="1A0A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CB9D63-A33A-1E01-F8B0-9DCE0DB6F754}"/>
              </a:ext>
            </a:extLst>
          </p:cNvPr>
          <p:cNvSpPr/>
          <p:nvPr/>
        </p:nvSpPr>
        <p:spPr>
          <a:xfrm>
            <a:off x="6933744" y="2977054"/>
            <a:ext cx="977462" cy="945931"/>
          </a:xfrm>
          <a:prstGeom prst="ellipse">
            <a:avLst/>
          </a:prstGeom>
          <a:solidFill>
            <a:srgbClr val="1A0A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68165C-EB5A-F02A-3A9E-9F1356A791DD}"/>
              </a:ext>
            </a:extLst>
          </p:cNvPr>
          <p:cNvSpPr/>
          <p:nvPr/>
        </p:nvSpPr>
        <p:spPr>
          <a:xfrm>
            <a:off x="9258668" y="2977054"/>
            <a:ext cx="977462" cy="945931"/>
          </a:xfrm>
          <a:prstGeom prst="ellipse">
            <a:avLst/>
          </a:prstGeom>
          <a:solidFill>
            <a:srgbClr val="1A0A0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3ED955-AC28-2956-6B11-02E07312B5CC}"/>
              </a:ext>
            </a:extLst>
          </p:cNvPr>
          <p:cNvSpPr txBox="1"/>
          <p:nvPr/>
        </p:nvSpPr>
        <p:spPr>
          <a:xfrm>
            <a:off x="2772628" y="1370966"/>
            <a:ext cx="19614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2021</a:t>
            </a:r>
          </a:p>
          <a:p>
            <a:r>
              <a:rPr lang="en-US" dirty="0"/>
              <a:t>Dall-E 1 is Released.</a:t>
            </a:r>
          </a:p>
          <a:p>
            <a:r>
              <a:rPr lang="en-US" dirty="0"/>
              <a:t>AI used in vaccine development.</a:t>
            </a:r>
          </a:p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44673-D509-14E9-4990-45552EFFF4D6}"/>
              </a:ext>
            </a:extLst>
          </p:cNvPr>
          <p:cNvSpPr txBox="1"/>
          <p:nvPr/>
        </p:nvSpPr>
        <p:spPr>
          <a:xfrm>
            <a:off x="5095030" y="4084320"/>
            <a:ext cx="1838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2022</a:t>
            </a:r>
          </a:p>
          <a:p>
            <a:r>
              <a:rPr lang="en-US" dirty="0"/>
              <a:t>ChatGPT 3.0 is </a:t>
            </a:r>
          </a:p>
          <a:p>
            <a:r>
              <a:rPr lang="en-US" dirty="0"/>
              <a:t>Released.</a:t>
            </a:r>
          </a:p>
          <a:p>
            <a:r>
              <a:rPr lang="en-US" dirty="0"/>
              <a:t>DeepMind creates AlphaCode.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D3AF9B-2D41-9838-261D-60D022BEF06D}"/>
              </a:ext>
            </a:extLst>
          </p:cNvPr>
          <p:cNvSpPr txBox="1"/>
          <p:nvPr/>
        </p:nvSpPr>
        <p:spPr>
          <a:xfrm>
            <a:off x="7419951" y="469856"/>
            <a:ext cx="18336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2023</a:t>
            </a:r>
          </a:p>
          <a:p>
            <a:r>
              <a:rPr lang="en-US" dirty="0"/>
              <a:t>Sam Altman leaves, then returns to open AI.</a:t>
            </a:r>
          </a:p>
          <a:p>
            <a:r>
              <a:rPr lang="en-US" dirty="0"/>
              <a:t>Rise of rudimentary Text-to video Tools.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372BEE-C346-8020-66FC-DD729616CB2C}"/>
              </a:ext>
            </a:extLst>
          </p:cNvPr>
          <p:cNvSpPr txBox="1"/>
          <p:nvPr/>
        </p:nvSpPr>
        <p:spPr>
          <a:xfrm>
            <a:off x="9744875" y="3922985"/>
            <a:ext cx="18336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2024</a:t>
            </a:r>
          </a:p>
          <a:p>
            <a:r>
              <a:rPr lang="en-US" dirty="0"/>
              <a:t>Sora announced by OpenAI. </a:t>
            </a:r>
          </a:p>
          <a:p>
            <a:r>
              <a:rPr lang="en-US" dirty="0"/>
              <a:t>Nvidia becomes the 3</a:t>
            </a:r>
            <a:r>
              <a:rPr lang="en-US" baseline="30000" dirty="0"/>
              <a:t>rd</a:t>
            </a:r>
            <a:r>
              <a:rPr lang="en-US" dirty="0"/>
              <a:t> most valuable publicly traded company.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D57664-9B80-DA38-78F3-995B31638286}"/>
              </a:ext>
            </a:extLst>
          </p:cNvPr>
          <p:cNvCxnSpPr>
            <a:cxnSpLocks/>
          </p:cNvCxnSpPr>
          <p:nvPr/>
        </p:nvCxnSpPr>
        <p:spPr>
          <a:xfrm>
            <a:off x="5220523" y="4938647"/>
            <a:ext cx="42810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CC81C33-6199-DF98-14C6-F6422E17FCF4}"/>
              </a:ext>
            </a:extLst>
          </p:cNvPr>
          <p:cNvCxnSpPr>
            <a:cxnSpLocks/>
          </p:cNvCxnSpPr>
          <p:nvPr/>
        </p:nvCxnSpPr>
        <p:spPr>
          <a:xfrm>
            <a:off x="2904043" y="2243509"/>
            <a:ext cx="42810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555E36-4789-4FB3-9532-E96D89BCBD6C}"/>
              </a:ext>
            </a:extLst>
          </p:cNvPr>
          <p:cNvCxnSpPr>
            <a:cxnSpLocks/>
          </p:cNvCxnSpPr>
          <p:nvPr/>
        </p:nvCxnSpPr>
        <p:spPr>
          <a:xfrm>
            <a:off x="7542546" y="1880232"/>
            <a:ext cx="42810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7F7163-0843-B0CC-2A0F-55E415EAA9A0}"/>
              </a:ext>
            </a:extLst>
          </p:cNvPr>
          <p:cNvCxnSpPr>
            <a:cxnSpLocks/>
          </p:cNvCxnSpPr>
          <p:nvPr/>
        </p:nvCxnSpPr>
        <p:spPr>
          <a:xfrm>
            <a:off x="9870109" y="4789686"/>
            <a:ext cx="428104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015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3C7A-A41E-9FD3-3FC8-693C0548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1A1D82F-796B-BDA3-AB87-BF6533B1F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>
            <a:normAutofit/>
          </a:bodyPr>
          <a:lstStyle/>
          <a:p>
            <a:r>
              <a:rPr lang="en-US" dirty="0"/>
              <a:t>The data does </a:t>
            </a:r>
            <a:r>
              <a:rPr lang="en-US" b="1" dirty="0"/>
              <a:t>not</a:t>
            </a:r>
            <a:r>
              <a:rPr lang="en-US" dirty="0"/>
              <a:t> contain any dramatic </a:t>
            </a:r>
            <a:r>
              <a:rPr lang="en-US" b="1" dirty="0"/>
              <a:t>increases</a:t>
            </a:r>
            <a:r>
              <a:rPr lang="en-US" dirty="0"/>
              <a:t> or </a:t>
            </a:r>
            <a:r>
              <a:rPr lang="en-US" b="1" dirty="0"/>
              <a:t>decreases</a:t>
            </a:r>
            <a:r>
              <a:rPr lang="en-US" dirty="0"/>
              <a:t> by year.</a:t>
            </a:r>
          </a:p>
          <a:p>
            <a:r>
              <a:rPr lang="en-US" b="1" dirty="0"/>
              <a:t>Overall</a:t>
            </a:r>
            <a:r>
              <a:rPr lang="en-US" dirty="0"/>
              <a:t>, sentiment has gone </a:t>
            </a:r>
            <a:r>
              <a:rPr lang="en-US" b="1" dirty="0"/>
              <a:t>up</a:t>
            </a:r>
            <a:r>
              <a:rPr lang="en-US" dirty="0"/>
              <a:t>.</a:t>
            </a:r>
          </a:p>
          <a:p>
            <a:r>
              <a:rPr lang="en-US" b="1" dirty="0"/>
              <a:t>Dip</a:t>
            </a:r>
            <a:r>
              <a:rPr lang="en-US" dirty="0"/>
              <a:t> in sentiment in 2022. The same year ChatGPT was released.</a:t>
            </a:r>
          </a:p>
          <a:p>
            <a:r>
              <a:rPr lang="en-US" b="1" dirty="0"/>
              <a:t>Overall</a:t>
            </a:r>
            <a:r>
              <a:rPr lang="en-US" dirty="0"/>
              <a:t>, AI is viewed </a:t>
            </a:r>
            <a:r>
              <a:rPr lang="en-US" b="1" dirty="0"/>
              <a:t>positively</a:t>
            </a:r>
            <a:r>
              <a:rPr lang="en-US" dirty="0"/>
              <a:t>.</a:t>
            </a:r>
          </a:p>
        </p:txBody>
      </p:sp>
      <p:pic>
        <p:nvPicPr>
          <p:cNvPr id="7" name="Content Placeholder 6" descr="A graph of a number of words&#10;&#10;Description automatically generated">
            <a:extLst>
              <a:ext uri="{FF2B5EF4-FFF2-40B4-BE49-F238E27FC236}">
                <a16:creationId xmlns:a16="http://schemas.microsoft.com/office/drawing/2014/main" id="{EB50EDF3-1C70-37FA-CEA3-1347CE0260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391" y="2653999"/>
            <a:ext cx="4985785" cy="3028139"/>
          </a:xfr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3FCE8-080A-9A2A-6566-3C312466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Noel </a:t>
            </a:r>
            <a:r>
              <a:rPr lang="en-US" err="1"/>
              <a:t>mangai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856D9-81DB-3842-4CC2-D0B0C702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3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0A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E0D09-1C7D-D479-1D53-9C4AD02C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ANALYSIS CONTINUED: INSIGHTS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36C-7EEF-2A15-9716-29B49CE0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noel mangai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AE724-4949-720F-DC52-E2551D4B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E9B54-681A-20BA-771D-A10B1A841888}"/>
              </a:ext>
            </a:extLst>
          </p:cNvPr>
          <p:cNvSpPr txBox="1"/>
          <p:nvPr/>
        </p:nvSpPr>
        <p:spPr>
          <a:xfrm>
            <a:off x="510083" y="2408161"/>
            <a:ext cx="46685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dip in sentiment in 2022 coincides with the release of ChatGPT. This may be due to early skepticism of the technology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overall positive sentiment may be due to the subsequent Integration of AI in daily life, and the acknowledgement of its benefits.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5" name="Picture 14" descr="A close-up of words&#10;&#10;Description automatically generated">
            <a:extLst>
              <a:ext uri="{FF2B5EF4-FFF2-40B4-BE49-F238E27FC236}">
                <a16:creationId xmlns:a16="http://schemas.microsoft.com/office/drawing/2014/main" id="{02B58C83-A4A6-20AE-9574-3377F5C16B3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1" t="11809" r="25670" b="12356"/>
          <a:stretch/>
        </p:blipFill>
        <p:spPr>
          <a:xfrm>
            <a:off x="7198470" y="807868"/>
            <a:ext cx="2986390" cy="2481382"/>
          </a:xfrm>
          <a:prstGeom prst="rect">
            <a:avLst/>
          </a:prstGeom>
        </p:spPr>
      </p:pic>
      <p:pic>
        <p:nvPicPr>
          <p:cNvPr id="17" name="Picture 16" descr="A close-up of words&#10;&#10;Description automatically generated">
            <a:extLst>
              <a:ext uri="{FF2B5EF4-FFF2-40B4-BE49-F238E27FC236}">
                <a16:creationId xmlns:a16="http://schemas.microsoft.com/office/drawing/2014/main" id="{088721B9-92F8-EA77-2F24-1C3AD54D3C1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2" t="15465" r="31558" b="14909"/>
          <a:stretch/>
        </p:blipFill>
        <p:spPr>
          <a:xfrm>
            <a:off x="7198470" y="3289250"/>
            <a:ext cx="2991852" cy="276088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3483464-B595-6092-9FC4-840AA518EAB3}"/>
              </a:ext>
            </a:extLst>
          </p:cNvPr>
          <p:cNvSpPr txBox="1"/>
          <p:nvPr/>
        </p:nvSpPr>
        <p:spPr>
          <a:xfrm>
            <a:off x="10283868" y="5336088"/>
            <a:ext cx="1667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2021 , 2022 Word Clouds respectively</a:t>
            </a:r>
          </a:p>
        </p:txBody>
      </p:sp>
    </p:spTree>
    <p:extLst>
      <p:ext uri="{BB962C8B-B14F-4D97-AF65-F5344CB8AC3E}">
        <p14:creationId xmlns:p14="http://schemas.microsoft.com/office/powerpoint/2010/main" val="2034464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68A1-2554-0F3F-59FB-47A809538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6A51A-BD65-E995-D31C-EF9DA2E3C9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Limited Scope and Sample Size</a:t>
            </a:r>
            <a:r>
              <a:rPr lang="en-US" dirty="0"/>
              <a:t>: The dataset consists of 60 articles collected from Google Scholar. This may not fully capture opinion diversity across demographics and regions,</a:t>
            </a:r>
          </a:p>
          <a:p>
            <a:r>
              <a:rPr lang="en-US" b="1" dirty="0"/>
              <a:t>Publication Bias</a:t>
            </a:r>
            <a:r>
              <a:rPr lang="en-US" dirty="0"/>
              <a:t>: This analysis primarily focuses on articles from peer-reviewed sources, creating a bias in and of itself.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6A560-8E5D-DBC7-7151-AF9D9EC7F5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One-Dimensional Analysis</a:t>
            </a:r>
            <a:r>
              <a:rPr lang="en-US" dirty="0"/>
              <a:t>: This analysis focuses only on sentiment but does not consider other factors such as the underlying reasons for sentiment, a multidimensional analysis would offer a much more comprehensive understanding of opinion on AI.</a:t>
            </a:r>
          </a:p>
          <a:p>
            <a:r>
              <a:rPr lang="en-US" b="1" dirty="0"/>
              <a:t>Subjectivity</a:t>
            </a:r>
            <a:r>
              <a:rPr lang="en-US" dirty="0"/>
              <a:t>: Sentiment is fluid. It cannot be stated that the Bing lexicon, while sufficient, is 100% accurate in capturing the nuances of human language.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D7C54-E527-B318-7158-53357B39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8C9BD-92E1-0231-4FCB-671E53910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84834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DarkSeedLeftStep">
      <a:dk1>
        <a:srgbClr val="000000"/>
      </a:dk1>
      <a:lt1>
        <a:srgbClr val="FFFFFF"/>
      </a:lt1>
      <a:dk2>
        <a:srgbClr val="31231C"/>
      </a:dk2>
      <a:lt2>
        <a:srgbClr val="F0F2F3"/>
      </a:lt2>
      <a:accent1>
        <a:srgbClr val="C3754D"/>
      </a:accent1>
      <a:accent2>
        <a:srgbClr val="B13B44"/>
      </a:accent2>
      <a:accent3>
        <a:srgbClr val="C34D87"/>
      </a:accent3>
      <a:accent4>
        <a:srgbClr val="B13BA7"/>
      </a:accent4>
      <a:accent5>
        <a:srgbClr val="9D4DC3"/>
      </a:accent5>
      <a:accent6>
        <a:srgbClr val="5E40B3"/>
      </a:accent6>
      <a:hlink>
        <a:srgbClr val="AA3FBF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761</Words>
  <Application>Microsoft Office PowerPoint</Application>
  <PresentationFormat>Widescreen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 Light</vt:lpstr>
      <vt:lpstr>Arial</vt:lpstr>
      <vt:lpstr>Arial,Sans-Serif</vt:lpstr>
      <vt:lpstr>Calibri</vt:lpstr>
      <vt:lpstr>Walbaum Display</vt:lpstr>
      <vt:lpstr>Wingdings</vt:lpstr>
      <vt:lpstr>BohoVogueVTI</vt:lpstr>
      <vt:lpstr>Sentiment Through Time: A Multi-Year Analysis of Scholarly and Public discourse on AI </vt:lpstr>
      <vt:lpstr>INTRODUCTION</vt:lpstr>
      <vt:lpstr>METHODOLOGY</vt:lpstr>
      <vt:lpstr>DATA COLLECTION</vt:lpstr>
      <vt:lpstr>DATA</vt:lpstr>
      <vt:lpstr>AI THROUGH THE YEARS</vt:lpstr>
      <vt:lpstr>ANALYSIS</vt:lpstr>
      <vt:lpstr>ANALYSIS CONTINUED: INSIGHTS</vt:lpstr>
      <vt:lpstr>LIMITATIONS</vt:lpstr>
      <vt:lpstr>CONCLUSION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Noel Sele Mangai</cp:lastModifiedBy>
  <cp:revision>375</cp:revision>
  <dcterms:created xsi:type="dcterms:W3CDTF">2013-07-15T20:26:40Z</dcterms:created>
  <dcterms:modified xsi:type="dcterms:W3CDTF">2024-05-09T05:40:31Z</dcterms:modified>
</cp:coreProperties>
</file>