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7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FC909-ADB1-450B-935E-956D4634B768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B9864-397C-4813-BB0C-4886490C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95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FA7C-6C6F-4133-9B6F-888B5C7145CE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90AE-D2E2-4F37-BBDE-7257B645F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27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0B62-712B-4DCD-ACEC-445C96848695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90AE-D2E2-4F37-BBDE-7257B645F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83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DE94-FD6F-40FF-BDBD-B9C2D495E2CA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90AE-D2E2-4F37-BBDE-7257B645F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19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84AA-D9EE-4B6F-86BD-203D48122AD9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90AE-D2E2-4F37-BBDE-7257B645F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55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9B26-628D-4629-A543-2559F15B461B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90AE-D2E2-4F37-BBDE-7257B645F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05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69C-5BD8-42C3-ABA9-C7B26BEA7468}" type="datetime1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90AE-D2E2-4F37-BBDE-7257B645F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72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6D6-323C-402A-92A8-5EC9FF720F17}" type="datetime1">
              <a:rPr lang="pt-BR" smtClean="0"/>
              <a:t>24/05/2024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90AE-D2E2-4F37-BBDE-7257B645F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5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AFCA-B572-422A-88E5-1B4C18F94DF0}" type="datetime1">
              <a:rPr lang="pt-BR" smtClean="0"/>
              <a:t>24/05/2024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90AE-D2E2-4F37-BBDE-7257B645F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2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1BC8-5F68-455A-9CDD-5CC6ED6C8E58}" type="datetime1">
              <a:rPr lang="pt-BR" smtClean="0"/>
              <a:t>24/05/2024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90AE-D2E2-4F37-BBDE-7257B645F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70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AEC3-DE6B-4C75-89E9-8DB6478846B2}" type="datetime1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90AE-D2E2-4F37-BBDE-7257B645F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05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56E7-DC85-467A-98AD-7C8A3BBB4749}" type="datetime1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90AE-D2E2-4F37-BBDE-7257B645F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04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20442E-184F-48D8-97B3-1038E7AC61BA}" type="datetime1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D890AE-D2E2-4F37-BBDE-7257B645F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19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B52B40-81E9-9071-5F01-2C484BC9E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05" y="2383505"/>
            <a:ext cx="5138990" cy="513899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840032B-3C1F-048E-AE44-FF248BF4A5B3}"/>
              </a:ext>
            </a:extLst>
          </p:cNvPr>
          <p:cNvSpPr/>
          <p:nvPr/>
        </p:nvSpPr>
        <p:spPr>
          <a:xfrm>
            <a:off x="1077593" y="562263"/>
            <a:ext cx="4702826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Intimidade com o Hardware</a:t>
            </a:r>
          </a:p>
          <a:p>
            <a:pPr algn="ctr"/>
            <a:r>
              <a:rPr lang="pt-B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Alocando Memória </a:t>
            </a:r>
          </a:p>
          <a:p>
            <a:pPr algn="ctr"/>
            <a:r>
              <a:rPr lang="pt-B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Dinamicamente</a:t>
            </a:r>
            <a:endParaRPr lang="pt-BR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62FA18-7326-04C3-5F1F-CBDB4036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</p:spTree>
    <p:extLst>
      <p:ext uri="{BB962C8B-B14F-4D97-AF65-F5344CB8AC3E}">
        <p14:creationId xmlns:p14="http://schemas.microsoft.com/office/powerpoint/2010/main" val="272828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B95ABDF-6A31-F66D-89F0-6DAA25429CEB}"/>
              </a:ext>
            </a:extLst>
          </p:cNvPr>
          <p:cNvSpPr txBox="1"/>
          <p:nvPr/>
        </p:nvSpPr>
        <p:spPr>
          <a:xfrm>
            <a:off x="405879" y="2944036"/>
            <a:ext cx="6046242" cy="4435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pt-BR" b="1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Intimidade com o Hardware</a:t>
            </a:r>
          </a:p>
          <a:p>
            <a:pPr>
              <a:spcAft>
                <a:spcPts val="1500"/>
              </a:spcAft>
            </a:pPr>
            <a:r>
              <a:rPr lang="pt-BR" b="1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Alocando Memória Dinamicamente</a:t>
            </a:r>
          </a:p>
          <a:p>
            <a:pPr>
              <a:spcAft>
                <a:spcPts val="1500"/>
              </a:spcAft>
            </a:pPr>
            <a:endParaRPr lang="pt-BR" dirty="0"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pt-BR" b="1" kern="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1600" kern="100" dirty="0"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pt-BR" kern="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COBOL é uma linguagem de programação que tem sido amplamente utilizada em mainframes para desenvolvimento de sistemas de negócios e processamento de dados. Neste guia, vamos explorar alguns conceitos fundamentais de COBOL, com foco na alocação dinâmica de memória e estruturas de dados como listas e árvores.</a:t>
            </a:r>
            <a:endParaRPr lang="pt-BR" sz="1600" kern="100" dirty="0"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F9F8D89-F86D-B51B-B829-A27A63D5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BF9F53-F210-AB03-C7CE-371818F4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30" y="197200"/>
            <a:ext cx="2388539" cy="238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8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F487DA7-A4CD-7C00-E6BE-71A2B4802EFF}"/>
              </a:ext>
            </a:extLst>
          </p:cNvPr>
          <p:cNvSpPr txBox="1"/>
          <p:nvPr/>
        </p:nvSpPr>
        <p:spPr>
          <a:xfrm>
            <a:off x="223402" y="492195"/>
            <a:ext cx="6411196" cy="2849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pt-BR" sz="18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Alocação Dinâmica de Memória</a:t>
            </a:r>
            <a:endParaRPr lang="pt-BR" sz="16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pt-BR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alocação dinâmica de memória em COBOL permite que o programa aloque e libere memória em tempo de execução. Isso é útil quando não se sabe o tamanho exato dos dados necessários antecipadamente. Um exemplo de código em COBOL para alocação dinâmica de memória é:</a:t>
            </a:r>
            <a:endParaRPr lang="pt-BR" sz="16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endParaRPr lang="pt-BR" sz="1400" kern="0" dirty="0">
              <a:solidFill>
                <a:srgbClr val="0D0D0D"/>
              </a:solidFill>
              <a:effectLst/>
              <a:highlight>
                <a:srgbClr val="FFFFFF"/>
              </a:highlight>
              <a:latin typeface="OCR A Extended" panose="02010509020102010303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2EF7BC-A87B-A9BC-2165-65C5F8EAFB3D}"/>
              </a:ext>
            </a:extLst>
          </p:cNvPr>
          <p:cNvSpPr txBox="1"/>
          <p:nvPr/>
        </p:nvSpPr>
        <p:spPr>
          <a:xfrm>
            <a:off x="1228376" y="4527874"/>
            <a:ext cx="4044060" cy="308245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IDENTIFICATION DIVISION.</a:t>
            </a:r>
            <a:endParaRPr lang="pt-BR" sz="1000" kern="100" dirty="0">
              <a:solidFill>
                <a:schemeClr val="bg1"/>
              </a:solidFill>
              <a:effectLst/>
              <a:latin typeface="Franklin Gothic Heavy" panose="020B09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PROGRAM-ID. </a:t>
            </a:r>
            <a:r>
              <a:rPr lang="pt-BR" sz="1000" kern="0" dirty="0" err="1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AlocaMemoria</a:t>
            </a:r>
            <a:r>
              <a:rPr lang="pt-BR" sz="1000" kern="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000" kern="100" dirty="0">
              <a:solidFill>
                <a:schemeClr val="bg1"/>
              </a:solidFill>
              <a:effectLst/>
              <a:latin typeface="Franklin Gothic Heavy" panose="020B09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DIVISION.</a:t>
            </a:r>
            <a:endParaRPr lang="pt-BR" sz="1000" kern="100" dirty="0">
              <a:solidFill>
                <a:schemeClr val="bg1"/>
              </a:solidFill>
              <a:effectLst/>
              <a:latin typeface="Franklin Gothic Heavy" panose="020B09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WORKING-STORAGE SECTION.</a:t>
            </a:r>
            <a:endParaRPr lang="pt-BR" sz="1000" kern="100" dirty="0">
              <a:solidFill>
                <a:schemeClr val="bg1"/>
              </a:solidFill>
              <a:effectLst/>
              <a:latin typeface="Franklin Gothic Heavy" panose="020B09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pt-BR" sz="1000" kern="0" dirty="0" err="1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PtrMemoria</a:t>
            </a:r>
            <a:r>
              <a:rPr lang="pt-BR" sz="1000" kern="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POINTER.</a:t>
            </a:r>
            <a:endParaRPr lang="pt-BR" sz="1000" kern="100" dirty="0">
              <a:solidFill>
                <a:schemeClr val="bg1"/>
              </a:solidFill>
              <a:effectLst/>
              <a:latin typeface="Franklin Gothic Heavy" panose="020B09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 DIVISION.</a:t>
            </a:r>
            <a:endParaRPr lang="pt-BR" sz="1000" kern="100" dirty="0">
              <a:solidFill>
                <a:schemeClr val="bg1"/>
              </a:solidFill>
              <a:effectLst/>
              <a:latin typeface="Franklin Gothic Heavy" panose="020B09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MOVE 100 TO </a:t>
            </a:r>
            <a:r>
              <a:rPr lang="pt-BR" sz="1000" kern="0" dirty="0" err="1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PtrMemoria</a:t>
            </a:r>
            <a:r>
              <a:rPr lang="pt-BR" sz="1000" kern="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000" kern="100" dirty="0">
              <a:solidFill>
                <a:schemeClr val="bg1"/>
              </a:solidFill>
              <a:effectLst/>
              <a:latin typeface="Franklin Gothic Heavy" panose="020B09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 "Memória alocada com sucesso!".</a:t>
            </a:r>
            <a:endParaRPr lang="pt-BR" sz="1000" kern="100" dirty="0">
              <a:solidFill>
                <a:schemeClr val="bg1"/>
              </a:solidFill>
              <a:effectLst/>
              <a:latin typeface="Franklin Gothic Heavy" panose="020B09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STOP RUN.</a:t>
            </a:r>
            <a:endParaRPr lang="pt-BR" sz="1000" kern="100" dirty="0">
              <a:solidFill>
                <a:schemeClr val="bg1"/>
              </a:solidFill>
              <a:effectLst/>
              <a:latin typeface="Franklin Gothic Heavy" panose="020B09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2908A2-181E-60B5-B38E-9CDF999B7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9" y="4127423"/>
            <a:ext cx="5258534" cy="161948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49B6C-7FDB-425D-4F70-ACC7FCEB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</p:spTree>
    <p:extLst>
      <p:ext uri="{BB962C8B-B14F-4D97-AF65-F5344CB8AC3E}">
        <p14:creationId xmlns:p14="http://schemas.microsoft.com/office/powerpoint/2010/main" val="46820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FC70648-CDD1-69FD-A52F-D9BC198C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9" y="4127423"/>
            <a:ext cx="5258534" cy="1619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6062C18-DA67-CDE1-7C88-00697B09436D}"/>
              </a:ext>
            </a:extLst>
          </p:cNvPr>
          <p:cNvSpPr txBox="1"/>
          <p:nvPr/>
        </p:nvSpPr>
        <p:spPr>
          <a:xfrm>
            <a:off x="1228376" y="4498553"/>
            <a:ext cx="4044060" cy="2685874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IDENTIFICATION DIVISION.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PROGRAM-ID.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ListaCircular</a:t>
            </a: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DATA DIVISION.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WORKING-STORAGE SECTION.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01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PtrInicio</a:t>
            </a: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POINTER.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PROCEDURE DIVISION.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PERFORM VARYING i FROM 1 BY 1 UNTIL i &gt; 15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    ALLOCATE 100 TO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PtrNovo</a:t>
            </a: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    SET END OF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PtrNovo</a:t>
            </a: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TO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PtrInicio</a:t>
            </a: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    SET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PtrInicio</a:t>
            </a: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TO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PtrNovo</a:t>
            </a: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END-PERFORM.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DISPLAY "Lista circular criada com sucesso!".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STOP RUN.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64A1D4-337F-5D3F-A2A1-D336FCA2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173741-BE2B-F2B6-E2CE-F7973A7AE3E8}"/>
              </a:ext>
            </a:extLst>
          </p:cNvPr>
          <p:cNvSpPr txBox="1"/>
          <p:nvPr/>
        </p:nvSpPr>
        <p:spPr>
          <a:xfrm>
            <a:off x="223402" y="492195"/>
            <a:ext cx="6411196" cy="209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pt-BR" b="1" kern="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2. Lista Circular</a:t>
            </a:r>
          </a:p>
          <a:p>
            <a:r>
              <a:rPr lang="pt-BR" kern="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Uma lista circular é uma estrutura de dados na qual o último nó aponta de volta para o primeiro nó, formando um ciclo. Aqui está um exemplo de uma lista circular com alocação dinâmica de memória em COBOL:</a:t>
            </a: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endParaRPr lang="pt-BR" sz="1400" kern="0" dirty="0">
              <a:solidFill>
                <a:srgbClr val="0D0D0D"/>
              </a:solidFill>
              <a:effectLst/>
              <a:highlight>
                <a:srgbClr val="FFFFFF"/>
              </a:highlight>
              <a:latin typeface="OCR A Extended" panose="02010509020102010303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4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9D0BEAB-676E-0DF3-9F8F-8753F2BC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9" y="4127423"/>
            <a:ext cx="5258534" cy="1619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856F7EB-2599-B78A-6C9F-31D5C6CACE85}"/>
              </a:ext>
            </a:extLst>
          </p:cNvPr>
          <p:cNvSpPr txBox="1"/>
          <p:nvPr/>
        </p:nvSpPr>
        <p:spPr>
          <a:xfrm>
            <a:off x="1228376" y="4517979"/>
            <a:ext cx="4044060" cy="2651367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IDENTIFICATION DIVISION.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PROGRAM-ID.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ListaCircularDupla</a:t>
            </a: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 DATA DIVISION.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WORKING-STORAGE SECTION.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01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PtrInicio</a:t>
            </a: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POINTER.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 PROCEDURE DIVISION.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PERFORM VARYING i FROM 1 BY 1 UNTIL i &gt; 15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    ALLOCATE 100 TO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PtrNovo</a:t>
            </a: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    SET END OF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PtrNovo</a:t>
            </a: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TO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PtrInicio</a:t>
            </a: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    SET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PtrInicio</a:t>
            </a: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TO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PtrNovo</a:t>
            </a: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END-PERFORM.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STOP RUN.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3A5B28-B059-AA75-7D88-D01B611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6E04AF7-5C1D-8D1E-E538-9496111DBB0E}"/>
              </a:ext>
            </a:extLst>
          </p:cNvPr>
          <p:cNvSpPr txBox="1"/>
          <p:nvPr/>
        </p:nvSpPr>
        <p:spPr>
          <a:xfrm>
            <a:off x="223402" y="492195"/>
            <a:ext cx="6411196" cy="2553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pt-BR" sz="18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Lista Circular Duplamente Encadeada</a:t>
            </a:r>
            <a:endParaRPr lang="pt-BR" sz="16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pt-BR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lista circular duplamente encadeada é semelhante a uma lista circular, mas cada nó tem um ponteiro tanto para o próximo quanto para o nó anterior. Veja um exemplo em COBOL:</a:t>
            </a:r>
            <a:endParaRPr lang="pt-BR" sz="16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endParaRPr lang="pt-BR" sz="1400" kern="0" dirty="0">
              <a:solidFill>
                <a:srgbClr val="0D0D0D"/>
              </a:solidFill>
              <a:effectLst/>
              <a:highlight>
                <a:srgbClr val="FFFFFF"/>
              </a:highlight>
              <a:latin typeface="OCR A Extended" panose="02010509020102010303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6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6ED9C75-4597-2676-D183-94E4F174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9" y="4127423"/>
            <a:ext cx="5258534" cy="1619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FDE7325-1672-E642-D80E-B6D629B2F18E}"/>
              </a:ext>
            </a:extLst>
          </p:cNvPr>
          <p:cNvSpPr txBox="1"/>
          <p:nvPr/>
        </p:nvSpPr>
        <p:spPr>
          <a:xfrm>
            <a:off x="1228376" y="4512846"/>
            <a:ext cx="4044060" cy="3997889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IDENTIFICATION DIVISION.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PROGRAM-ID.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ArvoreBinaria</a:t>
            </a: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 DATA DIVISION.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WORKING-STORAGE SECTION.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01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PtrRaiz</a:t>
            </a: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POINTER.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 PROCEDURE DIVISION.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PERFORM VARYING i FROM 1 BY 1 UNTIL i &gt; 15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    ALLOCATE 100 TO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PtrNovo</a:t>
            </a: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    IF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PtrRaiz</a:t>
            </a: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= NULL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        SET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PtrRaiz</a:t>
            </a: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TO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PtrNovo</a:t>
            </a: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    ELSE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        PERFORM INSERIR-NO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    END-IF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END-PERFORM.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     DISPLAY "Árvore binária criada com sucesso!".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STOP RUN.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 INSERIR-NO.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* Lógica para inserir um nó na árvore binária.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EXIT.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05D0F0-ACE7-A215-D4CA-0BAF225E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F58B06-A6CE-5DD3-C57E-64FD7A096413}"/>
              </a:ext>
            </a:extLst>
          </p:cNvPr>
          <p:cNvSpPr txBox="1"/>
          <p:nvPr/>
        </p:nvSpPr>
        <p:spPr>
          <a:xfrm>
            <a:off x="223402" y="492195"/>
            <a:ext cx="6411196" cy="2256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pt-BR" b="1" kern="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4. Árvore Binária</a:t>
            </a: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pt-BR" kern="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Uma árvore binária é uma estrutura de dados na qual cada nó tem no máximo dois filhos. Aqui está um exemplo de árvore binária com alocação dinâmica de memória em COBOL:</a:t>
            </a: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endParaRPr lang="pt-BR" sz="1400" kern="0" dirty="0">
              <a:solidFill>
                <a:srgbClr val="0D0D0D"/>
              </a:solidFill>
              <a:effectLst/>
              <a:highlight>
                <a:srgbClr val="FFFFFF"/>
              </a:highlight>
              <a:latin typeface="OCR A Extended" panose="02010509020102010303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9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CEB0D52-EE07-54BF-8316-99DC8AA2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9" y="4127423"/>
            <a:ext cx="5258534" cy="1619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0DB4376-95E2-F491-90E5-7BB00B80797C}"/>
              </a:ext>
            </a:extLst>
          </p:cNvPr>
          <p:cNvSpPr txBox="1"/>
          <p:nvPr/>
        </p:nvSpPr>
        <p:spPr>
          <a:xfrm>
            <a:off x="1228376" y="4537021"/>
            <a:ext cx="4044060" cy="3228448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IDENTIFICATION DIVISION.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PROGRAM-ID.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ArvoreBalanceada</a:t>
            </a: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DATA DIVISION.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WORKING-STORAGE SECTION.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01 </a:t>
            </a:r>
            <a:r>
              <a:rPr lang="pt-BR" sz="1000" kern="0" dirty="0" err="1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PtrRaiz</a:t>
            </a: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POINTER.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PROCEDURE DIVISION.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PERFORM VARYING i FROM 1 BY 1 UNTIL i &gt; 15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    * Lógica para inserir um nó na árvore balanceada.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END-PERFORM.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DISPLAY "Árvore balanceada criada com sucesso!".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000" kern="0" dirty="0">
                <a:solidFill>
                  <a:schemeClr val="bg1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    STOP RUN.</a:t>
            </a: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  <a:spcBef>
                <a:spcPts val="600"/>
              </a:spcBef>
              <a:spcAft>
                <a:spcPts val="600"/>
              </a:spcAft>
            </a:pPr>
            <a:endParaRPr lang="pt-BR" sz="1000" kern="0" dirty="0">
              <a:solidFill>
                <a:schemeClr val="bg1"/>
              </a:solidFill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C7A42B-64B6-A08F-0A2A-0E14D110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608B74-FDE4-BA1D-CD04-AE3EC647488A}"/>
              </a:ext>
            </a:extLst>
          </p:cNvPr>
          <p:cNvSpPr txBox="1"/>
          <p:nvPr/>
        </p:nvSpPr>
        <p:spPr>
          <a:xfrm>
            <a:off x="223402" y="492195"/>
            <a:ext cx="6411196" cy="2553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pt-BR" b="1" kern="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5. Árvore Balanceada</a:t>
            </a: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pt-BR" kern="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Uma árvore balanceada é uma árvore binária na qual a altura das </a:t>
            </a:r>
            <a:r>
              <a:rPr lang="pt-BR" kern="0" dirty="0" err="1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sub-árvores</a:t>
            </a:r>
            <a:r>
              <a:rPr lang="pt-BR" kern="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 adjacentes nunca difere em mais de uma unidade. Aqui está um exemplo de uma árvore balanceada com alocação dinâmica de memória em COBOL:</a:t>
            </a: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endParaRPr lang="pt-BR" sz="1400" kern="0" dirty="0">
              <a:solidFill>
                <a:srgbClr val="0D0D0D"/>
              </a:solidFill>
              <a:effectLst/>
              <a:highlight>
                <a:srgbClr val="FFFFFF"/>
              </a:highlight>
              <a:latin typeface="OCR A Extended" panose="02010509020102010303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9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A91837D-FE64-8971-88B4-BAC270DD58CD}"/>
              </a:ext>
            </a:extLst>
          </p:cNvPr>
          <p:cNvSpPr txBox="1"/>
          <p:nvPr/>
        </p:nvSpPr>
        <p:spPr>
          <a:xfrm>
            <a:off x="155222" y="3246089"/>
            <a:ext cx="6540061" cy="2233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pt-BR" b="1" kern="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Conclusão</a:t>
            </a: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pt-BR" kern="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Este guia abordou os conceitos de COBOL para Mainframe, com </a:t>
            </a:r>
            <a:r>
              <a:rPr lang="pt-BR" kern="0" dirty="0" err="1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focoem</a:t>
            </a:r>
            <a:r>
              <a:rPr lang="pt-BR" kern="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 alocação dinâmica de memória e estruturas de dados como listas e árvores. Esperamos que este material ajude os desenvolvedores júnior a entenderem melhor como trabalhar com COBOL em ambientes de mainframe.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6CE985C-66DC-9CFC-480E-1A80DA17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9" y="5770489"/>
            <a:ext cx="5258534" cy="16194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CEDD0BA-7C69-C202-FF8D-1F1F6856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9" y="2641521"/>
            <a:ext cx="5258534" cy="161948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9B9785-B45F-B374-1B1F-EEA2127A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criado por Noel Neri - BootCamp DIO - Santander 2024 - Fundamentos de IA para Devs </a:t>
            </a:r>
          </a:p>
        </p:txBody>
      </p:sp>
    </p:spTree>
    <p:extLst>
      <p:ext uri="{BB962C8B-B14F-4D97-AF65-F5344CB8AC3E}">
        <p14:creationId xmlns:p14="http://schemas.microsoft.com/office/powerpoint/2010/main" val="1309679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775</Words>
  <Application>Microsoft Office PowerPoint</Application>
  <PresentationFormat>Papel A4 (210 x 297 mm)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Franklin Gothic Heavy</vt:lpstr>
      <vt:lpstr>OCR A Extended</vt:lpstr>
      <vt:lpstr>Segoe UI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Noel Neri da Silva</dc:creator>
  <cp:lastModifiedBy>Noel Neri da Silva</cp:lastModifiedBy>
  <cp:revision>6</cp:revision>
  <dcterms:created xsi:type="dcterms:W3CDTF">2024-05-23T00:52:05Z</dcterms:created>
  <dcterms:modified xsi:type="dcterms:W3CDTF">2024-05-25T00:40:44Z</dcterms:modified>
</cp:coreProperties>
</file>