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Nuni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Sans-bold.fntdata"/><Relationship Id="rId25" Type="http://schemas.openxmlformats.org/officeDocument/2006/relationships/font" Target="fonts/NunitoSans-regular.fntdata"/><Relationship Id="rId28" Type="http://schemas.openxmlformats.org/officeDocument/2006/relationships/font" Target="fonts/NunitoSans-boldItalic.fntdata"/><Relationship Id="rId27" Type="http://schemas.openxmlformats.org/officeDocument/2006/relationships/font" Target="fonts/Nuni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9dbbd0945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9dbbd09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8dcc74771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8dcc7477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9dbbd0945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9dbbd094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8dcc74771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8dcc7477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9dbbd0945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9dbbd094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8dcc74771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8dcc7477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9dbbd0e6c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9dbbd0e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9dbbd0f62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9dbbd0f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9dbbd0945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9dbbd094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8d0b7f6e_0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8d0b7f6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9dbbd0945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9dbbd094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8dcc74771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8dcc747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3626d7cfd2238f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3626d7cfd2238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dcc74771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dcc7477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9dbbd0945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9dbbd09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8dcc74771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8dcc7477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8" name="Google Shape;78;p12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with intro text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with intro text">
  <p:cSld name="TITLE_AND_BODY_1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left">
  <p:cSld name="TITLE_AND_BODY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ortswigger.net/burp/releases/professional-community-2021-10-2?requestededition=communit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4732475" y="608650"/>
            <a:ext cx="3996300" cy="17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BURP</a:t>
            </a:r>
            <a:r>
              <a:rPr lang="en" sz="4800">
                <a:solidFill>
                  <a:schemeClr val="dk2"/>
                </a:solidFill>
              </a:rPr>
              <a:t>SUITE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132300" y="1597150"/>
            <a:ext cx="33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A Web Hacking &amp; Penetration Testing tool</a:t>
            </a:r>
            <a:endParaRPr b="1" sz="18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83600" y="464075"/>
            <a:ext cx="3996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Nunito Sans"/>
                <a:ea typeface="Nunito Sans"/>
                <a:cs typeface="Nunito Sans"/>
                <a:sym typeface="Nunito Sans"/>
              </a:rPr>
              <a:t>Network &amp; System Security  CSD4003</a:t>
            </a:r>
            <a:endParaRPr b="1" sz="22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Department of Cyber Security &amp; Digital Forensics, VIT Bhopal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513" y="3055888"/>
            <a:ext cx="3019425" cy="1514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2.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BurpModules: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2.3 Intruder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The Burp intruder is a tool designed to perform the customized attacks against the web applications.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It is literally a powerful tool that can be configured to perform a huge range of tasks from simple brute force attacks guessing of web repositories to active exploitation of </a:t>
            </a:r>
            <a:r>
              <a:rPr b="1" lang="en" sz="1200"/>
              <a:t>complex</a:t>
            </a:r>
            <a:r>
              <a:rPr b="1" lang="en" sz="1200"/>
              <a:t> Time-Based SQL injection Vulnerability.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Different options available under intruder are as follows: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Target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Positions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Payloads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Resource Pool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Options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SzPts val="1200"/>
              <a:buChar char="-"/>
            </a:pPr>
            <a:r>
              <a:t/>
            </a:r>
            <a:endParaRPr b="1" sz="1200"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1" name="Google Shape;171;p24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cxnSp>
        <p:nvCxnSpPr>
          <p:cNvPr id="172" name="Google Shape;172;p24"/>
          <p:cNvCxnSpPr/>
          <p:nvPr/>
        </p:nvCxnSpPr>
        <p:spPr>
          <a:xfrm>
            <a:off x="6292952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2.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BurpModules: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2.3 Intruder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The Burp intruder is a tool designed to perform the customized attacks against the web applications.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It is literally a powerful tool that can be configured to perform a huge range of tasks from simple brute force attacks guessing of web repositories to active exploitation of complex Time-Based SQL injection Vulnerability.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Different options available under intruder are as follows: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Target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Positions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Payloads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Resource Pool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Options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SzPts val="1200"/>
              <a:buChar char="-"/>
            </a:pPr>
            <a:r>
              <a:t/>
            </a:r>
            <a:endParaRPr b="1" sz="1200"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0" name="Google Shape;180;p25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cxnSp>
        <p:nvCxnSpPr>
          <p:cNvPr id="181" name="Google Shape;181;p25"/>
          <p:cNvCxnSpPr/>
          <p:nvPr/>
        </p:nvCxnSpPr>
        <p:spPr>
          <a:xfrm>
            <a:off x="6292952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52" y="209051"/>
            <a:ext cx="8582974" cy="4649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71475" rotWithShape="0" algn="bl" dir="5400000" dist="1238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2.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BurpModules: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2.4 Repeater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Te Burp repeater is again a very interesting tool that is used for manually manipulating and reissuing individual HTTP Requests.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It is used for analyzing the application’s responses.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The repeater can be used for all kinds of purposes such as </a:t>
            </a:r>
            <a:r>
              <a:rPr b="1" lang="en" sz="1200"/>
              <a:t>modifying</a:t>
            </a:r>
            <a:r>
              <a:rPr b="1" lang="en" sz="1200"/>
              <a:t> the parameter values (to check Parameter Tampering) or issuing the requests in a specific sequence to test for logic flaws and reissuing the requests.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A repeater can actually show you the respective responses for the manipulated requests sent.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In this module we can find two major columns: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Request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SzPts val="1200"/>
              <a:buChar char="-"/>
            </a:pPr>
            <a:r>
              <a:rPr b="1" lang="en" sz="1200"/>
              <a:t>Response</a:t>
            </a:r>
            <a:endParaRPr b="1" sz="1200"/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26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cxnSp>
        <p:nvCxnSpPr>
          <p:cNvPr id="191" name="Google Shape;191;p26"/>
          <p:cNvCxnSpPr/>
          <p:nvPr/>
        </p:nvCxnSpPr>
        <p:spPr>
          <a:xfrm>
            <a:off x="6292952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2.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BurpModules: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2.4 Repeater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Te Burp repeater is again a very interesting tool that is used for manually manipulating and reissuing individual HTTP Requests.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It is used for analyzing the application’s responses.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The repeater can be used for all kinds of purposes such as modifying the parameter values (to check Parameter Tampering) or issuing the requests in a specific sequence to test for logic flaws and reissuing the requests.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A repeater can actually show you the respective responses for the manipulated requests sent.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In this module we can find two major columns: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Request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SzPts val="1200"/>
              <a:buChar char="-"/>
            </a:pPr>
            <a:r>
              <a:rPr b="1" lang="en" sz="1200"/>
              <a:t>Response</a:t>
            </a:r>
            <a:endParaRPr b="1" sz="1200"/>
          </a:p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9" name="Google Shape;199;p27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cxnSp>
        <p:nvCxnSpPr>
          <p:cNvPr id="200" name="Google Shape;200;p27"/>
          <p:cNvCxnSpPr/>
          <p:nvPr/>
        </p:nvCxnSpPr>
        <p:spPr>
          <a:xfrm>
            <a:off x="6292952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51" y="196875"/>
            <a:ext cx="8452374" cy="457890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71475" rotWithShape="0" algn="bl" dir="5400000" dist="1238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2.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BurpModules: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2.5 Decoder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The decoder is a good tool when it comes to cryptography.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We know, the packets being transmitted are usually encrypted. However, when we intercept the requests, we can get many of the encrypted messages.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Those encrypted messages can be sometimes decrypted using the decoder tool available in the burp suite. 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It facilitates the decryption of text messages as well as hex.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We may sometimes require to send the manipulated messages in the form of encrypted messages. Thus, we can encrypt our messages using same tool.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This</a:t>
            </a:r>
            <a:r>
              <a:rPr b="1" lang="en" sz="1200"/>
              <a:t> is how the module looks like:</a:t>
            </a:r>
            <a:endParaRPr b="1" sz="12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cxnSp>
        <p:nvCxnSpPr>
          <p:cNvPr id="210" name="Google Shape;210;p28"/>
          <p:cNvCxnSpPr/>
          <p:nvPr/>
        </p:nvCxnSpPr>
        <p:spPr>
          <a:xfrm>
            <a:off x="6292952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2.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BurpModules: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2.5 Decoder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The decoder is a good tool when it comes to cryptography.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We know, the packets being transmitted are usually encrypted. However, when we intercept the requests, we can get many of the encrypted messages.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Those encrypted messages can be sometimes decrypted using the decoder tool available in the burp suite. 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It facilitates the decryption of text messages as well as hex.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We may sometimes require to send the manipulated messages in the form of encrypted messages. Thus, we can encrypt our messages using same tool.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This is how the module looks like:</a:t>
            </a:r>
            <a:endParaRPr b="1" sz="12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6292952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38" y="248525"/>
            <a:ext cx="8577124" cy="46464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71475" rotWithShape="0" algn="bl" dir="5400000" dist="1238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64450" y="19775"/>
            <a:ext cx="2553300" cy="4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 </a:t>
            </a:r>
            <a:r>
              <a:rPr b="1" lang="en" sz="4800">
                <a:solidFill>
                  <a:schemeClr val="lt1"/>
                </a:solidFill>
              </a:rPr>
              <a:t>2. </a:t>
            </a:r>
            <a:endParaRPr b="1" sz="4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 BurpSuite </a:t>
            </a:r>
            <a:r>
              <a:rPr b="1" lang="en" sz="2300">
                <a:solidFill>
                  <a:schemeClr val="lt1"/>
                </a:solidFill>
              </a:rPr>
              <a:t>Module:</a:t>
            </a:r>
            <a:endParaRPr b="1" sz="2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2.6 Repeater</a:t>
            </a:r>
            <a:endParaRPr b="1" sz="12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</a:rPr>
              <a:t>(Practical Demonstration)</a:t>
            </a:r>
            <a:endParaRPr b="1" sz="12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</a:rPr>
              <a:t>Captured packet from path      /?debug=* using Proxy</a:t>
            </a:r>
            <a:endParaRPr b="1" sz="12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666666"/>
                </a:solidFill>
              </a:rPr>
              <a:t>Response is same as what you see on the webpage</a:t>
            </a:r>
            <a:endParaRPr b="1" sz="1200">
              <a:solidFill>
                <a:srgbClr val="666666"/>
              </a:solidFill>
            </a:endParaRPr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2902125" y="70325"/>
            <a:ext cx="5954100" cy="4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The ‘Repeater’ module helps you to craft your own HTTP/HTTPS packet request and </a:t>
            </a:r>
            <a:r>
              <a:rPr lang="en"/>
              <a:t>send it to the vulnerable target,to get any unexpected error or response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It is particularly useful when testing Web Apps,to see if they are vulnerable to CSRF,SQLi or XSS attacks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Prerequisites:-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Capturing a GET/POST request using Burp Suite Proxy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Send it to the Repeater,to modify your request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113" y="2414925"/>
            <a:ext cx="5841550" cy="24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330500" y="321325"/>
            <a:ext cx="1983000" cy="4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1200">
                <a:solidFill>
                  <a:srgbClr val="666666"/>
                </a:solidFill>
              </a:rPr>
              <a:t>Modified the path (in GET) to invoke logic statement</a:t>
            </a:r>
            <a:endParaRPr b="1" sz="12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1200">
                <a:solidFill>
                  <a:srgbClr val="666666"/>
                </a:solidFill>
              </a:rPr>
              <a:t>Send.</a:t>
            </a:r>
            <a:endParaRPr b="1" sz="12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1200">
                <a:solidFill>
                  <a:srgbClr val="666666"/>
                </a:solidFill>
              </a:rPr>
              <a:t>Upon trigger,it reveals sensitive info</a:t>
            </a:r>
            <a:endParaRPr b="1" sz="1200">
              <a:solidFill>
                <a:srgbClr val="666666"/>
              </a:solidFill>
            </a:endParaRPr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375" y="3122200"/>
            <a:ext cx="6615626" cy="17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8375" y="0"/>
            <a:ext cx="6615626" cy="30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703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6000"/>
              </a:srgbClr>
            </a:outerShdw>
          </a:effectLst>
        </p:spPr>
      </p:pic>
      <p:sp>
        <p:nvSpPr>
          <p:cNvPr id="243" name="Google Shape;243;p32"/>
          <p:cNvSpPr txBox="1"/>
          <p:nvPr>
            <p:ph idx="4294967295" type="title"/>
          </p:nvPr>
        </p:nvSpPr>
        <p:spPr>
          <a:xfrm>
            <a:off x="2005825" y="1867075"/>
            <a:ext cx="5009100" cy="2395200"/>
          </a:xfrm>
          <a:prstGeom prst="rect">
            <a:avLst/>
          </a:prstGeom>
          <a:effectLst>
            <a:outerShdw blurRad="400050" rotWithShape="0" algn="bl" dir="5400000" dist="19050">
              <a:srgbClr val="FF99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APPLICATIONS</a:t>
            </a:r>
            <a:endParaRPr b="1" sz="4600"/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370000" y="1487425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3</a:t>
            </a:r>
            <a:r>
              <a:rPr b="1" lang="en" sz="4800">
                <a:solidFill>
                  <a:schemeClr val="lt1"/>
                </a:solidFill>
              </a:rPr>
              <a:t>.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Applications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3090625" y="575500"/>
            <a:ext cx="55962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As already mentioned, Burp Suite is a widely used application for Web Pentesting.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Several Web Application Vulnerability can be identified using the different techniques via </a:t>
            </a:r>
            <a:r>
              <a:rPr b="1" lang="en" sz="1200"/>
              <a:t>burp suite</a:t>
            </a:r>
            <a:r>
              <a:rPr b="1" lang="en" sz="1200"/>
              <a:t>. Some of these are: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XSS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OAuth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SQL Injection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HTTP Host-Header attacks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OTP Bypass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CSRF attacks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Parameter Tampering, etc.</a:t>
            </a:r>
            <a:endParaRPr b="1" sz="12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2" name="Google Shape;252;p33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cxnSp>
        <p:nvCxnSpPr>
          <p:cNvPr id="253" name="Google Shape;253;p33"/>
          <p:cNvCxnSpPr/>
          <p:nvPr/>
        </p:nvCxnSpPr>
        <p:spPr>
          <a:xfrm>
            <a:off x="6342252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086075" y="934725"/>
            <a:ext cx="3470700" cy="4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Burpsuite?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Burp Modules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">
                <a:solidFill>
                  <a:srgbClr val="666666"/>
                </a:solidFill>
              </a:rPr>
              <a:t>Target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">
                <a:solidFill>
                  <a:srgbClr val="666666"/>
                </a:solidFill>
              </a:rPr>
              <a:t>Proxy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">
                <a:solidFill>
                  <a:srgbClr val="666666"/>
                </a:solidFill>
              </a:rPr>
              <a:t>Intruder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">
                <a:solidFill>
                  <a:srgbClr val="666666"/>
                </a:solidFill>
              </a:rPr>
              <a:t>Repeater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">
                <a:solidFill>
                  <a:srgbClr val="666666"/>
                </a:solidFill>
              </a:rPr>
              <a:t>Decoder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Applications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4"/>
          <p:cNvSpPr txBox="1"/>
          <p:nvPr/>
        </p:nvSpPr>
        <p:spPr>
          <a:xfrm>
            <a:off x="2809800" y="2163900"/>
            <a:ext cx="5040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THANK YOU…</a:t>
            </a:r>
            <a:r>
              <a:rPr lang="en" sz="41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41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277100" y="392600"/>
            <a:ext cx="23010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1.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Burp Suite ?</a:t>
            </a:r>
            <a:endParaRPr/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Introduction of tool first.</a:t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963225" y="662500"/>
            <a:ext cx="56736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➔"/>
            </a:pPr>
            <a:r>
              <a:rPr b="1"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Burp Suite</a:t>
            </a:r>
            <a: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is an integrated platform for performing security testing of Web Applications.</a:t>
            </a:r>
            <a:b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endParaRPr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➔"/>
            </a:pPr>
            <a: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The Tool is coded in Java and is developed by PortSwigger security.</a:t>
            </a:r>
            <a:b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endParaRPr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➔"/>
            </a:pPr>
            <a: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The Tool comes with two different editions:</a:t>
            </a:r>
            <a:b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endParaRPr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700"/>
              <a:buFont typeface="Nunito Sans"/>
              <a:buChar char="◆"/>
            </a:pPr>
            <a: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Community Version (Free)</a:t>
            </a:r>
            <a:endParaRPr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700"/>
              <a:buFont typeface="Nunito Sans"/>
              <a:buChar char="◆"/>
            </a:pPr>
            <a: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Professional Version (Paid)</a:t>
            </a:r>
            <a:endParaRPr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ctrTitle"/>
          </p:nvPr>
        </p:nvSpPr>
        <p:spPr>
          <a:xfrm>
            <a:off x="277100" y="392600"/>
            <a:ext cx="23010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1.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Burp Suite ?</a:t>
            </a:r>
            <a:endParaRPr/>
          </a:p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Introduction of tool first.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963225" y="662500"/>
            <a:ext cx="56736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➔"/>
            </a:pPr>
            <a:r>
              <a:rPr b="1"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Burp Suite</a:t>
            </a:r>
            <a: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is an integrated platform for performing security testing of Web Applications.</a:t>
            </a:r>
            <a:b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endParaRPr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➔"/>
            </a:pPr>
            <a: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The Tool is coded in Java and is developed by PortSwigger security.</a:t>
            </a:r>
            <a:b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endParaRPr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➔"/>
            </a:pPr>
            <a: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The Tool comes with two different editions:</a:t>
            </a:r>
            <a:b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endParaRPr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700"/>
              <a:buFont typeface="Nunito Sans"/>
              <a:buChar char="◆"/>
            </a:pPr>
            <a: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Community Version (Free)</a:t>
            </a:r>
            <a:endParaRPr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700"/>
              <a:buFont typeface="Nunito Sans"/>
              <a:buChar char="◆"/>
            </a:pPr>
            <a:r>
              <a:rPr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Professional Version (Paid)</a:t>
            </a:r>
            <a:endParaRPr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5" y="300500"/>
            <a:ext cx="8657151" cy="4542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71475" rotWithShape="0" algn="bl" dir="5400000" dist="1238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BurpSuite Community edition?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2960575" y="58125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First,you head to PortSwigger</a:t>
            </a:r>
            <a:r>
              <a:rPr lang="en"/>
              <a:t>’s official downloads page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https://portswigger.net/burp/releases/professional-community-2021-10-2?requestededition=community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 the OS onto which you need to download 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Windows:-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 Windows x64 version           Download the .exe file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Install and click ‘Yes' when prompted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Linux:-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 the Linux version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.sh file will be downloaded to /home/Kali/Downloads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Execute the file using the command -./Burpsuite_community-linux-v2021.sh</a:t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2</a:t>
            </a:r>
            <a:r>
              <a:rPr b="1" lang="en" sz="4800">
                <a:solidFill>
                  <a:schemeClr val="lt1"/>
                </a:solidFill>
              </a:rPr>
              <a:t>.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BurpModules: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2.</a:t>
            </a:r>
            <a:r>
              <a:rPr b="1" lang="en">
                <a:solidFill>
                  <a:schemeClr val="dk2"/>
                </a:solidFill>
              </a:rPr>
              <a:t>1</a:t>
            </a:r>
            <a:r>
              <a:rPr b="1" lang="en">
                <a:solidFill>
                  <a:schemeClr val="dk2"/>
                </a:solidFill>
              </a:rPr>
              <a:t>Target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013275" y="1189200"/>
            <a:ext cx="55962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b="1" lang="en"/>
              <a:t>The Target tool gives you an overview of your target </a:t>
            </a:r>
            <a:r>
              <a:rPr b="1" lang="en"/>
              <a:t>application</a:t>
            </a:r>
            <a:r>
              <a:rPr b="1" lang="en"/>
              <a:t> contents, &amp; functionality, and lets you drive the key parts of your testing workflow.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b="1" lang="en"/>
              <a:t>The key steps that are </a:t>
            </a:r>
            <a:r>
              <a:rPr b="1" lang="en"/>
              <a:t>typically</a:t>
            </a:r>
            <a:r>
              <a:rPr b="1" lang="en"/>
              <a:t> involved in using the target tab are described below: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Site Map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Scope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b="1" lang="en"/>
              <a:t>Issue Definitions</a:t>
            </a:r>
            <a:endParaRPr b="1"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Google Shape;133;p20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6292952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2.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BurpModules: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2.1Target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The Target tool gives you an overview of your target application’s contents, &amp; functionality, and lets you drive the key parts of your testing workflow.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The key steps that are typically involved in using the target tab are described below: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Site Map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Scope</a:t>
            </a:r>
            <a:endParaRPr b="1" sz="1200"/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SzPts val="1200"/>
              <a:buChar char="-"/>
            </a:pPr>
            <a:r>
              <a:rPr b="1" lang="en" sz="1200"/>
              <a:t>Issue Definitions</a:t>
            </a:r>
            <a:endParaRPr b="1" sz="1200"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2" name="Google Shape;142;p21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6292952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25" y="198350"/>
            <a:ext cx="8676398" cy="4700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71475" rotWithShape="0" algn="bl" dir="5400000" dist="1238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2.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BurpModules: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2.2 Proxy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The Proxy Module is considered to be the most useful part in the BurpSuite. 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The proxy module is used to configure the system so as to intercept the traffic between a Browser and the Server.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It operates by being the Man-in-the-Middle.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It lets you intercept, inspect &amp; modify the raw traffic passing in both the directions.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Usually, vulnerabilities such as parameter tampering, sensitive data disclosure, and some other kinds of web vulnerabilities can be estimated directly from this module.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▪"/>
            </a:pPr>
            <a:r>
              <a:rPr b="1" lang="en" sz="1200"/>
              <a:t>You can see different options in the Proxy Module:</a:t>
            </a:r>
            <a:endParaRPr b="1" sz="1200"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2" name="Google Shape;152;p22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cxnSp>
        <p:nvCxnSpPr>
          <p:cNvPr id="153" name="Google Shape;153;p22"/>
          <p:cNvCxnSpPr/>
          <p:nvPr/>
        </p:nvCxnSpPr>
        <p:spPr>
          <a:xfrm>
            <a:off x="6292952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2.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BurpModules: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2.2 Proxy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The Proxy Module is considered to be the most useful part in the BurpSuite. 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The proxy module is used to configure the system so as to intercept the traffic between a Browser and the Server.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It operates by being the Man-in-the-Middle.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It lets you intercept, inspect &amp; modify the raw traffic passing in both the directions.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▪"/>
            </a:pPr>
            <a:r>
              <a:rPr b="1" lang="en" sz="1200"/>
              <a:t>Usually, vulnerabilities such as parameter tampering, sensitive data disclosure, and some other kinds of web vulnerabilities can be estimated directly from this module.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▪"/>
            </a:pPr>
            <a:r>
              <a:rPr b="1" lang="en" sz="1200"/>
              <a:t>You can see different options in the Proxy Module:</a:t>
            </a:r>
            <a:endParaRPr b="1" sz="1200"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1" name="Google Shape;161;p23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6292952" y="3856125"/>
            <a:ext cx="909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oval"/>
            <a:tailEnd len="sm" w="sm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63" y="234663"/>
            <a:ext cx="8685875" cy="4662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71475" rotWithShape="0" algn="bl" dir="5400000" dist="1238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575E5F"/>
      </a:dk2>
      <a:lt2>
        <a:srgbClr val="E7E4DD"/>
      </a:lt2>
      <a:accent1>
        <a:srgbClr val="F67031"/>
      </a:accent1>
      <a:accent2>
        <a:srgbClr val="FFA400"/>
      </a:accent2>
      <a:accent3>
        <a:srgbClr val="7A7AAA"/>
      </a:accent3>
      <a:accent4>
        <a:srgbClr val="00BCD4"/>
      </a:accent4>
      <a:accent5>
        <a:srgbClr val="F2496F"/>
      </a:accent5>
      <a:accent6>
        <a:srgbClr val="A2324B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