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Calibri"/>
                <a:ea typeface="Calibri"/>
                <a:cs typeface="Calibri"/>
                <a:sym typeface="Calibri"/>
              </a:defRPr>
            </a:lvl1pPr>
            <a:lvl2pPr indent="0" lvl="1" marL="0" marR="0" rtl="0" algn="r">
              <a:spcBef>
                <a:spcPts val="0"/>
              </a:spcBef>
              <a:buNone/>
              <a:defRPr b="0" sz="1200" u="none">
                <a:solidFill>
                  <a:schemeClr val="lt1"/>
                </a:solidFill>
                <a:latin typeface="Calibri"/>
                <a:ea typeface="Calibri"/>
                <a:cs typeface="Calibri"/>
                <a:sym typeface="Calibri"/>
              </a:defRPr>
            </a:lvl2pPr>
            <a:lvl3pPr indent="0" lvl="2" marL="0" marR="0" rtl="0" algn="r">
              <a:spcBef>
                <a:spcPts val="0"/>
              </a:spcBef>
              <a:buNone/>
              <a:defRPr b="0" sz="1200" u="none">
                <a:solidFill>
                  <a:schemeClr val="lt1"/>
                </a:solidFill>
                <a:latin typeface="Calibri"/>
                <a:ea typeface="Calibri"/>
                <a:cs typeface="Calibri"/>
                <a:sym typeface="Calibri"/>
              </a:defRPr>
            </a:lvl3pPr>
            <a:lvl4pPr indent="0" lvl="3" marL="0" marR="0" rtl="0" algn="r">
              <a:spcBef>
                <a:spcPts val="0"/>
              </a:spcBef>
              <a:buNone/>
              <a:defRPr b="0" sz="1200" u="none">
                <a:solidFill>
                  <a:schemeClr val="lt1"/>
                </a:solidFill>
                <a:latin typeface="Calibri"/>
                <a:ea typeface="Calibri"/>
                <a:cs typeface="Calibri"/>
                <a:sym typeface="Calibri"/>
              </a:defRPr>
            </a:lvl4pPr>
            <a:lvl5pPr indent="0" lvl="4" marL="0" marR="0" rtl="0" algn="r">
              <a:spcBef>
                <a:spcPts val="0"/>
              </a:spcBef>
              <a:buNone/>
              <a:defRPr b="0" sz="1200" u="none">
                <a:solidFill>
                  <a:schemeClr val="lt1"/>
                </a:solidFill>
                <a:latin typeface="Calibri"/>
                <a:ea typeface="Calibri"/>
                <a:cs typeface="Calibri"/>
                <a:sym typeface="Calibri"/>
              </a:defRPr>
            </a:lvl5pPr>
            <a:lvl6pPr indent="0" lvl="5" marL="0" marR="0" rtl="0" algn="r">
              <a:spcBef>
                <a:spcPts val="0"/>
              </a:spcBef>
              <a:buNone/>
              <a:defRPr b="0" sz="1200" u="none">
                <a:solidFill>
                  <a:schemeClr val="lt1"/>
                </a:solidFill>
                <a:latin typeface="Calibri"/>
                <a:ea typeface="Calibri"/>
                <a:cs typeface="Calibri"/>
                <a:sym typeface="Calibri"/>
              </a:defRPr>
            </a:lvl6pPr>
            <a:lvl7pPr indent="0" lvl="6" marL="0" marR="0" rtl="0" algn="r">
              <a:spcBef>
                <a:spcPts val="0"/>
              </a:spcBef>
              <a:buNone/>
              <a:defRPr b="0" sz="1200" u="none">
                <a:solidFill>
                  <a:schemeClr val="lt1"/>
                </a:solidFill>
                <a:latin typeface="Calibri"/>
                <a:ea typeface="Calibri"/>
                <a:cs typeface="Calibri"/>
                <a:sym typeface="Calibri"/>
              </a:defRPr>
            </a:lvl7pPr>
            <a:lvl8pPr indent="0" lvl="7" marL="0" marR="0" rtl="0" algn="r">
              <a:spcBef>
                <a:spcPts val="0"/>
              </a:spcBef>
              <a:buNone/>
              <a:defRPr b="0" sz="1200" u="none">
                <a:solidFill>
                  <a:schemeClr val="lt1"/>
                </a:solidFill>
                <a:latin typeface="Calibri"/>
                <a:ea typeface="Calibri"/>
                <a:cs typeface="Calibri"/>
                <a:sym typeface="Calibri"/>
              </a:defRPr>
            </a:lvl8pPr>
            <a:lvl9pPr indent="0" lvl="8" marL="0" marR="0" rtl="0" algn="r">
              <a:spcBef>
                <a:spcPts val="0"/>
              </a:spcBef>
              <a:buNone/>
              <a:defRPr b="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15"/>
          <p:cNvSpPr/>
          <p:nvPr/>
        </p:nvSpPr>
        <p:spPr>
          <a:xfrm rot="10800000">
            <a:off x="-2" y="-22693"/>
            <a:ext cx="12191999" cy="4374129"/>
          </a:xfrm>
          <a:prstGeom prst="rect">
            <a:avLst/>
          </a:prstGeom>
          <a:gradFill>
            <a:gsLst>
              <a:gs pos="0">
                <a:srgbClr val="2F5496"/>
              </a:gs>
              <a:gs pos="100000">
                <a:srgbClr val="000000"/>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15"/>
          <p:cNvSpPr/>
          <p:nvPr/>
        </p:nvSpPr>
        <p:spPr>
          <a:xfrm rot="5400000">
            <a:off x="3908719" y="-3931841"/>
            <a:ext cx="4374557" cy="12192000"/>
          </a:xfrm>
          <a:prstGeom prst="rect">
            <a:avLst/>
          </a:prstGeom>
          <a:gradFill>
            <a:gsLst>
              <a:gs pos="0">
                <a:srgbClr val="4472C4">
                  <a:alpha val="0"/>
                </a:srgbClr>
              </a:gs>
              <a:gs pos="40000">
                <a:srgbClr val="4472C4">
                  <a:alpha val="0"/>
                </a:srgbClr>
              </a:gs>
              <a:gs pos="100000">
                <a:srgbClr val="2F5496">
                  <a:alpha val="51764"/>
                </a:srgbClr>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5"/>
          <p:cNvSpPr/>
          <p:nvPr/>
        </p:nvSpPr>
        <p:spPr>
          <a:xfrm rot="5400000">
            <a:off x="4136696" y="-3703868"/>
            <a:ext cx="4374128" cy="11736479"/>
          </a:xfrm>
          <a:prstGeom prst="rect">
            <a:avLst/>
          </a:prstGeom>
          <a:gradFill>
            <a:gsLst>
              <a:gs pos="0">
                <a:srgbClr val="4472C4">
                  <a:alpha val="0"/>
                </a:srgbClr>
              </a:gs>
              <a:gs pos="17000">
                <a:srgbClr val="4472C4">
                  <a:alpha val="0"/>
                </a:srgbClr>
              </a:gs>
              <a:gs pos="100000">
                <a:srgbClr val="000000">
                  <a:alpha val="36862"/>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5"/>
          <p:cNvSpPr/>
          <p:nvPr/>
        </p:nvSpPr>
        <p:spPr>
          <a:xfrm>
            <a:off x="-5" y="-22690"/>
            <a:ext cx="8542485" cy="4374126"/>
          </a:xfrm>
          <a:prstGeom prst="rect">
            <a:avLst/>
          </a:prstGeom>
          <a:gradFill>
            <a:gsLst>
              <a:gs pos="0">
                <a:srgbClr val="1F3864">
                  <a:alpha val="0"/>
                </a:srgbClr>
              </a:gs>
              <a:gs pos="100000">
                <a:srgbClr val="000000">
                  <a:alpha val="24705"/>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15"/>
          <p:cNvSpPr/>
          <p:nvPr/>
        </p:nvSpPr>
        <p:spPr>
          <a:xfrm rot="-9091028">
            <a:off x="5945431" y="-1032053"/>
            <a:ext cx="4990147" cy="4439131"/>
          </a:xfrm>
          <a:custGeom>
            <a:rect b="b" l="l" r="r" t="t"/>
            <a:pathLst>
              <a:path extrusionOk="0" h="4439131" w="4990147">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4472C4">
                  <a:alpha val="21960"/>
                </a:srgbClr>
              </a:gs>
              <a:gs pos="87000">
                <a:srgbClr val="8DA9DB">
                  <a:alpha val="1960"/>
                </a:srgbClr>
              </a:gs>
              <a:gs pos="100000">
                <a:srgbClr val="8DA9DB">
                  <a:alpha val="196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15"/>
          <p:cNvSpPr txBox="1"/>
          <p:nvPr>
            <p:ph type="ctrTitle"/>
          </p:nvPr>
        </p:nvSpPr>
        <p:spPr>
          <a:xfrm>
            <a:off x="1314824" y="735106"/>
            <a:ext cx="10053763" cy="292847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Calibri"/>
              <a:buNone/>
            </a:pPr>
            <a:r>
              <a:rPr lang="en-US" sz="4800">
                <a:solidFill>
                  <a:srgbClr val="FFFFFF"/>
                </a:solidFill>
              </a:rPr>
              <a:t>Ethical Hacking Presentation</a:t>
            </a:r>
            <a:endParaRPr/>
          </a:p>
        </p:txBody>
      </p:sp>
      <p:sp>
        <p:nvSpPr>
          <p:cNvPr id="103" name="Google Shape;103;p15"/>
          <p:cNvSpPr txBox="1"/>
          <p:nvPr>
            <p:ph idx="1" type="subTitle"/>
          </p:nvPr>
        </p:nvSpPr>
        <p:spPr>
          <a:xfrm>
            <a:off x="1350682" y="4870824"/>
            <a:ext cx="10005951" cy="14582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Topic</a:t>
            </a:r>
            <a:endParaRPr/>
          </a:p>
          <a:p>
            <a:pPr indent="0" lvl="0" marL="0" rtl="0" algn="l">
              <a:lnSpc>
                <a:spcPct val="90000"/>
              </a:lnSpc>
              <a:spcBef>
                <a:spcPts val="1000"/>
              </a:spcBef>
              <a:spcAft>
                <a:spcPts val="0"/>
              </a:spcAft>
              <a:buClr>
                <a:schemeClr val="dk1"/>
              </a:buClr>
              <a:buSzPts val="2400"/>
              <a:buNone/>
            </a:pPr>
            <a:r>
              <a:rPr lang="en-US"/>
              <a:t>What are the certifications available for Ethical Hacking Professionals?</a:t>
            </a:r>
            <a:endParaRPr/>
          </a:p>
          <a:p>
            <a:pPr indent="0" lvl="0" marL="0" rtl="0" algn="l">
              <a:lnSpc>
                <a:spcPct val="90000"/>
              </a:lnSpc>
              <a:spcBef>
                <a:spcPts val="1000"/>
              </a:spcBef>
              <a:spcAft>
                <a:spcPts val="0"/>
              </a:spcAft>
              <a:buClr>
                <a:schemeClr val="dk1"/>
              </a:buClr>
              <a:buSzPts val="2400"/>
              <a:buNone/>
            </a:pPr>
            <a:r>
              <a:rPr lang="en-US"/>
              <a:t>By Noel Varghese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70" name="Shape 170"/>
        <p:cNvGrpSpPr/>
        <p:nvPr/>
      </p:nvGrpSpPr>
      <p:grpSpPr>
        <a:xfrm>
          <a:off x="0" y="0"/>
          <a:ext cx="0" cy="0"/>
          <a:chOff x="0" y="0"/>
          <a:chExt cx="0" cy="0"/>
        </a:xfrm>
      </p:grpSpPr>
      <p:sp>
        <p:nvSpPr>
          <p:cNvPr id="171" name="Google Shape;171;p24"/>
          <p:cNvSpPr/>
          <p:nvPr/>
        </p:nvSpPr>
        <p:spPr>
          <a:xfrm>
            <a:off x="1953768" y="0"/>
            <a:ext cx="8284464" cy="6858000"/>
          </a:xfrm>
          <a:custGeom>
            <a:rect b="b" l="l" r="r" t="t"/>
            <a:pathLst>
              <a:path extrusionOk="0" h="6858000" w="8284464">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24"/>
          <p:cNvSpPr/>
          <p:nvPr/>
        </p:nvSpPr>
        <p:spPr>
          <a:xfrm>
            <a:off x="2118360" y="0"/>
            <a:ext cx="7955280" cy="6858000"/>
          </a:xfrm>
          <a:custGeom>
            <a:rect b="b" l="l" r="r" t="t"/>
            <a:pathLst>
              <a:path extrusionOk="0" h="6858000" w="795528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24"/>
          <p:cNvSpPr txBox="1"/>
          <p:nvPr>
            <p:ph type="title"/>
          </p:nvPr>
        </p:nvSpPr>
        <p:spPr>
          <a:xfrm>
            <a:off x="2555631" y="1441938"/>
            <a:ext cx="7080738" cy="397412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C0C0C"/>
              </a:buClr>
              <a:buSzPct val="100000"/>
              <a:buFont typeface="Calibri"/>
              <a:buNone/>
            </a:pPr>
            <a:r>
              <a:rPr lang="en-US" sz="3400">
                <a:solidFill>
                  <a:srgbClr val="0C0C0C"/>
                </a:solidFill>
              </a:rPr>
              <a:t>Conclusion</a:t>
            </a:r>
            <a:br>
              <a:rPr lang="en-US" sz="3400"/>
            </a:br>
            <a:r>
              <a:rPr lang="en-US" sz="3400">
                <a:solidFill>
                  <a:srgbClr val="0C0C0C"/>
                </a:solidFill>
              </a:rPr>
              <a:t>We have gained knowledge about various courses that can provide an individual, with a foot hold, over the cyber security field. These courses are tailored to be learnt by any individual, with a strong thirst to study. These certifications are a must for any aspiring ethical hacker.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16"/>
          <p:cNvSpPr/>
          <p:nvPr/>
        </p:nvSpPr>
        <p:spPr>
          <a:xfrm>
            <a:off x="-3048" y="227"/>
            <a:ext cx="12188952" cy="4551895"/>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16"/>
          <p:cNvSpPr/>
          <p:nvPr/>
        </p:nvSpPr>
        <p:spPr>
          <a:xfrm>
            <a:off x="8727747" y="4208147"/>
            <a:ext cx="339126" cy="1938528"/>
          </a:xfrm>
          <a:custGeom>
            <a:rect b="b" l="l" r="r" t="t"/>
            <a:pathLst>
              <a:path extrusionOk="0" h="2447" w="414">
                <a:moveTo>
                  <a:pt x="414" y="2447"/>
                </a:moveTo>
                <a:lnTo>
                  <a:pt x="0" y="2247"/>
                </a:lnTo>
                <a:lnTo>
                  <a:pt x="0" y="0"/>
                </a:lnTo>
                <a:lnTo>
                  <a:pt x="414" y="200"/>
                </a:lnTo>
                <a:lnTo>
                  <a:pt x="414" y="244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6"/>
          <p:cNvSpPr/>
          <p:nvPr/>
        </p:nvSpPr>
        <p:spPr>
          <a:xfrm>
            <a:off x="8728739" y="4098333"/>
            <a:ext cx="201857" cy="1874520"/>
          </a:xfrm>
          <a:custGeom>
            <a:rect b="b" l="l" r="r" t="t"/>
            <a:pathLst>
              <a:path extrusionOk="0" h="2358" w="209">
                <a:moveTo>
                  <a:pt x="209" y="2246"/>
                </a:moveTo>
                <a:lnTo>
                  <a:pt x="0" y="2358"/>
                </a:lnTo>
                <a:lnTo>
                  <a:pt x="0" y="111"/>
                </a:lnTo>
                <a:lnTo>
                  <a:pt x="209" y="0"/>
                </a:lnTo>
                <a:lnTo>
                  <a:pt x="209" y="2246"/>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16"/>
          <p:cNvSpPr/>
          <p:nvPr/>
        </p:nvSpPr>
        <p:spPr>
          <a:xfrm>
            <a:off x="-3048" y="4098334"/>
            <a:ext cx="8933019" cy="177393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16"/>
          <p:cNvSpPr txBox="1"/>
          <p:nvPr>
            <p:ph type="title"/>
          </p:nvPr>
        </p:nvSpPr>
        <p:spPr>
          <a:xfrm>
            <a:off x="958506" y="4309238"/>
            <a:ext cx="7455339"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Introduction</a:t>
            </a:r>
            <a:endParaRPr sz="4000">
              <a:solidFill>
                <a:srgbClr val="FFFFFF"/>
              </a:solidFill>
            </a:endParaRPr>
          </a:p>
        </p:txBody>
      </p:sp>
      <p:sp>
        <p:nvSpPr>
          <p:cNvPr id="114" name="Google Shape;114;p16"/>
          <p:cNvSpPr txBox="1"/>
          <p:nvPr>
            <p:ph idx="1" type="body"/>
          </p:nvPr>
        </p:nvSpPr>
        <p:spPr>
          <a:xfrm>
            <a:off x="958506" y="725535"/>
            <a:ext cx="7912539" cy="294493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FFFFFF"/>
              </a:buClr>
              <a:buSzPts val="2400"/>
              <a:buChar char="•"/>
            </a:pPr>
            <a:r>
              <a:rPr lang="en-US" sz="2400">
                <a:solidFill>
                  <a:srgbClr val="FFFFFF"/>
                </a:solidFill>
              </a:rPr>
              <a:t>In this presentation, we will be discussing about:-</a:t>
            </a:r>
            <a:endParaRPr/>
          </a:p>
          <a:p>
            <a:pPr indent="-76200" lvl="0" marL="228600" rtl="0" algn="l">
              <a:lnSpc>
                <a:spcPct val="90000"/>
              </a:lnSpc>
              <a:spcBef>
                <a:spcPts val="1000"/>
              </a:spcBef>
              <a:spcAft>
                <a:spcPts val="0"/>
              </a:spcAft>
              <a:buClr>
                <a:schemeClr val="dk1"/>
              </a:buClr>
              <a:buSzPts val="2400"/>
              <a:buNone/>
            </a:pPr>
            <a:r>
              <a:t/>
            </a:r>
            <a:endParaRPr sz="2400">
              <a:solidFill>
                <a:srgbClr val="FFFFFF"/>
              </a:solidFill>
            </a:endParaRPr>
          </a:p>
          <a:p>
            <a:pPr indent="-228600" lvl="0" marL="228600" rtl="0" algn="l">
              <a:lnSpc>
                <a:spcPct val="90000"/>
              </a:lnSpc>
              <a:spcBef>
                <a:spcPts val="1000"/>
              </a:spcBef>
              <a:spcAft>
                <a:spcPts val="0"/>
              </a:spcAft>
              <a:buClr>
                <a:srgbClr val="FFFFFF"/>
              </a:buClr>
              <a:buSzPts val="2400"/>
              <a:buChar char="•"/>
            </a:pPr>
            <a:r>
              <a:rPr lang="en-US" sz="2400">
                <a:solidFill>
                  <a:srgbClr val="FFFFFF"/>
                </a:solidFill>
              </a:rPr>
              <a:t>CEH Course</a:t>
            </a:r>
            <a:endParaRPr/>
          </a:p>
          <a:p>
            <a:pPr indent="-228600" lvl="0" marL="228600" rtl="0" algn="l">
              <a:lnSpc>
                <a:spcPct val="90000"/>
              </a:lnSpc>
              <a:spcBef>
                <a:spcPts val="1000"/>
              </a:spcBef>
              <a:spcAft>
                <a:spcPts val="0"/>
              </a:spcAft>
              <a:buClr>
                <a:srgbClr val="FFFFFF"/>
              </a:buClr>
              <a:buSzPts val="2400"/>
              <a:buChar char="•"/>
            </a:pPr>
            <a:r>
              <a:rPr lang="en-US" sz="2400">
                <a:solidFill>
                  <a:srgbClr val="FFFFFF"/>
                </a:solidFill>
              </a:rPr>
              <a:t>Network Penetration Testing and Ethical Hacking Course</a:t>
            </a:r>
            <a:endParaRPr/>
          </a:p>
          <a:p>
            <a:pPr indent="-228600" lvl="0" marL="228600" rtl="0" algn="l">
              <a:lnSpc>
                <a:spcPct val="90000"/>
              </a:lnSpc>
              <a:spcBef>
                <a:spcPts val="1000"/>
              </a:spcBef>
              <a:spcAft>
                <a:spcPts val="0"/>
              </a:spcAft>
              <a:buClr>
                <a:srgbClr val="FFFFFF"/>
              </a:buClr>
              <a:buSzPts val="2400"/>
              <a:buChar char="•"/>
            </a:pPr>
            <a:r>
              <a:rPr lang="en-US" sz="2400">
                <a:solidFill>
                  <a:srgbClr val="FFFFFF"/>
                </a:solidFill>
              </a:rPr>
              <a:t>OSCP Certification</a:t>
            </a:r>
            <a:endParaRPr/>
          </a:p>
          <a:p>
            <a:pPr indent="-76200" lvl="0" marL="228600" rtl="0" algn="l">
              <a:lnSpc>
                <a:spcPct val="90000"/>
              </a:lnSpc>
              <a:spcBef>
                <a:spcPts val="1000"/>
              </a:spcBef>
              <a:spcAft>
                <a:spcPts val="0"/>
              </a:spcAft>
              <a:buClr>
                <a:schemeClr val="dk1"/>
              </a:buClr>
              <a:buSzPts val="2400"/>
              <a:buNone/>
            </a:pPr>
            <a:r>
              <a:t/>
            </a:r>
            <a:endParaRPr sz="2400">
              <a:solidFill>
                <a:srgbClr val="FFFFFF"/>
              </a:solidFill>
            </a:endParaRPr>
          </a:p>
        </p:txBody>
      </p:sp>
      <p:sp>
        <p:nvSpPr>
          <p:cNvPr id="115" name="Google Shape;115;p16"/>
          <p:cNvSpPr/>
          <p:nvPr/>
        </p:nvSpPr>
        <p:spPr>
          <a:xfrm>
            <a:off x="9066873" y="4377267"/>
            <a:ext cx="3122079" cy="177393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Certified Ethical Hacker (CEH v11) Course</a:t>
            </a:r>
            <a:endParaRPr/>
          </a:p>
        </p:txBody>
      </p:sp>
      <p:sp>
        <p:nvSpPr>
          <p:cNvPr id="121" name="Google Shape;12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Provided by EC Council</a:t>
            </a:r>
            <a:endParaRPr/>
          </a:p>
          <a:p>
            <a:pPr indent="-228600" lvl="0" marL="228600" rtl="0" algn="l">
              <a:lnSpc>
                <a:spcPct val="90000"/>
              </a:lnSpc>
              <a:spcBef>
                <a:spcPts val="1000"/>
              </a:spcBef>
              <a:spcAft>
                <a:spcPts val="0"/>
              </a:spcAft>
              <a:buClr>
                <a:schemeClr val="dk1"/>
              </a:buClr>
              <a:buSzPts val="2800"/>
              <a:buChar char="•"/>
            </a:pPr>
            <a:r>
              <a:rPr lang="en-US"/>
              <a:t>Features Offered:-</a:t>
            </a:r>
            <a:endParaRPr/>
          </a:p>
          <a:p>
            <a:pPr indent="-228600" lvl="0" marL="228600" rtl="0" algn="l">
              <a:lnSpc>
                <a:spcPct val="90000"/>
              </a:lnSpc>
              <a:spcBef>
                <a:spcPts val="1000"/>
              </a:spcBef>
              <a:spcAft>
                <a:spcPts val="0"/>
              </a:spcAft>
              <a:buClr>
                <a:schemeClr val="dk1"/>
              </a:buClr>
              <a:buSzPts val="2800"/>
              <a:buChar char="•"/>
            </a:pPr>
            <a:r>
              <a:rPr lang="en-US"/>
              <a:t>Malware Reverse Engineering                      Hacking Web Apps</a:t>
            </a:r>
            <a:endParaRPr/>
          </a:p>
          <a:p>
            <a:pPr indent="-228600" lvl="0" marL="228600" rtl="0" algn="l">
              <a:lnSpc>
                <a:spcPct val="90000"/>
              </a:lnSpc>
              <a:spcBef>
                <a:spcPts val="1000"/>
              </a:spcBef>
              <a:spcAft>
                <a:spcPts val="0"/>
              </a:spcAft>
              <a:buClr>
                <a:schemeClr val="dk1"/>
              </a:buClr>
              <a:buSzPts val="2800"/>
              <a:buChar char="•"/>
            </a:pPr>
            <a:r>
              <a:rPr lang="en-US"/>
              <a:t>Cloud Computing                                            Hacking Challenges</a:t>
            </a:r>
            <a:endParaRPr/>
          </a:p>
          <a:p>
            <a:pPr indent="-228600" lvl="0" marL="228600" rtl="0" algn="l">
              <a:lnSpc>
                <a:spcPct val="90000"/>
              </a:lnSpc>
              <a:spcBef>
                <a:spcPts val="1000"/>
              </a:spcBef>
              <a:spcAft>
                <a:spcPts val="0"/>
              </a:spcAft>
              <a:buClr>
                <a:schemeClr val="dk1"/>
              </a:buClr>
              <a:buSzPts val="2800"/>
              <a:buChar char="•"/>
            </a:pPr>
            <a:r>
              <a:rPr lang="en-US"/>
              <a:t>Training is done on Parrot OS</a:t>
            </a:r>
            <a:endParaRPr/>
          </a:p>
          <a:p>
            <a:pPr indent="-228600" lvl="0" marL="228600" rtl="0" algn="l">
              <a:lnSpc>
                <a:spcPct val="90000"/>
              </a:lnSpc>
              <a:spcBef>
                <a:spcPts val="1000"/>
              </a:spcBef>
              <a:spcAft>
                <a:spcPts val="0"/>
              </a:spcAft>
              <a:buClr>
                <a:schemeClr val="dk1"/>
              </a:buClr>
              <a:buSzPts val="2800"/>
              <a:buChar char="•"/>
            </a:pPr>
            <a:r>
              <a:rPr lang="en-US"/>
              <a:t>Learners are exposed to 24 hacking challenges, covering over 4 complex levels.</a:t>
            </a:r>
            <a:endParaRPr/>
          </a:p>
          <a:p>
            <a:pPr indent="-228600" lvl="0" marL="228600" rtl="0" algn="l">
              <a:lnSpc>
                <a:spcPct val="90000"/>
              </a:lnSpc>
              <a:spcBef>
                <a:spcPts val="1000"/>
              </a:spcBef>
              <a:spcAft>
                <a:spcPts val="0"/>
              </a:spcAft>
              <a:buClr>
                <a:schemeClr val="dk1"/>
              </a:buClr>
              <a:buSzPts val="2800"/>
              <a:buChar char="•"/>
            </a:pPr>
            <a:r>
              <a:rPr lang="en-US"/>
              <a:t>Methods to combat file system attacks, cloud attacks and how to secure software against malware.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This course is appropriate for individuals, such as:-</a:t>
            </a:r>
            <a:endParaRPr/>
          </a:p>
          <a:p>
            <a:pPr indent="-228600" lvl="0" marL="228600" rtl="0" algn="l">
              <a:lnSpc>
                <a:spcPct val="90000"/>
              </a:lnSpc>
              <a:spcBef>
                <a:spcPts val="1000"/>
              </a:spcBef>
              <a:spcAft>
                <a:spcPts val="0"/>
              </a:spcAft>
              <a:buClr>
                <a:schemeClr val="dk1"/>
              </a:buClr>
              <a:buSzPts val="2800"/>
              <a:buChar char="•"/>
            </a:pPr>
            <a:r>
              <a:rPr lang="en-US"/>
              <a:t>Security Professionals                                      IT Staff</a:t>
            </a:r>
            <a:endParaRPr/>
          </a:p>
          <a:p>
            <a:pPr indent="-228600" lvl="0" marL="228600" rtl="0" algn="l">
              <a:lnSpc>
                <a:spcPct val="90000"/>
              </a:lnSpc>
              <a:spcBef>
                <a:spcPts val="1000"/>
              </a:spcBef>
              <a:spcAft>
                <a:spcPts val="0"/>
              </a:spcAft>
              <a:buClr>
                <a:schemeClr val="dk1"/>
              </a:buClr>
              <a:buSzPts val="2800"/>
              <a:buChar char="•"/>
            </a:pPr>
            <a:r>
              <a:rPr lang="en-US"/>
              <a:t>Students aiming to make it big             Anyone with a school education</a:t>
            </a:r>
            <a:endParaRPr/>
          </a:p>
          <a:p>
            <a:pPr indent="-228600" lvl="0" marL="228600" rtl="0" algn="l">
              <a:lnSpc>
                <a:spcPct val="90000"/>
              </a:lnSpc>
              <a:spcBef>
                <a:spcPts val="1000"/>
              </a:spcBef>
              <a:spcAft>
                <a:spcPts val="0"/>
              </a:spcAft>
              <a:buClr>
                <a:schemeClr val="dk1"/>
              </a:buClr>
              <a:buSzPts val="2800"/>
              <a:buChar char="•"/>
            </a:pPr>
            <a:r>
              <a:rPr lang="en-US"/>
              <a:t>This program aims to enforce the following skillsets:-</a:t>
            </a:r>
            <a:endParaRPr/>
          </a:p>
          <a:p>
            <a:pPr indent="-228600" lvl="0" marL="228600" rtl="0" algn="l">
              <a:lnSpc>
                <a:spcPct val="90000"/>
              </a:lnSpc>
              <a:spcBef>
                <a:spcPts val="1000"/>
              </a:spcBef>
              <a:spcAft>
                <a:spcPts val="0"/>
              </a:spcAft>
              <a:buClr>
                <a:schemeClr val="dk1"/>
              </a:buClr>
              <a:buSzPts val="2800"/>
              <a:buChar char="•"/>
            </a:pPr>
            <a:r>
              <a:rPr lang="en-US"/>
              <a:t>Reconnaissance                                Gaining Access</a:t>
            </a:r>
            <a:endParaRPr/>
          </a:p>
          <a:p>
            <a:pPr indent="-228600" lvl="0" marL="228600" rtl="0" algn="l">
              <a:lnSpc>
                <a:spcPct val="90000"/>
              </a:lnSpc>
              <a:spcBef>
                <a:spcPts val="1000"/>
              </a:spcBef>
              <a:spcAft>
                <a:spcPts val="0"/>
              </a:spcAft>
              <a:buClr>
                <a:schemeClr val="dk1"/>
              </a:buClr>
              <a:buSzPts val="2800"/>
              <a:buChar char="•"/>
            </a:pPr>
            <a:r>
              <a:rPr lang="en-US"/>
              <a:t>Enumeration                                    Maintaining Access</a:t>
            </a:r>
            <a:endParaRPr/>
          </a:p>
          <a:p>
            <a:pPr indent="0" lvl="0" marL="0" rtl="0" algn="l">
              <a:lnSpc>
                <a:spcPct val="90000"/>
              </a:lnSpc>
              <a:spcBef>
                <a:spcPts val="1000"/>
              </a:spcBef>
              <a:spcAft>
                <a:spcPts val="0"/>
              </a:spcAft>
              <a:buClr>
                <a:schemeClr val="dk1"/>
              </a:buClr>
              <a:buSzPts val="2800"/>
              <a:buNone/>
            </a:pPr>
            <a:r>
              <a:rPr lang="en-US"/>
              <a:t>                         Covering Your Tracks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course involves the following subjects:-</a:t>
            </a:r>
            <a:endParaRPr/>
          </a:p>
          <a:p>
            <a:pPr indent="-228600" lvl="0" marL="228600" rtl="0" algn="l">
              <a:lnSpc>
                <a:spcPct val="90000"/>
              </a:lnSpc>
              <a:spcBef>
                <a:spcPts val="1000"/>
              </a:spcBef>
              <a:spcAft>
                <a:spcPts val="0"/>
              </a:spcAft>
              <a:buClr>
                <a:schemeClr val="dk1"/>
              </a:buClr>
              <a:buSzPts val="2800"/>
              <a:buChar char="•"/>
            </a:pPr>
            <a:r>
              <a:rPr lang="en-US"/>
              <a:t>Cryptography                  Sniffing                    Social Engineering</a:t>
            </a:r>
            <a:endParaRPr/>
          </a:p>
          <a:p>
            <a:pPr indent="-228600" lvl="0" marL="228600" rtl="0" algn="l">
              <a:lnSpc>
                <a:spcPct val="90000"/>
              </a:lnSpc>
              <a:spcBef>
                <a:spcPts val="1000"/>
              </a:spcBef>
              <a:spcAft>
                <a:spcPts val="0"/>
              </a:spcAft>
              <a:buClr>
                <a:schemeClr val="dk1"/>
              </a:buClr>
              <a:buSzPts val="2800"/>
              <a:buChar char="•"/>
            </a:pPr>
            <a:r>
              <a:rPr lang="en-US"/>
              <a:t>Vulnerability Analysis  Malware Analysis     IoT Hacking   etc..</a:t>
            </a:r>
            <a:endParaRPr/>
          </a:p>
          <a:p>
            <a:pPr indent="-228600" lvl="0" marL="228600" rtl="0" algn="l">
              <a:lnSpc>
                <a:spcPct val="90000"/>
              </a:lnSpc>
              <a:spcBef>
                <a:spcPts val="1000"/>
              </a:spcBef>
              <a:spcAft>
                <a:spcPts val="0"/>
              </a:spcAft>
              <a:buClr>
                <a:schemeClr val="dk1"/>
              </a:buClr>
              <a:buSzPts val="2800"/>
              <a:buChar char="•"/>
            </a:pPr>
            <a:r>
              <a:rPr lang="en-US"/>
              <a:t>The certifying exam covers a period of 4 hours, which is of MCQ format.</a:t>
            </a:r>
            <a:endParaRPr/>
          </a:p>
          <a:p>
            <a:pPr indent="-228600" lvl="0" marL="228600" rtl="0" algn="l">
              <a:lnSpc>
                <a:spcPct val="90000"/>
              </a:lnSpc>
              <a:spcBef>
                <a:spcPts val="1000"/>
              </a:spcBef>
              <a:spcAft>
                <a:spcPts val="0"/>
              </a:spcAft>
              <a:buClr>
                <a:schemeClr val="dk1"/>
              </a:buClr>
              <a:buSzPts val="2800"/>
              <a:buChar char="•"/>
            </a:pPr>
            <a:r>
              <a:rPr lang="en-US"/>
              <a:t>The practical exam for CEH, cover a time period of 6 hours, with is a hands-on exercise. </a:t>
            </a:r>
            <a:endParaRPr/>
          </a:p>
          <a:p>
            <a:pPr indent="-228600" lvl="0" marL="228600" rtl="0" algn="l">
              <a:lnSpc>
                <a:spcPct val="90000"/>
              </a:lnSpc>
              <a:spcBef>
                <a:spcPts val="1000"/>
              </a:spcBef>
              <a:spcAft>
                <a:spcPts val="0"/>
              </a:spcAft>
              <a:buClr>
                <a:schemeClr val="dk1"/>
              </a:buClr>
              <a:buSzPts val="2800"/>
              <a:buChar char="•"/>
            </a:pPr>
            <a:r>
              <a:rPr lang="en-US"/>
              <a:t>Classes can be attended online or in-person.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2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20"/>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20"/>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20"/>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20"/>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20"/>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20"/>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Network Penetration Testing and Ethical Hacking</a:t>
            </a:r>
            <a:endParaRPr sz="2000"/>
          </a:p>
          <a:p>
            <a:pPr indent="0" lvl="0" marL="0" rtl="0" algn="l">
              <a:lnSpc>
                <a:spcPct val="90000"/>
              </a:lnSpc>
              <a:spcBef>
                <a:spcPts val="1000"/>
              </a:spcBef>
              <a:spcAft>
                <a:spcPts val="0"/>
              </a:spcAft>
              <a:buClr>
                <a:schemeClr val="dk1"/>
              </a:buClr>
              <a:buSzPts val="2000"/>
              <a:buNone/>
            </a:pPr>
            <a:br>
              <a:rPr lang="en-US" sz="2000"/>
            </a:br>
            <a:r>
              <a:rPr lang="en-US" sz="2000"/>
              <a:t> Offered by SANS</a:t>
            </a:r>
            <a:endParaRPr sz="2000"/>
          </a:p>
          <a:p>
            <a:pPr indent="-228600" lvl="0" marL="228600" rtl="0" algn="l">
              <a:lnSpc>
                <a:spcPct val="90000"/>
              </a:lnSpc>
              <a:spcBef>
                <a:spcPts val="1000"/>
              </a:spcBef>
              <a:spcAft>
                <a:spcPts val="0"/>
              </a:spcAft>
              <a:buClr>
                <a:schemeClr val="dk1"/>
              </a:buClr>
              <a:buSzPts val="2000"/>
              <a:buChar char="•"/>
            </a:pPr>
            <a:r>
              <a:rPr lang="en-US" sz="2000"/>
              <a:t>Objective</a:t>
            </a:r>
            <a:endParaRPr sz="2000"/>
          </a:p>
          <a:p>
            <a:pPr indent="-228600" lvl="0" marL="228600" rtl="0" algn="l">
              <a:lnSpc>
                <a:spcPct val="90000"/>
              </a:lnSpc>
              <a:spcBef>
                <a:spcPts val="1000"/>
              </a:spcBef>
              <a:spcAft>
                <a:spcPts val="0"/>
              </a:spcAft>
              <a:buClr>
                <a:schemeClr val="dk1"/>
              </a:buClr>
              <a:buSzPts val="2000"/>
              <a:buChar char="•"/>
            </a:pPr>
            <a:r>
              <a:rPr lang="en-US" sz="2000"/>
              <a:t>This course prepares you to conduct successful penetration testing and ethical hacking projects. You will learn how to perform detailed reconnaissance, exploit target systems to gain access and measure real business risk, and scan target networks using best-of-breed tools in hands-on labs and exercises.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2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21"/>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21"/>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21"/>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21"/>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21"/>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21"/>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Skills provided are:-</a:t>
            </a:r>
            <a:endParaRPr/>
          </a:p>
          <a:p>
            <a:pPr indent="-228600" lvl="0" marL="228600" rtl="0" algn="l">
              <a:lnSpc>
                <a:spcPct val="90000"/>
              </a:lnSpc>
              <a:spcBef>
                <a:spcPts val="1000"/>
              </a:spcBef>
              <a:spcAft>
                <a:spcPts val="0"/>
              </a:spcAft>
              <a:buClr>
                <a:schemeClr val="dk1"/>
              </a:buClr>
              <a:buSzPts val="2000"/>
              <a:buChar char="•"/>
            </a:pPr>
            <a:r>
              <a:rPr lang="en-US" sz="2000"/>
              <a:t>Credential Stuffing                            Client-side attacks with Metasploit</a:t>
            </a:r>
            <a:endParaRPr/>
          </a:p>
          <a:p>
            <a:pPr indent="-228600" lvl="0" marL="228600" rtl="0" algn="l">
              <a:lnSpc>
                <a:spcPct val="90000"/>
              </a:lnSpc>
              <a:spcBef>
                <a:spcPts val="1000"/>
              </a:spcBef>
              <a:spcAft>
                <a:spcPts val="0"/>
              </a:spcAft>
              <a:buClr>
                <a:schemeClr val="dk1"/>
              </a:buClr>
              <a:buSzPts val="2000"/>
              <a:buChar char="•"/>
            </a:pPr>
            <a:r>
              <a:rPr lang="en-US" sz="2000"/>
              <a:t>Bypassing security measures           Pivoting etc..</a:t>
            </a:r>
            <a:endParaRPr/>
          </a:p>
          <a:p>
            <a:pPr indent="-228600" lvl="0" marL="228600" rtl="0" algn="l">
              <a:lnSpc>
                <a:spcPct val="90000"/>
              </a:lnSpc>
              <a:spcBef>
                <a:spcPts val="1000"/>
              </a:spcBef>
              <a:spcAft>
                <a:spcPts val="0"/>
              </a:spcAft>
              <a:buClr>
                <a:schemeClr val="dk1"/>
              </a:buClr>
              <a:buSzPts val="2000"/>
              <a:buChar char="•"/>
            </a:pPr>
            <a:r>
              <a:rPr lang="en-US" sz="2000"/>
              <a:t>This course is appropriate for individuals, such as:-</a:t>
            </a:r>
            <a:endParaRPr/>
          </a:p>
          <a:p>
            <a:pPr indent="-228600" lvl="0" marL="228600" rtl="0" algn="l">
              <a:lnSpc>
                <a:spcPct val="90000"/>
              </a:lnSpc>
              <a:spcBef>
                <a:spcPts val="1000"/>
              </a:spcBef>
              <a:spcAft>
                <a:spcPts val="0"/>
              </a:spcAft>
              <a:buClr>
                <a:schemeClr val="dk1"/>
              </a:buClr>
              <a:buSzPts val="2000"/>
              <a:buChar char="•"/>
            </a:pPr>
            <a:r>
              <a:rPr lang="en-US" sz="2000"/>
              <a:t>Security Professionals                                      IT Staff</a:t>
            </a:r>
            <a:endParaRPr/>
          </a:p>
          <a:p>
            <a:pPr indent="-228600" lvl="0" marL="228600" rtl="0" algn="l">
              <a:lnSpc>
                <a:spcPct val="90000"/>
              </a:lnSpc>
              <a:spcBef>
                <a:spcPts val="1000"/>
              </a:spcBef>
              <a:spcAft>
                <a:spcPts val="0"/>
              </a:spcAft>
              <a:buClr>
                <a:schemeClr val="dk1"/>
              </a:buClr>
              <a:buSzPts val="2000"/>
              <a:buChar char="•"/>
            </a:pPr>
            <a:r>
              <a:rPr lang="en-US" sz="2000"/>
              <a:t>OS used for training-Slingshot Linux</a:t>
            </a:r>
            <a:endParaRPr/>
          </a:p>
          <a:p>
            <a:pPr indent="-228600" lvl="0" marL="228600" rtl="0" algn="l">
              <a:lnSpc>
                <a:spcPct val="90000"/>
              </a:lnSpc>
              <a:spcBef>
                <a:spcPts val="1000"/>
              </a:spcBef>
              <a:spcAft>
                <a:spcPts val="0"/>
              </a:spcAft>
              <a:buClr>
                <a:schemeClr val="dk1"/>
              </a:buClr>
              <a:buSzPts val="2000"/>
              <a:buChar char="•"/>
            </a:pPr>
            <a:r>
              <a:rPr lang="en-US" sz="2000"/>
              <a:t>This course provides hours of extensive hands-on sessions, to get the feel of real time hacking</a:t>
            </a:r>
            <a:endParaRPr/>
          </a:p>
          <a:p>
            <a:pPr indent="-228600" lvl="0" marL="228600" rtl="0" algn="l">
              <a:lnSpc>
                <a:spcPct val="90000"/>
              </a:lnSpc>
              <a:spcBef>
                <a:spcPts val="1000"/>
              </a:spcBef>
              <a:spcAft>
                <a:spcPts val="0"/>
              </a:spcAft>
              <a:buClr>
                <a:schemeClr val="dk1"/>
              </a:buClr>
              <a:buSzPts val="2000"/>
              <a:buChar char="•"/>
            </a:pPr>
            <a:r>
              <a:rPr lang="en-US" sz="2000"/>
              <a:t>The certification exam is practical.</a:t>
            </a:r>
            <a:endParaRPr/>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OSCP Certification</a:t>
            </a:r>
            <a:endParaRPr/>
          </a:p>
        </p:txBody>
      </p:sp>
      <p:sp>
        <p:nvSpPr>
          <p:cNvPr id="161" name="Google Shape;16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Offered by Offensive Security</a:t>
            </a:r>
            <a:endParaRPr/>
          </a:p>
          <a:p>
            <a:pPr indent="0" lvl="0" marL="0" rtl="0" algn="l">
              <a:lnSpc>
                <a:spcPct val="90000"/>
              </a:lnSpc>
              <a:spcBef>
                <a:spcPts val="1000"/>
              </a:spcBef>
              <a:spcAft>
                <a:spcPts val="0"/>
              </a:spcAft>
              <a:buClr>
                <a:schemeClr val="dk1"/>
              </a:buClr>
              <a:buSzPts val="2800"/>
              <a:buNone/>
            </a:pPr>
            <a:r>
              <a:rPr lang="en-US"/>
              <a:t>The OSCP is a foundational penetration testing certification, intended for those seeking a step up in their skills and career. PEN-200 and time in the practice labs to prepare aspirants for the certification exam.</a:t>
            </a:r>
            <a:endParaRPr/>
          </a:p>
          <a:p>
            <a:pPr indent="0" lvl="0" marL="0" rtl="0" algn="l">
              <a:lnSpc>
                <a:spcPct val="90000"/>
              </a:lnSpc>
              <a:spcBef>
                <a:spcPts val="1000"/>
              </a:spcBef>
              <a:spcAft>
                <a:spcPts val="0"/>
              </a:spcAft>
              <a:buClr>
                <a:schemeClr val="dk1"/>
              </a:buClr>
              <a:buSzPts val="2800"/>
              <a:buNone/>
            </a:pPr>
            <a:r>
              <a:rPr lang="en-US"/>
              <a:t>Certified OSCPs are able to identify existing vulnerabilities and execute organized attacks in a controlled and focused manner. They can leverage or modify existing exploit code to their advantage, perform network pivoting and data exfiltration, and compromise systems due to poor configurations.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Concepts acquired are:-</a:t>
            </a:r>
            <a:endParaRPr/>
          </a:p>
          <a:p>
            <a:pPr indent="-228600" lvl="0" marL="228600" rtl="0" algn="l">
              <a:lnSpc>
                <a:spcPct val="90000"/>
              </a:lnSpc>
              <a:spcBef>
                <a:spcPts val="1000"/>
              </a:spcBef>
              <a:spcAft>
                <a:spcPts val="0"/>
              </a:spcAft>
              <a:buClr>
                <a:schemeClr val="dk1"/>
              </a:buClr>
              <a:buSzPts val="2800"/>
              <a:buChar char="•"/>
            </a:pPr>
            <a:r>
              <a:rPr lang="en-US"/>
              <a:t>Vulnerability Scanning                     Web Application Attacks</a:t>
            </a:r>
            <a:endParaRPr/>
          </a:p>
          <a:p>
            <a:pPr indent="-228600" lvl="0" marL="228600" rtl="0" algn="l">
              <a:lnSpc>
                <a:spcPct val="90000"/>
              </a:lnSpc>
              <a:spcBef>
                <a:spcPts val="1000"/>
              </a:spcBef>
              <a:spcAft>
                <a:spcPts val="0"/>
              </a:spcAft>
              <a:buClr>
                <a:schemeClr val="dk1"/>
              </a:buClr>
              <a:buSzPts val="2800"/>
              <a:buChar char="•"/>
            </a:pPr>
            <a:r>
              <a:rPr lang="en-US"/>
              <a:t>Introduction to Buffer Overflows      Windows Buffer Overflows</a:t>
            </a:r>
            <a:endParaRPr/>
          </a:p>
          <a:p>
            <a:pPr indent="-228600" lvl="0" marL="228600" rtl="0" algn="l">
              <a:lnSpc>
                <a:spcPct val="90000"/>
              </a:lnSpc>
              <a:spcBef>
                <a:spcPts val="1000"/>
              </a:spcBef>
              <a:spcAft>
                <a:spcPts val="0"/>
              </a:spcAft>
              <a:buClr>
                <a:schemeClr val="dk1"/>
              </a:buClr>
              <a:buSzPts val="2800"/>
              <a:buChar char="•"/>
            </a:pPr>
            <a:r>
              <a:rPr lang="en-US"/>
              <a:t>It is recommended to pursue and complete CEH or other beginner level courses, to get started with OSCP certification</a:t>
            </a:r>
            <a:endParaRPr/>
          </a:p>
          <a:p>
            <a:pPr indent="-228600" lvl="0" marL="228600" rtl="0" algn="l">
              <a:lnSpc>
                <a:spcPct val="90000"/>
              </a:lnSpc>
              <a:spcBef>
                <a:spcPts val="1000"/>
              </a:spcBef>
              <a:spcAft>
                <a:spcPts val="0"/>
              </a:spcAft>
              <a:buClr>
                <a:schemeClr val="dk1"/>
              </a:buClr>
              <a:buSzPts val="2800"/>
              <a:buChar char="•"/>
            </a:pPr>
            <a:r>
              <a:rPr lang="en-US"/>
              <a:t>The OSCP certification is well-known, respected, and required for many cybersecurity jobs.</a:t>
            </a:r>
            <a:endParaRPr/>
          </a:p>
          <a:p>
            <a:pPr indent="-228600" lvl="0" marL="228600" rtl="0" algn="l">
              <a:lnSpc>
                <a:spcPct val="90000"/>
              </a:lnSpc>
              <a:spcBef>
                <a:spcPts val="1000"/>
              </a:spcBef>
              <a:spcAft>
                <a:spcPts val="0"/>
              </a:spcAft>
              <a:buClr>
                <a:schemeClr val="dk1"/>
              </a:buClr>
              <a:buSzPts val="2800"/>
              <a:buChar char="•"/>
            </a:pPr>
            <a:r>
              <a:rPr lang="en-US"/>
              <a:t>This certification is fully practical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