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Assignment-2</a:t>
            </a:r>
            <a:br>
              <a:rPr lang="en-US"/>
            </a:br>
            <a:r>
              <a:rPr lang="en-US"/>
              <a:t>Ethical Hacking</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Noel Varghese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 Protection Schemes</a:t>
            </a:r>
            <a:endParaRPr/>
          </a:p>
        </p:txBody>
      </p:sp>
      <p:sp>
        <p:nvSpPr>
          <p:cNvPr id="161" name="Google Shape;16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Need- To prevent stack and buffer overflow attacks</a:t>
            </a:r>
            <a:endParaRPr/>
          </a:p>
          <a:p>
            <a:pPr indent="-228600" lvl="0" marL="228600" rtl="0" algn="l">
              <a:lnSpc>
                <a:spcPct val="90000"/>
              </a:lnSpc>
              <a:spcBef>
                <a:spcPts val="1000"/>
              </a:spcBef>
              <a:spcAft>
                <a:spcPts val="0"/>
              </a:spcAft>
              <a:buClr>
                <a:schemeClr val="dk1"/>
              </a:buClr>
              <a:buSzPts val="2800"/>
              <a:buChar char="•"/>
            </a:pPr>
            <a:r>
              <a:rPr lang="en-US"/>
              <a:t>Have greater access control over memory</a:t>
            </a:r>
            <a:endParaRPr/>
          </a:p>
          <a:p>
            <a:pPr indent="-228600" lvl="0" marL="228600" rtl="0" algn="l">
              <a:lnSpc>
                <a:spcPct val="90000"/>
              </a:lnSpc>
              <a:spcBef>
                <a:spcPts val="1000"/>
              </a:spcBef>
              <a:spcAft>
                <a:spcPts val="0"/>
              </a:spcAft>
              <a:buClr>
                <a:schemeClr val="dk1"/>
              </a:buClr>
              <a:buSzPts val="2800"/>
              <a:buChar char="•"/>
            </a:pPr>
            <a:r>
              <a:rPr lang="en-US"/>
              <a:t>Prevent programs or scripts,fr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1)Stack Guard</a:t>
            </a:r>
            <a:endParaRPr/>
          </a:p>
          <a:p>
            <a:pPr indent="-228600" lvl="0" marL="228600" rtl="0" algn="l">
              <a:lnSpc>
                <a:spcPct val="90000"/>
              </a:lnSpc>
              <a:spcBef>
                <a:spcPts val="1000"/>
              </a:spcBef>
              <a:spcAft>
                <a:spcPts val="0"/>
              </a:spcAft>
              <a:buClr>
                <a:schemeClr val="dk1"/>
              </a:buClr>
              <a:buSzPts val="2800"/>
              <a:buChar char="•"/>
            </a:pPr>
            <a:r>
              <a:rPr lang="en-US"/>
              <a:t>Extension of code compiler</a:t>
            </a:r>
            <a:endParaRPr/>
          </a:p>
          <a:p>
            <a:pPr indent="-228600" lvl="0" marL="228600" rtl="0" algn="l">
              <a:lnSpc>
                <a:spcPct val="90000"/>
              </a:lnSpc>
              <a:spcBef>
                <a:spcPts val="1000"/>
              </a:spcBef>
              <a:spcAft>
                <a:spcPts val="0"/>
              </a:spcAft>
              <a:buClr>
                <a:schemeClr val="dk1"/>
              </a:buClr>
              <a:buSzPts val="2800"/>
              <a:buChar char="•"/>
            </a:pPr>
            <a:r>
              <a:rPr lang="en-US"/>
              <a:t>Runs buffer overflow tests prior to run time</a:t>
            </a:r>
            <a:endParaRPr/>
          </a:p>
          <a:p>
            <a:pPr indent="-228600" lvl="0" marL="228600" rtl="0" algn="l">
              <a:lnSpc>
                <a:spcPct val="90000"/>
              </a:lnSpc>
              <a:spcBef>
                <a:spcPts val="1000"/>
              </a:spcBef>
              <a:spcAft>
                <a:spcPts val="0"/>
              </a:spcAft>
              <a:buClr>
                <a:schemeClr val="dk1"/>
              </a:buClr>
              <a:buSzPts val="2800"/>
              <a:buChar char="•"/>
            </a:pPr>
            <a:r>
              <a:rPr lang="en-US"/>
              <a:t>2)Stack Smasher</a:t>
            </a:r>
            <a:endParaRPr/>
          </a:p>
          <a:p>
            <a:pPr indent="-228600" lvl="0" marL="228600" rtl="0" algn="l">
              <a:lnSpc>
                <a:spcPct val="90000"/>
              </a:lnSpc>
              <a:spcBef>
                <a:spcPts val="1000"/>
              </a:spcBef>
              <a:spcAft>
                <a:spcPts val="0"/>
              </a:spcAft>
              <a:buClr>
                <a:schemeClr val="dk1"/>
              </a:buClr>
              <a:buSzPts val="2800"/>
              <a:buChar char="•"/>
            </a:pPr>
            <a:r>
              <a:rPr lang="en-US"/>
              <a:t>Rearrangement of stack variables, to prevent exploitation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7" name="Google Shape;16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Address Randomization-Need to prevent Memory Violation</a:t>
            </a:r>
            <a:endParaRPr/>
          </a:p>
          <a:p>
            <a:pPr indent="-228600" lvl="0" marL="228600" rtl="0" algn="l">
              <a:lnSpc>
                <a:spcPct val="90000"/>
              </a:lnSpc>
              <a:spcBef>
                <a:spcPts val="1000"/>
              </a:spcBef>
              <a:spcAft>
                <a:spcPts val="0"/>
              </a:spcAft>
              <a:buClr>
                <a:schemeClr val="dk1"/>
              </a:buClr>
              <a:buSzPts val="2800"/>
              <a:buChar char="•"/>
            </a:pPr>
            <a:r>
              <a:rPr lang="en-US"/>
              <a:t>Ill effects-Overwriting or modifying memory addresses</a:t>
            </a:r>
            <a:endParaRPr/>
          </a:p>
          <a:p>
            <a:pPr indent="-228600" lvl="0" marL="228600" rtl="0" algn="l">
              <a:lnSpc>
                <a:spcPct val="90000"/>
              </a:lnSpc>
              <a:spcBef>
                <a:spcPts val="1000"/>
              </a:spcBef>
              <a:spcAft>
                <a:spcPts val="0"/>
              </a:spcAft>
              <a:buClr>
                <a:schemeClr val="dk1"/>
              </a:buClr>
              <a:buSzPts val="2800"/>
              <a:buChar char="•"/>
            </a:pPr>
            <a:r>
              <a:rPr lang="en-US"/>
              <a:t>Caused because functionality of programming code, software, app has been overridden</a:t>
            </a:r>
            <a:endParaRPr/>
          </a:p>
          <a:p>
            <a:pPr indent="-228600" lvl="0" marL="228600" rtl="0" algn="l">
              <a:lnSpc>
                <a:spcPct val="90000"/>
              </a:lnSpc>
              <a:spcBef>
                <a:spcPts val="1000"/>
              </a:spcBef>
              <a:spcAft>
                <a:spcPts val="0"/>
              </a:spcAft>
              <a:buClr>
                <a:schemeClr val="dk1"/>
              </a:buClr>
              <a:buSzPts val="2800"/>
              <a:buChar char="•"/>
            </a:pPr>
            <a:r>
              <a:rPr lang="en-US"/>
              <a:t>Stack Shield-Replacement for gcc compiler</a:t>
            </a:r>
            <a:endParaRPr/>
          </a:p>
          <a:p>
            <a:pPr indent="-228600" lvl="0" marL="228600" rtl="0" algn="l">
              <a:lnSpc>
                <a:spcPct val="90000"/>
              </a:lnSpc>
              <a:spcBef>
                <a:spcPts val="1000"/>
              </a:spcBef>
              <a:spcAft>
                <a:spcPts val="0"/>
              </a:spcAft>
              <a:buClr>
                <a:schemeClr val="dk1"/>
              </a:buClr>
              <a:buSzPts val="2800"/>
              <a:buChar char="•"/>
            </a:pPr>
            <a:r>
              <a:rPr lang="en-US"/>
              <a:t>User needs to call stack shield, prior to compilation of code</a:t>
            </a:r>
            <a:endParaRPr/>
          </a:p>
          <a:p>
            <a:pPr indent="-228600" lvl="0" marL="228600" rtl="0" algn="l">
              <a:lnSpc>
                <a:spcPct val="90000"/>
              </a:lnSpc>
              <a:spcBef>
                <a:spcPts val="1000"/>
              </a:spcBef>
              <a:spcAft>
                <a:spcPts val="0"/>
              </a:spcAft>
              <a:buClr>
                <a:schemeClr val="dk1"/>
              </a:buClr>
              <a:buSzPts val="2800"/>
              <a:buChar char="•"/>
            </a:pPr>
            <a:r>
              <a:rPr lang="en-US"/>
              <a:t>Stores return address of function, in a safe place and returns the address, after function has been returned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3" name="Google Shape;17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Libsafe-Dynamic library,able to perform safe implementation of nrmal library functions, such as gets(),strcpy()</a:t>
            </a:r>
            <a:endParaRPr/>
          </a:p>
          <a:p>
            <a:pPr indent="-228600" lvl="0" marL="228600" rtl="0" algn="l">
              <a:lnSpc>
                <a:spcPct val="90000"/>
              </a:lnSpc>
              <a:spcBef>
                <a:spcPts val="1000"/>
              </a:spcBef>
              <a:spcAft>
                <a:spcPts val="0"/>
              </a:spcAft>
              <a:buClr>
                <a:schemeClr val="dk1"/>
              </a:buClr>
              <a:buSzPts val="2800"/>
              <a:buChar char="•"/>
            </a:pPr>
            <a:r>
              <a:rPr lang="en-US"/>
              <a:t>3)Non Executable Stack</a:t>
            </a:r>
            <a:endParaRPr/>
          </a:p>
          <a:p>
            <a:pPr indent="-228600" lvl="0" marL="228600" rtl="0" algn="l">
              <a:lnSpc>
                <a:spcPct val="90000"/>
              </a:lnSpc>
              <a:spcBef>
                <a:spcPts val="1000"/>
              </a:spcBef>
              <a:spcAft>
                <a:spcPts val="0"/>
              </a:spcAft>
              <a:buClr>
                <a:schemeClr val="dk1"/>
              </a:buClr>
              <a:buSzPts val="2800"/>
              <a:buChar char="•"/>
            </a:pPr>
            <a:r>
              <a:rPr lang="en-US"/>
              <a:t>Write elements once into stack</a:t>
            </a:r>
            <a:endParaRPr/>
          </a:p>
          <a:p>
            <a:pPr indent="-228600" lvl="0" marL="228600" rtl="0" algn="l">
              <a:lnSpc>
                <a:spcPct val="90000"/>
              </a:lnSpc>
              <a:spcBef>
                <a:spcPts val="1000"/>
              </a:spcBef>
              <a:spcAft>
                <a:spcPts val="0"/>
              </a:spcAft>
              <a:buClr>
                <a:schemeClr val="dk1"/>
              </a:buClr>
              <a:buSzPts val="2800"/>
              <a:buChar char="•"/>
            </a:pPr>
            <a:r>
              <a:rPr lang="en-US"/>
              <a:t>Then stack is accessible as read only</a:t>
            </a:r>
            <a:endParaRPr/>
          </a:p>
          <a:p>
            <a:pPr indent="-228600" lvl="0" marL="228600" rtl="0" algn="l">
              <a:lnSpc>
                <a:spcPct val="90000"/>
              </a:lnSpc>
              <a:spcBef>
                <a:spcPts val="1000"/>
              </a:spcBef>
              <a:spcAft>
                <a:spcPts val="0"/>
              </a:spcAft>
              <a:buClr>
                <a:schemeClr val="dk1"/>
              </a:buClr>
              <a:buSzPts val="2800"/>
              <a:buChar char="•"/>
            </a:pPr>
            <a:r>
              <a:rPr lang="en-US"/>
              <a:t>Stack is not executed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Exploit Development Process-An Overview</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Exploit, is a malicious code or script, that can be used to compromise ,gain access or take advantage of, in services and components of a computer device.</a:t>
            </a:r>
            <a:endParaRPr/>
          </a:p>
          <a:p>
            <a:pPr indent="-228600" lvl="0" marL="228600" rtl="0" algn="l">
              <a:lnSpc>
                <a:spcPct val="90000"/>
              </a:lnSpc>
              <a:spcBef>
                <a:spcPts val="1000"/>
              </a:spcBef>
              <a:spcAft>
                <a:spcPts val="0"/>
              </a:spcAft>
              <a:buClr>
                <a:schemeClr val="dk1"/>
              </a:buClr>
              <a:buSzPts val="2800"/>
              <a:buChar char="•"/>
            </a:pPr>
            <a:r>
              <a:rPr lang="en-US"/>
              <a:t>Exploits are mainly coded in Java, with aim to contribute, toward database hacking, XSS and OS compromise</a:t>
            </a:r>
            <a:endParaRPr/>
          </a:p>
          <a:p>
            <a:pPr indent="-228600" lvl="0" marL="228600" rtl="0" algn="l">
              <a:lnSpc>
                <a:spcPct val="90000"/>
              </a:lnSpc>
              <a:spcBef>
                <a:spcPts val="1000"/>
              </a:spcBef>
              <a:spcAft>
                <a:spcPts val="0"/>
              </a:spcAft>
              <a:buClr>
                <a:schemeClr val="dk1"/>
              </a:buClr>
              <a:buSzPts val="2800"/>
              <a:buChar char="•"/>
            </a:pPr>
            <a:r>
              <a:rPr lang="en-US"/>
              <a:t>Metasploit is a tool, which offers a plethora of exploits, in libraries, that are catered to the need. In total, it has 1677 exploits</a:t>
            </a:r>
            <a:endParaRPr/>
          </a:p>
          <a:p>
            <a:pPr indent="-228600" lvl="0" marL="228600" rtl="0" algn="l">
              <a:lnSpc>
                <a:spcPct val="90000"/>
              </a:lnSpc>
              <a:spcBef>
                <a:spcPts val="1000"/>
              </a:spcBef>
              <a:spcAft>
                <a:spcPts val="0"/>
              </a:spcAft>
              <a:buClr>
                <a:schemeClr val="dk1"/>
              </a:buClr>
              <a:buSzPts val="2800"/>
              <a:buChar char="•"/>
            </a:pPr>
            <a:r>
              <a:rPr lang="en-US"/>
              <a:t>Over time, exploits need to be recoded, to meet changing device and security measures and requirements.</a:t>
            </a:r>
            <a:endParaRPr/>
          </a:p>
          <a:p>
            <a:pPr indent="-228600" lvl="0" marL="228600" rtl="0" algn="l">
              <a:lnSpc>
                <a:spcPct val="90000"/>
              </a:lnSpc>
              <a:spcBef>
                <a:spcPts val="1000"/>
              </a:spcBef>
              <a:spcAft>
                <a:spcPts val="0"/>
              </a:spcAft>
              <a:buClr>
                <a:schemeClr val="dk1"/>
              </a:buClr>
              <a:buSzPts val="2800"/>
              <a:buChar char="•"/>
            </a:pPr>
            <a:r>
              <a:rPr lang="en-US"/>
              <a:t>Used by Black, Grey and White Hat Hackers.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pSp>
        <p:nvGrpSpPr>
          <p:cNvPr id="97" name="Google Shape;97;p15"/>
          <p:cNvGrpSpPr/>
          <p:nvPr/>
        </p:nvGrpSpPr>
        <p:grpSpPr>
          <a:xfrm>
            <a:off x="4140016" y="1826718"/>
            <a:ext cx="3911966" cy="4349150"/>
            <a:chOff x="3301816" y="1093"/>
            <a:chExt cx="3911966" cy="4349150"/>
          </a:xfrm>
        </p:grpSpPr>
        <p:sp>
          <p:nvSpPr>
            <p:cNvPr id="98" name="Google Shape;98;p15"/>
            <p:cNvSpPr/>
            <p:nvPr/>
          </p:nvSpPr>
          <p:spPr>
            <a:xfrm>
              <a:off x="4714819" y="1093"/>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4873854" y="160128"/>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Control EIP</a:t>
              </a:r>
              <a:endParaRPr/>
            </a:p>
          </p:txBody>
        </p:sp>
        <p:sp>
          <p:nvSpPr>
            <p:cNvPr id="100" name="Google Shape;100;p15"/>
            <p:cNvSpPr/>
            <p:nvPr/>
          </p:nvSpPr>
          <p:spPr>
            <a:xfrm rot="1800000">
              <a:off x="5812620" y="764624"/>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rot="1800000">
              <a:off x="5818431" y="816237"/>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02" name="Google Shape;102;p15"/>
            <p:cNvSpPr/>
            <p:nvPr/>
          </p:nvSpPr>
          <p:spPr>
            <a:xfrm>
              <a:off x="6127821" y="816890"/>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nvSpPr>
          <p:spPr>
            <a:xfrm>
              <a:off x="6286856" y="975925"/>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Determine Offset (s)</a:t>
              </a:r>
              <a:endParaRPr/>
            </a:p>
          </p:txBody>
        </p:sp>
        <p:sp>
          <p:nvSpPr>
            <p:cNvPr id="104" name="Google Shape;104;p15"/>
            <p:cNvSpPr/>
            <p:nvPr/>
          </p:nvSpPr>
          <p:spPr>
            <a:xfrm rot="5400000">
              <a:off x="6526209" y="1984228"/>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rot="5400000">
              <a:off x="6569587" y="2014153"/>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06" name="Google Shape;106;p15"/>
            <p:cNvSpPr/>
            <p:nvPr/>
          </p:nvSpPr>
          <p:spPr>
            <a:xfrm>
              <a:off x="6127821" y="2448485"/>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6286856" y="2607520"/>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Determine Attack vectors</a:t>
              </a:r>
              <a:endParaRPr/>
            </a:p>
          </p:txBody>
        </p:sp>
        <p:sp>
          <p:nvSpPr>
            <p:cNvPr id="108" name="Google Shape;108;p15"/>
            <p:cNvSpPr/>
            <p:nvPr/>
          </p:nvSpPr>
          <p:spPr>
            <a:xfrm rot="9000000">
              <a:off x="5826796" y="3212016"/>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rot="-1800000">
              <a:off x="5907740" y="3263629"/>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0" name="Google Shape;110;p15"/>
            <p:cNvSpPr/>
            <p:nvPr/>
          </p:nvSpPr>
          <p:spPr>
            <a:xfrm>
              <a:off x="4714819" y="3264282"/>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4873854" y="3423317"/>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Create exploit sandwich</a:t>
              </a:r>
              <a:endParaRPr/>
            </a:p>
          </p:txBody>
        </p:sp>
        <p:sp>
          <p:nvSpPr>
            <p:cNvPr id="112" name="Google Shape;112;p15"/>
            <p:cNvSpPr/>
            <p:nvPr/>
          </p:nvSpPr>
          <p:spPr>
            <a:xfrm rot="-9000000">
              <a:off x="4413794" y="3220201"/>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rot="1800000">
              <a:off x="4494738" y="3315192"/>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4" name="Google Shape;114;p15"/>
            <p:cNvSpPr/>
            <p:nvPr/>
          </p:nvSpPr>
          <p:spPr>
            <a:xfrm>
              <a:off x="3301816" y="2448485"/>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3460851" y="2607520"/>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Test exploit</a:t>
              </a:r>
              <a:endParaRPr/>
            </a:p>
          </p:txBody>
        </p:sp>
        <p:sp>
          <p:nvSpPr>
            <p:cNvPr id="116" name="Google Shape;116;p15"/>
            <p:cNvSpPr/>
            <p:nvPr/>
          </p:nvSpPr>
          <p:spPr>
            <a:xfrm rot="-5400000">
              <a:off x="3700204" y="2000597"/>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rot="-5400000">
              <a:off x="3743582" y="2117277"/>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8" name="Google Shape;118;p15"/>
            <p:cNvSpPr/>
            <p:nvPr/>
          </p:nvSpPr>
          <p:spPr>
            <a:xfrm>
              <a:off x="3301816" y="816890"/>
              <a:ext cx="1085961" cy="108596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nvSpPr>
          <p:spPr>
            <a:xfrm>
              <a:off x="3460851" y="975925"/>
              <a:ext cx="767891" cy="76789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Debug exploit</a:t>
              </a:r>
              <a:endParaRPr b="0" i="0" sz="1300" u="none" cap="none" strike="noStrike">
                <a:solidFill>
                  <a:schemeClr val="lt1"/>
                </a:solidFill>
                <a:latin typeface="Calibri"/>
                <a:ea typeface="Calibri"/>
                <a:cs typeface="Calibri"/>
                <a:sym typeface="Calibri"/>
              </a:endParaRPr>
            </a:p>
          </p:txBody>
        </p:sp>
        <p:sp>
          <p:nvSpPr>
            <p:cNvPr id="120" name="Google Shape;120;p15"/>
            <p:cNvSpPr/>
            <p:nvPr/>
          </p:nvSpPr>
          <p:spPr>
            <a:xfrm rot="-1800000">
              <a:off x="4399618" y="772809"/>
              <a:ext cx="289185" cy="366512"/>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1800000">
              <a:off x="4405429" y="867800"/>
              <a:ext cx="202430" cy="2199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 overview on each step</a:t>
            </a:r>
            <a:endParaRPr/>
          </a:p>
        </p:txBody>
      </p:sp>
      <p:sp>
        <p:nvSpPr>
          <p:cNvPr id="127" name="Google Shape;12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Step 1-By compromising the EIP value, the attacker can get their exploit, or malicious software to get executed, by the instruction set .The attacker can set next process address as that of the unsafe code</a:t>
            </a:r>
            <a:endParaRPr/>
          </a:p>
          <a:p>
            <a:pPr indent="-228600" lvl="0" marL="228600" rtl="0" algn="l">
              <a:lnSpc>
                <a:spcPct val="90000"/>
              </a:lnSpc>
              <a:spcBef>
                <a:spcPts val="1000"/>
              </a:spcBef>
              <a:spcAft>
                <a:spcPts val="0"/>
              </a:spcAft>
              <a:buClr>
                <a:schemeClr val="dk1"/>
              </a:buClr>
              <a:buSzPts val="2800"/>
              <a:buChar char="•"/>
            </a:pPr>
            <a:r>
              <a:rPr lang="en-US"/>
              <a:t>Upon running the code, the system may reach an insecure or unresponsive state</a:t>
            </a:r>
            <a:endParaRPr/>
          </a:p>
          <a:p>
            <a:pPr indent="-228600" lvl="0" marL="228600" rtl="0" algn="l">
              <a:lnSpc>
                <a:spcPct val="90000"/>
              </a:lnSpc>
              <a:spcBef>
                <a:spcPts val="1000"/>
              </a:spcBef>
              <a:spcAft>
                <a:spcPts val="0"/>
              </a:spcAft>
              <a:buClr>
                <a:schemeClr val="dk1"/>
              </a:buClr>
              <a:buSzPts val="2800"/>
              <a:buChar char="•"/>
            </a:pPr>
            <a:r>
              <a:rPr lang="en-US"/>
              <a:t>Step 2- an offset within a data structure, is an integer indicating the distance between the beginning of the object and a given element or point, within the same structure.</a:t>
            </a:r>
            <a:endParaRPr/>
          </a:p>
          <a:p>
            <a:pPr indent="-228600" lvl="0" marL="228600" rtl="0" algn="l">
              <a:lnSpc>
                <a:spcPct val="90000"/>
              </a:lnSpc>
              <a:spcBef>
                <a:spcPts val="1000"/>
              </a:spcBef>
              <a:spcAft>
                <a:spcPts val="0"/>
              </a:spcAft>
              <a:buClr>
                <a:schemeClr val="dk1"/>
              </a:buClr>
              <a:buSzPts val="2800"/>
              <a:buChar char="•"/>
            </a:pPr>
            <a:r>
              <a:rPr lang="en-US"/>
              <a:t>We will aim to determine the correct offset for either EIP or EBP, by using pattern_offset.rb exploit, to run our own exploit on the stack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Step 3-We perform determination of attack vector, by loading our attack buffer, with 'x' junk data. Additionally, we add 4 bytes, to overwrite the saved EIP value.</a:t>
            </a:r>
            <a:endParaRPr/>
          </a:p>
          <a:p>
            <a:pPr indent="-228600" lvl="0" marL="228600" rtl="0" algn="l">
              <a:lnSpc>
                <a:spcPct val="90000"/>
              </a:lnSpc>
              <a:spcBef>
                <a:spcPts val="1000"/>
              </a:spcBef>
              <a:spcAft>
                <a:spcPts val="0"/>
              </a:spcAft>
              <a:buClr>
                <a:schemeClr val="dk1"/>
              </a:buClr>
              <a:buSzPts val="2800"/>
              <a:buChar char="•"/>
            </a:pPr>
            <a:r>
              <a:rPr lang="en-US"/>
              <a:t>This is done,so that when the attacker alters EIP value and resets opcode,it will be executed by the instruction set .The attacker's shell will be jumped onto and executed.</a:t>
            </a:r>
            <a:endParaRPr/>
          </a:p>
          <a:p>
            <a:pPr indent="-228600" lvl="0" marL="228600" rtl="0" algn="l">
              <a:lnSpc>
                <a:spcPct val="90000"/>
              </a:lnSpc>
              <a:spcBef>
                <a:spcPts val="1000"/>
              </a:spcBef>
              <a:spcAft>
                <a:spcPts val="0"/>
              </a:spcAft>
              <a:buClr>
                <a:schemeClr val="dk1"/>
              </a:buClr>
              <a:buSzPts val="2800"/>
              <a:buChar char="•"/>
            </a:pPr>
            <a:r>
              <a:rPr lang="en-US"/>
              <a:t>Step 4-Simply interpreted as a heap based buffer overflow. This is exploited,by the sudo functionality (provide system user, with escalated privileges) on different Linux flavours.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Step 5-Test the exploit-Check accuracy, efficiency, whether it is able to perform desired effects on target.</a:t>
            </a:r>
            <a:endParaRPr/>
          </a:p>
          <a:p>
            <a:pPr indent="-228600" lvl="0" marL="228600" rtl="0" algn="l">
              <a:lnSpc>
                <a:spcPct val="90000"/>
              </a:lnSpc>
              <a:spcBef>
                <a:spcPts val="1000"/>
              </a:spcBef>
              <a:spcAft>
                <a:spcPts val="0"/>
              </a:spcAft>
              <a:buClr>
                <a:schemeClr val="dk1"/>
              </a:buClr>
              <a:buSzPts val="2800"/>
              <a:buChar char="•"/>
            </a:pPr>
            <a:r>
              <a:rPr lang="en-US"/>
              <a:t>Create documentation for the same, observe what could be improved. If tested across different targets, it could provide a clearer picture.</a:t>
            </a:r>
            <a:endParaRPr/>
          </a:p>
          <a:p>
            <a:pPr indent="-228600" lvl="0" marL="228600" rtl="0" algn="l">
              <a:lnSpc>
                <a:spcPct val="90000"/>
              </a:lnSpc>
              <a:spcBef>
                <a:spcPts val="1000"/>
              </a:spcBef>
              <a:spcAft>
                <a:spcPts val="0"/>
              </a:spcAft>
              <a:buClr>
                <a:schemeClr val="dk1"/>
              </a:buClr>
              <a:buSzPts val="2800"/>
              <a:buChar char="•"/>
            </a:pPr>
            <a:r>
              <a:rPr lang="en-US"/>
              <a:t>Step 6-Reconfigure/recode the script and check what could be improved.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Advanced Linux Exploits</a:t>
            </a:r>
            <a:endParaRPr/>
          </a:p>
        </p:txBody>
      </p:sp>
      <p:sp>
        <p:nvSpPr>
          <p:cNvPr id="143" name="Google Shape;14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Vulnerabilities in modern operating systems such as Microsoft Windows 10 and the latest Linux distributions are often very complex and subtle. When exploited by very skilled attackers, these vulnerabilities can undermine an organization's defenses and expose it to significant damage.</a:t>
            </a:r>
            <a:endParaRPr/>
          </a:p>
          <a:p>
            <a:pPr indent="-228600" lvl="1" marL="685800" rtl="0" algn="l">
              <a:lnSpc>
                <a:spcPct val="90000"/>
              </a:lnSpc>
              <a:spcBef>
                <a:spcPts val="500"/>
              </a:spcBef>
              <a:spcAft>
                <a:spcPts val="0"/>
              </a:spcAft>
              <a:buClr>
                <a:schemeClr val="dk1"/>
              </a:buClr>
              <a:buSzPts val="2400"/>
              <a:buChar char="•"/>
            </a:pPr>
            <a:r>
              <a:rPr lang="en-US"/>
              <a:t>It correlates with:-</a:t>
            </a:r>
            <a:endParaRPr/>
          </a:p>
          <a:p>
            <a:pPr indent="-228600" lvl="1" marL="685800" rtl="0" algn="l">
              <a:lnSpc>
                <a:spcPct val="90000"/>
              </a:lnSpc>
              <a:spcBef>
                <a:spcPts val="500"/>
              </a:spcBef>
              <a:spcAft>
                <a:spcPts val="0"/>
              </a:spcAft>
              <a:buClr>
                <a:schemeClr val="dk1"/>
              </a:buClr>
              <a:buSzPts val="2400"/>
              <a:buChar char="•"/>
            </a:pPr>
            <a:r>
              <a:rPr lang="en-US"/>
              <a:t>Resilance </a:t>
            </a:r>
            <a:endParaRPr/>
          </a:p>
          <a:p>
            <a:pPr indent="-228600" lvl="1" marL="685800" rtl="0" algn="l">
              <a:lnSpc>
                <a:spcPct val="90000"/>
              </a:lnSpc>
              <a:spcBef>
                <a:spcPts val="500"/>
              </a:spcBef>
              <a:spcAft>
                <a:spcPts val="0"/>
              </a:spcAft>
              <a:buClr>
                <a:schemeClr val="dk1"/>
              </a:buClr>
              <a:buSzPts val="2400"/>
              <a:buChar char="•"/>
            </a:pPr>
            <a:r>
              <a:rPr lang="en-US"/>
              <a:t>Risk Management</a:t>
            </a:r>
            <a:endParaRPr/>
          </a:p>
          <a:p>
            <a:pPr indent="-228600" lvl="1" marL="685800" rtl="0" algn="l">
              <a:lnSpc>
                <a:spcPct val="90000"/>
              </a:lnSpc>
              <a:spcBef>
                <a:spcPts val="500"/>
              </a:spcBef>
              <a:spcAft>
                <a:spcPts val="0"/>
              </a:spcAft>
              <a:buClr>
                <a:schemeClr val="dk1"/>
              </a:buClr>
              <a:buSzPts val="2400"/>
              <a:buChar char="•"/>
            </a:pPr>
            <a:r>
              <a:rPr lang="en-US"/>
              <a:t>Activities beyond exploitation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Format String Exploit</a:t>
            </a:r>
            <a:endParaRPr/>
          </a:p>
        </p:txBody>
      </p:sp>
      <p:sp>
        <p:nvSpPr>
          <p:cNvPr id="149" name="Google Shape;14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Reason for exploit-Improper validation of input</a:t>
            </a:r>
            <a:endParaRPr/>
          </a:p>
          <a:p>
            <a:pPr indent="-228600" lvl="0" marL="228600" rtl="0" algn="l">
              <a:lnSpc>
                <a:spcPct val="90000"/>
              </a:lnSpc>
              <a:spcBef>
                <a:spcPts val="1000"/>
              </a:spcBef>
              <a:spcAft>
                <a:spcPts val="0"/>
              </a:spcAft>
              <a:buClr>
                <a:schemeClr val="dk1"/>
              </a:buClr>
              <a:buSzPts val="2800"/>
              <a:buChar char="•"/>
            </a:pPr>
            <a:r>
              <a:rPr lang="en-US"/>
              <a:t>Treated as a command, rather than input block</a:t>
            </a:r>
            <a:endParaRPr/>
          </a:p>
          <a:p>
            <a:pPr indent="-228600" lvl="0" marL="228600" rtl="0" algn="l">
              <a:lnSpc>
                <a:spcPct val="90000"/>
              </a:lnSpc>
              <a:spcBef>
                <a:spcPts val="1000"/>
              </a:spcBef>
              <a:spcAft>
                <a:spcPts val="0"/>
              </a:spcAft>
              <a:buClr>
                <a:schemeClr val="dk1"/>
              </a:buClr>
              <a:buSzPts val="2800"/>
              <a:buChar char="•"/>
            </a:pPr>
            <a:r>
              <a:rPr lang="en-US"/>
              <a:t>Requirement of more arguments, than necessary, by Format function</a:t>
            </a:r>
            <a:endParaRPr/>
          </a:p>
          <a:p>
            <a:pPr indent="-228600" lvl="0" marL="228600" rtl="0" algn="l">
              <a:lnSpc>
                <a:spcPct val="90000"/>
              </a:lnSpc>
              <a:spcBef>
                <a:spcPts val="1000"/>
              </a:spcBef>
              <a:spcAft>
                <a:spcPts val="0"/>
              </a:spcAft>
              <a:buClr>
                <a:schemeClr val="dk1"/>
              </a:buClr>
              <a:buSzPts val="2800"/>
              <a:buChar char="•"/>
            </a:pPr>
            <a:r>
              <a:rPr lang="en-US"/>
              <a:t>Detected using static code analysis and peer code review</a:t>
            </a:r>
            <a:endParaRPr/>
          </a:p>
          <a:p>
            <a:pPr indent="-228600" lvl="0" marL="228600" rtl="0" algn="l">
              <a:lnSpc>
                <a:spcPct val="90000"/>
              </a:lnSpc>
              <a:spcBef>
                <a:spcPts val="1000"/>
              </a:spcBef>
              <a:spcAft>
                <a:spcPts val="0"/>
              </a:spcAft>
              <a:buClr>
                <a:schemeClr val="dk1"/>
              </a:buClr>
              <a:buSzPts val="2800"/>
              <a:buChar char="•"/>
            </a:pPr>
            <a:r>
              <a:rPr lang="en-US"/>
              <a:t>Should be rectified quickly.</a:t>
            </a:r>
            <a:endParaRPr/>
          </a:p>
          <a:p>
            <a:pPr indent="-228600" lvl="0" marL="228600" rtl="0" algn="l">
              <a:lnSpc>
                <a:spcPct val="90000"/>
              </a:lnSpc>
              <a:spcBef>
                <a:spcPts val="1000"/>
              </a:spcBef>
              <a:spcAft>
                <a:spcPts val="0"/>
              </a:spcAft>
              <a:buClr>
                <a:schemeClr val="dk1"/>
              </a:buClr>
              <a:buSzPts val="2800"/>
              <a:buChar char="•"/>
            </a:pPr>
            <a:r>
              <a:rPr lang="en-US"/>
              <a:t>Example printf ("Hello, my name is "%s,"x");</a:t>
            </a:r>
            <a:endParaRPr/>
          </a:p>
          <a:p>
            <a:pPr indent="-228600" lvl="0" marL="228600" rtl="0" algn="l">
              <a:lnSpc>
                <a:spcPct val="90000"/>
              </a:lnSpc>
              <a:spcBef>
                <a:spcPts val="1000"/>
              </a:spcBef>
              <a:spcAft>
                <a:spcPts val="0"/>
              </a:spcAft>
              <a:buClr>
                <a:schemeClr val="dk1"/>
              </a:buClr>
              <a:buSzPts val="2800"/>
              <a:buChar char="•"/>
            </a:pPr>
            <a:r>
              <a:rPr lang="en-US"/>
              <a:t>Output- Hello, my name is x</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5" name="Google Shape;1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Ill effects of exploit-Stack attempts to read and write onto stack</a:t>
            </a:r>
            <a:endParaRPr/>
          </a:p>
          <a:p>
            <a:pPr indent="-228600" lvl="0" marL="228600" rtl="0" algn="l">
              <a:lnSpc>
                <a:spcPct val="90000"/>
              </a:lnSpc>
              <a:spcBef>
                <a:spcPts val="1000"/>
              </a:spcBef>
              <a:spcAft>
                <a:spcPts val="0"/>
              </a:spcAft>
              <a:buClr>
                <a:schemeClr val="dk1"/>
              </a:buClr>
              <a:buSzPts val="2800"/>
              <a:buChar char="•"/>
            </a:pPr>
            <a:r>
              <a:rPr lang="en-US"/>
              <a:t>Memory leak, into stack</a:t>
            </a:r>
            <a:endParaRPr/>
          </a:p>
          <a:p>
            <a:pPr indent="-228600" lvl="0" marL="228600" rtl="0" algn="l">
              <a:lnSpc>
                <a:spcPct val="90000"/>
              </a:lnSpc>
              <a:spcBef>
                <a:spcPts val="1000"/>
              </a:spcBef>
              <a:spcAft>
                <a:spcPts val="0"/>
              </a:spcAft>
              <a:buClr>
                <a:schemeClr val="dk1"/>
              </a:buClr>
              <a:buSzPts val="2800"/>
              <a:buChar char="•"/>
            </a:pPr>
            <a:r>
              <a:rPr lang="en-US"/>
              <a:t>Overwriting memory addresses</a:t>
            </a:r>
            <a:endParaRPr/>
          </a:p>
          <a:p>
            <a:pPr indent="-228600" lvl="0" marL="228600" rtl="0" algn="l">
              <a:lnSpc>
                <a:spcPct val="90000"/>
              </a:lnSpc>
              <a:spcBef>
                <a:spcPts val="1000"/>
              </a:spcBef>
              <a:spcAft>
                <a:spcPts val="0"/>
              </a:spcAft>
              <a:buClr>
                <a:schemeClr val="dk1"/>
              </a:buClr>
              <a:buSzPts val="2800"/>
              <a:buChar char="•"/>
            </a:pPr>
            <a:r>
              <a:rPr lang="en-US"/>
              <a:t>Lack of control,in memory access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