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35d4b5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35d4b5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35d4b5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35d4b5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135d4b5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135d4b5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135d4b5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135d4b5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135d4b5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135d4b5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35d4b5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35d4b5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135d4b5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135d4b5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35d4b5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35d4b5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135d4b56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135d4b56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135d4b5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135d4b5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135d4b5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135d4b5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d4152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d4152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d41522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d41522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135d4b5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135d4b5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135d4b5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135d4b5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exploit-db.com/exploits/4818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lackhatethicalhacking.com/articles/free-access/reverse-engineering-hacking-tools/?__cf_chl_jschl_tk__=293bf4cdb24f7b26c4323388f164fbd347da4dde-1619666970-0-AfpdRLkVt0aCeI_xfLCzpYHdBvkel4QwzUT2tQ6BYAPCAQIvybOQCMJxJoM9sNQK4t5YSOFmL5Efe1PAD2Ad7QKwXEsPte-NDf43aUmr-DbjE16HYVtnhZOnyl4-qvQRVcpZ41fxKePOw3He7rPxfaUdFOzKqSQekt-wOsWD-lQSKAtHhZ3mn3OHK9fl1jcH0CL1lX8S6F7enhyKPo4T3BcmINAwanqNFIDVepreQN4fj7dIEMhgWe8JzaLa7bonf9wS2CPB6i4W8Mazhebu6cw-GGrZrmnFzy-7WV6_MBU4IMURf57IkTVCCFSek2WRca1zbMyoLcvHJABCWoFuD1cjaZKK9Gge1GUO9RjyiG-_CCdpOdbaQs6gKiF4Y8DOZfHzXKv8t8ZccO6o2-5xH8xD8B_258tT4pPS7K6iPKVKXFqSZQFjIjIxUQ7zOI2sTtdCdqPnAruvnjbjq9U8Qrk" TargetMode="External"/><Relationship Id="rId4" Type="http://schemas.openxmlformats.org/officeDocument/2006/relationships/hyperlink" Target="https://www.ibm.com/docs/sv/snips/4.6.2?topic=categories-client-side-attacks" TargetMode="External"/><Relationship Id="rId5" Type="http://schemas.openxmlformats.org/officeDocument/2006/relationships/hyperlink" Target="https://www.exploit-db.com/exploits/40616" TargetMode="External"/><Relationship Id="rId6" Type="http://schemas.openxmlformats.org/officeDocument/2006/relationships/hyperlink" Target="https://en.wikibooks.org/wiki/Reverse_Engineering/Legal_Aspects#Famous_Cases" TargetMode="External"/><Relationship Id="rId7" Type="http://schemas.openxmlformats.org/officeDocument/2006/relationships/hyperlink" Target="https://www.itprotoday.com/security/guide-internet-explorer-security-zo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Ethical Hacking Assignment</a:t>
            </a:r>
            <a:endParaRPr sz="3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t/>
            </a:r>
            <a:endParaRPr sz="1120"/>
          </a:p>
          <a:p>
            <a:pPr indent="0" lvl="0" marL="0" rtl="0" algn="ctr">
              <a:lnSpc>
                <a:spcPct val="80000"/>
              </a:lnSpc>
              <a:spcBef>
                <a:spcPts val="0"/>
              </a:spcBef>
              <a:spcAft>
                <a:spcPts val="0"/>
              </a:spcAft>
              <a:buSzPts val="440"/>
              <a:buNone/>
            </a:pPr>
            <a:r>
              <a:rPr lang="en" sz="1120"/>
              <a:t>Presented by Noel Varghese</a:t>
            </a:r>
            <a:endParaRPr sz="1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Side Browser Attacks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Deals with infection of client’s browser,causing undesirable actions,such as rerouting to spoofed website,ActiveXControl script execution etc.</a:t>
            </a:r>
            <a:endParaRPr/>
          </a:p>
          <a:p>
            <a:pPr indent="0" lvl="0" marL="0" rtl="0" algn="l">
              <a:spcBef>
                <a:spcPts val="1200"/>
              </a:spcBef>
              <a:spcAft>
                <a:spcPts val="0"/>
              </a:spcAft>
              <a:buNone/>
            </a:pPr>
            <a:r>
              <a:rPr lang="en"/>
              <a:t>Attacks can be:-</a:t>
            </a:r>
            <a:endParaRPr/>
          </a:p>
          <a:p>
            <a:pPr indent="0" lvl="0" marL="0" rtl="0" algn="l">
              <a:spcBef>
                <a:spcPts val="1200"/>
              </a:spcBef>
              <a:spcAft>
                <a:spcPts val="0"/>
              </a:spcAft>
              <a:buNone/>
            </a:pPr>
            <a:r>
              <a:rPr lang="en"/>
              <a:t>Targeted-Upon specific entity or organization</a:t>
            </a:r>
            <a:endParaRPr/>
          </a:p>
          <a:p>
            <a:pPr indent="0" lvl="0" marL="0" rtl="0" algn="l">
              <a:spcBef>
                <a:spcPts val="1200"/>
              </a:spcBef>
              <a:spcAft>
                <a:spcPts val="0"/>
              </a:spcAft>
              <a:buNone/>
            </a:pPr>
            <a:r>
              <a:rPr lang="en"/>
              <a:t>Random-Attack maximum number of people possible</a:t>
            </a:r>
            <a:endParaRPr/>
          </a:p>
          <a:p>
            <a:pPr indent="0" lvl="0" marL="0" rtl="0" algn="l">
              <a:spcBef>
                <a:spcPts val="1200"/>
              </a:spcBef>
              <a:spcAft>
                <a:spcPts val="0"/>
              </a:spcAft>
              <a:buNone/>
            </a:pPr>
            <a:r>
              <a:rPr lang="en"/>
              <a:t>Why?-To gain sensitive information</a:t>
            </a:r>
            <a:endParaRPr/>
          </a:p>
          <a:p>
            <a:pPr indent="0" lvl="0" marL="0" rtl="0" algn="l">
              <a:spcBef>
                <a:spcPts val="1200"/>
              </a:spcBef>
              <a:spcAft>
                <a:spcPts val="0"/>
              </a:spcAft>
              <a:buNone/>
            </a:pPr>
            <a:r>
              <a:rPr lang="en"/>
              <a:t>To infect victim,with ransomware</a:t>
            </a:r>
            <a:endParaRPr/>
          </a:p>
          <a:p>
            <a:pPr indent="0" lvl="0" marL="0" rtl="0" algn="l">
              <a:spcBef>
                <a:spcPts val="1200"/>
              </a:spcBef>
              <a:spcAft>
                <a:spcPts val="1200"/>
              </a:spcAft>
              <a:buNone/>
            </a:pPr>
            <a:r>
              <a:rPr lang="en"/>
              <a:t>Change security configuration,via LSA</a:t>
            </a:r>
            <a:endParaRPr/>
          </a:p>
        </p:txBody>
      </p:sp>
      <p:pic>
        <p:nvPicPr>
          <p:cNvPr id="112" name="Google Shape;112;p22"/>
          <p:cNvPicPr preferRelativeResize="0"/>
          <p:nvPr/>
        </p:nvPicPr>
        <p:blipFill>
          <a:blip r:embed="rId3">
            <a:alphaModFix/>
          </a:blip>
          <a:stretch>
            <a:fillRect/>
          </a:stretch>
        </p:blipFill>
        <p:spPr>
          <a:xfrm>
            <a:off x="5989126" y="2219951"/>
            <a:ext cx="3037275" cy="176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Progression of Attack</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Selection of victim</a:t>
            </a:r>
            <a:endParaRPr/>
          </a:p>
          <a:p>
            <a:pPr indent="0" lvl="0" marL="0" rtl="0" algn="l">
              <a:spcBef>
                <a:spcPts val="1200"/>
              </a:spcBef>
              <a:spcAft>
                <a:spcPts val="0"/>
              </a:spcAft>
              <a:buNone/>
            </a:pPr>
            <a:r>
              <a:rPr lang="en"/>
              <a:t>Browsers are </a:t>
            </a:r>
            <a:r>
              <a:rPr lang="en"/>
              <a:t>susceptible</a:t>
            </a:r>
            <a:r>
              <a:rPr lang="en"/>
              <a:t> to attacks,since they have administrative privileges.</a:t>
            </a:r>
            <a:endParaRPr/>
          </a:p>
          <a:p>
            <a:pPr indent="0" lvl="0" marL="0" rtl="0" algn="l">
              <a:spcBef>
                <a:spcPts val="1200"/>
              </a:spcBef>
              <a:spcAft>
                <a:spcPts val="0"/>
              </a:spcAft>
              <a:buNone/>
            </a:pPr>
            <a:r>
              <a:rPr lang="en"/>
              <a:t>These privileges can be exploited,for code execution on client side,with same level of rights</a:t>
            </a:r>
            <a:endParaRPr/>
          </a:p>
          <a:p>
            <a:pPr indent="0" lvl="0" marL="0" rtl="0" algn="l">
              <a:spcBef>
                <a:spcPts val="1200"/>
              </a:spcBef>
              <a:spcAft>
                <a:spcPts val="0"/>
              </a:spcAft>
              <a:buNone/>
            </a:pPr>
            <a:r>
              <a:rPr lang="en"/>
              <a:t>Malicious code gets injected and run.It can either </a:t>
            </a:r>
            <a:r>
              <a:rPr lang="en"/>
              <a:t>intercept user sessions,redirection to spoofed websites etc.</a:t>
            </a:r>
            <a:endParaRPr/>
          </a:p>
          <a:p>
            <a:pPr indent="0" lvl="0" marL="0" rtl="0" algn="l">
              <a:spcBef>
                <a:spcPts val="1200"/>
              </a:spcBef>
              <a:spcAft>
                <a:spcPts val="0"/>
              </a:spcAft>
              <a:buNone/>
            </a:pPr>
            <a:r>
              <a:rPr lang="en"/>
              <a:t>Attacker gains control over the victim machine</a:t>
            </a:r>
            <a:endParaRPr/>
          </a:p>
          <a:p>
            <a:pPr indent="0" lvl="0" marL="0" rtl="0" algn="l">
              <a:spcBef>
                <a:spcPts val="1200"/>
              </a:spcBef>
              <a:spcAft>
                <a:spcPts val="0"/>
              </a:spcAft>
              <a:buNone/>
            </a:pPr>
            <a:r>
              <a:rPr lang="en"/>
              <a:t>Attack types can be XSS or Content spoofing </a:t>
            </a:r>
            <a:endParaRPr/>
          </a:p>
          <a:p>
            <a:pPr indent="0" lvl="0" marL="0" rtl="0" algn="l">
              <a:spcBef>
                <a:spcPts val="12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5712650" y="2936320"/>
            <a:ext cx="3022600" cy="200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Attacks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Fire and Forget-More like a random attack</a:t>
            </a:r>
            <a:endParaRPr/>
          </a:p>
          <a:p>
            <a:pPr indent="0" lvl="0" marL="0" rtl="0" algn="l">
              <a:spcBef>
                <a:spcPts val="1200"/>
              </a:spcBef>
              <a:spcAft>
                <a:spcPts val="0"/>
              </a:spcAft>
              <a:buNone/>
            </a:pPr>
            <a:r>
              <a:rPr lang="en"/>
              <a:t>The attacker needs to be in vicinity for conducting attack and receiving confirmation that target has been compromised</a:t>
            </a:r>
            <a:endParaRPr/>
          </a:p>
          <a:p>
            <a:pPr indent="0" lvl="0" marL="0" rtl="0" algn="l">
              <a:spcBef>
                <a:spcPts val="1200"/>
              </a:spcBef>
              <a:spcAft>
                <a:spcPts val="0"/>
              </a:spcAft>
              <a:buNone/>
            </a:pPr>
            <a:r>
              <a:rPr lang="en"/>
              <a:t>Prior to launch,the information </a:t>
            </a:r>
            <a:r>
              <a:rPr lang="en"/>
              <a:t>about</a:t>
            </a:r>
            <a:r>
              <a:rPr lang="en"/>
              <a:t> target,</a:t>
            </a:r>
            <a:r>
              <a:rPr lang="en"/>
              <a:t>received</a:t>
            </a:r>
            <a:r>
              <a:rPr lang="en"/>
              <a:t> by </a:t>
            </a:r>
            <a:r>
              <a:rPr lang="en"/>
              <a:t>reconnaissance</a:t>
            </a:r>
            <a:r>
              <a:rPr lang="en"/>
              <a:t> is fed into the script.</a:t>
            </a:r>
            <a:endParaRPr/>
          </a:p>
          <a:p>
            <a:pPr indent="0" lvl="0" marL="0" rtl="0" algn="l">
              <a:spcBef>
                <a:spcPts val="1200"/>
              </a:spcBef>
              <a:spcAft>
                <a:spcPts val="0"/>
              </a:spcAft>
              <a:buNone/>
            </a:pPr>
            <a:r>
              <a:rPr lang="en"/>
              <a:t>It used to be </a:t>
            </a:r>
            <a:r>
              <a:rPr lang="en"/>
              <a:t>prevalent</a:t>
            </a:r>
            <a:r>
              <a:rPr lang="en"/>
              <a:t> before,but is now </a:t>
            </a:r>
            <a:r>
              <a:rPr lang="en"/>
              <a:t>blocked</a:t>
            </a:r>
            <a:r>
              <a:rPr lang="en"/>
              <a:t> by </a:t>
            </a:r>
            <a:r>
              <a:rPr lang="en"/>
              <a:t>default</a:t>
            </a:r>
            <a:r>
              <a:rPr lang="en"/>
              <a:t> firewalls,such as Windows Firewall,on systems</a:t>
            </a:r>
            <a:endParaRPr/>
          </a:p>
          <a:p>
            <a:pPr indent="0" lvl="0" marL="0" rtl="0" algn="l">
              <a:spcBef>
                <a:spcPts val="1200"/>
              </a:spcBef>
              <a:spcAft>
                <a:spcPts val="0"/>
              </a:spcAft>
              <a:buNone/>
            </a:pPr>
            <a:r>
              <a:rPr lang="en"/>
              <a:t>Requires client side administrative privileges</a:t>
            </a:r>
            <a:endParaRPr/>
          </a:p>
          <a:p>
            <a:pPr indent="0" lvl="0" marL="0" rtl="0" algn="l">
              <a:spcBef>
                <a:spcPts val="1200"/>
              </a:spcBef>
              <a:spcAft>
                <a:spcPts val="1200"/>
              </a:spcAft>
              <a:buNone/>
            </a:pPr>
            <a:r>
              <a:rPr lang="en"/>
              <a:t>Examples-Blaster and Slammer</a:t>
            </a:r>
            <a:endParaRPr/>
          </a:p>
        </p:txBody>
      </p:sp>
      <p:pic>
        <p:nvPicPr>
          <p:cNvPr id="126" name="Google Shape;126;p24"/>
          <p:cNvPicPr preferRelativeResize="0"/>
          <p:nvPr/>
        </p:nvPicPr>
        <p:blipFill>
          <a:blip r:embed="rId3">
            <a:alphaModFix/>
          </a:blip>
          <a:stretch>
            <a:fillRect/>
          </a:stretch>
        </p:blipFill>
        <p:spPr>
          <a:xfrm>
            <a:off x="6198875" y="209350"/>
            <a:ext cx="2159325" cy="1439550"/>
          </a:xfrm>
          <a:prstGeom prst="rect">
            <a:avLst/>
          </a:prstGeom>
          <a:noFill/>
          <a:ln>
            <a:noFill/>
          </a:ln>
        </p:spPr>
      </p:pic>
      <p:pic>
        <p:nvPicPr>
          <p:cNvPr id="127" name="Google Shape;127;p24"/>
          <p:cNvPicPr preferRelativeResize="0"/>
          <p:nvPr/>
        </p:nvPicPr>
        <p:blipFill>
          <a:blip r:embed="rId4">
            <a:alphaModFix/>
          </a:blip>
          <a:stretch>
            <a:fillRect/>
          </a:stretch>
        </p:blipFill>
        <p:spPr>
          <a:xfrm>
            <a:off x="5817975" y="3341463"/>
            <a:ext cx="2457450" cy="18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Exploits-Derived from exploit-db</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EDB-ID               Description</a:t>
            </a:r>
            <a:endParaRPr/>
          </a:p>
          <a:p>
            <a:pPr indent="0" lvl="0" marL="0" rtl="0" algn="l">
              <a:spcBef>
                <a:spcPts val="1200"/>
              </a:spcBef>
              <a:spcAft>
                <a:spcPts val="0"/>
              </a:spcAft>
              <a:buNone/>
            </a:pPr>
            <a:r>
              <a:rPr lang="en"/>
              <a:t>47752                  Mozilla Firefox,for Windows 10,64 bit OS</a:t>
            </a:r>
            <a:endParaRPr/>
          </a:p>
          <a:p>
            <a:pPr indent="0" lvl="0" marL="0" rtl="0" algn="l">
              <a:spcBef>
                <a:spcPts val="1200"/>
              </a:spcBef>
              <a:spcAft>
                <a:spcPts val="0"/>
              </a:spcAft>
              <a:buNone/>
            </a:pPr>
            <a:r>
              <a:rPr lang="en"/>
              <a:t>30299                  Client Side Filtering Bypass,on WebApps</a:t>
            </a:r>
            <a:endParaRPr/>
          </a:p>
          <a:p>
            <a:pPr indent="0" lvl="0" marL="0" rtl="0" algn="l">
              <a:spcBef>
                <a:spcPts val="1200"/>
              </a:spcBef>
              <a:spcAft>
                <a:spcPts val="0"/>
              </a:spcAft>
              <a:buNone/>
            </a:pPr>
            <a:r>
              <a:rPr lang="en"/>
              <a:t>12258                  SMB Client side bug,for Windows OS</a:t>
            </a:r>
            <a:endParaRPr/>
          </a:p>
          <a:p>
            <a:pPr indent="0" lvl="0" marL="0" rtl="0" algn="l">
              <a:spcBef>
                <a:spcPts val="1200"/>
              </a:spcBef>
              <a:spcAft>
                <a:spcPts val="0"/>
              </a:spcAft>
              <a:buNone/>
            </a:pPr>
            <a:r>
              <a:rPr lang="en"/>
              <a:t>48325                  Macs Framework 1.14f-</a:t>
            </a:r>
            <a:r>
              <a:rPr lang="en"/>
              <a:t>Persistent</a:t>
            </a:r>
            <a:r>
              <a:rPr lang="en"/>
              <a:t> Client Side XSS</a:t>
            </a:r>
            <a:endParaRPr/>
          </a:p>
          <a:p>
            <a:pPr indent="0" lvl="0" marL="0" rtl="0" algn="l">
              <a:spcBef>
                <a:spcPts val="1200"/>
              </a:spcBef>
              <a:spcAft>
                <a:spcPts val="0"/>
              </a:spcAft>
              <a:buNone/>
            </a:pPr>
            <a:r>
              <a:rPr lang="en"/>
              <a:t>48186            </a:t>
            </a:r>
            <a:r>
              <a:rPr lang="en"/>
              <a:t>    </a:t>
            </a:r>
            <a:r>
              <a:rPr lang="en" sz="550">
                <a:solidFill>
                  <a:srgbClr val="FFFFFF"/>
                </a:solidFill>
                <a:uFill>
                  <a:noFill/>
                </a:uFill>
                <a:hlinkClick r:id="rId3">
                  <a:extLst>
                    <a:ext uri="{A12FA001-AC4F-418D-AE19-62706E023703}">
                      <ahyp:hlinkClr val="tx"/>
                    </a:ext>
                  </a:extLst>
                </a:hlinkClick>
              </a:rPr>
              <a:t> </a:t>
            </a:r>
            <a:r>
              <a:rPr lang="en" sz="1619">
                <a:solidFill>
                  <a:srgbClr val="2C2C2C"/>
                </a:solidFill>
                <a:highlight>
                  <a:srgbClr val="FFFFFF"/>
                </a:highlight>
              </a:rPr>
              <a:t>Google Chrome 80 - JSCreate Side-effect Type Confusion (Metasploit)</a:t>
            </a:r>
            <a:endParaRPr sz="1619">
              <a:solidFill>
                <a:srgbClr val="2C2C2C"/>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Preventive Methods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Usage of firewalls or proxy servers.Offers standard,yet basic protection and least visibility</a:t>
            </a:r>
            <a:endParaRPr/>
          </a:p>
          <a:p>
            <a:pPr indent="0" lvl="0" marL="0" rtl="0" algn="l">
              <a:spcBef>
                <a:spcPts val="1200"/>
              </a:spcBef>
              <a:spcAft>
                <a:spcPts val="0"/>
              </a:spcAft>
              <a:buNone/>
            </a:pPr>
            <a:r>
              <a:rPr lang="en"/>
              <a:t>Specify security zones on a browser.It is similar like access control lists </a:t>
            </a:r>
            <a:endParaRPr/>
          </a:p>
          <a:p>
            <a:pPr indent="0" lvl="0" marL="0" rtl="0" algn="l">
              <a:spcBef>
                <a:spcPts val="1200"/>
              </a:spcBef>
              <a:spcAft>
                <a:spcPts val="0"/>
              </a:spcAft>
              <a:buNone/>
            </a:pPr>
            <a:r>
              <a:rPr lang="en"/>
              <a:t>Implemented by Internet Security Explorer</a:t>
            </a:r>
            <a:endParaRPr/>
          </a:p>
          <a:p>
            <a:pPr indent="0" lvl="0" marL="0" rtl="0" algn="l">
              <a:spcBef>
                <a:spcPts val="1200"/>
              </a:spcBef>
              <a:spcAft>
                <a:spcPts val="0"/>
              </a:spcAft>
              <a:buNone/>
            </a:pPr>
            <a:r>
              <a:rPr lang="en"/>
              <a:t>Restricted Zone-Websites assigned to this zone cannot execute ActiveXControl </a:t>
            </a:r>
            <a:r>
              <a:rPr lang="en"/>
              <a:t>scripts</a:t>
            </a:r>
            <a:r>
              <a:rPr lang="en"/>
              <a:t>.It is offered least rights and is used to view emails</a:t>
            </a:r>
            <a:endParaRPr/>
          </a:p>
          <a:p>
            <a:pPr indent="0" lvl="0" marL="0" rtl="0" algn="l">
              <a:spcBef>
                <a:spcPts val="1200"/>
              </a:spcBef>
              <a:spcAft>
                <a:spcPts val="0"/>
              </a:spcAft>
              <a:buNone/>
            </a:pPr>
            <a:r>
              <a:rPr lang="en"/>
              <a:t>Intranet Zone-Allows execution of AXC scripts,along with ease of a few restrictions.Some level of trust is shown here.Only involves sites on your LAN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Internet Zone-</a:t>
            </a:r>
            <a:r>
              <a:rPr lang="en">
                <a:solidFill>
                  <a:srgbClr val="222222"/>
                </a:solidFill>
                <a:highlight>
                  <a:srgbClr val="FFFFFF"/>
                </a:highlight>
              </a:rPr>
              <a:t> It is a catchall zone for sites on the Internet that another zone doesn't already classify. By default, every site you visit that doesn't have membership in another zone inherits the security permissions that the Internet zone defines.</a:t>
            </a:r>
            <a:endParaRPr>
              <a:solidFill>
                <a:srgbClr val="222222"/>
              </a:solidFill>
              <a:highlight>
                <a:srgbClr val="FFFFFF"/>
              </a:highlight>
            </a:endParaRPr>
          </a:p>
          <a:p>
            <a:pPr indent="0" lvl="0" marL="0" rtl="0" algn="l">
              <a:spcBef>
                <a:spcPts val="1200"/>
              </a:spcBef>
              <a:spcAft>
                <a:spcPts val="0"/>
              </a:spcAft>
              <a:buNone/>
            </a:pPr>
            <a:r>
              <a:rPr lang="en">
                <a:solidFill>
                  <a:srgbClr val="222222"/>
                </a:solidFill>
                <a:highlight>
                  <a:srgbClr val="FFFFFF"/>
                </a:highlight>
              </a:rPr>
              <a:t>Trusted Sites-Full access </a:t>
            </a:r>
            <a:r>
              <a:rPr lang="en">
                <a:solidFill>
                  <a:srgbClr val="222222"/>
                </a:solidFill>
                <a:highlight>
                  <a:srgbClr val="FFFFFF"/>
                </a:highlight>
              </a:rPr>
              <a:t>control</a:t>
            </a:r>
            <a:r>
              <a:rPr lang="en">
                <a:solidFill>
                  <a:srgbClr val="222222"/>
                </a:solidFill>
                <a:highlight>
                  <a:srgbClr val="FFFFFF"/>
                </a:highlight>
              </a:rPr>
              <a:t> is placed here.Security certificates are need to browse such websites.It may provide least to no security threats to the user.</a:t>
            </a:r>
            <a:endParaRPr>
              <a:solidFill>
                <a:srgbClr val="222222"/>
              </a:solidFill>
              <a:highlight>
                <a:srgbClr val="FFFFFF"/>
              </a:highlight>
            </a:endParaRPr>
          </a:p>
          <a:p>
            <a:pPr indent="0" lvl="0" marL="0" rtl="0" algn="l">
              <a:spcBef>
                <a:spcPts val="1200"/>
              </a:spcBef>
              <a:spcAft>
                <a:spcPts val="0"/>
              </a:spcAft>
              <a:buNone/>
            </a:pPr>
            <a:r>
              <a:rPr lang="en">
                <a:solidFill>
                  <a:srgbClr val="222222"/>
                </a:solidFill>
                <a:highlight>
                  <a:srgbClr val="FFFFFF"/>
                </a:highlight>
              </a:rPr>
              <a:t>Other modes of protection:-</a:t>
            </a:r>
            <a:endParaRPr>
              <a:solidFill>
                <a:srgbClr val="222222"/>
              </a:solidFill>
              <a:highlight>
                <a:srgbClr val="FFFFFF"/>
              </a:highlight>
            </a:endParaRPr>
          </a:p>
          <a:p>
            <a:pPr indent="0" lvl="0" marL="0" rtl="0" algn="l">
              <a:spcBef>
                <a:spcPts val="1200"/>
              </a:spcBef>
              <a:spcAft>
                <a:spcPts val="0"/>
              </a:spcAft>
              <a:buNone/>
            </a:pPr>
            <a:r>
              <a:rPr lang="en">
                <a:solidFill>
                  <a:srgbClr val="222222"/>
                </a:solidFill>
                <a:highlight>
                  <a:srgbClr val="FFFFFF"/>
                </a:highlight>
              </a:rPr>
              <a:t>Update applications and browsers</a:t>
            </a:r>
            <a:endParaRPr>
              <a:solidFill>
                <a:srgbClr val="222222"/>
              </a:solidFill>
              <a:highlight>
                <a:srgbClr val="FFFFFF"/>
              </a:highlight>
            </a:endParaRPr>
          </a:p>
          <a:p>
            <a:pPr indent="0" lvl="0" marL="0" rtl="0" algn="l">
              <a:spcBef>
                <a:spcPts val="1200"/>
              </a:spcBef>
              <a:spcAft>
                <a:spcPts val="1200"/>
              </a:spcAft>
              <a:buNone/>
            </a:pPr>
            <a:r>
              <a:rPr lang="en">
                <a:solidFill>
                  <a:srgbClr val="222222"/>
                </a:solidFill>
                <a:highlight>
                  <a:srgbClr val="FFFFFF"/>
                </a:highlight>
              </a:rPr>
              <a:t>Install security patches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a:t>
            </a:r>
            <a:endParaRPr/>
          </a:p>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u="sng">
                <a:solidFill>
                  <a:schemeClr val="hlink"/>
                </a:solidFill>
                <a:hlinkClick r:id="rId3"/>
              </a:rPr>
              <a:t>https://www.blackhatethicalhacking.com/articles/free-access/reverse-engineering-hacking-tools/?__cf_chl_jschl_tk__=293bf4cdb24f7b26c4323388f164fbd347da4dde-1619666970-0-AfpdRLkVt0aCeI_xfLCzpYHdBvkel4QwzUT2tQ6BYAPCAQIvybOQCMJxJoM9sNQK4t5YSOFmL5Efe1PAD2Ad7QKwXEsPte-NDf43aUmr-DbjE16HYVtnhZOnyl4-qvQRVcpZ41fxKePOw3He7rPxfaUdFOzKqSQekt-wOsWD-lQSKAtHhZ3mn3OHK9fl1jcH0CL1lX8S6F7enhyKPo4T3BcmINAwanqNFIDVepreQN4fj7dIEMhgWe8JzaLa7bonf9wS2CPB6i4W8Mazhebu6cw-GGrZrmnFzy-7WV6_MBU4IMURf57IkTVCCFSek2WRca1zbMyoLcvHJABCWoFuD1cjaZKK9Gge1GUO9RjyiG-_CCdpOdbaQs6gKiF4Y8DOZfHzXKv8t8ZccO6o2-5xH8xD8B_258tT4pPS7K6iPKVKXFqSZQFjIjIxUQ7zOI2sTtdCdqPnAruvnjbjq9U8Qrk</a:t>
            </a:r>
            <a:endParaRPr/>
          </a:p>
          <a:p>
            <a:pPr indent="0" lvl="0" marL="0" rtl="0" algn="l">
              <a:spcBef>
                <a:spcPts val="1200"/>
              </a:spcBef>
              <a:spcAft>
                <a:spcPts val="0"/>
              </a:spcAft>
              <a:buNone/>
            </a:pPr>
            <a:r>
              <a:rPr lang="en" u="sng">
                <a:solidFill>
                  <a:schemeClr val="hlink"/>
                </a:solidFill>
                <a:hlinkClick r:id="rId4"/>
              </a:rPr>
              <a:t>https://www.ibm.com/docs/sv/snips/4.6.2?topic=categories-client-side-attacks</a:t>
            </a:r>
            <a:endParaRPr/>
          </a:p>
          <a:p>
            <a:pPr indent="0" lvl="0" marL="0" rtl="0" algn="l">
              <a:spcBef>
                <a:spcPts val="1200"/>
              </a:spcBef>
              <a:spcAft>
                <a:spcPts val="0"/>
              </a:spcAft>
              <a:buNone/>
            </a:pPr>
            <a:r>
              <a:rPr lang="en" u="sng">
                <a:solidFill>
                  <a:schemeClr val="hlink"/>
                </a:solidFill>
                <a:hlinkClick r:id="rId5"/>
              </a:rPr>
              <a:t>https://www.exploit-db.com/exploits/40616</a:t>
            </a:r>
            <a:endParaRPr/>
          </a:p>
          <a:p>
            <a:pPr indent="0" lvl="0" marL="0" rtl="0" algn="l">
              <a:spcBef>
                <a:spcPts val="1200"/>
              </a:spcBef>
              <a:spcAft>
                <a:spcPts val="0"/>
              </a:spcAft>
              <a:buNone/>
            </a:pPr>
            <a:r>
              <a:rPr lang="en" u="sng">
                <a:solidFill>
                  <a:schemeClr val="hlink"/>
                </a:solidFill>
                <a:hlinkClick r:id="rId6"/>
              </a:rPr>
              <a:t>https://en.wikibooks.org/wiki/Reverse_Engineering/Legal_Aspects#Famous_Cases</a:t>
            </a:r>
            <a:endParaRPr/>
          </a:p>
          <a:p>
            <a:pPr indent="0" lvl="0" marL="0" rtl="0" algn="l">
              <a:spcBef>
                <a:spcPts val="1200"/>
              </a:spcBef>
              <a:spcAft>
                <a:spcPts val="0"/>
              </a:spcAft>
              <a:buNone/>
            </a:pPr>
            <a:r>
              <a:rPr lang="en" u="sng">
                <a:solidFill>
                  <a:schemeClr val="hlink"/>
                </a:solidFill>
                <a:hlinkClick r:id="rId7"/>
              </a:rPr>
              <a:t>https://www.itprotoday.com/security/guide-internet-explorer-security-zones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Engineering-An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Assume that you are in </a:t>
            </a:r>
            <a:r>
              <a:rPr lang="en"/>
              <a:t>possession</a:t>
            </a:r>
            <a:r>
              <a:rPr lang="en"/>
              <a:t> of a </a:t>
            </a:r>
            <a:r>
              <a:rPr lang="en"/>
              <a:t>microprocessor</a:t>
            </a:r>
            <a:r>
              <a:rPr lang="en"/>
              <a:t>.The microprocessor is a finished product of components,such as transistors,registers etc.</a:t>
            </a:r>
            <a:endParaRPr/>
          </a:p>
          <a:p>
            <a:pPr indent="0" lvl="0" marL="0" rtl="0" algn="l">
              <a:spcBef>
                <a:spcPts val="1200"/>
              </a:spcBef>
              <a:spcAft>
                <a:spcPts val="0"/>
              </a:spcAft>
              <a:buNone/>
            </a:pPr>
            <a:r>
              <a:rPr lang="en"/>
              <a:t>The product can be broken down,to </a:t>
            </a:r>
            <a:r>
              <a:rPr lang="en"/>
              <a:t>its</a:t>
            </a:r>
            <a:r>
              <a:rPr lang="en"/>
              <a:t> simplest form,i.e </a:t>
            </a:r>
            <a:r>
              <a:rPr lang="en"/>
              <a:t>separated</a:t>
            </a:r>
            <a:r>
              <a:rPr lang="en"/>
              <a:t> components and can be built back again,to it’s final product,i.e the microprocessor</a:t>
            </a:r>
            <a:endParaRPr/>
          </a:p>
          <a:p>
            <a:pPr indent="0" lvl="0" marL="0" rtl="0" algn="l">
              <a:spcBef>
                <a:spcPts val="1200"/>
              </a:spcBef>
              <a:spcAft>
                <a:spcPts val="0"/>
              </a:spcAft>
              <a:buNone/>
            </a:pPr>
            <a:r>
              <a:rPr lang="en"/>
              <a:t>The above process is known as Reverse Engineering.</a:t>
            </a:r>
            <a:endParaRPr/>
          </a:p>
          <a:p>
            <a:pPr indent="0" lvl="0" marL="0" rtl="0" algn="l">
              <a:spcBef>
                <a:spcPts val="1200"/>
              </a:spcBef>
              <a:spcAft>
                <a:spcPts val="0"/>
              </a:spcAft>
              <a:buNone/>
            </a:pPr>
            <a:r>
              <a:rPr lang="en"/>
              <a:t>It means to break down a large </a:t>
            </a:r>
            <a:r>
              <a:rPr lang="en"/>
              <a:t>component,into sub-components,to find out it’s working and disassembly and rejoining them back.</a:t>
            </a:r>
            <a:endParaRPr/>
          </a:p>
          <a:p>
            <a:pPr indent="0" lvl="0" marL="0" rtl="0" algn="l">
              <a:spcBef>
                <a:spcPts val="1200"/>
              </a:spcBef>
              <a:spcAft>
                <a:spcPts val="1200"/>
              </a:spcAft>
              <a:buNone/>
            </a:pPr>
            <a:r>
              <a:rPr lang="en"/>
              <a:t>It is prevalent in the fields of Computer Science,Engineering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896325" y="775025"/>
            <a:ext cx="6758275" cy="385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Engineering-It’s application in Ethical Hacking</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an example of the 40616 exploit from exploit-db</a:t>
            </a:r>
            <a:endParaRPr/>
          </a:p>
          <a:p>
            <a:pPr indent="0" lvl="0" marL="0" rtl="0" algn="l">
              <a:spcBef>
                <a:spcPts val="1200"/>
              </a:spcBef>
              <a:spcAft>
                <a:spcPts val="0"/>
              </a:spcAft>
              <a:buNone/>
            </a:pPr>
            <a:r>
              <a:rPr lang="en"/>
              <a:t>It i used to elevate privileges as root,in Linux 2.6.22 version onward</a:t>
            </a:r>
            <a:endParaRPr/>
          </a:p>
          <a:p>
            <a:pPr indent="0" lvl="0" marL="0" rtl="0" algn="l">
              <a:spcBef>
                <a:spcPts val="1200"/>
              </a:spcBef>
              <a:spcAft>
                <a:spcPts val="0"/>
              </a:spcAft>
              <a:buNone/>
            </a:pPr>
            <a:r>
              <a:rPr lang="en"/>
              <a:t>Instead of automating the exploit execution and escalating privileges,a budding pentester can try to understand how the exploit script works,How it is able to create a root shell,by overwriting the /etc/passwd file,on the victim’s machine.</a:t>
            </a:r>
            <a:endParaRPr/>
          </a:p>
          <a:p>
            <a:pPr indent="0" lvl="0" marL="0" rtl="0" algn="l">
              <a:spcBef>
                <a:spcPts val="1200"/>
              </a:spcBef>
              <a:spcAft>
                <a:spcPts val="0"/>
              </a:spcAft>
              <a:buNone/>
            </a:pPr>
            <a:r>
              <a:rPr lang="en"/>
              <a:t>Understanding the functioning behind the script and able to program from inside out,helps to understand the exploit execution.</a:t>
            </a:r>
            <a:endParaRPr/>
          </a:p>
          <a:p>
            <a:pPr indent="0" lvl="0" marL="0" rtl="0" algn="l">
              <a:spcBef>
                <a:spcPts val="120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1310225" y="3851875"/>
            <a:ext cx="2511000" cy="1291625"/>
          </a:xfrm>
          <a:prstGeom prst="rect">
            <a:avLst/>
          </a:prstGeom>
          <a:noFill/>
          <a:ln>
            <a:noFill/>
          </a:ln>
        </p:spPr>
      </p:pic>
      <p:pic>
        <p:nvPicPr>
          <p:cNvPr id="74" name="Google Shape;74;p16"/>
          <p:cNvPicPr preferRelativeResize="0"/>
          <p:nvPr/>
        </p:nvPicPr>
        <p:blipFill>
          <a:blip r:embed="rId4">
            <a:alphaModFix/>
          </a:blip>
          <a:stretch>
            <a:fillRect/>
          </a:stretch>
        </p:blipFill>
        <p:spPr>
          <a:xfrm>
            <a:off x="5670249" y="3851875"/>
            <a:ext cx="1789184" cy="134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Engineering-It’s dark side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36"/>
              <a:t>Copyright Law and Patent Law</a:t>
            </a:r>
            <a:endParaRPr sz="4536"/>
          </a:p>
          <a:p>
            <a:pPr indent="0" lvl="0" marL="0" rtl="0" algn="l">
              <a:spcBef>
                <a:spcPts val="1200"/>
              </a:spcBef>
              <a:spcAft>
                <a:spcPts val="0"/>
              </a:spcAft>
              <a:buNone/>
            </a:pPr>
            <a:r>
              <a:rPr lang="en" sz="4536"/>
              <a:t>Undesirable Actions:-</a:t>
            </a:r>
            <a:endParaRPr sz="4536"/>
          </a:p>
          <a:p>
            <a:pPr indent="0" lvl="0" marL="0" rtl="0" algn="l">
              <a:spcBef>
                <a:spcPts val="1200"/>
              </a:spcBef>
              <a:spcAft>
                <a:spcPts val="0"/>
              </a:spcAft>
              <a:buNone/>
            </a:pPr>
            <a:r>
              <a:rPr lang="en" sz="4536"/>
              <a:t>Attempting to reverse engineer a unreleased program </a:t>
            </a:r>
            <a:r>
              <a:rPr lang="en" sz="4536"/>
              <a:t>can</a:t>
            </a:r>
            <a:r>
              <a:rPr lang="en" sz="4536"/>
              <a:t> cause legal consequences.</a:t>
            </a:r>
            <a:endParaRPr sz="4536"/>
          </a:p>
          <a:p>
            <a:pPr indent="0" lvl="0" marL="0" rtl="0" algn="l">
              <a:spcBef>
                <a:spcPts val="1200"/>
              </a:spcBef>
              <a:spcAft>
                <a:spcPts val="0"/>
              </a:spcAft>
              <a:buNone/>
            </a:pPr>
            <a:r>
              <a:rPr lang="en" sz="4536"/>
              <a:t>Third parties trying to reconstruct a source code</a:t>
            </a:r>
            <a:endParaRPr sz="4536"/>
          </a:p>
          <a:p>
            <a:pPr indent="0" lvl="0" marL="0" rtl="0" algn="l">
              <a:spcBef>
                <a:spcPts val="1200"/>
              </a:spcBef>
              <a:spcAft>
                <a:spcPts val="0"/>
              </a:spcAft>
              <a:buNone/>
            </a:pPr>
            <a:r>
              <a:rPr lang="en" sz="4536"/>
              <a:t>Example-</a:t>
            </a:r>
            <a:r>
              <a:rPr b="1" lang="en" sz="4286">
                <a:solidFill>
                  <a:schemeClr val="dk1"/>
                </a:solidFill>
                <a:highlight>
                  <a:srgbClr val="FFFFFF"/>
                </a:highlight>
              </a:rPr>
              <a:t>Sega Enterprises Ltd. v. Accolade Inc.</a:t>
            </a:r>
            <a:endParaRPr sz="3836">
              <a:solidFill>
                <a:srgbClr val="54595D"/>
              </a:solidFill>
              <a:highlight>
                <a:srgbClr val="FFFFFF"/>
              </a:highlight>
            </a:endParaRPr>
          </a:p>
          <a:p>
            <a:pPr indent="0" lvl="0" marL="0" rtl="0" algn="l">
              <a:spcBef>
                <a:spcPts val="1200"/>
              </a:spcBef>
              <a:spcAft>
                <a:spcPts val="0"/>
              </a:spcAft>
              <a:buClr>
                <a:schemeClr val="dk1"/>
              </a:buClr>
              <a:buSzPts val="275"/>
              <a:buFont typeface="Arial"/>
              <a:buNone/>
            </a:pPr>
            <a:r>
              <a:rPr lang="en" sz="4581">
                <a:solidFill>
                  <a:srgbClr val="202122"/>
                </a:solidFill>
                <a:highlight>
                  <a:srgbClr val="FFFFFF"/>
                </a:highlight>
              </a:rPr>
              <a:t>This case concerned Sega's video game console and cartridges. The cartridges had a 20-25 byte code segment which was interrogated by the console, as a security measure.</a:t>
            </a:r>
            <a:endParaRPr sz="4581">
              <a:solidFill>
                <a:srgbClr val="202122"/>
              </a:solidFill>
              <a:highlight>
                <a:srgbClr val="FFFFFF"/>
              </a:highlight>
            </a:endParaRPr>
          </a:p>
          <a:p>
            <a:pPr indent="0" lvl="0" marL="0" rtl="0" algn="l">
              <a:spcBef>
                <a:spcPts val="500"/>
              </a:spcBef>
              <a:spcAft>
                <a:spcPts val="0"/>
              </a:spcAft>
              <a:buClr>
                <a:schemeClr val="dk1"/>
              </a:buClr>
              <a:buSzPts val="275"/>
              <a:buFont typeface="Arial"/>
              <a:buNone/>
            </a:pPr>
            <a:r>
              <a:rPr lang="en" sz="4581">
                <a:solidFill>
                  <a:srgbClr val="202122"/>
                </a:solidFill>
                <a:highlight>
                  <a:srgbClr val="FFFFFF"/>
                </a:highlight>
              </a:rPr>
              <a:t>Accolade disassembled the code which was common to three different Sega games cartridges, to find the security segment, and included it in competing games cartridges.</a:t>
            </a:r>
            <a:endParaRPr sz="4581">
              <a:solidFill>
                <a:srgbClr val="202122"/>
              </a:solidFill>
              <a:highlight>
                <a:srgbClr val="FFFFFF"/>
              </a:highlight>
            </a:endParaRPr>
          </a:p>
          <a:p>
            <a:pPr indent="0" lvl="0" marL="0" rtl="0" algn="l">
              <a:spcBef>
                <a:spcPts val="500"/>
              </a:spcBef>
              <a:spcAft>
                <a:spcPts val="0"/>
              </a:spcAft>
              <a:buClr>
                <a:schemeClr val="dk1"/>
              </a:buClr>
              <a:buSzPts val="275"/>
              <a:buFont typeface="Arial"/>
              <a:buNone/>
            </a:pPr>
            <a:r>
              <a:rPr lang="en" sz="4581">
                <a:solidFill>
                  <a:srgbClr val="202122"/>
                </a:solidFill>
                <a:highlight>
                  <a:srgbClr val="FFFFFF"/>
                </a:highlight>
              </a:rPr>
              <a:t>The Ninth Circuit held this disassembly to be a permitted "fair use" of the copyright in the games' programs. The disassembly of copyrighted object code, as a necessary step in examination of the unprotected ideas and functional concepts embodied in the code, is a fair use that is privileged by section 107 of the Copyright Act: because disassembly was the only means of gaining access to those unprotected aspects of the program, and because Accolade has a legitimate interest in gaining such access (to determine how to make its cartridges compatible with the Genesis console).</a:t>
            </a:r>
            <a:endParaRPr sz="4581">
              <a:solidFill>
                <a:srgbClr val="202122"/>
              </a:solidFill>
              <a:highlight>
                <a:srgbClr val="FFFFFF"/>
              </a:highlight>
            </a:endParaRPr>
          </a:p>
          <a:p>
            <a:pPr indent="0" lvl="0" marL="0" rtl="0" algn="l">
              <a:spcBef>
                <a:spcPts val="5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Engineering Methods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Fuzzing-Applying incorrect inputs to check if vulnerability is displayed by the application</a:t>
            </a:r>
            <a:endParaRPr/>
          </a:p>
          <a:p>
            <a:pPr indent="0" lvl="0" marL="0" rtl="0" algn="l">
              <a:spcBef>
                <a:spcPts val="1200"/>
              </a:spcBef>
              <a:spcAft>
                <a:spcPts val="0"/>
              </a:spcAft>
              <a:buNone/>
            </a:pPr>
            <a:r>
              <a:rPr lang="en"/>
              <a:t>Helps to uncover errors within program and prevent zero day vulnerabilities</a:t>
            </a:r>
            <a:endParaRPr/>
          </a:p>
          <a:p>
            <a:pPr indent="0" lvl="0" marL="0" rtl="0" algn="l">
              <a:spcBef>
                <a:spcPts val="1200"/>
              </a:spcBef>
              <a:spcAft>
                <a:spcPts val="0"/>
              </a:spcAft>
              <a:buNone/>
            </a:pPr>
            <a:r>
              <a:rPr lang="en"/>
              <a:t>A program will not be </a:t>
            </a:r>
            <a:r>
              <a:rPr lang="en"/>
              <a:t>susceptible</a:t>
            </a:r>
            <a:r>
              <a:rPr lang="en"/>
              <a:t> to fuzzing,if it has a </a:t>
            </a:r>
            <a:r>
              <a:rPr b="1" lang="en"/>
              <a:t>whitelist</a:t>
            </a:r>
            <a:r>
              <a:rPr lang="en"/>
              <a:t> implemented</a:t>
            </a:r>
            <a:endParaRPr/>
          </a:p>
          <a:p>
            <a:pPr indent="0" lvl="0" marL="0" rtl="0" algn="l">
              <a:spcBef>
                <a:spcPts val="1200"/>
              </a:spcBef>
              <a:spcAft>
                <a:spcPts val="0"/>
              </a:spcAft>
              <a:buNone/>
            </a:pPr>
            <a:r>
              <a:rPr lang="en"/>
              <a:t>Vulnerabilities</a:t>
            </a:r>
            <a:r>
              <a:rPr lang="en"/>
              <a:t> must be fixed,in the form of patches.</a:t>
            </a:r>
            <a:endParaRPr/>
          </a:p>
          <a:p>
            <a:pPr indent="0" lvl="0" marL="0" rtl="0" algn="l">
              <a:spcBef>
                <a:spcPts val="1200"/>
              </a:spcBef>
              <a:spcAft>
                <a:spcPts val="0"/>
              </a:spcAft>
              <a:buNone/>
            </a:pPr>
            <a:r>
              <a:rPr lang="en"/>
              <a:t>SPIKE-Various API calls are used to push data,into a spike </a:t>
            </a:r>
            <a:r>
              <a:rPr lang="en"/>
              <a:t>and</a:t>
            </a:r>
            <a:r>
              <a:rPr lang="en"/>
              <a:t> the send the spike to the application being fuzzed.</a:t>
            </a:r>
            <a:endParaRPr/>
          </a:p>
          <a:p>
            <a:pPr indent="0" lvl="0" marL="0" rtl="0" algn="l">
              <a:spcBef>
                <a:spcPts val="1200"/>
              </a:spcBef>
              <a:spcAft>
                <a:spcPts val="1200"/>
              </a:spcAft>
              <a:buNone/>
            </a:pPr>
            <a:r>
              <a:rPr lang="en"/>
              <a:t>They include static data,dynamic length values,fuzzing variables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t>
            </a:r>
            <a:r>
              <a:rPr lang="en"/>
              <a:t>used for Reverse Engineering</a:t>
            </a:r>
            <a:r>
              <a:rPr lang="en"/>
              <a:t>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Hex Editors-Used to read binary files,uncovered during pentesting process.</a:t>
            </a:r>
            <a:endParaRPr/>
          </a:p>
          <a:p>
            <a:pPr indent="0" lvl="0" marL="0" rtl="0" algn="l">
              <a:spcBef>
                <a:spcPts val="1200"/>
              </a:spcBef>
              <a:spcAft>
                <a:spcPts val="0"/>
              </a:spcAft>
              <a:buNone/>
            </a:pPr>
            <a:r>
              <a:rPr lang="en"/>
              <a:t>It may contain information,about the system and </a:t>
            </a:r>
            <a:r>
              <a:rPr lang="en"/>
              <a:t>its</a:t>
            </a:r>
            <a:r>
              <a:rPr lang="en"/>
              <a:t> processes</a:t>
            </a:r>
            <a:endParaRPr/>
          </a:p>
          <a:p>
            <a:pPr indent="0" lvl="0" marL="0" rtl="0" algn="l">
              <a:spcBef>
                <a:spcPts val="1200"/>
              </a:spcBef>
              <a:spcAft>
                <a:spcPts val="1200"/>
              </a:spcAft>
              <a:buNone/>
            </a:pPr>
            <a:r>
              <a:rPr lang="en"/>
              <a:t>Portable Executable and Resource Viewer-Used to edit resources,</a:t>
            </a:r>
            <a:r>
              <a:rPr lang="en"/>
              <a:t>such as</a:t>
            </a:r>
            <a:r>
              <a:rPr lang="en"/>
              <a:t> menus,dialogs,cursors etc,that are embedded in an executable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Tools:-</a:t>
            </a:r>
            <a:endParaRPr/>
          </a:p>
          <a:p>
            <a:pPr indent="0" lvl="0" marL="0" rtl="0" algn="l">
              <a:spcBef>
                <a:spcPts val="1200"/>
              </a:spcBef>
              <a:spcAft>
                <a:spcPts val="0"/>
              </a:spcAft>
              <a:buNone/>
            </a:pPr>
            <a:r>
              <a:rPr lang="en"/>
              <a:t>Debugger-gdb and dbx-Involve hex dumping and finding possible errors/bugs</a:t>
            </a:r>
            <a:endParaRPr/>
          </a:p>
          <a:p>
            <a:pPr indent="0" lvl="0" marL="0" rtl="0" algn="l">
              <a:spcBef>
                <a:spcPts val="1200"/>
              </a:spcBef>
              <a:spcAft>
                <a:spcPts val="0"/>
              </a:spcAft>
              <a:buNone/>
            </a:pPr>
            <a:r>
              <a:rPr lang="en"/>
              <a:t>Decompilers and Disaasemblers-Ghidra and Hiew</a:t>
            </a:r>
            <a:endParaRPr/>
          </a:p>
          <a:p>
            <a:pPr indent="0" lvl="0" marL="0" rtl="0" algn="l">
              <a:spcBef>
                <a:spcPts val="1200"/>
              </a:spcBef>
              <a:spcAft>
                <a:spcPts val="0"/>
              </a:spcAft>
              <a:buNone/>
            </a:pPr>
            <a:r>
              <a:rPr lang="en"/>
              <a:t>Hex Editors-SlickEdit and Notepad++</a:t>
            </a:r>
            <a:endParaRPr/>
          </a:p>
          <a:p>
            <a:pPr indent="0" lvl="0" marL="0" rtl="0" algn="l">
              <a:spcBef>
                <a:spcPts val="1200"/>
              </a:spcBef>
              <a:spcAft>
                <a:spcPts val="0"/>
              </a:spcAft>
              <a:buNone/>
            </a:pPr>
            <a:r>
              <a:rPr lang="en"/>
              <a:t>Resource Editor-ResEdit and ResourceTurner-Modify resources in a </a:t>
            </a:r>
            <a:r>
              <a:rPr lang="en"/>
              <a:t>Visual Studio</a:t>
            </a:r>
            <a:r>
              <a:rPr lang="en"/>
              <a:t> code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2706625" y="3475975"/>
            <a:ext cx="3124200" cy="146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 </a:t>
            </a:r>
            <a:endParaRPr/>
          </a:p>
        </p:txBody>
      </p:sp>
      <p:sp>
        <p:nvSpPr>
          <p:cNvPr id="105" name="Google Shape;105;p21"/>
          <p:cNvSpPr txBox="1"/>
          <p:nvPr>
            <p:ph idx="1" type="body"/>
          </p:nvPr>
        </p:nvSpPr>
        <p:spPr>
          <a:xfrm>
            <a:off x="311700" y="112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Failure to check for error conditions</a:t>
            </a:r>
            <a:endParaRPr/>
          </a:p>
          <a:p>
            <a:pPr indent="0" lvl="0" marL="0" rtl="0" algn="l">
              <a:spcBef>
                <a:spcPts val="1200"/>
              </a:spcBef>
              <a:spcAft>
                <a:spcPts val="0"/>
              </a:spcAft>
              <a:buNone/>
            </a:pPr>
            <a:r>
              <a:rPr lang="en"/>
              <a:t>Poorly designed protocols</a:t>
            </a:r>
            <a:endParaRPr/>
          </a:p>
          <a:p>
            <a:pPr indent="0" lvl="0" marL="0" rtl="0" algn="l">
              <a:spcBef>
                <a:spcPts val="1200"/>
              </a:spcBef>
              <a:spcAft>
                <a:spcPts val="0"/>
              </a:spcAft>
              <a:buNone/>
            </a:pPr>
            <a:r>
              <a:rPr lang="en"/>
              <a:t>Poor understanding of function behaviours</a:t>
            </a:r>
            <a:endParaRPr/>
          </a:p>
          <a:p>
            <a:pPr indent="0" lvl="0" marL="0" rtl="0" algn="l">
              <a:spcBef>
                <a:spcPts val="1200"/>
              </a:spcBef>
              <a:spcAft>
                <a:spcPts val="0"/>
              </a:spcAft>
              <a:buNone/>
            </a:pPr>
            <a:r>
              <a:rPr lang="en"/>
              <a:t>-&gt;Have prior permission of organization,before conducting it</a:t>
            </a:r>
            <a:endParaRPr/>
          </a:p>
          <a:p>
            <a:pPr indent="0" lvl="0" marL="0" rtl="0" algn="l">
              <a:spcBef>
                <a:spcPts val="1200"/>
              </a:spcBef>
              <a:spcAft>
                <a:spcPts val="0"/>
              </a:spcAft>
              <a:buNone/>
            </a:pPr>
            <a:r>
              <a:rPr lang="en"/>
              <a:t>-&gt;Act in good faith</a:t>
            </a:r>
            <a:endParaRPr/>
          </a:p>
          <a:p>
            <a:pPr indent="0" lvl="0" marL="0" rtl="0" algn="l">
              <a:spcBef>
                <a:spcPts val="1200"/>
              </a:spcBef>
              <a:spcAft>
                <a:spcPts val="1200"/>
              </a:spcAft>
              <a:buNone/>
            </a:pPr>
            <a:r>
              <a:rPr lang="en"/>
              <a:t>&gt;Stay loyal to your duty,i.e finding possible vulnerabilities or bugs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