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60" r:id="rId4"/>
    <p:sldId id="259" r:id="rId5"/>
    <p:sldId id="261" r:id="rId6"/>
    <p:sldId id="263" r:id="rId7"/>
    <p:sldId id="262" r:id="rId8"/>
    <p:sldId id="264" r:id="rId9"/>
    <p:sldId id="269" r:id="rId10"/>
    <p:sldId id="267" r:id="rId11"/>
    <p:sldId id="271" r:id="rId12"/>
    <p:sldId id="270" r:id="rId13"/>
    <p:sldId id="272" r:id="rId14"/>
    <p:sldId id="266" r:id="rId1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25AB43-8B3F-4DD3-BDA5-CEE7E610CD56}">
  <a:tblStyle styleId="{4325AB43-8B3F-4DD3-BDA5-CEE7E610CD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CAE0529B-A555-A4BD-F801-21FC72098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ef906be7a_4_10:notes">
            <a:extLst>
              <a:ext uri="{FF2B5EF4-FFF2-40B4-BE49-F238E27FC236}">
                <a16:creationId xmlns:a16="http://schemas.microsoft.com/office/drawing/2014/main" id="{A05D6CD7-C13C-1459-3AE6-C5820707EF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ef906be7a_4_10:notes">
            <a:extLst>
              <a:ext uri="{FF2B5EF4-FFF2-40B4-BE49-F238E27FC236}">
                <a16:creationId xmlns:a16="http://schemas.microsoft.com/office/drawing/2014/main" id="{5D75102B-C708-848E-83EF-3BB7C839FE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929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EBC9905C-07B6-DA0F-2A45-34F6DC7C1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33225f01b_0_61:notes">
            <a:extLst>
              <a:ext uri="{FF2B5EF4-FFF2-40B4-BE49-F238E27FC236}">
                <a16:creationId xmlns:a16="http://schemas.microsoft.com/office/drawing/2014/main" id="{F352084C-6CA2-5EDE-69F8-BB259A7ABF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33225f01b_0_61:notes">
            <a:extLst>
              <a:ext uri="{FF2B5EF4-FFF2-40B4-BE49-F238E27FC236}">
                <a16:creationId xmlns:a16="http://schemas.microsoft.com/office/drawing/2014/main" id="{841D9129-26A4-5FC4-D947-AC09FCBF36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818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>
          <a:extLst>
            <a:ext uri="{FF2B5EF4-FFF2-40B4-BE49-F238E27FC236}">
              <a16:creationId xmlns:a16="http://schemas.microsoft.com/office/drawing/2014/main" id="{7279F3B5-5F8B-E132-D361-43CB8DF1D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ef906be7a_4_20:notes">
            <a:extLst>
              <a:ext uri="{FF2B5EF4-FFF2-40B4-BE49-F238E27FC236}">
                <a16:creationId xmlns:a16="http://schemas.microsoft.com/office/drawing/2014/main" id="{A3BBFF64-A763-2E25-BD29-320EEF7FFC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4ef906be7a_4_20:notes">
            <a:extLst>
              <a:ext uri="{FF2B5EF4-FFF2-40B4-BE49-F238E27FC236}">
                <a16:creationId xmlns:a16="http://schemas.microsoft.com/office/drawing/2014/main" id="{6DAE5F27-181A-3126-4730-3EC50C0604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323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>
          <a:extLst>
            <a:ext uri="{FF2B5EF4-FFF2-40B4-BE49-F238E27FC236}">
              <a16:creationId xmlns:a16="http://schemas.microsoft.com/office/drawing/2014/main" id="{D8666AC9-5ADB-31EE-8004-1FB6A53A5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ef906be7a_4_20:notes">
            <a:extLst>
              <a:ext uri="{FF2B5EF4-FFF2-40B4-BE49-F238E27FC236}">
                <a16:creationId xmlns:a16="http://schemas.microsoft.com/office/drawing/2014/main" id="{9BEDE68A-EC63-8F08-04E2-447DA4E66F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4ef906be7a_4_20:notes">
            <a:extLst>
              <a:ext uri="{FF2B5EF4-FFF2-40B4-BE49-F238E27FC236}">
                <a16:creationId xmlns:a16="http://schemas.microsoft.com/office/drawing/2014/main" id="{D32AAFA1-18EE-466F-AB38-068A9D114E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853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4ef906be7a_4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4ef906be7a_4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ef906be7a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ef906be7a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ef906be7a_4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ef906be7a_4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febae2ad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febae2ad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ef906be7a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4ef906be7a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ef906be7a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ef906be7a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33225f0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33225f0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33225f01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33225f01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>
          <a:extLst>
            <a:ext uri="{FF2B5EF4-FFF2-40B4-BE49-F238E27FC236}">
              <a16:creationId xmlns:a16="http://schemas.microsoft.com/office/drawing/2014/main" id="{A4FF802F-5459-CC6A-6B2C-6B9089AAA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ef906be7a_4_20:notes">
            <a:extLst>
              <a:ext uri="{FF2B5EF4-FFF2-40B4-BE49-F238E27FC236}">
                <a16:creationId xmlns:a16="http://schemas.microsoft.com/office/drawing/2014/main" id="{FCF29E63-640A-D004-C868-34883969B6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4ef906be7a_4_20:notes">
            <a:extLst>
              <a:ext uri="{FF2B5EF4-FFF2-40B4-BE49-F238E27FC236}">
                <a16:creationId xmlns:a16="http://schemas.microsoft.com/office/drawing/2014/main" id="{6BF15E46-C20D-09BE-CE38-F14D86CB75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877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robinreni/signature-classification-using-siamese-pytorch/input" TargetMode="External"/><Relationship Id="rId7" Type="http://schemas.openxmlformats.org/officeDocument/2006/relationships/hyperlink" Target="https://www.researchgate.net/publication/363546184_Siamese_Convolutional_Neural_Network-Based_Twin_Structure_Model_for_Independent_Offline_Signature_Verification?_tp=eyJjb250ZXh0Ijp7ImZpcnN0UGFnZSI6Il9kaXJlY3QiLCJwYWdlIjoiX2RpcmVjdCJ9fQ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keras.io/examples/vision/siamese_network/" TargetMode="External"/><Relationship Id="rId5" Type="http://schemas.openxmlformats.org/officeDocument/2006/relationships/hyperlink" Target="https://pytorch.org/docs/stable/index.html" TargetMode="External"/><Relationship Id="rId4" Type="http://schemas.openxmlformats.org/officeDocument/2006/relationships/hyperlink" Target="https://www.kaggle.com/datasets/robinreni/signature-verification-datase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990653"/>
            <a:ext cx="8222100" cy="18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Signature Classification using Custom CNN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3887238"/>
            <a:ext cx="82221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194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➢"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Noel Flores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194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➢"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Chinwe Aghadinuno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3807E888-CE02-B52B-2B27-FD81CB6AE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>
            <a:extLst>
              <a:ext uri="{FF2B5EF4-FFF2-40B4-BE49-F238E27FC236}">
                <a16:creationId xmlns:a16="http://schemas.microsoft.com/office/drawing/2014/main" id="{6B05D54B-87D3-6AF8-1034-A2CF01BA9A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5205" y="4046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CREATED MODEL</a:t>
            </a:r>
          </a:p>
        </p:txBody>
      </p:sp>
      <p:sp>
        <p:nvSpPr>
          <p:cNvPr id="169" name="Google Shape;169;p20">
            <a:extLst>
              <a:ext uri="{FF2B5EF4-FFF2-40B4-BE49-F238E27FC236}">
                <a16:creationId xmlns:a16="http://schemas.microsoft.com/office/drawing/2014/main" id="{1E5EE5F1-7E7E-C9C0-2FFF-93F8AF9B10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5029" y="861800"/>
            <a:ext cx="4448100" cy="39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This dataset contains two folders:</a:t>
            </a:r>
            <a:endParaRPr dirty="0">
              <a:solidFill>
                <a:schemeClr val="dk1"/>
              </a:solidFill>
            </a:endParaRPr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Train Dataset: 1700 images</a:t>
            </a:r>
            <a:endParaRPr dirty="0">
              <a:solidFill>
                <a:schemeClr val="dk1"/>
              </a:solidFill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Test Dataset: 500 images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00" b="1" dirty="0">
                <a:solidFill>
                  <a:schemeClr val="dk1"/>
                </a:solidFill>
              </a:rPr>
              <a:t>MODEL PARAMETERS:</a:t>
            </a:r>
            <a:endParaRPr sz="34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Batch size:</a:t>
            </a:r>
            <a:r>
              <a:rPr lang="en" dirty="0">
                <a:solidFill>
                  <a:schemeClr val="dk1"/>
                </a:solidFill>
              </a:rPr>
              <a:t> 16 (reduced the batch size)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Epoch:</a:t>
            </a:r>
            <a:r>
              <a:rPr lang="en" dirty="0">
                <a:solidFill>
                  <a:schemeClr val="dk1"/>
                </a:solidFill>
              </a:rPr>
              <a:t> 40 (increased the numer of epochs)</a:t>
            </a:r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★"/>
            </a:pPr>
            <a:r>
              <a:rPr lang="en-US" dirty="0">
                <a:solidFill>
                  <a:schemeClr val="dk1"/>
                </a:solidFill>
              </a:rPr>
              <a:t>Custom model with like structure as the Residual Neural Network Architecture.</a:t>
            </a: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★"/>
            </a:pPr>
            <a:r>
              <a:rPr lang="en-US" dirty="0">
                <a:solidFill>
                  <a:schemeClr val="dk1"/>
                </a:solidFill>
              </a:rPr>
              <a:t>RELU Activation Function.</a:t>
            </a: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★"/>
            </a:pPr>
            <a:r>
              <a:rPr lang="en-US" dirty="0">
                <a:solidFill>
                  <a:schemeClr val="dk1"/>
                </a:solidFill>
              </a:rPr>
              <a:t>Pairwise distance is used to compute the Euclidean distance or threshold between each pair of vectors (actual and predicted) to determine dissimilarity levels</a:t>
            </a:r>
          </a:p>
        </p:txBody>
      </p:sp>
      <p:sp>
        <p:nvSpPr>
          <p:cNvPr id="170" name="Google Shape;170;p20">
            <a:extLst>
              <a:ext uri="{FF2B5EF4-FFF2-40B4-BE49-F238E27FC236}">
                <a16:creationId xmlns:a16="http://schemas.microsoft.com/office/drawing/2014/main" id="{46AE5E5C-0ED2-FC28-2660-E7B9967A1838}"/>
              </a:ext>
            </a:extLst>
          </p:cNvPr>
          <p:cNvSpPr/>
          <p:nvPr/>
        </p:nvSpPr>
        <p:spPr>
          <a:xfrm>
            <a:off x="5424350" y="627350"/>
            <a:ext cx="2810400" cy="77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20" title="original_1_1.png">
            <a:extLst>
              <a:ext uri="{FF2B5EF4-FFF2-40B4-BE49-F238E27FC236}">
                <a16:creationId xmlns:a16="http://schemas.microsoft.com/office/drawing/2014/main" id="{40736B84-CB0D-3945-11A0-406F82A13EB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351" y="638125"/>
            <a:ext cx="1405200" cy="75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 title="forgeries_1_1.png">
            <a:extLst>
              <a:ext uri="{FF2B5EF4-FFF2-40B4-BE49-F238E27FC236}">
                <a16:creationId xmlns:a16="http://schemas.microsoft.com/office/drawing/2014/main" id="{9908815F-48BA-599F-4203-64ACEC09ABB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9551" y="638150"/>
            <a:ext cx="1405199" cy="75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0">
            <a:extLst>
              <a:ext uri="{FF2B5EF4-FFF2-40B4-BE49-F238E27FC236}">
                <a16:creationId xmlns:a16="http://schemas.microsoft.com/office/drawing/2014/main" id="{5849F233-0F87-9903-567E-37F47BE32136}"/>
              </a:ext>
            </a:extLst>
          </p:cNvPr>
          <p:cNvCxnSpPr>
            <a:stCxn id="170" idx="2"/>
          </p:cNvCxnSpPr>
          <p:nvPr/>
        </p:nvCxnSpPr>
        <p:spPr>
          <a:xfrm rot="10800000">
            <a:off x="6829550" y="627350"/>
            <a:ext cx="0" cy="77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" name="Google Shape;174;p20">
            <a:extLst>
              <a:ext uri="{FF2B5EF4-FFF2-40B4-BE49-F238E27FC236}">
                <a16:creationId xmlns:a16="http://schemas.microsoft.com/office/drawing/2014/main" id="{204D8BFA-B7CC-C21C-7989-6A30F92DBC90}"/>
              </a:ext>
            </a:extLst>
          </p:cNvPr>
          <p:cNvSpPr txBox="1"/>
          <p:nvPr/>
        </p:nvSpPr>
        <p:spPr>
          <a:xfrm>
            <a:off x="5752837" y="1150400"/>
            <a:ext cx="1085700" cy="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Original</a:t>
            </a:r>
            <a:endParaRPr sz="4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0">
            <a:extLst>
              <a:ext uri="{FF2B5EF4-FFF2-40B4-BE49-F238E27FC236}">
                <a16:creationId xmlns:a16="http://schemas.microsoft.com/office/drawing/2014/main" id="{FA55CCF8-E09E-B259-7A1C-A383C862639A}"/>
              </a:ext>
            </a:extLst>
          </p:cNvPr>
          <p:cNvSpPr txBox="1"/>
          <p:nvPr/>
        </p:nvSpPr>
        <p:spPr>
          <a:xfrm>
            <a:off x="6993793" y="1150400"/>
            <a:ext cx="1085700" cy="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Forged</a:t>
            </a:r>
            <a:endParaRPr sz="4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2BC3578-A2E4-6049-45BE-EBA0284BA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900" y="1518720"/>
            <a:ext cx="4448100" cy="336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942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613391FD-F1E8-7B70-79BC-233858C40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>
            <a:extLst>
              <a:ext uri="{FF2B5EF4-FFF2-40B4-BE49-F238E27FC236}">
                <a16:creationId xmlns:a16="http://schemas.microsoft.com/office/drawing/2014/main" id="{1497503B-EAEE-C4BB-DCB1-DABD75DA19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075" y="121175"/>
            <a:ext cx="8009798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DISPLAY OF CREATED MODEL PREDITIONS</a:t>
            </a:r>
            <a:endParaRPr sz="26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4A7F6FA-7167-2008-0840-C0B4DF911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949265"/>
            <a:ext cx="3921684" cy="171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17478D6-E328-8E0D-3DA4-04730190F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71" y="3049530"/>
            <a:ext cx="4194429" cy="180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00F8E3-6C70-F280-5F98-C56D729A384A}"/>
              </a:ext>
            </a:extLst>
          </p:cNvPr>
          <p:cNvSpPr txBox="1"/>
          <p:nvPr/>
        </p:nvSpPr>
        <p:spPr>
          <a:xfrm>
            <a:off x="1182624" y="2662622"/>
            <a:ext cx="2069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TN – TRUE NEGATIVE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7B9759-2B6D-9B27-63CA-05B4F2C2B946}"/>
              </a:ext>
            </a:extLst>
          </p:cNvPr>
          <p:cNvSpPr txBox="1"/>
          <p:nvPr/>
        </p:nvSpPr>
        <p:spPr>
          <a:xfrm>
            <a:off x="5785104" y="4800264"/>
            <a:ext cx="2079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FP – FALSE POSITIVE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9E4325F3-0402-85C9-F71A-AFEA29E3D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3049530"/>
            <a:ext cx="4023214" cy="171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4E417D-5427-3ABF-62AF-D2F21BFD027F}"/>
              </a:ext>
            </a:extLst>
          </p:cNvPr>
          <p:cNvSpPr txBox="1"/>
          <p:nvPr/>
        </p:nvSpPr>
        <p:spPr>
          <a:xfrm>
            <a:off x="1030224" y="4762886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TP – TRUE POSITIVE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503B4C41-3EF3-8D4A-3FA9-7F5B411D0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70" y="949265"/>
            <a:ext cx="4194429" cy="180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5332E1-F96E-7013-2731-C63197DDE5EC}"/>
              </a:ext>
            </a:extLst>
          </p:cNvPr>
          <p:cNvSpPr txBox="1"/>
          <p:nvPr/>
        </p:nvSpPr>
        <p:spPr>
          <a:xfrm>
            <a:off x="5785104" y="2674052"/>
            <a:ext cx="2178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FN – FALSE NEGATIVE</a:t>
            </a:r>
          </a:p>
        </p:txBody>
      </p:sp>
    </p:spTree>
    <p:extLst>
      <p:ext uri="{BB962C8B-B14F-4D97-AF65-F5344CB8AC3E}">
        <p14:creationId xmlns:p14="http://schemas.microsoft.com/office/powerpoint/2010/main" val="591540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>
          <a:extLst>
            <a:ext uri="{FF2B5EF4-FFF2-40B4-BE49-F238E27FC236}">
              <a16:creationId xmlns:a16="http://schemas.microsoft.com/office/drawing/2014/main" id="{47EF7787-DB51-FAC1-932A-E4AC4B49F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>
            <a:extLst>
              <a:ext uri="{FF2B5EF4-FFF2-40B4-BE49-F238E27FC236}">
                <a16:creationId xmlns:a16="http://schemas.microsoft.com/office/drawing/2014/main" id="{D48798CB-A0F9-F553-352D-A0CCCD0149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2488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FOR THE CREATED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Google Shape;157;p18">
                <a:extLst>
                  <a:ext uri="{FF2B5EF4-FFF2-40B4-BE49-F238E27FC236}">
                    <a16:creationId xmlns:a16="http://schemas.microsoft.com/office/drawing/2014/main" id="{94686EAA-3918-D11F-69F5-4D96062466A1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9728" y="701550"/>
                <a:ext cx="4547230" cy="436321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chemeClr val="dk1"/>
                    </a:solidFill>
                  </a:rPr>
                  <a:t>Training Accuracy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>
                    <a:solidFill>
                      <a:schemeClr val="dk1"/>
                    </a:solidFill>
                  </a:rPr>
                  <a:t> 66%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chemeClr val="dk1"/>
                    </a:solidFill>
                  </a:rPr>
                  <a:t>Predication accuracy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70</m:t>
                    </m:r>
                  </m:oMath>
                </a14:m>
                <a:r>
                  <a:rPr lang="en-US" dirty="0">
                    <a:solidFill>
                      <a:schemeClr val="dk1"/>
                    </a:solidFill>
                  </a:rPr>
                  <a:t>%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chemeClr val="dk1"/>
                    </a:solidFill>
                  </a:rPr>
                  <a:t>Processing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>
                    <a:solidFill>
                      <a:schemeClr val="dk1"/>
                    </a:solidFill>
                  </a:rPr>
                  <a:t> 1hr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chemeClr val="dk1"/>
                    </a:solidFill>
                  </a:rPr>
                  <a:t>Best threshold = 0.11</a:t>
                </a:r>
              </a:p>
              <a:p>
                <a:pPr marL="11430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None/>
                </a:pPr>
                <a:endParaRPr lang="en-US" dirty="0">
                  <a:solidFill>
                    <a:schemeClr val="dk1"/>
                  </a:solidFill>
                </a:endParaRPr>
              </a:p>
              <a:p>
                <a:pPr marL="11430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None/>
                </a:pPr>
                <a:r>
                  <a:rPr lang="en-US" b="1" dirty="0">
                    <a:solidFill>
                      <a:schemeClr val="dk1"/>
                    </a:solidFill>
                  </a:rPr>
                  <a:t>Misclassifications:</a:t>
                </a:r>
              </a:p>
              <a:p>
                <a:pPr marL="11430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None/>
                </a:pPr>
                <a:r>
                  <a:rPr lang="en-US" dirty="0">
                    <a:solidFill>
                      <a:schemeClr val="dk1"/>
                    </a:solidFill>
                  </a:rPr>
                  <a:t>Original Signatures (0) = 2 out of 6</a:t>
                </a:r>
              </a:p>
              <a:p>
                <a:pPr marL="11430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None/>
                </a:pPr>
                <a:r>
                  <a:rPr lang="en-US" dirty="0">
                    <a:solidFill>
                      <a:schemeClr val="dk1"/>
                    </a:solidFill>
                  </a:rPr>
                  <a:t>Forged Signatures (1) = 4 out of 14</a:t>
                </a:r>
              </a:p>
              <a:p>
                <a:pPr marL="11430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None/>
                </a:pPr>
                <a:endParaRPr lang="en-US" dirty="0">
                  <a:solidFill>
                    <a:schemeClr val="dk1"/>
                  </a:solidFill>
                </a:endParaRP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dk1"/>
                    </a:solidFill>
                  </a:rPr>
                  <a:t>From the results, the model performed better than the previous model in identifying forged and original signature, and also in processing time.</a:t>
                </a:r>
                <a:endParaRPr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157" name="Google Shape;157;p18">
                <a:extLst>
                  <a:ext uri="{FF2B5EF4-FFF2-40B4-BE49-F238E27FC236}">
                    <a16:creationId xmlns:a16="http://schemas.microsoft.com/office/drawing/2014/main" id="{94686EAA-3918-D11F-69F5-4D96062466A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9728" y="701550"/>
                <a:ext cx="4547230" cy="4363211"/>
              </a:xfrm>
              <a:prstGeom prst="rect">
                <a:avLst/>
              </a:prstGeom>
              <a:blipFill>
                <a:blip r:embed="rId3"/>
                <a:stretch>
                  <a:fillRect r="-2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A83C8591-F832-CA33-F664-FAA299FA3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58840"/>
            <a:ext cx="4572000" cy="392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111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>
          <a:extLst>
            <a:ext uri="{FF2B5EF4-FFF2-40B4-BE49-F238E27FC236}">
              <a16:creationId xmlns:a16="http://schemas.microsoft.com/office/drawing/2014/main" id="{7EA971AA-C2CB-679E-63CA-043DC5162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>
            <a:extLst>
              <a:ext uri="{FF2B5EF4-FFF2-40B4-BE49-F238E27FC236}">
                <a16:creationId xmlns:a16="http://schemas.microsoft.com/office/drawing/2014/main" id="{2A408D6C-680D-847C-196C-8F6D02FA2C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3672" y="391944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TAKEAWAYS.</a:t>
            </a:r>
          </a:p>
        </p:txBody>
      </p:sp>
      <p:sp>
        <p:nvSpPr>
          <p:cNvPr id="157" name="Google Shape;157;p18">
            <a:extLst>
              <a:ext uri="{FF2B5EF4-FFF2-40B4-BE49-F238E27FC236}">
                <a16:creationId xmlns:a16="http://schemas.microsoft.com/office/drawing/2014/main" id="{E78C2830-6147-DEE0-94EE-3E50D5B84F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80" y="1048513"/>
            <a:ext cx="7327392" cy="41437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1"/>
                </a:solidFill>
              </a:rPr>
              <a:t>Learnt how Siamese Network work and its implementation.</a:t>
            </a:r>
          </a:p>
          <a:p>
            <a:pPr>
              <a:buClr>
                <a:schemeClr val="dk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1"/>
                </a:solidFill>
              </a:rPr>
              <a:t>Created a model that gave a better performance accuracy and in a shorter processing time.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1"/>
                </a:solidFill>
              </a:rPr>
              <a:t>Learnt how to integrate prediction analysis in image processing.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1"/>
                </a:solidFill>
              </a:rPr>
              <a:t>The importance of hyperparameters and threshold tuning, and how they can contribute to the model overall performance.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1"/>
                </a:solidFill>
              </a:rPr>
              <a:t>Experienced how important hardware capability is, and the limitations of CPU when training deep learning models.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166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Signature Classification Using Siamese (PyTorch)</a:t>
            </a:r>
            <a:endParaRPr sz="5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5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ICDAR 2011 Signature Dataset</a:t>
            </a:r>
            <a:endParaRPr sz="5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5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https://pytorch.org/docs/stable/index.html</a:t>
            </a:r>
            <a:endParaRPr sz="5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500" u="sng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https://keras.io/examples/vision/siamese_network/</a:t>
            </a:r>
            <a:endParaRPr sz="5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500" u="sng">
                <a:solidFill>
                  <a:schemeClr val="dk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Siamese Convolutional Neural Network-Based Twin Structure Model for Independent Offline Signature Verification</a:t>
            </a:r>
            <a:endParaRPr sz="5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DEFINE TASK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 sz="1400">
                <a:solidFill>
                  <a:schemeClr val="dk1"/>
                </a:solidFill>
              </a:rPr>
              <a:t>The primary task is Signature Recognition/Classification through the use of Siamese Neural Networks.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Goal: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Given two signature images - the goal is to determine if they belong to the same individual (genuine) or are forgeries. This method is especially useful for fraud detection in banking.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Create Custom CNN and compare the results against the Inception-v1 and Inception-v3 that were employed.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FRAMEWORK AND LIBRARIES</a:t>
            </a:r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1"/>
          </p:nvPr>
        </p:nvSpPr>
        <p:spPr>
          <a:xfrm>
            <a:off x="1056750" y="1130750"/>
            <a:ext cx="7030500" cy="33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dk1"/>
                </a:solidFill>
              </a:rPr>
              <a:t>Framework: </a:t>
            </a:r>
            <a:endParaRPr sz="7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dk1"/>
                </a:solidFill>
              </a:rPr>
              <a:t>PyTorch or TensorFlow/Keras to build and train Siamese networks</a:t>
            </a:r>
            <a:endParaRPr sz="7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7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dk1"/>
                </a:solidFill>
              </a:rPr>
              <a:t>Libraries:</a:t>
            </a:r>
            <a:endParaRPr sz="7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dk1"/>
                </a:solidFill>
              </a:rPr>
              <a:t>NumPy - Efficient matrix and vector operations</a:t>
            </a:r>
            <a:endParaRPr sz="7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dk1"/>
                </a:solidFill>
              </a:rPr>
              <a:t>Pandas - Organize image pair metadata and labels</a:t>
            </a:r>
            <a:endParaRPr sz="7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dk1"/>
                </a:solidFill>
              </a:rPr>
              <a:t>Matplotlib - Plot training curves, signature samples</a:t>
            </a:r>
            <a:endParaRPr sz="7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dk1"/>
                </a:solidFill>
              </a:rPr>
              <a:t>Scikit-learn - Evaluate accuracy, precision</a:t>
            </a:r>
            <a:endParaRPr sz="7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1426340" y="410000"/>
            <a:ext cx="6160500" cy="6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UPDATED BLOCK DIAGRAM</a:t>
            </a:r>
          </a:p>
        </p:txBody>
      </p:sp>
      <p:sp>
        <p:nvSpPr>
          <p:cNvPr id="120" name="Google Shape;120;p16"/>
          <p:cNvSpPr/>
          <p:nvPr/>
        </p:nvSpPr>
        <p:spPr>
          <a:xfrm>
            <a:off x="229350" y="1297831"/>
            <a:ext cx="1197000" cy="75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Signature A</a:t>
            </a:r>
            <a:endParaRPr/>
          </a:p>
        </p:txBody>
      </p:sp>
      <p:cxnSp>
        <p:nvCxnSpPr>
          <p:cNvPr id="121" name="Google Shape;121;p16"/>
          <p:cNvCxnSpPr>
            <a:stCxn id="120" idx="3"/>
            <a:endCxn id="122" idx="1"/>
          </p:cNvCxnSpPr>
          <p:nvPr/>
        </p:nvCxnSpPr>
        <p:spPr>
          <a:xfrm>
            <a:off x="1426350" y="1677481"/>
            <a:ext cx="35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" name="Google Shape;122;p16"/>
          <p:cNvSpPr/>
          <p:nvPr/>
        </p:nvSpPr>
        <p:spPr>
          <a:xfrm>
            <a:off x="1785082" y="1297831"/>
            <a:ext cx="1197000" cy="7593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our own CNN</a:t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3451787" y="1297831"/>
            <a:ext cx="1197000" cy="759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Vector A</a:t>
            </a:r>
            <a:endParaRPr/>
          </a:p>
        </p:txBody>
      </p:sp>
      <p:cxnSp>
        <p:nvCxnSpPr>
          <p:cNvPr id="124" name="Google Shape;124;p16"/>
          <p:cNvCxnSpPr>
            <a:stCxn id="122" idx="3"/>
            <a:endCxn id="123" idx="1"/>
          </p:cNvCxnSpPr>
          <p:nvPr/>
        </p:nvCxnSpPr>
        <p:spPr>
          <a:xfrm>
            <a:off x="2982082" y="1677481"/>
            <a:ext cx="46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" name="Google Shape;125;p16"/>
          <p:cNvSpPr/>
          <p:nvPr/>
        </p:nvSpPr>
        <p:spPr>
          <a:xfrm>
            <a:off x="229350" y="4024739"/>
            <a:ext cx="1197000" cy="7593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Signature B</a:t>
            </a:r>
            <a:endParaRPr/>
          </a:p>
        </p:txBody>
      </p:sp>
      <p:cxnSp>
        <p:nvCxnSpPr>
          <p:cNvPr id="126" name="Google Shape;126;p16"/>
          <p:cNvCxnSpPr>
            <a:endCxn id="127" idx="1"/>
          </p:cNvCxnSpPr>
          <p:nvPr/>
        </p:nvCxnSpPr>
        <p:spPr>
          <a:xfrm>
            <a:off x="1426390" y="4404389"/>
            <a:ext cx="35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" name="Google Shape;127;p16"/>
          <p:cNvSpPr/>
          <p:nvPr/>
        </p:nvSpPr>
        <p:spPr>
          <a:xfrm>
            <a:off x="1785190" y="4024739"/>
            <a:ext cx="1197000" cy="7593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our own CNN</a:t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3451859" y="4024739"/>
            <a:ext cx="1197000" cy="759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Vector B</a:t>
            </a:r>
            <a:endParaRPr/>
          </a:p>
        </p:txBody>
      </p:sp>
      <p:cxnSp>
        <p:nvCxnSpPr>
          <p:cNvPr id="129" name="Google Shape;129;p16"/>
          <p:cNvCxnSpPr>
            <a:endCxn id="128" idx="1"/>
          </p:cNvCxnSpPr>
          <p:nvPr/>
        </p:nvCxnSpPr>
        <p:spPr>
          <a:xfrm>
            <a:off x="2982359" y="4404389"/>
            <a:ext cx="469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0" name="Google Shape;130;p16"/>
          <p:cNvSpPr/>
          <p:nvPr/>
        </p:nvSpPr>
        <p:spPr>
          <a:xfrm>
            <a:off x="3451859" y="2596032"/>
            <a:ext cx="1197000" cy="759300"/>
          </a:xfrm>
          <a:prstGeom prst="rect">
            <a:avLst/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Contrastive Loss Function</a:t>
            </a:r>
            <a:endParaRPr/>
          </a:p>
        </p:txBody>
      </p:sp>
      <p:cxnSp>
        <p:nvCxnSpPr>
          <p:cNvPr id="131" name="Google Shape;131;p16"/>
          <p:cNvCxnSpPr>
            <a:stCxn id="128" idx="0"/>
            <a:endCxn id="130" idx="2"/>
          </p:cNvCxnSpPr>
          <p:nvPr/>
        </p:nvCxnSpPr>
        <p:spPr>
          <a:xfrm rot="10800000">
            <a:off x="4050359" y="3355439"/>
            <a:ext cx="0" cy="6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16"/>
          <p:cNvCxnSpPr>
            <a:stCxn id="123" idx="2"/>
            <a:endCxn id="130" idx="0"/>
          </p:cNvCxnSpPr>
          <p:nvPr/>
        </p:nvCxnSpPr>
        <p:spPr>
          <a:xfrm>
            <a:off x="4050287" y="2057131"/>
            <a:ext cx="0" cy="53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" name="Google Shape;133;p16"/>
          <p:cNvSpPr/>
          <p:nvPr/>
        </p:nvSpPr>
        <p:spPr>
          <a:xfrm>
            <a:off x="5118550" y="1947003"/>
            <a:ext cx="1197000" cy="7593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Genuine = 1</a:t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5118537" y="3355443"/>
            <a:ext cx="1197000" cy="7593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Forged = 0</a:t>
            </a:r>
            <a:endParaRPr/>
          </a:p>
        </p:txBody>
      </p:sp>
      <p:cxnSp>
        <p:nvCxnSpPr>
          <p:cNvPr id="135" name="Google Shape;135;p16"/>
          <p:cNvCxnSpPr>
            <a:stCxn id="130" idx="3"/>
            <a:endCxn id="133" idx="1"/>
          </p:cNvCxnSpPr>
          <p:nvPr/>
        </p:nvCxnSpPr>
        <p:spPr>
          <a:xfrm rot="10800000" flipH="1">
            <a:off x="4648859" y="2326782"/>
            <a:ext cx="469800" cy="64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16"/>
          <p:cNvCxnSpPr>
            <a:stCxn id="130" idx="3"/>
            <a:endCxn id="134" idx="1"/>
          </p:cNvCxnSpPr>
          <p:nvPr/>
        </p:nvCxnSpPr>
        <p:spPr>
          <a:xfrm>
            <a:off x="4648859" y="2975682"/>
            <a:ext cx="469800" cy="7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" name="Google Shape;137;p16"/>
          <p:cNvSpPr/>
          <p:nvPr/>
        </p:nvSpPr>
        <p:spPr>
          <a:xfrm>
            <a:off x="1876690" y="3121073"/>
            <a:ext cx="1014000" cy="6339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CNN</a:t>
            </a:r>
            <a:endParaRPr/>
          </a:p>
        </p:txBody>
      </p:sp>
      <p:cxnSp>
        <p:nvCxnSpPr>
          <p:cNvPr id="138" name="Google Shape;138;p16"/>
          <p:cNvCxnSpPr>
            <a:stCxn id="125" idx="3"/>
            <a:endCxn id="137" idx="1"/>
          </p:cNvCxnSpPr>
          <p:nvPr/>
        </p:nvCxnSpPr>
        <p:spPr>
          <a:xfrm rot="10800000" flipH="1">
            <a:off x="1426350" y="3438089"/>
            <a:ext cx="450300" cy="9663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9" name="Google Shape;139;p16"/>
          <p:cNvSpPr/>
          <p:nvPr/>
        </p:nvSpPr>
        <p:spPr>
          <a:xfrm>
            <a:off x="1876615" y="2217369"/>
            <a:ext cx="1014000" cy="6339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CNN</a:t>
            </a:r>
            <a:endParaRPr/>
          </a:p>
        </p:txBody>
      </p:sp>
      <p:cxnSp>
        <p:nvCxnSpPr>
          <p:cNvPr id="140" name="Google Shape;140;p16"/>
          <p:cNvCxnSpPr>
            <a:stCxn id="120" idx="3"/>
            <a:endCxn id="139" idx="1"/>
          </p:cNvCxnSpPr>
          <p:nvPr/>
        </p:nvCxnSpPr>
        <p:spPr>
          <a:xfrm>
            <a:off x="1426350" y="1677481"/>
            <a:ext cx="450300" cy="8568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141;p16"/>
          <p:cNvCxnSpPr>
            <a:stCxn id="139" idx="3"/>
            <a:endCxn id="123" idx="1"/>
          </p:cNvCxnSpPr>
          <p:nvPr/>
        </p:nvCxnSpPr>
        <p:spPr>
          <a:xfrm rot="10800000" flipH="1">
            <a:off x="2890615" y="1677519"/>
            <a:ext cx="561300" cy="85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142;p16"/>
          <p:cNvCxnSpPr>
            <a:stCxn id="137" idx="3"/>
            <a:endCxn id="128" idx="1"/>
          </p:cNvCxnSpPr>
          <p:nvPr/>
        </p:nvCxnSpPr>
        <p:spPr>
          <a:xfrm>
            <a:off x="2890690" y="3438023"/>
            <a:ext cx="561300" cy="96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3" name="Google Shape;143;p16"/>
          <p:cNvSpPr/>
          <p:nvPr/>
        </p:nvSpPr>
        <p:spPr>
          <a:xfrm>
            <a:off x="6926175" y="2596028"/>
            <a:ext cx="1197000" cy="7593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CNN accuracies</a:t>
            </a:r>
            <a:endParaRPr/>
          </a:p>
        </p:txBody>
      </p:sp>
      <p:cxnSp>
        <p:nvCxnSpPr>
          <p:cNvPr id="144" name="Google Shape;144;p16"/>
          <p:cNvCxnSpPr>
            <a:stCxn id="133" idx="3"/>
            <a:endCxn id="143" idx="1"/>
          </p:cNvCxnSpPr>
          <p:nvPr/>
        </p:nvCxnSpPr>
        <p:spPr>
          <a:xfrm>
            <a:off x="6315550" y="2326653"/>
            <a:ext cx="610500" cy="64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Google Shape;145;p16"/>
          <p:cNvCxnSpPr>
            <a:stCxn id="134" idx="3"/>
            <a:endCxn id="143" idx="1"/>
          </p:cNvCxnSpPr>
          <p:nvPr/>
        </p:nvCxnSpPr>
        <p:spPr>
          <a:xfrm rot="10800000" flipH="1">
            <a:off x="6315537" y="2975793"/>
            <a:ext cx="610500" cy="7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POTENTIAL CHALLENGES</a:t>
            </a:r>
          </a:p>
        </p:txBody>
      </p:sp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Signature Variation: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Even genuine signatures can vary from the same person depending on pressure, speed which can result in a mistaken classification of forgery.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Skilled Forgeries: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Some forgeries are visually very close to genuine signatures especially if it's done by a professional.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Threshold Tuning for Similarity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With Siamese Network, determining the threshold of similarity will be difficult and require careful tuning.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>
            <a:spLocks noGrp="1"/>
          </p:cNvSpPr>
          <p:nvPr>
            <p:ph type="title"/>
          </p:nvPr>
        </p:nvSpPr>
        <p:spPr>
          <a:xfrm>
            <a:off x="311700" y="339538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PRE-TRAINED MODEL</a:t>
            </a:r>
          </a:p>
        </p:txBody>
      </p:sp>
      <p:sp>
        <p:nvSpPr>
          <p:cNvPr id="169" name="Google Shape;169;p20"/>
          <p:cNvSpPr txBox="1">
            <a:spLocks noGrp="1"/>
          </p:cNvSpPr>
          <p:nvPr>
            <p:ph type="body" idx="1"/>
          </p:nvPr>
        </p:nvSpPr>
        <p:spPr>
          <a:xfrm>
            <a:off x="265205" y="1624500"/>
            <a:ext cx="4448100" cy="31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This dataset contains two folders:</a:t>
            </a:r>
            <a:endParaRPr dirty="0">
              <a:solidFill>
                <a:schemeClr val="dk1"/>
              </a:solidFill>
            </a:endParaRPr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Train Dataset: 1700 images</a:t>
            </a:r>
            <a:endParaRPr dirty="0">
              <a:solidFill>
                <a:schemeClr val="dk1"/>
              </a:solidFill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Test Dataset: 500 images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00" b="1" dirty="0">
                <a:solidFill>
                  <a:schemeClr val="dk1"/>
                </a:solidFill>
              </a:rPr>
              <a:t>MODEL PARAMETERS:</a:t>
            </a:r>
            <a:endParaRPr sz="34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Batch size:</a:t>
            </a:r>
            <a:r>
              <a:rPr lang="en" dirty="0">
                <a:solidFill>
                  <a:schemeClr val="dk1"/>
                </a:solidFill>
              </a:rPr>
              <a:t> 32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Epoch:</a:t>
            </a:r>
            <a:r>
              <a:rPr lang="en" dirty="0">
                <a:solidFill>
                  <a:schemeClr val="dk1"/>
                </a:solidFill>
              </a:rPr>
              <a:t> 20</a:t>
            </a:r>
            <a:endParaRPr dirty="0">
              <a:solidFill>
                <a:schemeClr val="dk1"/>
              </a:solidFill>
            </a:endParaRPr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★"/>
            </a:pPr>
            <a:r>
              <a:rPr lang="en" dirty="0">
                <a:solidFill>
                  <a:schemeClr val="dk1"/>
                </a:solidFill>
              </a:rPr>
              <a:t>Preprocessed into signature pairs for Siamese learning.</a:t>
            </a:r>
            <a:endParaRPr dirty="0">
              <a:solidFill>
                <a:schemeClr val="dk1"/>
              </a:solidFill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★"/>
            </a:pPr>
            <a:r>
              <a:rPr lang="en" dirty="0">
                <a:solidFill>
                  <a:schemeClr val="dk1"/>
                </a:solidFill>
              </a:rPr>
              <a:t>Convolution Neural Network Layers.</a:t>
            </a:r>
            <a:endParaRPr dirty="0">
              <a:solidFill>
                <a:schemeClr val="dk1"/>
              </a:solidFill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★"/>
            </a:pPr>
            <a:r>
              <a:rPr lang="en" dirty="0">
                <a:solidFill>
                  <a:schemeClr val="dk1"/>
                </a:solidFill>
              </a:rPr>
              <a:t>RELU Activation Function.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909250" y="1017788"/>
            <a:ext cx="2810400" cy="77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20" title="original_1_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250" y="1023175"/>
            <a:ext cx="1405200" cy="75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 title="forgeries_1_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4450" y="1023200"/>
            <a:ext cx="1405199" cy="75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0"/>
          <p:cNvCxnSpPr>
            <a:stCxn id="170" idx="2"/>
          </p:cNvCxnSpPr>
          <p:nvPr/>
        </p:nvCxnSpPr>
        <p:spPr>
          <a:xfrm rot="10800000">
            <a:off x="2314450" y="1017788"/>
            <a:ext cx="0" cy="77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" name="Google Shape;174;p20"/>
          <p:cNvSpPr txBox="1"/>
          <p:nvPr/>
        </p:nvSpPr>
        <p:spPr>
          <a:xfrm>
            <a:off x="1069000" y="1542550"/>
            <a:ext cx="1085700" cy="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Original</a:t>
            </a:r>
            <a:endParaRPr sz="4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2474200" y="1542550"/>
            <a:ext cx="1085700" cy="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Forged</a:t>
            </a:r>
            <a:endParaRPr sz="4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5813" y="409988"/>
            <a:ext cx="4448175" cy="44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UPDATE/DATA PREPROCESSING</a:t>
            </a:r>
            <a:endParaRPr/>
          </a:p>
        </p:txBody>
      </p:sp>
      <p:graphicFrame>
        <p:nvGraphicFramePr>
          <p:cNvPr id="163" name="Google Shape;163;p19"/>
          <p:cNvGraphicFramePr/>
          <p:nvPr/>
        </p:nvGraphicFramePr>
        <p:xfrm>
          <a:off x="465200" y="1237063"/>
          <a:ext cx="8520600" cy="3687461"/>
        </p:xfrm>
        <a:graphic>
          <a:graphicData uri="http://schemas.openxmlformats.org/drawingml/2006/table">
            <a:tbl>
              <a:tblPr>
                <a:noFill/>
                <a:tableStyleId>{4325AB43-8B3F-4DD3-BDA5-CEE7E610CD56}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2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Key Limitations with Shared Model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Modifications/Updates Performed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Labels(“original” or “forged”)  were assigned based on a csv file names, instead of the prediction by the model.</a:t>
                      </a:r>
                      <a:endParaRPr sz="18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Integrated data labeling to compute predicted labels based on the model dissimilarity values.</a:t>
                      </a:r>
                      <a:endParaRPr sz="18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8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 Classification or prediction was performed.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Included true labels (actual labels)  to assess the model’s predictions, enabling correctness verification.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 or performance evaluation was not performed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Updated codes enable performance evaluation of the model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title"/>
          </p:nvPr>
        </p:nvSpPr>
        <p:spPr>
          <a:xfrm>
            <a:off x="289075" y="121175"/>
            <a:ext cx="8009798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DISPLAY OF PRE-TRAINED MODEL PREDITION</a:t>
            </a:r>
            <a:endParaRPr sz="2600" dirty="0"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50" y="1017800"/>
            <a:ext cx="2809226" cy="371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3850" y="961175"/>
            <a:ext cx="2910275" cy="38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4126" y="961175"/>
            <a:ext cx="3094448" cy="3771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>
          <a:extLst>
            <a:ext uri="{FF2B5EF4-FFF2-40B4-BE49-F238E27FC236}">
              <a16:creationId xmlns:a16="http://schemas.microsoft.com/office/drawing/2014/main" id="{A08339E4-1B60-F2F8-3E30-9769BCDB9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>
            <a:extLst>
              <a:ext uri="{FF2B5EF4-FFF2-40B4-BE49-F238E27FC236}">
                <a16:creationId xmlns:a16="http://schemas.microsoft.com/office/drawing/2014/main" id="{0A2AFD19-5C0B-7936-B836-90FCB1CA16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FOR THE PRETRAINED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Google Shape;157;p18">
                <a:extLst>
                  <a:ext uri="{FF2B5EF4-FFF2-40B4-BE49-F238E27FC236}">
                    <a16:creationId xmlns:a16="http://schemas.microsoft.com/office/drawing/2014/main" id="{B796F925-7B0E-ADC3-7D20-9575F14DFED5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07512" y="1119874"/>
                <a:ext cx="4537080" cy="402362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chemeClr val="dk1"/>
                    </a:solidFill>
                  </a:rPr>
                  <a:t>Training Accuracy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US" dirty="0">
                    <a:solidFill>
                      <a:schemeClr val="dk1"/>
                    </a:solidFill>
                  </a:rPr>
                  <a:t>32%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chemeClr val="dk1"/>
                    </a:solidFill>
                  </a:rPr>
                  <a:t>Predication accuracy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>
                    <a:solidFill>
                      <a:schemeClr val="dk1"/>
                    </a:solidFill>
                  </a:rPr>
                  <a:t> 30%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chemeClr val="dk1"/>
                    </a:solidFill>
                  </a:rPr>
                  <a:t>Processing Time &gt; 2hrs</a:t>
                </a:r>
              </a:p>
              <a:p>
                <a:pPr marL="11430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None/>
                </a:pPr>
                <a:endParaRPr lang="en-US" dirty="0">
                  <a:solidFill>
                    <a:schemeClr val="dk1"/>
                  </a:solidFill>
                </a:endParaRPr>
              </a:p>
              <a:p>
                <a:pPr marL="11430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None/>
                </a:pPr>
                <a:r>
                  <a:rPr lang="en-US" b="1" dirty="0">
                    <a:solidFill>
                      <a:schemeClr val="dk1"/>
                    </a:solidFill>
                  </a:rPr>
                  <a:t>Misclassifications:</a:t>
                </a:r>
              </a:p>
              <a:p>
                <a:pPr marL="11430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None/>
                </a:pPr>
                <a:r>
                  <a:rPr lang="en-US" dirty="0">
                    <a:solidFill>
                      <a:schemeClr val="dk1"/>
                    </a:solidFill>
                  </a:rPr>
                  <a:t>Original Signatures (0) = 8 out of 10.</a:t>
                </a:r>
              </a:p>
              <a:p>
                <a:pPr marL="11430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None/>
                </a:pPr>
                <a:r>
                  <a:rPr lang="en-US" dirty="0">
                    <a:solidFill>
                      <a:schemeClr val="dk1"/>
                    </a:solidFill>
                  </a:rPr>
                  <a:t>Forged Signatures (1) = 6 out of 10.</a:t>
                </a:r>
              </a:p>
              <a:p>
                <a:pPr marL="11430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None/>
                </a:pPr>
                <a:endParaRPr lang="en-US" dirty="0">
                  <a:solidFill>
                    <a:schemeClr val="dk1"/>
                  </a:solidFill>
                </a:endParaRP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dk1"/>
                    </a:solidFill>
                  </a:rPr>
                  <a:t>From the results, the model shows significant errors in predicting forged and original signatures</a:t>
                </a:r>
                <a:endParaRPr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57" name="Google Shape;157;p18">
                <a:extLst>
                  <a:ext uri="{FF2B5EF4-FFF2-40B4-BE49-F238E27FC236}">
                    <a16:creationId xmlns:a16="http://schemas.microsoft.com/office/drawing/2014/main" id="{B796F925-7B0E-ADC3-7D20-9575F14DFED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7512" y="1119874"/>
                <a:ext cx="4537080" cy="40236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0F93D441-E156-04FD-9645-ADA7662CA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993" y="923569"/>
            <a:ext cx="4537080" cy="39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819587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742</Words>
  <Application>Microsoft Office PowerPoint</Application>
  <PresentationFormat>On-screen Show (16:9)</PresentationFormat>
  <Paragraphs>119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Roboto</vt:lpstr>
      <vt:lpstr>Cambria Math</vt:lpstr>
      <vt:lpstr>Wingdings</vt:lpstr>
      <vt:lpstr>Geometric</vt:lpstr>
      <vt:lpstr>Signature Classification using Custom CNN</vt:lpstr>
      <vt:lpstr>DEFINE TASK</vt:lpstr>
      <vt:lpstr>FRAMEWORK AND LIBRARIES</vt:lpstr>
      <vt:lpstr>UPDATED BLOCK DIAGRAM</vt:lpstr>
      <vt:lpstr>POTENTIAL CHALLENGES</vt:lpstr>
      <vt:lpstr>PRE-TRAINED MODEL</vt:lpstr>
      <vt:lpstr>PROJECT UPDATE/DATA PREPROCESSING</vt:lpstr>
      <vt:lpstr>DISPLAY OF PRE-TRAINED MODEL PREDITION</vt:lpstr>
      <vt:lpstr>RESULTS FOR THE PRETRAINED MODEL</vt:lpstr>
      <vt:lpstr>CREATED MODEL</vt:lpstr>
      <vt:lpstr>DISPLAY OF CREATED MODEL PREDITIONS</vt:lpstr>
      <vt:lpstr>RESULTS FOR THE CREATED MODEL</vt:lpstr>
      <vt:lpstr>SOME TAKEAWAYS.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Chinwe Aghadinuno</dc:creator>
  <cp:lastModifiedBy>Chinwe Aghadinuno</cp:lastModifiedBy>
  <cp:revision>7</cp:revision>
  <dcterms:modified xsi:type="dcterms:W3CDTF">2025-05-07T18:55:52Z</dcterms:modified>
</cp:coreProperties>
</file>