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6" r:id="rId9"/>
    <p:sldId id="265" r:id="rId10"/>
    <p:sldId id="268" r:id="rId11"/>
    <p:sldId id="269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9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56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9FA04-5E4B-6749-A281-16C61095A495}" type="datetimeFigureOut">
              <a:rPr lang="en-US" smtClean="0"/>
              <a:t>02/02/2016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E4D6C-473B-754B-9FA2-84D81C09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E4D6C-473B-754B-9FA2-84D81C09FE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4A71-46E0-2844-8EB3-F30D37BF5F37}" type="datetimeFigureOut">
              <a:rPr lang="en-US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package" Target="../embeddings/Microsoft_Word_Document1.docx"/><Relationship Id="rId9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05" y="316266"/>
            <a:ext cx="8402788" cy="2424070"/>
          </a:xfrm>
        </p:spPr>
        <p:txBody>
          <a:bodyPr>
            <a:normAutofit/>
          </a:bodyPr>
          <a:lstStyle/>
          <a:p>
            <a:r>
              <a:rPr lang="en-GB" sz="3600" dirty="0"/>
              <a:t>Are you being served: A Framework to manage Cloud outage repair times for Small Medium Enterprises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Jonathan Dunne</a:t>
            </a:r>
          </a:p>
          <a:p>
            <a:r>
              <a:rPr lang="en-US" sz="2800" dirty="0" err="1" smtClean="0"/>
              <a:t>Netlab</a:t>
            </a:r>
            <a:r>
              <a:rPr lang="en-US" sz="2800" dirty="0" smtClean="0"/>
              <a:t> – 28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January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5" y="5207000"/>
            <a:ext cx="2057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9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– Regression testing for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8133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1900" dirty="0"/>
              <a:t>The purpose of the Regression analysis is to understand if there is a relationship between outage times and other factors</a:t>
            </a:r>
            <a:r>
              <a:rPr lang="en-US" sz="1900" dirty="0" smtClean="0"/>
              <a:t>. (e.g. Data centre, component or outage type)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 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 </a:t>
            </a:r>
            <a:r>
              <a:rPr lang="en-US" sz="1900" dirty="0"/>
              <a:t>Key </a:t>
            </a:r>
            <a:r>
              <a:rPr lang="en-US" sz="1900" dirty="0" smtClean="0"/>
              <a:t>findings:</a:t>
            </a:r>
            <a:endParaRPr lang="en-US" sz="1900" dirty="0"/>
          </a:p>
          <a:p>
            <a:pPr>
              <a:buFont typeface="Lucida Grande"/>
              <a:buChar char="-"/>
            </a:pPr>
            <a:r>
              <a:rPr lang="en-US" sz="1900" dirty="0" smtClean="0"/>
              <a:t>Outage </a:t>
            </a:r>
            <a:r>
              <a:rPr lang="en-US" sz="1900" dirty="0"/>
              <a:t>times are strongly correlated with </a:t>
            </a:r>
            <a:r>
              <a:rPr lang="en-US" sz="1900" dirty="0" smtClean="0"/>
              <a:t>the E-mail component. </a:t>
            </a:r>
          </a:p>
          <a:p>
            <a:pPr>
              <a:buFont typeface="Lucida Grande"/>
              <a:buChar char="-"/>
            </a:pPr>
            <a:r>
              <a:rPr lang="en-US" sz="1900" dirty="0" smtClean="0"/>
              <a:t>Outage times are less strongly correlated to both the BSS components and network outages type outages. </a:t>
            </a:r>
          </a:p>
          <a:p>
            <a:pPr>
              <a:buFont typeface="Lucida Grande"/>
              <a:buChar char="-"/>
            </a:pPr>
            <a:r>
              <a:rPr lang="en-US" sz="1900" dirty="0" smtClean="0"/>
              <a:t>For </a:t>
            </a:r>
            <a:r>
              <a:rPr lang="en-US" sz="1900" dirty="0"/>
              <a:t>all other variables there was little evidence of correlation.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56943"/>
              </p:ext>
            </p:extLst>
          </p:nvPr>
        </p:nvGraphicFramePr>
        <p:xfrm>
          <a:off x="626533" y="4794284"/>
          <a:ext cx="7831668" cy="11490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2926"/>
                <a:gridCol w="949608"/>
                <a:gridCol w="499533"/>
                <a:gridCol w="1676256"/>
                <a:gridCol w="934052"/>
                <a:gridCol w="412292"/>
                <a:gridCol w="1301848"/>
                <a:gridCol w="944316"/>
                <a:gridCol w="420837"/>
              </a:tblGrid>
              <a:tr h="1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Data Centre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Regression effect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 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Component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Regression effect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 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Trigger Type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Regression effect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p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G3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BSS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Weak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Config-Manual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321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J3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Collaboration (Docs-Sametime)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Concurrence-Contention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E3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&amp; </a:t>
                      </a:r>
                      <a:r>
                        <a:rPr lang="en-US" sz="1000" u="none" strike="noStrike" dirty="0" smtClean="0">
                          <a:effectLst/>
                        </a:rPr>
                        <a:t>A3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Email </a:t>
                      </a:r>
                      <a:r>
                        <a:rPr lang="en-US" sz="1000" u="none" strike="noStrike" dirty="0" smtClean="0">
                          <a:effectLst/>
                        </a:rPr>
                        <a:t>(Notes-Traveler-Verse)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Strong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Disaster Recovery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3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Mixed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0.234</a:t>
                      </a:r>
                      <a:endParaRPr lang="en-US" sz="1000" dirty="0"/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Mixed Component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Hardware-Other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66102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Social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Network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Weak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6467" y="6383867"/>
            <a:ext cx="81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Lower the P value the higher the level or association /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</a:t>
            </a:r>
            <a:r>
              <a:rPr lang="en-US" dirty="0" smtClean="0"/>
              <a:t>TTD </a:t>
            </a:r>
            <a:r>
              <a:rPr lang="en-US" dirty="0" err="1" smtClean="0"/>
              <a:t>Vs</a:t>
            </a:r>
            <a:r>
              <a:rPr lang="en-US" dirty="0" smtClean="0"/>
              <a:t> TTR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518702"/>
            <a:ext cx="213360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TTD Statistics (Untransformed):</a:t>
            </a:r>
            <a:endParaRPr lang="en-US" sz="1100" b="1" dirty="0" smtClean="0"/>
          </a:p>
          <a:p>
            <a:endParaRPr lang="en-US" sz="12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229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228.81</a:t>
            </a:r>
            <a:endParaRPr lang="en-US" sz="1100" dirty="0" smtClean="0"/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1450.44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24</a:t>
            </a:r>
            <a:endParaRPr lang="en-US" sz="1100" dirty="0" smtClean="0"/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13.57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b="1" dirty="0"/>
              <a:t>TTD </a:t>
            </a:r>
            <a:r>
              <a:rPr lang="en-US" sz="1100" b="1" dirty="0" smtClean="0"/>
              <a:t>Statistic (Log Transformed)</a:t>
            </a:r>
            <a:endParaRPr lang="en-US" sz="1100" dirty="0" smtClean="0"/>
          </a:p>
          <a:p>
            <a:r>
              <a:rPr lang="en-US" sz="1100" dirty="0" smtClean="0"/>
              <a:t>Distribution </a:t>
            </a:r>
            <a:r>
              <a:rPr lang="en-US" sz="1100" dirty="0" smtClean="0"/>
              <a:t>=</a:t>
            </a:r>
            <a:r>
              <a:rPr lang="en-US" sz="1100" dirty="0" smtClean="0"/>
              <a:t>Log Normal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0.83,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ga-IE" sz="1100" dirty="0" smtClean="0"/>
              <a:t>0.46</a:t>
            </a:r>
            <a:endParaRPr lang="en-US" sz="1100" dirty="0"/>
          </a:p>
          <a:p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2999" y="4522172"/>
            <a:ext cx="21336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TTR Statistics</a:t>
            </a:r>
            <a:r>
              <a:rPr lang="en-US" sz="1100" b="1" dirty="0" smtClean="0"/>
              <a:t>:</a:t>
            </a:r>
          </a:p>
          <a:p>
            <a:endParaRPr lang="en-US" sz="12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230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108.25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162.50</a:t>
            </a:r>
            <a:endParaRPr lang="en-US" sz="1100" dirty="0" smtClean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59</a:t>
            </a:r>
            <a:endParaRPr lang="en-US" sz="1100" dirty="0" smtClean="0"/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4.75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Distribution = </a:t>
            </a:r>
            <a:r>
              <a:rPr lang="en-US" sz="1100" dirty="0"/>
              <a:t>Log </a:t>
            </a:r>
            <a:r>
              <a:rPr lang="en-US" sz="1100" dirty="0" smtClean="0"/>
              <a:t>Normal</a:t>
            </a:r>
          </a:p>
          <a:p>
            <a:r>
              <a:rPr lang="en-US" sz="1100" dirty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0.79,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0.50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67" y="1411435"/>
            <a:ext cx="2740136" cy="3107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17638"/>
            <a:ext cx="2726267" cy="31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6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620" y="1296444"/>
            <a:ext cx="8566821" cy="5250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Outage Distribution:</a:t>
            </a:r>
          </a:p>
          <a:p>
            <a:pPr lvl="1"/>
            <a:r>
              <a:rPr lang="en-US" sz="1600" dirty="0" smtClean="0"/>
              <a:t>Overall outage times can be successfully modeled by a log normal distribution </a:t>
            </a:r>
          </a:p>
          <a:p>
            <a:pPr lvl="1"/>
            <a:r>
              <a:rPr lang="en-US" sz="1600" dirty="0" smtClean="0"/>
              <a:t>The distribution is skewed which suggest great variability in service times.</a:t>
            </a:r>
          </a:p>
          <a:p>
            <a:pPr lvl="1"/>
            <a:endParaRPr lang="en-US" sz="1600" dirty="0" smtClean="0"/>
          </a:p>
          <a:p>
            <a:pPr marL="400050"/>
            <a:r>
              <a:rPr lang="en-US" sz="2000" dirty="0" smtClean="0"/>
              <a:t>Component:</a:t>
            </a:r>
          </a:p>
          <a:p>
            <a:pPr marL="800100" lvl="1"/>
            <a:r>
              <a:rPr lang="en-US" sz="1600" dirty="0" smtClean="0"/>
              <a:t>Mean outage times vary by component. Collaboration outages recorded the shortest mean outage times, with BSS &amp; Social the longest.</a:t>
            </a: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Operations teams can be elastic in size to  target specific components on a per outage basis.</a:t>
            </a:r>
          </a:p>
          <a:p>
            <a:pPr marL="800100" lvl="1"/>
            <a:endParaRPr lang="en-US" sz="1600" dirty="0" smtClean="0">
              <a:solidFill>
                <a:srgbClr val="FF0000"/>
              </a:solidFill>
            </a:endParaRPr>
          </a:p>
          <a:p>
            <a:pPr marL="400050"/>
            <a:r>
              <a:rPr lang="en-US" sz="2000" dirty="0" smtClean="0">
                <a:solidFill>
                  <a:srgbClr val="000000"/>
                </a:solidFill>
              </a:rPr>
              <a:t>Data Centre:</a:t>
            </a: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Mean </a:t>
            </a:r>
            <a:r>
              <a:rPr lang="en-US" sz="1600" dirty="0">
                <a:solidFill>
                  <a:srgbClr val="000000"/>
                </a:solidFill>
              </a:rPr>
              <a:t>outage times </a:t>
            </a:r>
            <a:r>
              <a:rPr lang="en-US" sz="1600" dirty="0" smtClean="0">
                <a:solidFill>
                  <a:srgbClr val="000000"/>
                </a:solidFill>
              </a:rPr>
              <a:t>vary </a:t>
            </a:r>
            <a:r>
              <a:rPr lang="en-US" sz="1600" dirty="0">
                <a:solidFill>
                  <a:srgbClr val="000000"/>
                </a:solidFill>
              </a:rPr>
              <a:t>by component. </a:t>
            </a:r>
            <a:r>
              <a:rPr lang="en-US" sz="1600" dirty="0" smtClean="0">
                <a:solidFill>
                  <a:srgbClr val="000000"/>
                </a:solidFill>
              </a:rPr>
              <a:t>Medium use data centres recorded </a:t>
            </a: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dirty="0" smtClean="0">
                <a:solidFill>
                  <a:srgbClr val="000000"/>
                </a:solidFill>
              </a:rPr>
              <a:t>longest </a:t>
            </a:r>
            <a:r>
              <a:rPr lang="en-US" sz="1600" dirty="0">
                <a:solidFill>
                  <a:srgbClr val="000000"/>
                </a:solidFill>
              </a:rPr>
              <a:t>mean outage </a:t>
            </a:r>
            <a:r>
              <a:rPr lang="en-US" sz="1600" dirty="0" smtClean="0">
                <a:solidFill>
                  <a:srgbClr val="000000"/>
                </a:solidFill>
              </a:rPr>
              <a:t>times, with Low usage the longest.</a:t>
            </a:r>
            <a:endParaRPr lang="en-US" sz="1600" dirty="0">
              <a:solidFill>
                <a:srgbClr val="000000"/>
              </a:solidFill>
            </a:endParaRP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Operations teams should standardize problem determination techniques to ensure uniform resolution times. </a:t>
            </a:r>
          </a:p>
          <a:p>
            <a:pPr marL="800100" lvl="1"/>
            <a:endParaRPr lang="en-US" sz="1600" dirty="0">
              <a:solidFill>
                <a:srgbClr val="FF0000"/>
              </a:solidFill>
            </a:endParaRPr>
          </a:p>
          <a:p>
            <a:pPr marL="400050"/>
            <a:r>
              <a:rPr lang="en-US" sz="2000" dirty="0" smtClean="0">
                <a:solidFill>
                  <a:srgbClr val="000000"/>
                </a:solidFill>
              </a:rPr>
              <a:t>Failure Type: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Mean outage times vary significantly by failure type. Configuration-Human error and Network outages take the longest to resolve.</a:t>
            </a: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Investing in best of breed automation assets and state of the art monitoring will significantly reduce configuration issues while providing more awareness of network health.</a:t>
            </a:r>
            <a:endParaRPr lang="en-US" sz="1600" dirty="0">
              <a:solidFill>
                <a:srgbClr val="000000"/>
              </a:solidFill>
            </a:endParaRP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95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2000" dirty="0" smtClean="0"/>
              <a:t>Our study has shown:</a:t>
            </a:r>
          </a:p>
          <a:p>
            <a:pPr marL="400050"/>
            <a:endParaRPr lang="en-US" sz="2000" dirty="0" smtClean="0"/>
          </a:p>
          <a:p>
            <a:pPr marL="800100" lvl="1"/>
            <a:r>
              <a:rPr lang="en-US" sz="1800" dirty="0" smtClean="0"/>
              <a:t>The log normal distribution is an effective method to model cloud </a:t>
            </a:r>
            <a:r>
              <a:rPr lang="en-US" sz="1800" dirty="0"/>
              <a:t>o</a:t>
            </a:r>
            <a:r>
              <a:rPr lang="en-US" sz="1800" dirty="0" smtClean="0"/>
              <a:t>utage events.</a:t>
            </a:r>
          </a:p>
          <a:p>
            <a:pPr marL="800100" lvl="1"/>
            <a:endParaRPr lang="en-US" sz="1800" dirty="0" smtClean="0"/>
          </a:p>
          <a:p>
            <a:pPr marL="800100" lvl="1"/>
            <a:r>
              <a:rPr lang="en-US" sz="1800" dirty="0" smtClean="0">
                <a:solidFill>
                  <a:srgbClr val="000000"/>
                </a:solidFill>
              </a:rPr>
              <a:t>Outage event data can  be used to create outage event resolution frameworks.</a:t>
            </a:r>
          </a:p>
          <a:p>
            <a:pPr marL="800100" lvl="1"/>
            <a:endParaRPr lang="en-US" sz="1800" dirty="0" smtClean="0">
              <a:solidFill>
                <a:srgbClr val="FF0000"/>
              </a:solidFill>
            </a:endParaRPr>
          </a:p>
          <a:p>
            <a:pPr marL="800100" lvl="1"/>
            <a:r>
              <a:rPr lang="en-US" sz="1800" dirty="0" smtClean="0">
                <a:solidFill>
                  <a:srgbClr val="000000"/>
                </a:solidFill>
              </a:rPr>
              <a:t>Our framework will allow operation teams to focus on specific outage events and rapidly reduce their remediation times.</a:t>
            </a:r>
          </a:p>
          <a:p>
            <a:pPr marL="51435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51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Background Research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US" dirty="0" smtClean="0"/>
              <a:t>4. Analysis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Results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Software as a service (</a:t>
            </a:r>
            <a:r>
              <a:rPr lang="en-US" dirty="0" err="1"/>
              <a:t>SaaS</a:t>
            </a:r>
            <a:r>
              <a:rPr lang="en-US" dirty="0"/>
              <a:t>) is a software licensing and delivery model in which software is licensed on a subscription basis and is centrally hosted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to medium enterprises (SME’s) </a:t>
            </a:r>
            <a:r>
              <a:rPr lang="en-US" dirty="0" smtClean="0"/>
              <a:t>represent </a:t>
            </a:r>
            <a:r>
              <a:rPr lang="en-US" dirty="0"/>
              <a:t>79% of all employment </a:t>
            </a:r>
            <a:r>
              <a:rPr lang="en-US" dirty="0" smtClean="0"/>
              <a:t>with the EU. Annual </a:t>
            </a:r>
            <a:r>
              <a:rPr lang="en-US" dirty="0"/>
              <a:t>turnover in excess of €</a:t>
            </a:r>
            <a:r>
              <a:rPr lang="en-US" dirty="0" smtClean="0"/>
              <a:t>440 billion.</a:t>
            </a:r>
          </a:p>
          <a:p>
            <a:endParaRPr lang="en-US" dirty="0"/>
          </a:p>
          <a:p>
            <a:r>
              <a:rPr lang="en-US" dirty="0"/>
              <a:t>Nine out of ten SME’s in Europe have less than ten employees, which makes </a:t>
            </a:r>
            <a:r>
              <a:rPr lang="en-US" dirty="0" smtClean="0"/>
              <a:t>servicing of cloud outages a </a:t>
            </a:r>
            <a:r>
              <a:rPr lang="en-US" dirty="0"/>
              <a:t>non-trivial effort.</a:t>
            </a:r>
          </a:p>
          <a:p>
            <a:endParaRPr lang="en-US" dirty="0"/>
          </a:p>
          <a:p>
            <a:r>
              <a:rPr lang="en-US" dirty="0" smtClean="0"/>
              <a:t>SME’s need a framework which can best </a:t>
            </a:r>
            <a:r>
              <a:rPr lang="en-US" dirty="0"/>
              <a:t>utilise their limited </a:t>
            </a:r>
            <a:r>
              <a:rPr lang="en-US" dirty="0" smtClean="0"/>
              <a:t>operations  </a:t>
            </a:r>
            <a:r>
              <a:rPr lang="en-US" dirty="0"/>
              <a:t>resources </a:t>
            </a:r>
            <a:r>
              <a:rPr lang="en-US" dirty="0" smtClean="0"/>
              <a:t>to service system outages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core idea of </a:t>
            </a:r>
            <a:r>
              <a:rPr lang="en-US" dirty="0" smtClean="0"/>
              <a:t>our </a:t>
            </a:r>
            <a:r>
              <a:rPr lang="en-US" dirty="0"/>
              <a:t>framework is </a:t>
            </a:r>
            <a:r>
              <a:rPr lang="en-US" dirty="0" smtClean="0"/>
              <a:t>to outline which outages types contribute to higher service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59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Software as a Service</a:t>
            </a:r>
            <a:endParaRPr lang="en-US" sz="1600" dirty="0" smtClean="0"/>
          </a:p>
          <a:p>
            <a:pPr lvl="1"/>
            <a:r>
              <a:rPr lang="en-US" sz="1600" dirty="0" smtClean="0"/>
              <a:t>Key evangelists:</a:t>
            </a:r>
          </a:p>
          <a:p>
            <a:pPr lvl="1"/>
            <a:endParaRPr lang="en-US" sz="1600" dirty="0" smtClean="0"/>
          </a:p>
          <a:p>
            <a:endParaRPr lang="en-US" sz="2200" dirty="0" smtClean="0"/>
          </a:p>
          <a:p>
            <a:r>
              <a:rPr lang="en-US" sz="2200" dirty="0" smtClean="0"/>
              <a:t>Cloud Outages in 2015</a:t>
            </a:r>
          </a:p>
          <a:p>
            <a:pPr lvl="1"/>
            <a:r>
              <a:rPr lang="en-US" sz="1700" dirty="0" smtClean="0"/>
              <a:t>Verizon (40 hours offline)</a:t>
            </a:r>
          </a:p>
          <a:p>
            <a:pPr lvl="1"/>
            <a:r>
              <a:rPr lang="en-US" sz="1700" dirty="0" err="1" smtClean="0"/>
              <a:t>iCloud</a:t>
            </a:r>
            <a:r>
              <a:rPr lang="en-US" sz="1700" dirty="0" smtClean="0"/>
              <a:t> (12 &amp; 7 hours)</a:t>
            </a:r>
          </a:p>
          <a:p>
            <a:pPr lvl="1"/>
            <a:r>
              <a:rPr lang="en-US" sz="1700" dirty="0" smtClean="0"/>
              <a:t>Windows Azure (2 hours)</a:t>
            </a:r>
          </a:p>
          <a:p>
            <a:pPr lvl="1"/>
            <a:r>
              <a:rPr lang="en-US" sz="1700" dirty="0" smtClean="0"/>
              <a:t>Starbucks (2 hours)</a:t>
            </a:r>
          </a:p>
          <a:p>
            <a:pPr lvl="1"/>
            <a:r>
              <a:rPr lang="en-US" sz="1700" dirty="0" smtClean="0"/>
              <a:t>Google (Multiple. &lt; 1 hour)</a:t>
            </a:r>
          </a:p>
          <a:p>
            <a:endParaRPr lang="en-US" sz="2200" dirty="0" smtClean="0"/>
          </a:p>
          <a:p>
            <a:r>
              <a:rPr lang="en-US" sz="2200" dirty="0" smtClean="0"/>
              <a:t>Related Studies</a:t>
            </a:r>
          </a:p>
          <a:p>
            <a:pPr lvl="1"/>
            <a:r>
              <a:rPr lang="en-US" sz="1700" dirty="0" err="1" smtClean="0"/>
              <a:t>Kleyner</a:t>
            </a:r>
            <a:r>
              <a:rPr lang="en-US" sz="1700" dirty="0" smtClean="0"/>
              <a:t> &amp; O’Connor : Outage times for repairable systems can be best modeled with a log-normal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78" y="1977176"/>
            <a:ext cx="597124" cy="597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9" y="1983526"/>
            <a:ext cx="968871" cy="574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36" y="2010625"/>
            <a:ext cx="563675" cy="563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063" y="1985632"/>
            <a:ext cx="605366" cy="605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144" y="1985632"/>
            <a:ext cx="765217" cy="622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6534" y="1983526"/>
            <a:ext cx="711199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Our study collected data from:</a:t>
            </a:r>
          </a:p>
          <a:p>
            <a:pPr lvl="1"/>
            <a:r>
              <a:rPr lang="en-US" sz="1600" dirty="0" smtClean="0"/>
              <a:t>250 outage reports from </a:t>
            </a:r>
            <a:r>
              <a:rPr lang="en-US" sz="1600" dirty="0"/>
              <a:t>a large </a:t>
            </a:r>
            <a:r>
              <a:rPr lang="en-US" sz="1600" dirty="0" smtClean="0"/>
              <a:t>cloud </a:t>
            </a:r>
            <a:r>
              <a:rPr lang="en-US" sz="1600" dirty="0"/>
              <a:t>based </a:t>
            </a:r>
            <a:r>
              <a:rPr lang="en-US" sz="1600" dirty="0" smtClean="0"/>
              <a:t>system. </a:t>
            </a:r>
          </a:p>
          <a:p>
            <a:pPr lvl="1"/>
            <a:r>
              <a:rPr lang="en-US" sz="1600" dirty="0" smtClean="0"/>
              <a:t>Data was </a:t>
            </a:r>
            <a:r>
              <a:rPr lang="en-US" sz="1600" dirty="0"/>
              <a:t>collected over a 12-month period (Jan - Dec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Four main components: Business support System (BSS) Collaboration, Email and Social.</a:t>
            </a:r>
          </a:p>
          <a:p>
            <a:pPr lvl="1"/>
            <a:r>
              <a:rPr lang="en-US" sz="1600" dirty="0" smtClean="0"/>
              <a:t>Three data centres deployed globally.</a:t>
            </a:r>
          </a:p>
          <a:p>
            <a:endParaRPr lang="en-US" sz="2000" dirty="0" smtClean="0"/>
          </a:p>
          <a:p>
            <a:r>
              <a:rPr lang="en-US" sz="2000" dirty="0" smtClean="0"/>
              <a:t>Reviewing the data, the following questions needed answering:</a:t>
            </a:r>
          </a:p>
          <a:p>
            <a:pPr lvl="1"/>
            <a:r>
              <a:rPr lang="en-GB" sz="1600" dirty="0"/>
              <a:t>How are the times of cloud outage events distributed</a:t>
            </a:r>
            <a:r>
              <a:rPr lang="en-IE" sz="1600" dirty="0"/>
              <a:t> </a:t>
            </a:r>
            <a:r>
              <a:rPr lang="en-IE" sz="1600" dirty="0" smtClean="0"/>
              <a:t>?</a:t>
            </a:r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oes </a:t>
            </a:r>
            <a:r>
              <a:rPr lang="en-GB" sz="1600" dirty="0"/>
              <a:t>the distribution vary by component? </a:t>
            </a:r>
            <a:endParaRPr lang="en-GB" sz="1600" dirty="0" smtClean="0"/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oes </a:t>
            </a:r>
            <a:r>
              <a:rPr lang="en-GB" sz="1600" dirty="0"/>
              <a:t>the distribution differ by failure category? </a:t>
            </a:r>
            <a:endParaRPr lang="en-GB" sz="1600" dirty="0" smtClean="0"/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oes </a:t>
            </a:r>
            <a:r>
              <a:rPr lang="en-GB" sz="1600" dirty="0"/>
              <a:t>the relationship differ by data centre</a:t>
            </a:r>
            <a:r>
              <a:rPr lang="en-IE" sz="1600" dirty="0"/>
              <a:t> </a:t>
            </a:r>
            <a:r>
              <a:rPr lang="en-IE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28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Outage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586" y="1417638"/>
            <a:ext cx="830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I shows the distribution of total outages events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2533" y="2159000"/>
            <a:ext cx="30734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Statistics:</a:t>
            </a:r>
          </a:p>
          <a:p>
            <a:endParaRPr lang="en-US" b="1" dirty="0" smtClean="0"/>
          </a:p>
          <a:p>
            <a:r>
              <a:rPr lang="en-US" dirty="0" smtClean="0"/>
              <a:t>Samples = 246</a:t>
            </a:r>
          </a:p>
          <a:p>
            <a:r>
              <a:rPr lang="en-US" dirty="0" smtClean="0"/>
              <a:t>Mean </a:t>
            </a:r>
            <a:r>
              <a:rPr lang="en-US" dirty="0"/>
              <a:t>= </a:t>
            </a:r>
            <a:r>
              <a:rPr lang="en-US" dirty="0" smtClean="0"/>
              <a:t>314.14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/>
              <a:t>= 1414.43</a:t>
            </a:r>
            <a:endParaRPr lang="en-US" dirty="0" smtClean="0"/>
          </a:p>
          <a:p>
            <a:r>
              <a:rPr lang="en-US" dirty="0" smtClean="0"/>
              <a:t>Median </a:t>
            </a:r>
            <a:r>
              <a:rPr lang="en-US" dirty="0"/>
              <a:t>= 105</a:t>
            </a:r>
            <a:endParaRPr lang="en-US" dirty="0" smtClean="0"/>
          </a:p>
          <a:p>
            <a:r>
              <a:rPr lang="en-US" dirty="0" smtClean="0"/>
              <a:t>Skew </a:t>
            </a:r>
            <a:r>
              <a:rPr lang="en-US" dirty="0"/>
              <a:t>= </a:t>
            </a:r>
            <a:r>
              <a:rPr lang="en-US" dirty="0" smtClean="0"/>
              <a:t>13.80</a:t>
            </a:r>
          </a:p>
          <a:p>
            <a:endParaRPr lang="en-US" dirty="0" smtClean="0"/>
          </a:p>
          <a:p>
            <a:r>
              <a:rPr lang="en-US" dirty="0" smtClean="0"/>
              <a:t>Distribution = Log Normal</a:t>
            </a:r>
          </a:p>
          <a:p>
            <a:r>
              <a:rPr lang="en-US" dirty="0" smtClean="0"/>
              <a:t>Anderson-Darling  </a:t>
            </a:r>
            <a:r>
              <a:rPr lang="en-US" dirty="0" err="1" smtClean="0"/>
              <a:t>GoF</a:t>
            </a:r>
            <a:r>
              <a:rPr lang="en-US" dirty="0" smtClean="0"/>
              <a:t> Test</a:t>
            </a:r>
          </a:p>
          <a:p>
            <a:r>
              <a:rPr lang="fi-FI" dirty="0"/>
              <a:t>AD </a:t>
            </a:r>
            <a:r>
              <a:rPr lang="fi-FI"/>
              <a:t>= </a:t>
            </a:r>
            <a:r>
              <a:rPr lang="fi-FI" smtClean="0"/>
              <a:t>0.29</a:t>
            </a:r>
            <a:endParaRPr lang="fi-FI" dirty="0"/>
          </a:p>
          <a:p>
            <a:r>
              <a:rPr lang="fi-FI" dirty="0" err="1" smtClean="0"/>
              <a:t>p</a:t>
            </a:r>
            <a:r>
              <a:rPr lang="fi-FI" dirty="0" err="1"/>
              <a:t>-value</a:t>
            </a:r>
            <a:r>
              <a:rPr lang="fi-FI" dirty="0"/>
              <a:t> = </a:t>
            </a:r>
            <a:r>
              <a:rPr lang="fi-FI" dirty="0" smtClean="0"/>
              <a:t>0.95</a:t>
            </a:r>
            <a:endParaRPr lang="en-US" dirty="0"/>
          </a:p>
          <a:p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54272"/>
            <a:ext cx="4021667" cy="44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</a:t>
            </a:r>
            <a:r>
              <a:rPr lang="en-US" dirty="0" smtClean="0"/>
              <a:t>– Distribution by Component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586" y="1231372"/>
            <a:ext cx="783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2 </a:t>
            </a:r>
            <a:r>
              <a:rPr lang="en-US" dirty="0"/>
              <a:t>shows the distribution of </a:t>
            </a:r>
            <a:r>
              <a:rPr lang="en-US" dirty="0" smtClean="0"/>
              <a:t>outage events by component: </a:t>
            </a:r>
            <a:r>
              <a:rPr lang="en-US" dirty="0"/>
              <a:t>BSS-</a:t>
            </a:r>
            <a:r>
              <a:rPr lang="en-US" dirty="0" smtClean="0"/>
              <a:t>Social, Collaboration, Mail and Mixed component (More than 2 components).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8800" y="4766104"/>
            <a:ext cx="21251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Mail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Samples= 152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258.10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423.27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126.5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5.45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0.180,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0.995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4766104"/>
            <a:ext cx="2159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Collaboration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Samples=34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189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379.33</a:t>
            </a:r>
            <a:endParaRPr lang="en-US" sz="1100" dirty="0" smtClean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61.5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3.83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0.633,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0.616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267" y="4766104"/>
            <a:ext cx="221826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BSS-Social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 = 17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274.23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639.44</a:t>
            </a:r>
            <a:endParaRPr lang="en-US" sz="1100" dirty="0" smtClean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45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3.56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0.555,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0.690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61666" y="4766104"/>
            <a:ext cx="21251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Mixed Component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Samples=43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626.95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3260.78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85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6.30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0.608,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0.639</a:t>
            </a:r>
            <a:endParaRPr lang="en-US" sz="11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527"/>
            <a:ext cx="2287079" cy="250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534" y="2053067"/>
            <a:ext cx="2157837" cy="2366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71" y="2053067"/>
            <a:ext cx="2157836" cy="236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147" y="2150534"/>
            <a:ext cx="2068965" cy="22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8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Distribution by F</a:t>
            </a:r>
            <a:r>
              <a:rPr lang="en-US" dirty="0" smtClean="0"/>
              <a:t>ailure </a:t>
            </a:r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800" y="123875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4  </a:t>
            </a:r>
            <a:r>
              <a:rPr lang="en-US" dirty="0"/>
              <a:t>shows the distribution of outage events by </a:t>
            </a:r>
            <a:r>
              <a:rPr lang="en-US" dirty="0" smtClean="0"/>
              <a:t>type: Configuration-Manual Process, Contention-Concurrency, Disaster Recovery, Network and Hardware-Other.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4518702"/>
            <a:ext cx="21336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Configuration-Manual Statistics:</a:t>
            </a:r>
          </a:p>
          <a:p>
            <a:endParaRPr lang="en-US" sz="12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74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488.61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2488.21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114.5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8.28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0.331,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0.913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89645" y="4523752"/>
            <a:ext cx="242146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Contention-Concurrency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64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238.78</a:t>
            </a:r>
            <a:endParaRPr lang="en-US" sz="1100" dirty="0" smtClean="0"/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468.62</a:t>
            </a:r>
            <a:endParaRPr lang="en-US" sz="1100" dirty="0" smtClean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86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3.69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0.248,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0.971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06303" y="4532201"/>
            <a:ext cx="1905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Disaster Recovery Statistics:</a:t>
            </a:r>
          </a:p>
          <a:p>
            <a:endParaRPr lang="en-US" sz="1100" dirty="0" smtClean="0"/>
          </a:p>
          <a:p>
            <a:r>
              <a:rPr lang="en-US" sz="1100" dirty="0" smtClean="0"/>
              <a:t>Samples </a:t>
            </a:r>
            <a:r>
              <a:rPr lang="en-US" sz="1100" dirty="0"/>
              <a:t>= </a:t>
            </a:r>
            <a:r>
              <a:rPr lang="en-US" sz="1100" dirty="0" smtClean="0"/>
              <a:t>36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134.03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160.72</a:t>
            </a:r>
            <a:endParaRPr lang="en-US" sz="1100" dirty="0"/>
          </a:p>
          <a:p>
            <a:r>
              <a:rPr lang="en-US" sz="1100" dirty="0" smtClean="0"/>
              <a:t>Median </a:t>
            </a:r>
            <a:r>
              <a:rPr lang="en-US" sz="1100" dirty="0"/>
              <a:t>= 7</a:t>
            </a:r>
            <a:r>
              <a:rPr lang="en-US" sz="1100" dirty="0" smtClean="0"/>
              <a:t>2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2.33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GOF </a:t>
            </a:r>
            <a:endParaRPr lang="en-US" sz="1100" dirty="0" smtClean="0"/>
          </a:p>
          <a:p>
            <a:r>
              <a:rPr lang="fi-FI" sz="1100" dirty="0"/>
              <a:t>AD = </a:t>
            </a:r>
            <a:r>
              <a:rPr lang="fi-FI" sz="1100" dirty="0" smtClean="0"/>
              <a:t>0.293,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0.943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5063" y="4535653"/>
            <a:ext cx="178646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Network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49</a:t>
            </a:r>
            <a:endParaRPr lang="en-US" sz="1100" b="1" dirty="0" smtClean="0"/>
          </a:p>
          <a:p>
            <a:r>
              <a:rPr lang="en-US" sz="1100" dirty="0" smtClean="0"/>
              <a:t>Mean = 314.59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590.74</a:t>
            </a:r>
            <a:endParaRPr lang="en-US" sz="1100" dirty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145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5.30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GOF </a:t>
            </a:r>
            <a:endParaRPr lang="en-US" sz="1100" dirty="0" smtClean="0"/>
          </a:p>
          <a:p>
            <a:r>
              <a:rPr lang="fi-FI" sz="1100" dirty="0" smtClean="0"/>
              <a:t>AD </a:t>
            </a:r>
            <a:r>
              <a:rPr lang="fi-FI" sz="1100" dirty="0"/>
              <a:t>= </a:t>
            </a:r>
            <a:r>
              <a:rPr lang="fi-FI" sz="1100" dirty="0" smtClean="0"/>
              <a:t>0.491,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0.756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93004" y="4555120"/>
            <a:ext cx="17526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Hardware-Other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23</a:t>
            </a:r>
            <a:endParaRPr lang="en-US" sz="1100" b="1" dirty="0" smtClean="0"/>
          </a:p>
          <a:p>
            <a:r>
              <a:rPr lang="en-US" sz="1100" dirty="0" smtClean="0"/>
              <a:t>Mean = </a:t>
            </a:r>
            <a:r>
              <a:rPr lang="en-US" sz="1100" dirty="0" smtClean="0"/>
              <a:t>243.44</a:t>
            </a:r>
            <a:endParaRPr lang="en-US" sz="1100" dirty="0" smtClean="0"/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357.54</a:t>
            </a:r>
            <a:endParaRPr lang="en-US" sz="1100" dirty="0" smtClean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91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2.11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0.275,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0.956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0288"/>
            <a:ext cx="2020033" cy="2036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63" y="2340287"/>
            <a:ext cx="1972703" cy="2036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070" y="2340289"/>
            <a:ext cx="1721527" cy="20369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800" y="2340287"/>
            <a:ext cx="1608667" cy="2059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399" y="2340288"/>
            <a:ext cx="1752601" cy="2059875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17225"/>
              </p:ext>
            </p:extLst>
          </p:nvPr>
        </p:nvGraphicFramePr>
        <p:xfrm>
          <a:off x="1531620" y="6556354"/>
          <a:ext cx="541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8" imgW="5410200" imgH="355600" progId="Word.Document.12">
                  <p:embed/>
                </p:oleObj>
              </mc:Choice>
              <mc:Fallback>
                <p:oleObj name="Document" r:id="rId8" imgW="54102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620" y="6556354"/>
                        <a:ext cx="5410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87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Distribution by </a:t>
            </a:r>
            <a:r>
              <a:rPr lang="en-US" dirty="0" smtClean="0"/>
              <a:t>Data Centre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38754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  </a:t>
            </a:r>
            <a:r>
              <a:rPr lang="en-US" dirty="0"/>
              <a:t>shows the distribution of outage events by </a:t>
            </a:r>
            <a:r>
              <a:rPr lang="en-US" dirty="0" smtClean="0"/>
              <a:t>Data Centre: High, Medium, Low use.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466" y="4874316"/>
            <a:ext cx="24299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Data Centre (A) High </a:t>
            </a:r>
            <a:r>
              <a:rPr lang="en-US" sz="1100" b="1" dirty="0" smtClean="0"/>
              <a:t>Use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 = 160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224.43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312.83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113.5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2.93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0.177,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0.995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1999" y="4905685"/>
            <a:ext cx="25315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Centre </a:t>
            </a:r>
            <a:r>
              <a:rPr lang="en-US" sz="1100" b="1" dirty="0" smtClean="0"/>
              <a:t>(B) </a:t>
            </a:r>
            <a:r>
              <a:rPr lang="en-US" sz="1100" b="1" dirty="0"/>
              <a:t>Medium </a:t>
            </a:r>
            <a:r>
              <a:rPr lang="en-US" sz="1100" b="1" dirty="0" smtClean="0"/>
              <a:t>Use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24</a:t>
            </a:r>
            <a:endParaRPr lang="en-US" sz="1100" dirty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187.67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279.97</a:t>
            </a:r>
            <a:endParaRPr lang="en-US" sz="1100" dirty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89.5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2.89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 smtClean="0"/>
              <a:t>AD </a:t>
            </a:r>
            <a:r>
              <a:rPr lang="fi-FI" sz="1100" dirty="0"/>
              <a:t>= </a:t>
            </a:r>
            <a:r>
              <a:rPr lang="fi-FI" sz="1100" dirty="0" smtClean="0"/>
              <a:t>0.215,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0.986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2800" y="4894720"/>
            <a:ext cx="2531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Centre </a:t>
            </a:r>
            <a:r>
              <a:rPr lang="en-US" sz="1200" b="1" dirty="0" smtClean="0"/>
              <a:t>(C) </a:t>
            </a:r>
            <a:r>
              <a:rPr lang="en-US" sz="1200" b="1" dirty="0"/>
              <a:t>Low </a:t>
            </a:r>
            <a:r>
              <a:rPr lang="en-US" sz="1200" b="1" dirty="0" smtClean="0"/>
              <a:t>Use Statistics:</a:t>
            </a:r>
          </a:p>
          <a:p>
            <a:endParaRPr lang="en-US" sz="1200" b="1" dirty="0" smtClean="0"/>
          </a:p>
          <a:p>
            <a:r>
              <a:rPr lang="en-US" sz="1200" dirty="0"/>
              <a:t>Samples = </a:t>
            </a:r>
            <a:r>
              <a:rPr lang="en-US" sz="1200" dirty="0" smtClean="0"/>
              <a:t>54</a:t>
            </a:r>
            <a:endParaRPr lang="en-US" sz="1200" dirty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645.39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2961.09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79.5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6.67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en-US" sz="1100" dirty="0" smtClean="0"/>
              <a:t> </a:t>
            </a:r>
            <a:r>
              <a:rPr lang="fi-FI" sz="1100" dirty="0"/>
              <a:t>AD = </a:t>
            </a:r>
            <a:r>
              <a:rPr lang="fi-FI" sz="1100" dirty="0" smtClean="0"/>
              <a:t>1.085</a:t>
            </a:r>
            <a:r>
              <a:rPr lang="fi-FI" sz="1100" dirty="0"/>
              <a:t>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0.316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2" y="2105912"/>
            <a:ext cx="2497667" cy="2739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66" y="2105912"/>
            <a:ext cx="2789767" cy="2660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33" y="2105912"/>
            <a:ext cx="2425701" cy="26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35280</TotalTime>
  <Words>1348</Words>
  <Application>Microsoft Macintosh PowerPoint</Application>
  <PresentationFormat>On-screen Show (4:3)</PresentationFormat>
  <Paragraphs>314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Word Document</vt:lpstr>
      <vt:lpstr>Are you being served: A Framework to manage Cloud outage repair times for Small Medium Enterprises</vt:lpstr>
      <vt:lpstr>Agenda:</vt:lpstr>
      <vt:lpstr>Introduction</vt:lpstr>
      <vt:lpstr>Background Research</vt:lpstr>
      <vt:lpstr>Data Set</vt:lpstr>
      <vt:lpstr>Analysis – Outage Distribution</vt:lpstr>
      <vt:lpstr>Analysis – Distribution by Component</vt:lpstr>
      <vt:lpstr>Analysis – Distribution by Failure Type</vt:lpstr>
      <vt:lpstr>Analysis – Distribution by Data Centre</vt:lpstr>
      <vt:lpstr>Analysis – Regression testing for Correlation</vt:lpstr>
      <vt:lpstr>Analysis – TTD Vs TTR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Testing: A Framework to support adoption of continuous delivery by Small Medium Enterprises</dc:title>
  <dc:creator>Jonathan Dunne</dc:creator>
  <cp:lastModifiedBy>Jonathan Dunne</cp:lastModifiedBy>
  <cp:revision>114</cp:revision>
  <cp:lastPrinted>2015-09-19T08:16:47Z</cp:lastPrinted>
  <dcterms:created xsi:type="dcterms:W3CDTF">2015-08-25T15:16:48Z</dcterms:created>
  <dcterms:modified xsi:type="dcterms:W3CDTF">2016-02-04T10:46:55Z</dcterms:modified>
</cp:coreProperties>
</file>