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4" r:id="rId8"/>
    <p:sldId id="265" r:id="rId9"/>
    <p:sldId id="266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9" autoAdjust="0"/>
    <p:restoredTop sz="94660"/>
  </p:normalViewPr>
  <p:slideViewPr>
    <p:cSldViewPr snapToGrid="0" snapToObjects="1">
      <p:cViewPr>
        <p:scale>
          <a:sx n="170" d="100"/>
          <a:sy n="170" d="100"/>
        </p:scale>
        <p:origin x="32" y="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8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8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6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6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8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3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8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3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5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C4A71-46E0-2844-8EB3-F30D37BF5F37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0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105" y="316266"/>
            <a:ext cx="8402788" cy="24240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Are you being served – </a:t>
            </a:r>
            <a:r>
              <a:rPr lang="en-US" sz="3600" dirty="0" smtClean="0"/>
              <a:t>A </a:t>
            </a:r>
            <a:r>
              <a:rPr lang="en-US" sz="3600" dirty="0" smtClean="0"/>
              <a:t>framework to manage cloud outage repair times for SME’s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54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Jonathan Dunne, David </a:t>
            </a:r>
            <a:r>
              <a:rPr lang="en-US" sz="2800" dirty="0" smtClean="0"/>
              <a:t>Malone</a:t>
            </a:r>
            <a:endParaRPr lang="en-US" sz="2800" dirty="0" smtClean="0"/>
          </a:p>
          <a:p>
            <a:r>
              <a:rPr lang="en-US" sz="2800" dirty="0" smtClean="0"/>
              <a:t>ISSC2016 </a:t>
            </a:r>
            <a:r>
              <a:rPr lang="en-US" sz="2800" dirty="0" smtClean="0"/>
              <a:t>– 21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</a:t>
            </a:r>
            <a:r>
              <a:rPr lang="en-US" sz="2800" dirty="0" smtClean="0"/>
              <a:t>June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437" y="5291666"/>
            <a:ext cx="2057400" cy="901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837" y="5291667"/>
            <a:ext cx="2003861" cy="89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9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7620" y="1296444"/>
            <a:ext cx="8566821" cy="52507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Defect Impact:</a:t>
            </a:r>
          </a:p>
          <a:p>
            <a:pPr lvl="1"/>
            <a:r>
              <a:rPr lang="en-US" sz="1600" dirty="0" smtClean="0"/>
              <a:t>Currently the customer is good at finding low impact defects (70% of total).</a:t>
            </a:r>
          </a:p>
          <a:p>
            <a:pPr lvl="1"/>
            <a:r>
              <a:rPr lang="en-US" sz="1600" dirty="0" smtClean="0"/>
              <a:t>A bug bounty scheme could motivate users to find more of these types of problems.</a:t>
            </a:r>
          </a:p>
          <a:p>
            <a:pPr lvl="1"/>
            <a:endParaRPr lang="en-US" sz="1600" dirty="0" smtClean="0"/>
          </a:p>
          <a:p>
            <a:pPr marL="400050"/>
            <a:r>
              <a:rPr lang="en-US" sz="2000" dirty="0" smtClean="0"/>
              <a:t>Defect Component:</a:t>
            </a:r>
          </a:p>
          <a:p>
            <a:pPr marL="800100" lvl="1"/>
            <a:r>
              <a:rPr lang="en-US" sz="1600" dirty="0" smtClean="0"/>
              <a:t>Customers found most field defects in the social and email components by proportion.</a:t>
            </a:r>
          </a:p>
          <a:p>
            <a:pPr marL="800100" lvl="1"/>
            <a:r>
              <a:rPr lang="en-US" sz="1600" dirty="0" smtClean="0"/>
              <a:t>Conditional probabilities tell us that a customer is more likely to find a minor impact defect in the email component  (P</a:t>
            </a:r>
            <a:r>
              <a:rPr lang="en-US" sz="1600" dirty="0"/>
              <a:t>(</a:t>
            </a:r>
            <a:r>
              <a:rPr lang="en-US" sz="1600" dirty="0" smtClean="0"/>
              <a:t>minor|email)=0.762).</a:t>
            </a:r>
          </a:p>
          <a:p>
            <a:pPr marL="800100" lvl="1"/>
            <a:r>
              <a:rPr lang="en-US" sz="1600" dirty="0" smtClean="0"/>
              <a:t>Bounty schemes can be tailor made to target specific components on a per release basis.</a:t>
            </a:r>
          </a:p>
          <a:p>
            <a:pPr marL="800100" lvl="1"/>
            <a:endParaRPr lang="en-US" sz="1600" dirty="0" smtClean="0"/>
          </a:p>
          <a:p>
            <a:pPr marL="400050"/>
            <a:r>
              <a:rPr lang="en-US" sz="2000" dirty="0" smtClean="0"/>
              <a:t>Data Centre:</a:t>
            </a:r>
          </a:p>
          <a:p>
            <a:pPr marL="800100" lvl="1"/>
            <a:r>
              <a:rPr lang="en-US" sz="1600" dirty="0" smtClean="0"/>
              <a:t>Proportionally more field defects were raised on the high and medium usage data centres. </a:t>
            </a:r>
          </a:p>
          <a:p>
            <a:pPr marL="800100" lvl="1"/>
            <a:r>
              <a:rPr lang="en-US" sz="1600" dirty="0" smtClean="0"/>
              <a:t>Conditionals tell us that for high and medium use data centres users are three time more likely to find a minor impact than a major impact defect.</a:t>
            </a:r>
          </a:p>
          <a:p>
            <a:pPr marL="800100" lvl="1"/>
            <a:r>
              <a:rPr lang="en-US" sz="1600" dirty="0" smtClean="0"/>
              <a:t>Bounty schemes could target minor impact defects on high usage data centres.</a:t>
            </a:r>
          </a:p>
          <a:p>
            <a:pPr marL="800100" lvl="1"/>
            <a:endParaRPr lang="en-US" sz="1600" dirty="0"/>
          </a:p>
          <a:p>
            <a:pPr marL="400050"/>
            <a:r>
              <a:rPr lang="en-US" sz="2000" dirty="0" smtClean="0"/>
              <a:t>Defect Type:</a:t>
            </a:r>
            <a:endParaRPr lang="en-US" sz="2000" dirty="0"/>
          </a:p>
          <a:p>
            <a:pPr marL="800100" lvl="1"/>
            <a:r>
              <a:rPr lang="en-US" sz="1600" dirty="0"/>
              <a:t>Customers are more </a:t>
            </a:r>
            <a:r>
              <a:rPr lang="en-US" sz="1600" dirty="0" smtClean="0"/>
              <a:t>likely to </a:t>
            </a:r>
            <a:r>
              <a:rPr lang="en-US" sz="1600" dirty="0"/>
              <a:t>find functional defects </a:t>
            </a:r>
            <a:r>
              <a:rPr lang="en-US" sz="1600" dirty="0" smtClean="0"/>
              <a:t>than any other type.</a:t>
            </a:r>
          </a:p>
          <a:p>
            <a:pPr marL="800100" lvl="1"/>
            <a:r>
              <a:rPr lang="en-US" sz="1600" dirty="0" smtClean="0"/>
              <a:t>Bounty schemes can prioritize minor functional defects leaving in-house test teams to re-focus on high and medium System and </a:t>
            </a:r>
            <a:r>
              <a:rPr lang="en-US" sz="1600" smtClean="0"/>
              <a:t>Performance testing.</a:t>
            </a:r>
            <a:endParaRPr lang="en-US" sz="1600" dirty="0"/>
          </a:p>
          <a:p>
            <a:pPr marL="4000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8952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/>
            <a:r>
              <a:rPr lang="en-US" sz="2000" dirty="0" smtClean="0"/>
              <a:t>Our study has shown:</a:t>
            </a:r>
          </a:p>
          <a:p>
            <a:pPr marL="400050"/>
            <a:endParaRPr lang="en-US" sz="2000" dirty="0" smtClean="0"/>
          </a:p>
          <a:p>
            <a:pPr marL="800100" lvl="1"/>
            <a:r>
              <a:rPr lang="en-US" sz="1800" dirty="0" smtClean="0"/>
              <a:t>Customers are useful at finding certain types of defects: Functional &amp; low impact.</a:t>
            </a:r>
          </a:p>
          <a:p>
            <a:pPr marL="800100" lvl="1"/>
            <a:endParaRPr lang="en-US" sz="1800" dirty="0" smtClean="0"/>
          </a:p>
          <a:p>
            <a:pPr marL="800100" lvl="1"/>
            <a:r>
              <a:rPr lang="en-US" sz="1800" dirty="0" smtClean="0"/>
              <a:t>Field defect data can be used to create in-house test frameworks.</a:t>
            </a:r>
          </a:p>
          <a:p>
            <a:pPr marL="800100" lvl="1"/>
            <a:endParaRPr lang="en-US" sz="1800" dirty="0" smtClean="0"/>
          </a:p>
          <a:p>
            <a:pPr marL="800100" lvl="1"/>
            <a:r>
              <a:rPr lang="en-US" sz="1800" dirty="0" smtClean="0"/>
              <a:t>Our framework will allow test teams to focus on high value test areas and rapidly reduce software delivery times.</a:t>
            </a:r>
          </a:p>
          <a:p>
            <a:pPr marL="51435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512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Introduction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smtClean="0"/>
              <a:t>Background Research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smtClean="0"/>
              <a:t>Dataset</a:t>
            </a:r>
          </a:p>
          <a:p>
            <a:pPr marL="0" indent="0">
              <a:buNone/>
            </a:pPr>
            <a:r>
              <a:rPr lang="en-US" dirty="0" smtClean="0"/>
              <a:t>4. Analysis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. Results</a:t>
            </a:r>
          </a:p>
          <a:p>
            <a:pPr marL="0" indent="0">
              <a:buNone/>
            </a:pPr>
            <a:r>
              <a:rPr lang="en-US" dirty="0"/>
              <a:t>6</a:t>
            </a:r>
            <a:r>
              <a:rPr lang="en-US" dirty="0" smtClean="0"/>
              <a:t>. Conclusion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Continuous delivery (CD) is </a:t>
            </a:r>
            <a:r>
              <a:rPr lang="en-US" dirty="0" smtClean="0"/>
              <a:t>an approach to software engineering which allows for rapid development, test and delivery of software.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Small </a:t>
            </a:r>
            <a:r>
              <a:rPr lang="en-US" dirty="0"/>
              <a:t>to medium enterprises (SME’s) </a:t>
            </a:r>
            <a:r>
              <a:rPr lang="en-US" dirty="0" smtClean="0"/>
              <a:t>represent </a:t>
            </a:r>
            <a:r>
              <a:rPr lang="en-US" dirty="0"/>
              <a:t>79% of all employment </a:t>
            </a:r>
            <a:r>
              <a:rPr lang="en-US" dirty="0" smtClean="0"/>
              <a:t>with the EU. Annual </a:t>
            </a:r>
            <a:r>
              <a:rPr lang="en-US" dirty="0"/>
              <a:t>turnover in excess of €</a:t>
            </a:r>
            <a:r>
              <a:rPr lang="en-US" dirty="0" smtClean="0"/>
              <a:t>440 billion.</a:t>
            </a:r>
          </a:p>
          <a:p>
            <a:endParaRPr lang="en-US" dirty="0"/>
          </a:p>
          <a:p>
            <a:r>
              <a:rPr lang="en-US" dirty="0"/>
              <a:t>Nine out of ten SME’s in Europe have less than ten employees, which makes the adoption of CD a non-trivial effort.</a:t>
            </a:r>
          </a:p>
          <a:p>
            <a:endParaRPr lang="en-US" dirty="0"/>
          </a:p>
          <a:p>
            <a:r>
              <a:rPr lang="en-US" dirty="0" smtClean="0"/>
              <a:t>SME’s need a framework which can best </a:t>
            </a:r>
            <a:r>
              <a:rPr lang="en-US" dirty="0"/>
              <a:t>utilise their limited in-house test resources </a:t>
            </a:r>
            <a:r>
              <a:rPr lang="en-US" dirty="0" smtClean="0"/>
              <a:t>and </a:t>
            </a:r>
            <a:r>
              <a:rPr lang="en-US" dirty="0"/>
              <a:t>their greatest test asset: the customer.</a:t>
            </a:r>
          </a:p>
          <a:p>
            <a:endParaRPr lang="en-US" dirty="0"/>
          </a:p>
          <a:p>
            <a:r>
              <a:rPr lang="en-US" dirty="0"/>
              <a:t>The core idea of </a:t>
            </a:r>
            <a:r>
              <a:rPr lang="en-US" dirty="0" smtClean="0"/>
              <a:t>our </a:t>
            </a:r>
            <a:r>
              <a:rPr lang="en-US" dirty="0"/>
              <a:t>framework is for </a:t>
            </a:r>
            <a:r>
              <a:rPr lang="en-US" dirty="0" smtClean="0"/>
              <a:t>in</a:t>
            </a:r>
            <a:r>
              <a:rPr lang="en-US" dirty="0"/>
              <a:t>-house test teams to focus on high value test areas, while incentivising the customer to find low impact field </a:t>
            </a:r>
            <a:r>
              <a:rPr lang="en-US" dirty="0" smtClean="0"/>
              <a:t>defects.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66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9597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Continuous delivery</a:t>
            </a:r>
            <a:endParaRPr lang="en-US" sz="1600" dirty="0" smtClean="0"/>
          </a:p>
          <a:p>
            <a:pPr lvl="1"/>
            <a:r>
              <a:rPr lang="en-US" sz="1600" dirty="0" smtClean="0"/>
              <a:t>Key evangelists: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2200" dirty="0" smtClean="0"/>
              <a:t>Bug Bounty Programs</a:t>
            </a:r>
          </a:p>
          <a:p>
            <a:pPr lvl="1"/>
            <a:r>
              <a:rPr lang="en-US" sz="1700" dirty="0"/>
              <a:t>A bug bounty program is a scheme whereby software companies offer a reward to users that find defects within their software</a:t>
            </a:r>
            <a:r>
              <a:rPr lang="en-US" sz="1700" dirty="0" smtClean="0"/>
              <a:t>.</a:t>
            </a:r>
          </a:p>
          <a:p>
            <a:pPr lvl="1"/>
            <a:r>
              <a:rPr lang="en-US" sz="1700" dirty="0" smtClean="0"/>
              <a:t>Key players:</a:t>
            </a:r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r>
              <a:rPr lang="en-US" sz="2200" dirty="0" smtClean="0"/>
              <a:t>Related Studies</a:t>
            </a:r>
          </a:p>
          <a:p>
            <a:pPr lvl="1"/>
            <a:r>
              <a:rPr lang="en-US" sz="1700" dirty="0" smtClean="0"/>
              <a:t>Brooks and Robinson : Customers and in-house teams find similar types of GUI defects.</a:t>
            </a:r>
          </a:p>
          <a:p>
            <a:pPr lvl="1"/>
            <a:r>
              <a:rPr lang="en-US" sz="1700" dirty="0" smtClean="0"/>
              <a:t>Gittens : Larger in-house test coverage does not reduce field defects. Rather in-house tests need to be targeted.</a:t>
            </a:r>
          </a:p>
          <a:p>
            <a:pPr lvl="1"/>
            <a:r>
              <a:rPr lang="en-US" sz="1700" dirty="0" smtClean="0"/>
              <a:t>Sullivan &amp; Chilarege : Newer software components generate a higher number of defects than legacy components.</a:t>
            </a:r>
            <a:endParaRPr 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78" y="1977176"/>
            <a:ext cx="597124" cy="5971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149" y="1983526"/>
            <a:ext cx="968871" cy="5740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400" y="1977176"/>
            <a:ext cx="1028700" cy="5786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221" y="3721321"/>
            <a:ext cx="597124" cy="5971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692" y="3727671"/>
            <a:ext cx="968871" cy="5740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0399" y="3754769"/>
            <a:ext cx="563675" cy="5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66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Our study collected data from:</a:t>
            </a:r>
          </a:p>
          <a:p>
            <a:pPr lvl="1"/>
            <a:r>
              <a:rPr lang="en-US" sz="1600" dirty="0" smtClean="0"/>
              <a:t>1400 </a:t>
            </a:r>
            <a:r>
              <a:rPr lang="en-US" sz="1600" dirty="0"/>
              <a:t>field defects from a large </a:t>
            </a:r>
            <a:r>
              <a:rPr lang="en-US" sz="1600" dirty="0" smtClean="0"/>
              <a:t>cloud </a:t>
            </a:r>
            <a:r>
              <a:rPr lang="en-US" sz="1600" dirty="0"/>
              <a:t>based </a:t>
            </a:r>
            <a:r>
              <a:rPr lang="en-US" sz="1600" dirty="0" smtClean="0"/>
              <a:t>system. </a:t>
            </a:r>
          </a:p>
          <a:p>
            <a:pPr lvl="1"/>
            <a:r>
              <a:rPr lang="en-US" sz="1600" dirty="0" smtClean="0"/>
              <a:t>Data was </a:t>
            </a:r>
            <a:r>
              <a:rPr lang="en-US" sz="1600" dirty="0"/>
              <a:t>collected over a 12-month period (Jan - Dec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Four main components: Business support System (BSS) Collaboration, Email and Social.</a:t>
            </a:r>
          </a:p>
          <a:p>
            <a:pPr lvl="1"/>
            <a:r>
              <a:rPr lang="en-US" sz="1600" dirty="0" smtClean="0"/>
              <a:t>Three data centres deployed globally.</a:t>
            </a:r>
          </a:p>
          <a:p>
            <a:endParaRPr lang="en-US" sz="2000" dirty="0" smtClean="0"/>
          </a:p>
          <a:p>
            <a:r>
              <a:rPr lang="en-US" sz="2000" dirty="0" smtClean="0"/>
              <a:t>Reviewing the data, the following questions needed answering:</a:t>
            </a:r>
          </a:p>
          <a:p>
            <a:pPr lvl="1"/>
            <a:r>
              <a:rPr lang="en-US" sz="1600" dirty="0"/>
              <a:t>How do field defects impact the customers overall user experience?</a:t>
            </a:r>
          </a:p>
          <a:p>
            <a:pPr lvl="1"/>
            <a:r>
              <a:rPr lang="en-US" sz="1600" dirty="0"/>
              <a:t>What components are likely to yield field defects?</a:t>
            </a:r>
          </a:p>
          <a:p>
            <a:pPr lvl="1"/>
            <a:r>
              <a:rPr lang="en-US" sz="1600" dirty="0"/>
              <a:t>What data centres are likely to yield more field defects?</a:t>
            </a:r>
          </a:p>
          <a:p>
            <a:pPr lvl="1"/>
            <a:r>
              <a:rPr lang="en-US" sz="1600" dirty="0"/>
              <a:t>What types of defects do customers typically find?</a:t>
            </a:r>
            <a:endParaRPr lang="en-US" sz="1600" dirty="0" smtClean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5282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Defect Impact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4586" y="1417638"/>
            <a:ext cx="8302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Fig. I shows the percentage </a:t>
            </a:r>
            <a:r>
              <a:rPr lang="en-US" dirty="0"/>
              <a:t>of all defects of each </a:t>
            </a:r>
            <a:r>
              <a:rPr lang="en-US" dirty="0" smtClean="0"/>
              <a:t>impact </a:t>
            </a:r>
            <a:r>
              <a:rPr lang="en-US" dirty="0"/>
              <a:t>type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 descr="graph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86" y="2143432"/>
            <a:ext cx="7420088" cy="36985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72944" y="6153044"/>
            <a:ext cx="3754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Fig. 1. % Field defects by severity</a:t>
            </a:r>
          </a:p>
        </p:txBody>
      </p:sp>
    </p:spTree>
    <p:extLst>
      <p:ext uri="{BB962C8B-B14F-4D97-AF65-F5344CB8AC3E}">
        <p14:creationId xmlns:p14="http://schemas.microsoft.com/office/powerpoint/2010/main" val="1211245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Defect Component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4586" y="1417639"/>
            <a:ext cx="783354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Fig. 2 shows </a:t>
            </a:r>
            <a:r>
              <a:rPr lang="en-US" dirty="0"/>
              <a:t>the percentage of the total defects broken </a:t>
            </a:r>
            <a:r>
              <a:rPr lang="en-US" dirty="0" smtClean="0"/>
              <a:t>down by component </a:t>
            </a:r>
            <a:r>
              <a:rPr lang="en-US" dirty="0"/>
              <a:t>and their </a:t>
            </a:r>
            <a:r>
              <a:rPr lang="en-US" dirty="0" smtClean="0"/>
              <a:t>severity.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graph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69241"/>
            <a:ext cx="7343058" cy="38245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9201" y="6121061"/>
            <a:ext cx="4913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Fig. 2. % Field defects by component and severity</a:t>
            </a:r>
          </a:p>
        </p:txBody>
      </p:sp>
    </p:spTree>
    <p:extLst>
      <p:ext uri="{BB962C8B-B14F-4D97-AF65-F5344CB8AC3E}">
        <p14:creationId xmlns:p14="http://schemas.microsoft.com/office/powerpoint/2010/main" val="467380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Data Centre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238753"/>
            <a:ext cx="882445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Fig. 3  </a:t>
            </a:r>
            <a:r>
              <a:rPr lang="en-US" dirty="0"/>
              <a:t>shows the percentage of the total defects broken </a:t>
            </a:r>
            <a:r>
              <a:rPr lang="en-US" dirty="0" smtClean="0"/>
              <a:t>down by Data centre and severity.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graph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00" y="2191807"/>
            <a:ext cx="7580137" cy="36453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40258" y="6024401"/>
            <a:ext cx="4997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Fig. 3. % Field defects by data centre and severity</a:t>
            </a:r>
          </a:p>
        </p:txBody>
      </p:sp>
    </p:spTree>
    <p:extLst>
      <p:ext uri="{BB962C8B-B14F-4D97-AF65-F5344CB8AC3E}">
        <p14:creationId xmlns:p14="http://schemas.microsoft.com/office/powerpoint/2010/main" val="2889976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Defect 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238754"/>
            <a:ext cx="82504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Fig. 4 shows </a:t>
            </a:r>
            <a:r>
              <a:rPr lang="en-US" dirty="0"/>
              <a:t>the percentage of the total defects broken </a:t>
            </a:r>
            <a:r>
              <a:rPr lang="en-US" dirty="0" smtClean="0"/>
              <a:t>down by test type and severity.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graph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69" y="2179274"/>
            <a:ext cx="7458105" cy="36158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33721" y="6028327"/>
            <a:ext cx="4551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Fig. 4. % Field defects by test type and severity</a:t>
            </a:r>
          </a:p>
        </p:txBody>
      </p:sp>
    </p:spTree>
    <p:extLst>
      <p:ext uri="{BB962C8B-B14F-4D97-AF65-F5344CB8AC3E}">
        <p14:creationId xmlns:p14="http://schemas.microsoft.com/office/powerpoint/2010/main" val="95687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25165</TotalTime>
  <Words>761</Words>
  <Application>Microsoft Macintosh PowerPoint</Application>
  <PresentationFormat>On-screen Show (4:3)</PresentationFormat>
  <Paragraphs>94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Are you being served – A framework to manage cloud outage repair times for SME’s</vt:lpstr>
      <vt:lpstr>Agenda:</vt:lpstr>
      <vt:lpstr>Introduction</vt:lpstr>
      <vt:lpstr>Background Research</vt:lpstr>
      <vt:lpstr>Data Set</vt:lpstr>
      <vt:lpstr>Analysis – Defect Impact</vt:lpstr>
      <vt:lpstr>Analysis – Defect Component</vt:lpstr>
      <vt:lpstr>Analysis – Data Centre</vt:lpstr>
      <vt:lpstr>Analysis – Defect Type</vt:lpstr>
      <vt:lpstr>Results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Testing: A Framework to support adoption of continuous delivery by Small Medium Enterprises</dc:title>
  <dc:creator>Jonathan Dunne</dc:creator>
  <cp:lastModifiedBy>Jonathan Dunne</cp:lastModifiedBy>
  <cp:revision>49</cp:revision>
  <cp:lastPrinted>2015-09-19T08:16:47Z</cp:lastPrinted>
  <dcterms:created xsi:type="dcterms:W3CDTF">2015-08-25T15:16:48Z</dcterms:created>
  <dcterms:modified xsi:type="dcterms:W3CDTF">2016-05-25T08:54:52Z</dcterms:modified>
</cp:coreProperties>
</file>