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0" r:id="rId7"/>
    <p:sldId id="264" r:id="rId8"/>
    <p:sldId id="266" r:id="rId9"/>
    <p:sldId id="265" r:id="rId10"/>
    <p:sldId id="268" r:id="rId11"/>
    <p:sldId id="269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9" autoAdjust="0"/>
    <p:restoredTop sz="94660"/>
  </p:normalViewPr>
  <p:slideViewPr>
    <p:cSldViewPr snapToGrid="0" snapToObjects="1">
      <p:cViewPr>
        <p:scale>
          <a:sx n="134" d="100"/>
          <a:sy n="134" d="100"/>
        </p:scale>
        <p:origin x="-100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9FA04-5E4B-6749-A281-16C61095A495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E4D6C-473B-754B-9FA2-84D81C09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94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E4D6C-473B-754B-9FA2-84D81C09FE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19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8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8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6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6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8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3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8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3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4A71-46E0-2844-8EB3-F30D37BF5F37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5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C4A71-46E0-2844-8EB3-F30D37BF5F37}" type="datetimeFigureOut">
              <a:rPr lang="en-US" smtClean="0"/>
              <a:t>20/06/16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0F87A-C611-CA4B-8117-270D83CBA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0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oleObject" Target="../embeddings/oleObject1.bin"/><Relationship Id="rId9" Type="http://schemas.openxmlformats.org/officeDocument/2006/relationships/package" Target="../embeddings/Microsoft_Word_Document1.docx"/><Relationship Id="rId10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105" y="316266"/>
            <a:ext cx="8402788" cy="2424070"/>
          </a:xfrm>
        </p:spPr>
        <p:txBody>
          <a:bodyPr>
            <a:normAutofit/>
          </a:bodyPr>
          <a:lstStyle/>
          <a:p>
            <a:r>
              <a:rPr lang="en-GB" sz="3600" dirty="0"/>
              <a:t>Are you being served: A Framework to manage Cloud outage repair times for Small Medium Enterprises</a:t>
            </a:r>
            <a:endParaRPr lang="en-IE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54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Jonathan Dunne, David Malone</a:t>
            </a:r>
          </a:p>
          <a:p>
            <a:r>
              <a:rPr lang="en-US" sz="2800" dirty="0"/>
              <a:t>ISSC2016 – 21</a:t>
            </a:r>
            <a:r>
              <a:rPr lang="en-US" sz="2800" baseline="30000" dirty="0"/>
              <a:t>st</a:t>
            </a:r>
            <a:r>
              <a:rPr lang="en-US" sz="2800" dirty="0"/>
              <a:t> June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225" y="5207000"/>
            <a:ext cx="2057400" cy="90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477" y="5207000"/>
            <a:ext cx="2003861" cy="89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9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– Regression testing for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8133"/>
          </a:xfrm>
        </p:spPr>
        <p:txBody>
          <a:bodyPr>
            <a:normAutofit/>
          </a:bodyPr>
          <a:lstStyle/>
          <a:p>
            <a:pPr>
              <a:buFont typeface="Lucida Grande"/>
              <a:buChar char="-"/>
            </a:pPr>
            <a:r>
              <a:rPr lang="en-US" sz="1900" dirty="0"/>
              <a:t>The purpose of the Regression analysis is to understand if there is a relationship between outage times and other factors</a:t>
            </a:r>
            <a:r>
              <a:rPr lang="en-US" sz="1900" dirty="0" smtClean="0"/>
              <a:t>. (e.g. Data centre, component or outage type)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 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 </a:t>
            </a:r>
            <a:r>
              <a:rPr lang="en-US" sz="1900" dirty="0"/>
              <a:t>Key </a:t>
            </a:r>
            <a:r>
              <a:rPr lang="en-US" sz="1900" dirty="0" smtClean="0"/>
              <a:t>findings:</a:t>
            </a:r>
            <a:endParaRPr lang="en-US" sz="1900" dirty="0"/>
          </a:p>
          <a:p>
            <a:pPr>
              <a:buFont typeface="Lucida Grande"/>
              <a:buChar char="-"/>
            </a:pPr>
            <a:r>
              <a:rPr lang="en-US" sz="1900" dirty="0" smtClean="0"/>
              <a:t>Outage </a:t>
            </a:r>
            <a:r>
              <a:rPr lang="en-US" sz="1900" dirty="0"/>
              <a:t>times are strongly correlated with </a:t>
            </a:r>
            <a:r>
              <a:rPr lang="en-US" sz="1900" dirty="0" smtClean="0"/>
              <a:t>the E-mail component. </a:t>
            </a:r>
          </a:p>
          <a:p>
            <a:pPr>
              <a:buFont typeface="Lucida Grande"/>
              <a:buChar char="-"/>
            </a:pPr>
            <a:r>
              <a:rPr lang="en-US" sz="1900" dirty="0" smtClean="0"/>
              <a:t>Outage times are less strongly correlated to both the BSS components and network outages type outages. </a:t>
            </a:r>
          </a:p>
          <a:p>
            <a:pPr>
              <a:buFont typeface="Lucida Grande"/>
              <a:buChar char="-"/>
            </a:pPr>
            <a:r>
              <a:rPr lang="en-US" sz="1900" dirty="0" smtClean="0"/>
              <a:t>For </a:t>
            </a:r>
            <a:r>
              <a:rPr lang="en-US" sz="1900" dirty="0"/>
              <a:t>all other variables there was little evidence of correlation.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14512"/>
              </p:ext>
            </p:extLst>
          </p:nvPr>
        </p:nvGraphicFramePr>
        <p:xfrm>
          <a:off x="626533" y="4794284"/>
          <a:ext cx="7831668" cy="114901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92926"/>
                <a:gridCol w="949608"/>
                <a:gridCol w="499533"/>
                <a:gridCol w="1676256"/>
                <a:gridCol w="934052"/>
                <a:gridCol w="412292"/>
                <a:gridCol w="1301848"/>
                <a:gridCol w="944316"/>
                <a:gridCol w="420837"/>
              </a:tblGrid>
              <a:tr h="1661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Data Centre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Regression effect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p value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Component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Regression effect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p value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Trigger Type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Regression effect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p value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</a:tr>
              <a:tr h="1661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Little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0.651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BSS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Weak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Config-Manual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Little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0.473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</a:tr>
              <a:tr h="321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Little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0.513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Collaboration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Little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Concurrence-Contention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Little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</a:tr>
              <a:tr h="1661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Little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0.72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Email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Strong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Disaster Recovery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Little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</a:tr>
              <a:tr h="134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Mixed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Little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0.234</a:t>
                      </a:r>
                      <a:endParaRPr lang="en-US" sz="1000" dirty="0"/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Mixed Component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Little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Hardware-Other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Little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</a:tr>
              <a:tr h="166102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Social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Little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Network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Weak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86" marR="10786" marT="10786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6467" y="6383867"/>
            <a:ext cx="811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The Lower the P value the higher the level or association / correlation.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75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– </a:t>
            </a:r>
            <a:r>
              <a:rPr lang="en-US" dirty="0" smtClean="0"/>
              <a:t>TTD </a:t>
            </a:r>
            <a:r>
              <a:rPr lang="en-US" dirty="0" err="1" smtClean="0"/>
              <a:t>Vs</a:t>
            </a:r>
            <a:r>
              <a:rPr lang="en-US" dirty="0" smtClean="0"/>
              <a:t> TTR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518702"/>
            <a:ext cx="213360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TTD Statistics (Untransformed):</a:t>
            </a:r>
          </a:p>
          <a:p>
            <a:endParaRPr lang="en-US" sz="1200" b="1" dirty="0" smtClean="0"/>
          </a:p>
          <a:p>
            <a:r>
              <a:rPr lang="en-US" sz="1100" dirty="0"/>
              <a:t>Samples = </a:t>
            </a:r>
            <a:r>
              <a:rPr lang="en-US" sz="1100" dirty="0" smtClean="0"/>
              <a:t>229</a:t>
            </a:r>
            <a:endParaRPr lang="en-US" sz="1100" b="1" dirty="0" smtClean="0"/>
          </a:p>
          <a:p>
            <a:r>
              <a:rPr lang="en-US" sz="1100" dirty="0" smtClean="0"/>
              <a:t>Mean </a:t>
            </a:r>
            <a:r>
              <a:rPr lang="en-US" sz="1100" dirty="0"/>
              <a:t>= </a:t>
            </a:r>
            <a:r>
              <a:rPr lang="en-US" sz="1100" dirty="0" smtClean="0"/>
              <a:t>228.81</a:t>
            </a:r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1450.44</a:t>
            </a:r>
          </a:p>
          <a:p>
            <a:r>
              <a:rPr lang="en-US" sz="1100" dirty="0" smtClean="0"/>
              <a:t>Median </a:t>
            </a:r>
            <a:r>
              <a:rPr lang="en-US" sz="1100" dirty="0"/>
              <a:t>= </a:t>
            </a:r>
            <a:r>
              <a:rPr lang="en-US" sz="1100" dirty="0" smtClean="0"/>
              <a:t>24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13.57</a:t>
            </a:r>
          </a:p>
          <a:p>
            <a:endParaRPr lang="en-US" sz="1100" dirty="0" smtClean="0"/>
          </a:p>
          <a:p>
            <a:r>
              <a:rPr lang="en-US" sz="1100" b="1" dirty="0"/>
              <a:t>TTD </a:t>
            </a:r>
            <a:r>
              <a:rPr lang="en-US" sz="1100" b="1" dirty="0" smtClean="0"/>
              <a:t>Statistic (Log Transformed)</a:t>
            </a:r>
            <a:endParaRPr lang="en-US" sz="1100" dirty="0" smtClean="0"/>
          </a:p>
          <a:p>
            <a:r>
              <a:rPr lang="en-US" sz="1100" dirty="0" smtClean="0"/>
              <a:t>Distribution =Log Normal</a:t>
            </a:r>
          </a:p>
          <a:p>
            <a:r>
              <a:rPr lang="fi-FI" sz="1100" dirty="0"/>
              <a:t>AD = </a:t>
            </a:r>
            <a:r>
              <a:rPr lang="fi-FI" sz="1100" dirty="0" smtClean="0"/>
              <a:t>0.83,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ga-IE" sz="1100" dirty="0" smtClean="0"/>
              <a:t>0.46</a:t>
            </a:r>
            <a:endParaRPr lang="en-US" sz="1100" dirty="0"/>
          </a:p>
          <a:p>
            <a:endParaRPr lang="en-US" sz="11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952999" y="4522172"/>
            <a:ext cx="213360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TTR Statistics:</a:t>
            </a:r>
          </a:p>
          <a:p>
            <a:endParaRPr lang="en-US" sz="1200" b="1" dirty="0" smtClean="0"/>
          </a:p>
          <a:p>
            <a:r>
              <a:rPr lang="en-US" sz="1100" dirty="0"/>
              <a:t>Samples = </a:t>
            </a:r>
            <a:r>
              <a:rPr lang="en-US" sz="1100" dirty="0" smtClean="0"/>
              <a:t>230</a:t>
            </a:r>
            <a:endParaRPr lang="en-US" sz="1100" b="1" dirty="0" smtClean="0"/>
          </a:p>
          <a:p>
            <a:r>
              <a:rPr lang="en-US" sz="1100" dirty="0" smtClean="0"/>
              <a:t>Mean </a:t>
            </a:r>
            <a:r>
              <a:rPr lang="en-US" sz="1100" dirty="0"/>
              <a:t>= </a:t>
            </a:r>
            <a:r>
              <a:rPr lang="en-US" sz="1100" dirty="0" smtClean="0"/>
              <a:t>108.25</a:t>
            </a:r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162.50</a:t>
            </a:r>
          </a:p>
          <a:p>
            <a:r>
              <a:rPr lang="en-US" sz="1100" dirty="0" smtClean="0"/>
              <a:t>Median </a:t>
            </a:r>
            <a:r>
              <a:rPr lang="en-US" sz="1100" dirty="0"/>
              <a:t>= </a:t>
            </a:r>
            <a:r>
              <a:rPr lang="en-US" sz="1100" dirty="0" smtClean="0"/>
              <a:t>59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4.75</a:t>
            </a:r>
          </a:p>
          <a:p>
            <a:endParaRPr lang="en-US" sz="1100" dirty="0" smtClean="0"/>
          </a:p>
          <a:p>
            <a:r>
              <a:rPr lang="en-US" sz="1100" dirty="0" smtClean="0"/>
              <a:t>Distribution = </a:t>
            </a:r>
            <a:r>
              <a:rPr lang="en-US" sz="1100" dirty="0"/>
              <a:t>Log </a:t>
            </a:r>
            <a:r>
              <a:rPr lang="en-US" sz="1100" dirty="0" smtClean="0"/>
              <a:t>Normal</a:t>
            </a:r>
          </a:p>
          <a:p>
            <a:r>
              <a:rPr lang="en-US" sz="1100" dirty="0"/>
              <a:t>Anderson Darling GOF</a:t>
            </a:r>
          </a:p>
          <a:p>
            <a:r>
              <a:rPr lang="fi-FI" sz="1100" dirty="0"/>
              <a:t>AD = </a:t>
            </a:r>
            <a:r>
              <a:rPr lang="fi-FI" sz="1100" dirty="0" smtClean="0"/>
              <a:t>0.79,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fi-FI" sz="1100" dirty="0" smtClean="0"/>
              <a:t>0.50</a:t>
            </a:r>
            <a:endParaRPr lang="en-US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467" y="1411435"/>
            <a:ext cx="2740136" cy="3107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417638"/>
            <a:ext cx="2726267" cy="310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62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7620" y="1296444"/>
            <a:ext cx="8566821" cy="52507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Outage Distribution:</a:t>
            </a:r>
          </a:p>
          <a:p>
            <a:pPr lvl="1"/>
            <a:r>
              <a:rPr lang="en-US" sz="1600" dirty="0" smtClean="0"/>
              <a:t>Overall outage times can be successfully modeled by a log normal distribution </a:t>
            </a:r>
          </a:p>
          <a:p>
            <a:pPr lvl="1"/>
            <a:r>
              <a:rPr lang="en-US" sz="1600" dirty="0" smtClean="0"/>
              <a:t>The distribution is skewed which suggest great variability in service times.</a:t>
            </a:r>
          </a:p>
          <a:p>
            <a:pPr lvl="1"/>
            <a:endParaRPr lang="en-US" sz="1600" dirty="0" smtClean="0"/>
          </a:p>
          <a:p>
            <a:pPr marL="400050"/>
            <a:r>
              <a:rPr lang="en-US" sz="2000" dirty="0" smtClean="0"/>
              <a:t>Component:</a:t>
            </a:r>
          </a:p>
          <a:p>
            <a:pPr marL="800100" lvl="1"/>
            <a:r>
              <a:rPr lang="en-US" sz="1600" dirty="0" smtClean="0"/>
              <a:t>Mean outage times vary by component. Collaboration outages recorded the shortest mean outage times, with BSS &amp; Social the longest.</a:t>
            </a:r>
          </a:p>
          <a:p>
            <a:pPr marL="800100" lvl="1"/>
            <a:r>
              <a:rPr lang="en-US" sz="1600" dirty="0" smtClean="0">
                <a:solidFill>
                  <a:srgbClr val="000000"/>
                </a:solidFill>
              </a:rPr>
              <a:t>Operations teams can be elastic in size to  target specific components on a per outage basis.</a:t>
            </a:r>
          </a:p>
          <a:p>
            <a:pPr marL="800100" lvl="1"/>
            <a:endParaRPr lang="en-US" sz="1600" dirty="0" smtClean="0">
              <a:solidFill>
                <a:srgbClr val="FF0000"/>
              </a:solidFill>
            </a:endParaRPr>
          </a:p>
          <a:p>
            <a:pPr marL="400050"/>
            <a:r>
              <a:rPr lang="en-US" sz="2000" dirty="0" smtClean="0">
                <a:solidFill>
                  <a:srgbClr val="000000"/>
                </a:solidFill>
              </a:rPr>
              <a:t>Data Centre:</a:t>
            </a:r>
          </a:p>
          <a:p>
            <a:pPr marL="800100" lvl="1"/>
            <a:r>
              <a:rPr lang="en-US" sz="1600" dirty="0" smtClean="0">
                <a:solidFill>
                  <a:srgbClr val="000000"/>
                </a:solidFill>
              </a:rPr>
              <a:t>Mean </a:t>
            </a:r>
            <a:r>
              <a:rPr lang="en-US" sz="1600" dirty="0">
                <a:solidFill>
                  <a:srgbClr val="000000"/>
                </a:solidFill>
              </a:rPr>
              <a:t>outage times </a:t>
            </a:r>
            <a:r>
              <a:rPr lang="en-US" sz="1600" dirty="0" smtClean="0">
                <a:solidFill>
                  <a:srgbClr val="000000"/>
                </a:solidFill>
              </a:rPr>
              <a:t>vary </a:t>
            </a:r>
            <a:r>
              <a:rPr lang="en-US" sz="1600" dirty="0">
                <a:solidFill>
                  <a:srgbClr val="000000"/>
                </a:solidFill>
              </a:rPr>
              <a:t>by component. </a:t>
            </a:r>
            <a:r>
              <a:rPr lang="en-US" sz="1600" dirty="0" smtClean="0">
                <a:solidFill>
                  <a:srgbClr val="000000"/>
                </a:solidFill>
              </a:rPr>
              <a:t>Medium use data centres recorded </a:t>
            </a: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dirty="0" smtClean="0">
                <a:solidFill>
                  <a:srgbClr val="000000"/>
                </a:solidFill>
              </a:rPr>
              <a:t>longest </a:t>
            </a:r>
            <a:r>
              <a:rPr lang="en-US" sz="1600" dirty="0">
                <a:solidFill>
                  <a:srgbClr val="000000"/>
                </a:solidFill>
              </a:rPr>
              <a:t>mean outage </a:t>
            </a:r>
            <a:r>
              <a:rPr lang="en-US" sz="1600" dirty="0" smtClean="0">
                <a:solidFill>
                  <a:srgbClr val="000000"/>
                </a:solidFill>
              </a:rPr>
              <a:t>times, with Low usage the longest.</a:t>
            </a:r>
            <a:endParaRPr lang="en-US" sz="1600" dirty="0">
              <a:solidFill>
                <a:srgbClr val="000000"/>
              </a:solidFill>
            </a:endParaRPr>
          </a:p>
          <a:p>
            <a:pPr marL="800100" lvl="1"/>
            <a:r>
              <a:rPr lang="en-US" sz="1600" dirty="0" smtClean="0">
                <a:solidFill>
                  <a:srgbClr val="000000"/>
                </a:solidFill>
              </a:rPr>
              <a:t>Operations teams should standardize problem determination techniques to ensure uniform resolution times. </a:t>
            </a:r>
          </a:p>
          <a:p>
            <a:pPr marL="800100" lvl="1"/>
            <a:endParaRPr lang="en-US" sz="1600" dirty="0">
              <a:solidFill>
                <a:srgbClr val="FF0000"/>
              </a:solidFill>
            </a:endParaRPr>
          </a:p>
          <a:p>
            <a:pPr marL="400050"/>
            <a:r>
              <a:rPr lang="en-US" sz="2000" dirty="0" smtClean="0">
                <a:solidFill>
                  <a:srgbClr val="000000"/>
                </a:solidFill>
              </a:rPr>
              <a:t>Failure Type:</a:t>
            </a:r>
            <a:endParaRPr lang="en-US" sz="2000" dirty="0">
              <a:solidFill>
                <a:srgbClr val="000000"/>
              </a:solidFill>
            </a:endParaRPr>
          </a:p>
          <a:p>
            <a:pPr marL="800100" lvl="1"/>
            <a:r>
              <a:rPr lang="en-US" sz="1600" dirty="0" smtClean="0">
                <a:solidFill>
                  <a:srgbClr val="000000"/>
                </a:solidFill>
              </a:rPr>
              <a:t>Mean outage times vary significantly by failure type. Configuration-Human error and Network outages take the longest to resolve.</a:t>
            </a:r>
          </a:p>
          <a:p>
            <a:pPr marL="800100" lvl="1"/>
            <a:r>
              <a:rPr lang="en-US" sz="1600" dirty="0" smtClean="0">
                <a:solidFill>
                  <a:srgbClr val="000000"/>
                </a:solidFill>
              </a:rPr>
              <a:t>Investing in best of breed automation assets and state of the art monitoring will significantly reduce configuration issues while providing more awareness of network health.</a:t>
            </a:r>
            <a:endParaRPr lang="en-US" sz="1600" dirty="0">
              <a:solidFill>
                <a:srgbClr val="000000"/>
              </a:solidFill>
            </a:endParaRPr>
          </a:p>
          <a:p>
            <a:pPr marL="4000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8952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/>
            <a:r>
              <a:rPr lang="en-US" sz="2000" dirty="0" smtClean="0"/>
              <a:t>Our study has shown:</a:t>
            </a:r>
          </a:p>
          <a:p>
            <a:pPr marL="400050"/>
            <a:endParaRPr lang="en-US" sz="2000" dirty="0" smtClean="0"/>
          </a:p>
          <a:p>
            <a:pPr marL="800100" lvl="1"/>
            <a:r>
              <a:rPr lang="en-US" sz="1800" dirty="0" smtClean="0"/>
              <a:t>The log normal distribution is an effective method to model cloud </a:t>
            </a:r>
            <a:r>
              <a:rPr lang="en-US" sz="1800" dirty="0"/>
              <a:t>o</a:t>
            </a:r>
            <a:r>
              <a:rPr lang="en-US" sz="1800" dirty="0" smtClean="0"/>
              <a:t>utage events repair times.</a:t>
            </a:r>
          </a:p>
          <a:p>
            <a:pPr marL="800100" lvl="1"/>
            <a:endParaRPr lang="en-US" sz="1800" dirty="0" smtClean="0"/>
          </a:p>
          <a:p>
            <a:pPr marL="800100" lvl="1"/>
            <a:r>
              <a:rPr lang="en-US" sz="1800" dirty="0" smtClean="0">
                <a:solidFill>
                  <a:srgbClr val="000000"/>
                </a:solidFill>
              </a:rPr>
              <a:t>Outage event data can  be used to create outage event resolution frameworks.</a:t>
            </a:r>
          </a:p>
          <a:p>
            <a:pPr marL="800100" lvl="1"/>
            <a:endParaRPr lang="en-US" sz="1800" dirty="0" smtClean="0">
              <a:solidFill>
                <a:srgbClr val="FF0000"/>
              </a:solidFill>
            </a:endParaRPr>
          </a:p>
          <a:p>
            <a:pPr marL="800100" lvl="1"/>
            <a:r>
              <a:rPr lang="en-US" sz="1800" dirty="0" smtClean="0">
                <a:solidFill>
                  <a:srgbClr val="000000"/>
                </a:solidFill>
              </a:rPr>
              <a:t>Our framework will allow operation teams to focus on specific outage events and rapidly reduce their remediation times.</a:t>
            </a:r>
          </a:p>
          <a:p>
            <a:pPr marL="51435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512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Introduction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smtClean="0"/>
              <a:t>Background Research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smtClean="0"/>
              <a:t>Dataset</a:t>
            </a:r>
          </a:p>
          <a:p>
            <a:pPr marL="0" indent="0">
              <a:buNone/>
            </a:pPr>
            <a:r>
              <a:rPr lang="en-US" dirty="0" smtClean="0"/>
              <a:t>4. Analysis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. Results</a:t>
            </a:r>
          </a:p>
          <a:p>
            <a:pPr marL="0" indent="0">
              <a:buNone/>
            </a:pPr>
            <a:r>
              <a:rPr lang="en-US" dirty="0"/>
              <a:t>6</a:t>
            </a:r>
            <a:r>
              <a:rPr lang="en-US" dirty="0" smtClean="0"/>
              <a:t>. Conclusion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Software as a service (</a:t>
            </a:r>
            <a:r>
              <a:rPr lang="en-US" dirty="0" err="1"/>
              <a:t>SaaS</a:t>
            </a:r>
            <a:r>
              <a:rPr lang="en-US" dirty="0"/>
              <a:t>) is a software licensing and delivery model in which software is licensed on a subscription basis and is centrally hosted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Small </a:t>
            </a:r>
            <a:r>
              <a:rPr lang="en-US" dirty="0"/>
              <a:t>to medium enterprises (SME’s) </a:t>
            </a:r>
            <a:r>
              <a:rPr lang="en-US" dirty="0" smtClean="0"/>
              <a:t>represent </a:t>
            </a:r>
            <a:r>
              <a:rPr lang="en-US" dirty="0"/>
              <a:t>79% of all employment </a:t>
            </a:r>
            <a:r>
              <a:rPr lang="en-US" dirty="0" smtClean="0"/>
              <a:t>with the EU. Annual </a:t>
            </a:r>
            <a:r>
              <a:rPr lang="en-US" dirty="0"/>
              <a:t>turnover in excess of €</a:t>
            </a:r>
            <a:r>
              <a:rPr lang="en-US" dirty="0" smtClean="0"/>
              <a:t>440 billion.</a:t>
            </a:r>
          </a:p>
          <a:p>
            <a:endParaRPr lang="en-US" dirty="0"/>
          </a:p>
          <a:p>
            <a:r>
              <a:rPr lang="en-US" dirty="0"/>
              <a:t>Nine out of ten SME’s in Europe have less than ten employees, which makes </a:t>
            </a:r>
            <a:r>
              <a:rPr lang="en-US" dirty="0" smtClean="0"/>
              <a:t>servicing of cloud outages a </a:t>
            </a:r>
            <a:r>
              <a:rPr lang="en-US" dirty="0"/>
              <a:t>non-trivial effort.</a:t>
            </a:r>
          </a:p>
          <a:p>
            <a:endParaRPr lang="en-US" dirty="0"/>
          </a:p>
          <a:p>
            <a:r>
              <a:rPr lang="en-US" dirty="0" smtClean="0"/>
              <a:t>SME’s need a framework which can best </a:t>
            </a:r>
            <a:r>
              <a:rPr lang="en-US" dirty="0"/>
              <a:t>utilise their limited </a:t>
            </a:r>
            <a:r>
              <a:rPr lang="en-US" dirty="0" smtClean="0"/>
              <a:t>operations  </a:t>
            </a:r>
            <a:r>
              <a:rPr lang="en-US" dirty="0"/>
              <a:t>resources </a:t>
            </a:r>
            <a:r>
              <a:rPr lang="en-US" dirty="0" smtClean="0"/>
              <a:t>to service system outages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core idea of </a:t>
            </a:r>
            <a:r>
              <a:rPr lang="en-US" dirty="0" smtClean="0"/>
              <a:t>our </a:t>
            </a:r>
            <a:r>
              <a:rPr lang="en-US" dirty="0"/>
              <a:t>framework is </a:t>
            </a:r>
            <a:r>
              <a:rPr lang="en-US" dirty="0" smtClean="0"/>
              <a:t>to outline which outages types contribute to higher service 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66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9597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Software as a Service</a:t>
            </a:r>
            <a:endParaRPr lang="en-US" sz="1600" dirty="0" smtClean="0"/>
          </a:p>
          <a:p>
            <a:pPr lvl="1"/>
            <a:r>
              <a:rPr lang="en-US" sz="1600" dirty="0" smtClean="0"/>
              <a:t>Key evangelists:</a:t>
            </a:r>
          </a:p>
          <a:p>
            <a:pPr lvl="1"/>
            <a:endParaRPr lang="en-US" sz="1600" dirty="0" smtClean="0"/>
          </a:p>
          <a:p>
            <a:endParaRPr lang="en-US" sz="2200" dirty="0" smtClean="0"/>
          </a:p>
          <a:p>
            <a:r>
              <a:rPr lang="en-US" sz="2200" dirty="0" smtClean="0"/>
              <a:t>Major Cloud Outage events in 2015</a:t>
            </a:r>
          </a:p>
          <a:p>
            <a:pPr lvl="1"/>
            <a:r>
              <a:rPr lang="en-US" sz="1700" dirty="0" smtClean="0"/>
              <a:t>Verizon (40 hours offline)</a:t>
            </a:r>
          </a:p>
          <a:p>
            <a:pPr lvl="1"/>
            <a:r>
              <a:rPr lang="en-US" sz="1700" dirty="0" err="1" smtClean="0"/>
              <a:t>iCloud</a:t>
            </a:r>
            <a:r>
              <a:rPr lang="en-US" sz="1700" dirty="0" smtClean="0"/>
              <a:t> (12 &amp; 7 hours)</a:t>
            </a:r>
          </a:p>
          <a:p>
            <a:pPr lvl="1"/>
            <a:r>
              <a:rPr lang="en-US" sz="1700" dirty="0" smtClean="0"/>
              <a:t>Windows Azure (2 hours)</a:t>
            </a:r>
          </a:p>
          <a:p>
            <a:pPr lvl="1"/>
            <a:r>
              <a:rPr lang="en-US" sz="1700" dirty="0" smtClean="0"/>
              <a:t>Starbucks (2 hours)</a:t>
            </a:r>
          </a:p>
          <a:p>
            <a:pPr lvl="1"/>
            <a:r>
              <a:rPr lang="en-US" sz="1700" dirty="0" smtClean="0"/>
              <a:t>Google (Multiple. &lt; 1 hour)</a:t>
            </a:r>
          </a:p>
          <a:p>
            <a:endParaRPr lang="en-US" sz="2200" dirty="0" smtClean="0"/>
          </a:p>
          <a:p>
            <a:r>
              <a:rPr lang="en-US" sz="2200" dirty="0" smtClean="0"/>
              <a:t>Related Studies</a:t>
            </a:r>
          </a:p>
          <a:p>
            <a:pPr lvl="1"/>
            <a:r>
              <a:rPr lang="en-US" sz="1700" dirty="0" err="1" smtClean="0"/>
              <a:t>Kleyner</a:t>
            </a:r>
            <a:r>
              <a:rPr lang="en-US" sz="1700" dirty="0" smtClean="0"/>
              <a:t> &amp; O’Connor : Outage times for repairable systems can be best modeled with a log-normal distribution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78" y="1977176"/>
            <a:ext cx="597124" cy="5971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149" y="1983526"/>
            <a:ext cx="968871" cy="5740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936" y="2010625"/>
            <a:ext cx="563675" cy="5636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063" y="1985632"/>
            <a:ext cx="605366" cy="6053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7144" y="1985632"/>
            <a:ext cx="765217" cy="6221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6534" y="1983526"/>
            <a:ext cx="711199" cy="71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66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Our study collected data from:</a:t>
            </a:r>
          </a:p>
          <a:p>
            <a:pPr lvl="1"/>
            <a:r>
              <a:rPr lang="en-US" sz="1600" dirty="0" smtClean="0"/>
              <a:t>250 outage reports from </a:t>
            </a:r>
            <a:r>
              <a:rPr lang="en-US" sz="1600" dirty="0"/>
              <a:t>a large </a:t>
            </a:r>
            <a:r>
              <a:rPr lang="en-US" sz="1600" dirty="0" smtClean="0"/>
              <a:t>cloud </a:t>
            </a:r>
            <a:r>
              <a:rPr lang="en-US" sz="1600" dirty="0"/>
              <a:t>based </a:t>
            </a:r>
            <a:r>
              <a:rPr lang="en-US" sz="1600" dirty="0" smtClean="0"/>
              <a:t>system. </a:t>
            </a:r>
          </a:p>
          <a:p>
            <a:pPr lvl="1"/>
            <a:r>
              <a:rPr lang="en-US" sz="1600" dirty="0" smtClean="0"/>
              <a:t>Data was </a:t>
            </a:r>
            <a:r>
              <a:rPr lang="en-US" sz="1600" dirty="0"/>
              <a:t>collected over a 12-month period (Jan - Dec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Four main components: Business support System (BSS) Collaboration, Email and Social.</a:t>
            </a:r>
          </a:p>
          <a:p>
            <a:pPr lvl="1"/>
            <a:r>
              <a:rPr lang="en-US" sz="1600" dirty="0" smtClean="0"/>
              <a:t>Three data centres deployed globally.</a:t>
            </a:r>
          </a:p>
          <a:p>
            <a:endParaRPr lang="en-US" sz="2000" dirty="0" smtClean="0"/>
          </a:p>
          <a:p>
            <a:r>
              <a:rPr lang="en-US" sz="2000" dirty="0" smtClean="0"/>
              <a:t>Reviewing the data, the following questions needed answering:</a:t>
            </a:r>
          </a:p>
          <a:p>
            <a:pPr lvl="1"/>
            <a:r>
              <a:rPr lang="en-GB" sz="1600" dirty="0"/>
              <a:t>How are the times of cloud outage events distributed</a:t>
            </a:r>
            <a:r>
              <a:rPr lang="en-IE" sz="1600" dirty="0"/>
              <a:t> </a:t>
            </a:r>
            <a:r>
              <a:rPr lang="en-IE" sz="1600" dirty="0" smtClean="0"/>
              <a:t>?</a:t>
            </a:r>
          </a:p>
          <a:p>
            <a:pPr lvl="1"/>
            <a:r>
              <a:rPr lang="en-GB" sz="1600" dirty="0"/>
              <a:t>D</a:t>
            </a:r>
            <a:r>
              <a:rPr lang="en-GB" sz="1600" dirty="0" smtClean="0"/>
              <a:t>oes </a:t>
            </a:r>
            <a:r>
              <a:rPr lang="en-GB" sz="1600" dirty="0"/>
              <a:t>the distribution vary by component? </a:t>
            </a:r>
            <a:endParaRPr lang="en-GB" sz="1600" dirty="0" smtClean="0"/>
          </a:p>
          <a:p>
            <a:pPr lvl="1"/>
            <a:r>
              <a:rPr lang="en-GB" sz="1600" dirty="0"/>
              <a:t>D</a:t>
            </a:r>
            <a:r>
              <a:rPr lang="en-GB" sz="1600" dirty="0" smtClean="0"/>
              <a:t>oes </a:t>
            </a:r>
            <a:r>
              <a:rPr lang="en-GB" sz="1600" dirty="0"/>
              <a:t>the distribution differ by failure category? </a:t>
            </a:r>
            <a:endParaRPr lang="en-GB" sz="1600" dirty="0" smtClean="0"/>
          </a:p>
          <a:p>
            <a:pPr lvl="1"/>
            <a:r>
              <a:rPr lang="en-GB" sz="1600" dirty="0"/>
              <a:t>D</a:t>
            </a:r>
            <a:r>
              <a:rPr lang="en-GB" sz="1600" dirty="0" smtClean="0"/>
              <a:t>oes </a:t>
            </a:r>
            <a:r>
              <a:rPr lang="en-GB" sz="1600" dirty="0"/>
              <a:t>the relationship differ by data centre</a:t>
            </a:r>
            <a:r>
              <a:rPr lang="en-IE" sz="1600" dirty="0"/>
              <a:t> </a:t>
            </a:r>
            <a:r>
              <a:rPr lang="en-IE" sz="1600" dirty="0" smtClean="0"/>
              <a:t>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5282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Outage Distribution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4586" y="1417638"/>
            <a:ext cx="8302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Fig. I shows the distribution of total outages events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52533" y="2159000"/>
            <a:ext cx="307340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Summary Statistics:</a:t>
            </a:r>
          </a:p>
          <a:p>
            <a:endParaRPr lang="en-US" b="1" dirty="0" smtClean="0"/>
          </a:p>
          <a:p>
            <a:r>
              <a:rPr lang="en-US" dirty="0" smtClean="0"/>
              <a:t>Samples = 246</a:t>
            </a:r>
          </a:p>
          <a:p>
            <a:r>
              <a:rPr lang="en-US" dirty="0" smtClean="0"/>
              <a:t>Mean </a:t>
            </a:r>
            <a:r>
              <a:rPr lang="en-US" dirty="0"/>
              <a:t>= </a:t>
            </a:r>
            <a:r>
              <a:rPr lang="en-US" dirty="0" smtClean="0"/>
              <a:t>314.14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 </a:t>
            </a:r>
            <a:r>
              <a:rPr lang="en-US" dirty="0"/>
              <a:t>= 1414.43</a:t>
            </a:r>
            <a:endParaRPr lang="en-US" dirty="0" smtClean="0"/>
          </a:p>
          <a:p>
            <a:r>
              <a:rPr lang="en-US" dirty="0" smtClean="0"/>
              <a:t>Median </a:t>
            </a:r>
            <a:r>
              <a:rPr lang="en-US" dirty="0"/>
              <a:t>= 105</a:t>
            </a:r>
            <a:endParaRPr lang="en-US" dirty="0" smtClean="0"/>
          </a:p>
          <a:p>
            <a:r>
              <a:rPr lang="en-US" dirty="0" smtClean="0"/>
              <a:t>Skew </a:t>
            </a:r>
            <a:r>
              <a:rPr lang="en-US" dirty="0"/>
              <a:t>= </a:t>
            </a:r>
            <a:r>
              <a:rPr lang="en-US" dirty="0" smtClean="0"/>
              <a:t>13.80</a:t>
            </a:r>
          </a:p>
          <a:p>
            <a:endParaRPr lang="en-US" dirty="0" smtClean="0"/>
          </a:p>
          <a:p>
            <a:r>
              <a:rPr lang="en-US" dirty="0" smtClean="0"/>
              <a:t>Distribution = Log Normal</a:t>
            </a:r>
          </a:p>
          <a:p>
            <a:r>
              <a:rPr lang="ga-IE" dirty="0" smtClean="0"/>
              <a:t>AD Test statistic </a:t>
            </a:r>
            <a:r>
              <a:rPr lang="fi-FI" dirty="0" smtClean="0"/>
              <a:t>= 0.29</a:t>
            </a:r>
            <a:endParaRPr lang="fi-FI" dirty="0"/>
          </a:p>
          <a:p>
            <a:r>
              <a:rPr lang="fi-FI" dirty="0" err="1" smtClean="0"/>
              <a:t>p</a:t>
            </a:r>
            <a:r>
              <a:rPr lang="fi-FI" dirty="0" err="1"/>
              <a:t>-value</a:t>
            </a:r>
            <a:r>
              <a:rPr lang="fi-FI" dirty="0"/>
              <a:t> = </a:t>
            </a:r>
            <a:r>
              <a:rPr lang="fi-FI" dirty="0" smtClean="0"/>
              <a:t>0.95</a:t>
            </a:r>
            <a:endParaRPr lang="en-US" dirty="0"/>
          </a:p>
          <a:p>
            <a:r>
              <a:rPr lang="en-US" dirty="0" smtClean="0"/>
              <a:t>.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54272"/>
            <a:ext cx="4021667" cy="441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45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</a:t>
            </a:r>
            <a:r>
              <a:rPr lang="en-US" dirty="0" smtClean="0"/>
              <a:t>– Distribution by Component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4586" y="1231372"/>
            <a:ext cx="783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</a:t>
            </a:r>
            <a:r>
              <a:rPr lang="en-US" dirty="0" smtClean="0"/>
              <a:t>2 </a:t>
            </a:r>
            <a:r>
              <a:rPr lang="en-US" dirty="0"/>
              <a:t>shows the distribution of </a:t>
            </a:r>
            <a:r>
              <a:rPr lang="en-US" dirty="0" smtClean="0"/>
              <a:t>outage events by component: </a:t>
            </a:r>
            <a:r>
              <a:rPr lang="en-US" dirty="0"/>
              <a:t>BSS-</a:t>
            </a:r>
            <a:r>
              <a:rPr lang="en-US" dirty="0" smtClean="0"/>
              <a:t>Social, Collaboration, Mail and Mixed component (More than 2 components).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8800" y="4766104"/>
            <a:ext cx="212513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Mail Statistics:</a:t>
            </a:r>
          </a:p>
          <a:p>
            <a:endParaRPr lang="en-US" sz="1100" b="1" dirty="0" smtClean="0"/>
          </a:p>
          <a:p>
            <a:r>
              <a:rPr lang="en-US" sz="1100" dirty="0" smtClean="0"/>
              <a:t>Samples= 152</a:t>
            </a:r>
          </a:p>
          <a:p>
            <a:r>
              <a:rPr lang="en-US" sz="1100" dirty="0" smtClean="0"/>
              <a:t>Mean </a:t>
            </a:r>
            <a:r>
              <a:rPr lang="en-US" sz="1100" dirty="0"/>
              <a:t>= </a:t>
            </a:r>
            <a:r>
              <a:rPr lang="en-US" sz="1100" dirty="0" smtClean="0"/>
              <a:t>258.10</a:t>
            </a:r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423.27</a:t>
            </a:r>
          </a:p>
          <a:p>
            <a:r>
              <a:rPr lang="en-US" sz="1100" dirty="0" smtClean="0"/>
              <a:t>Median </a:t>
            </a:r>
            <a:r>
              <a:rPr lang="en-US" sz="1100" dirty="0"/>
              <a:t>= </a:t>
            </a:r>
            <a:r>
              <a:rPr lang="en-US" sz="1100" dirty="0" smtClean="0"/>
              <a:t>126.5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5.45</a:t>
            </a:r>
          </a:p>
          <a:p>
            <a:endParaRPr lang="en-US" sz="1100" dirty="0" smtClean="0"/>
          </a:p>
          <a:p>
            <a:r>
              <a:rPr lang="en-US" sz="1100" dirty="0" smtClean="0"/>
              <a:t>Distribution = Log Normal</a:t>
            </a:r>
          </a:p>
          <a:p>
            <a:r>
              <a:rPr lang="en-US" sz="1100" dirty="0" smtClean="0"/>
              <a:t>Anderson Darling GOF</a:t>
            </a:r>
          </a:p>
          <a:p>
            <a:r>
              <a:rPr lang="fi-FI" sz="1100" dirty="0"/>
              <a:t>AD = </a:t>
            </a:r>
            <a:r>
              <a:rPr lang="fi-FI" sz="1100" dirty="0" smtClean="0"/>
              <a:t>0.180,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fi-FI" sz="1100" dirty="0" smtClean="0"/>
              <a:t>0.995</a:t>
            </a:r>
            <a:endParaRPr lang="en-US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4766104"/>
            <a:ext cx="21590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Collaboration Statistics:</a:t>
            </a:r>
          </a:p>
          <a:p>
            <a:endParaRPr lang="en-US" sz="1100" b="1" dirty="0" smtClean="0"/>
          </a:p>
          <a:p>
            <a:r>
              <a:rPr lang="en-US" sz="1100" dirty="0" smtClean="0"/>
              <a:t>Samples=34</a:t>
            </a:r>
          </a:p>
          <a:p>
            <a:r>
              <a:rPr lang="en-US" sz="1100" dirty="0" smtClean="0"/>
              <a:t>Mean </a:t>
            </a:r>
            <a:r>
              <a:rPr lang="en-US" sz="1100" dirty="0"/>
              <a:t>= </a:t>
            </a:r>
            <a:r>
              <a:rPr lang="en-US" sz="1100" dirty="0" smtClean="0"/>
              <a:t>189</a:t>
            </a:r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379.33</a:t>
            </a:r>
          </a:p>
          <a:p>
            <a:r>
              <a:rPr lang="en-US" sz="1100" dirty="0" smtClean="0"/>
              <a:t>Median </a:t>
            </a:r>
            <a:r>
              <a:rPr lang="en-US" sz="1100" dirty="0"/>
              <a:t>= </a:t>
            </a:r>
            <a:r>
              <a:rPr lang="en-US" sz="1100" dirty="0" smtClean="0"/>
              <a:t>61.5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3.83</a:t>
            </a:r>
          </a:p>
          <a:p>
            <a:endParaRPr lang="en-US" sz="1100" dirty="0" smtClean="0"/>
          </a:p>
          <a:p>
            <a:r>
              <a:rPr lang="en-US" sz="1100" dirty="0" smtClean="0"/>
              <a:t>Distribution = Log Normal</a:t>
            </a:r>
          </a:p>
          <a:p>
            <a:r>
              <a:rPr lang="en-US" sz="1100" dirty="0"/>
              <a:t>Anderson Darling </a:t>
            </a:r>
            <a:r>
              <a:rPr lang="en-US" sz="1100" dirty="0" smtClean="0"/>
              <a:t>GOF</a:t>
            </a:r>
          </a:p>
          <a:p>
            <a:r>
              <a:rPr lang="fi-FI" sz="1100" dirty="0"/>
              <a:t>AD = </a:t>
            </a:r>
            <a:r>
              <a:rPr lang="fi-FI" sz="1100" dirty="0" smtClean="0"/>
              <a:t>0.633,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fi-FI" sz="1100" dirty="0" smtClean="0"/>
              <a:t>0.616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9267" y="4766104"/>
            <a:ext cx="2218267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BSS-Social Statistics:</a:t>
            </a:r>
          </a:p>
          <a:p>
            <a:endParaRPr lang="en-US" sz="1100" b="1" dirty="0" smtClean="0"/>
          </a:p>
          <a:p>
            <a:r>
              <a:rPr lang="en-US" sz="1100" dirty="0" smtClean="0"/>
              <a:t>Samples = 17</a:t>
            </a:r>
          </a:p>
          <a:p>
            <a:r>
              <a:rPr lang="en-US" sz="1100" dirty="0" smtClean="0"/>
              <a:t>Mean </a:t>
            </a:r>
            <a:r>
              <a:rPr lang="en-US" sz="1100" dirty="0"/>
              <a:t>= </a:t>
            </a:r>
            <a:r>
              <a:rPr lang="en-US" sz="1100" dirty="0" smtClean="0"/>
              <a:t>274.23</a:t>
            </a:r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639.44</a:t>
            </a:r>
          </a:p>
          <a:p>
            <a:r>
              <a:rPr lang="en-US" sz="1100" dirty="0" smtClean="0"/>
              <a:t>Median </a:t>
            </a:r>
            <a:r>
              <a:rPr lang="en-US" sz="1100" dirty="0"/>
              <a:t>= </a:t>
            </a:r>
            <a:r>
              <a:rPr lang="en-US" sz="1100" dirty="0" smtClean="0"/>
              <a:t>45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3.56</a:t>
            </a:r>
          </a:p>
          <a:p>
            <a:endParaRPr lang="en-US" sz="1100" dirty="0" smtClean="0"/>
          </a:p>
          <a:p>
            <a:r>
              <a:rPr lang="en-US" sz="1100" dirty="0" smtClean="0"/>
              <a:t>Distribution = Log Normal</a:t>
            </a:r>
          </a:p>
          <a:p>
            <a:r>
              <a:rPr lang="en-US" sz="1100" dirty="0"/>
              <a:t>Anderson Darling </a:t>
            </a:r>
            <a:r>
              <a:rPr lang="en-US" sz="1100" dirty="0" smtClean="0"/>
              <a:t>GOF</a:t>
            </a:r>
          </a:p>
          <a:p>
            <a:r>
              <a:rPr lang="fi-FI" sz="1100" dirty="0"/>
              <a:t>AD = </a:t>
            </a:r>
            <a:r>
              <a:rPr lang="fi-FI" sz="1100" dirty="0" smtClean="0"/>
              <a:t>0.555,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fi-FI" sz="1100" dirty="0" smtClean="0"/>
              <a:t>0.690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561666" y="4766104"/>
            <a:ext cx="212513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Mixed Component Statistics:</a:t>
            </a:r>
          </a:p>
          <a:p>
            <a:endParaRPr lang="en-US" sz="1100" b="1" dirty="0" smtClean="0"/>
          </a:p>
          <a:p>
            <a:r>
              <a:rPr lang="en-US" sz="1100" dirty="0" smtClean="0"/>
              <a:t>Samples=43</a:t>
            </a:r>
          </a:p>
          <a:p>
            <a:r>
              <a:rPr lang="en-US" sz="1100" dirty="0" smtClean="0"/>
              <a:t>Mean </a:t>
            </a:r>
            <a:r>
              <a:rPr lang="en-US" sz="1100" dirty="0"/>
              <a:t>= </a:t>
            </a:r>
            <a:r>
              <a:rPr lang="en-US" sz="1100" dirty="0" smtClean="0"/>
              <a:t>626.95</a:t>
            </a:r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3260.78</a:t>
            </a:r>
          </a:p>
          <a:p>
            <a:r>
              <a:rPr lang="en-US" sz="1100" dirty="0" smtClean="0"/>
              <a:t>Median </a:t>
            </a:r>
            <a:r>
              <a:rPr lang="en-US" sz="1100" dirty="0"/>
              <a:t>= </a:t>
            </a:r>
            <a:r>
              <a:rPr lang="en-US" sz="1100" dirty="0" smtClean="0"/>
              <a:t>85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6.30</a:t>
            </a:r>
          </a:p>
          <a:p>
            <a:endParaRPr lang="en-US" sz="1100" dirty="0" smtClean="0"/>
          </a:p>
          <a:p>
            <a:r>
              <a:rPr lang="en-US" sz="1100" dirty="0" smtClean="0"/>
              <a:t>Distribution = Log Normal</a:t>
            </a:r>
          </a:p>
          <a:p>
            <a:r>
              <a:rPr lang="en-US" sz="1100" dirty="0" smtClean="0"/>
              <a:t>Anderson Darling GOF</a:t>
            </a:r>
          </a:p>
          <a:p>
            <a:r>
              <a:rPr lang="fi-FI" sz="1100" dirty="0"/>
              <a:t>AD = </a:t>
            </a:r>
            <a:r>
              <a:rPr lang="fi-FI" sz="1100" dirty="0" smtClean="0"/>
              <a:t>0.608,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fi-FI" sz="1100" dirty="0" smtClean="0"/>
              <a:t>0.639</a:t>
            </a:r>
            <a:endParaRPr lang="en-US" sz="11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7527"/>
            <a:ext cx="2287079" cy="25082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534" y="2053067"/>
            <a:ext cx="2157837" cy="23665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371" y="2053067"/>
            <a:ext cx="2157836" cy="23665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147" y="2150534"/>
            <a:ext cx="2068965" cy="226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80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– Distribution by F</a:t>
            </a:r>
            <a:r>
              <a:rPr lang="en-US" dirty="0" smtClean="0"/>
              <a:t>ailure </a:t>
            </a:r>
            <a:r>
              <a:rPr lang="en-US" dirty="0"/>
              <a:t>T</a:t>
            </a:r>
            <a:r>
              <a:rPr lang="en-US" dirty="0" smtClean="0"/>
              <a:t>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800" y="123875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4  </a:t>
            </a:r>
            <a:r>
              <a:rPr lang="en-US" dirty="0"/>
              <a:t>shows the distribution of outage events by </a:t>
            </a:r>
            <a:r>
              <a:rPr lang="en-US" dirty="0" smtClean="0"/>
              <a:t>type: Configuration-Manual Process, Contention-Concurrency, Disaster Recovery, Network and Hardware-Other.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1" y="4518702"/>
            <a:ext cx="213360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Configuration-Manual Statistics:</a:t>
            </a:r>
          </a:p>
          <a:p>
            <a:endParaRPr lang="en-US" sz="1200" b="1" dirty="0" smtClean="0"/>
          </a:p>
          <a:p>
            <a:r>
              <a:rPr lang="en-US" sz="1100" dirty="0"/>
              <a:t>Samples = </a:t>
            </a:r>
            <a:r>
              <a:rPr lang="en-US" sz="1100" dirty="0" smtClean="0"/>
              <a:t>74</a:t>
            </a:r>
            <a:endParaRPr lang="en-US" sz="1100" b="1" dirty="0" smtClean="0"/>
          </a:p>
          <a:p>
            <a:r>
              <a:rPr lang="en-US" sz="1100" dirty="0" smtClean="0"/>
              <a:t>Mean </a:t>
            </a:r>
            <a:r>
              <a:rPr lang="en-US" sz="1100" dirty="0"/>
              <a:t>= </a:t>
            </a:r>
            <a:r>
              <a:rPr lang="en-US" sz="1100" dirty="0" smtClean="0"/>
              <a:t>488.61</a:t>
            </a:r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2488.21</a:t>
            </a:r>
          </a:p>
          <a:p>
            <a:r>
              <a:rPr lang="en-US" sz="1100" dirty="0" smtClean="0"/>
              <a:t>Median </a:t>
            </a:r>
            <a:r>
              <a:rPr lang="en-US" sz="1100" dirty="0"/>
              <a:t>= </a:t>
            </a:r>
            <a:r>
              <a:rPr lang="en-US" sz="1100" dirty="0" smtClean="0"/>
              <a:t>114.5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8.28</a:t>
            </a:r>
          </a:p>
          <a:p>
            <a:endParaRPr lang="en-US" sz="1100" dirty="0" smtClean="0"/>
          </a:p>
          <a:p>
            <a:r>
              <a:rPr lang="en-US" sz="1100" dirty="0" smtClean="0"/>
              <a:t>Distribution = Log Normal</a:t>
            </a:r>
          </a:p>
          <a:p>
            <a:r>
              <a:rPr lang="en-US" sz="1100" dirty="0" smtClean="0"/>
              <a:t>Anderson Darling GOF</a:t>
            </a:r>
          </a:p>
          <a:p>
            <a:r>
              <a:rPr lang="fi-FI" sz="1100" dirty="0"/>
              <a:t>AD = </a:t>
            </a:r>
            <a:r>
              <a:rPr lang="fi-FI" sz="1100" dirty="0" smtClean="0"/>
              <a:t>0.331,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fi-FI" sz="1100" dirty="0" smtClean="0"/>
              <a:t>0.913</a:t>
            </a:r>
            <a:endParaRPr lang="en-US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89645" y="4523752"/>
            <a:ext cx="242146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Contention-Concurrency Statistics:</a:t>
            </a:r>
          </a:p>
          <a:p>
            <a:endParaRPr lang="en-US" sz="1100" b="1" dirty="0" smtClean="0"/>
          </a:p>
          <a:p>
            <a:r>
              <a:rPr lang="en-US" sz="1100" dirty="0"/>
              <a:t>Samples = </a:t>
            </a:r>
            <a:r>
              <a:rPr lang="en-US" sz="1100" dirty="0" smtClean="0"/>
              <a:t>64</a:t>
            </a:r>
            <a:endParaRPr lang="en-US" sz="1100" b="1" dirty="0" smtClean="0"/>
          </a:p>
          <a:p>
            <a:r>
              <a:rPr lang="en-US" sz="1100" dirty="0" smtClean="0"/>
              <a:t>Mean </a:t>
            </a:r>
            <a:r>
              <a:rPr lang="en-US" sz="1100" dirty="0"/>
              <a:t>= </a:t>
            </a:r>
            <a:r>
              <a:rPr lang="en-US" sz="1100" dirty="0" smtClean="0"/>
              <a:t>238.78</a:t>
            </a:r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468.62</a:t>
            </a:r>
          </a:p>
          <a:p>
            <a:r>
              <a:rPr lang="en-US" sz="1100" dirty="0" smtClean="0"/>
              <a:t>Median </a:t>
            </a:r>
            <a:r>
              <a:rPr lang="en-US" sz="1100" dirty="0"/>
              <a:t>= </a:t>
            </a:r>
            <a:r>
              <a:rPr lang="en-US" sz="1100" dirty="0" smtClean="0"/>
              <a:t>86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3.69</a:t>
            </a:r>
          </a:p>
          <a:p>
            <a:endParaRPr lang="en-US" sz="1100" dirty="0" smtClean="0"/>
          </a:p>
          <a:p>
            <a:r>
              <a:rPr lang="en-US" sz="1100" dirty="0" smtClean="0"/>
              <a:t>Distribution = Log Normal</a:t>
            </a:r>
          </a:p>
          <a:p>
            <a:r>
              <a:rPr lang="en-US" sz="1100" dirty="0"/>
              <a:t>Anderson Darling </a:t>
            </a:r>
            <a:r>
              <a:rPr lang="en-US" sz="1100" dirty="0" smtClean="0"/>
              <a:t>GOF</a:t>
            </a:r>
          </a:p>
          <a:p>
            <a:r>
              <a:rPr lang="fi-FI" sz="1100" dirty="0"/>
              <a:t>AD = </a:t>
            </a:r>
            <a:r>
              <a:rPr lang="fi-FI" sz="1100" dirty="0" smtClean="0"/>
              <a:t>0.248,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fi-FI" sz="1100" dirty="0" smtClean="0"/>
              <a:t>0.971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06303" y="4532201"/>
            <a:ext cx="19050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Disaster Recovery Statistics:</a:t>
            </a:r>
          </a:p>
          <a:p>
            <a:endParaRPr lang="en-US" sz="1100" dirty="0" smtClean="0"/>
          </a:p>
          <a:p>
            <a:r>
              <a:rPr lang="en-US" sz="1100" dirty="0" smtClean="0"/>
              <a:t>Samples </a:t>
            </a:r>
            <a:r>
              <a:rPr lang="en-US" sz="1100" dirty="0"/>
              <a:t>= </a:t>
            </a:r>
            <a:r>
              <a:rPr lang="en-US" sz="1100" dirty="0" smtClean="0"/>
              <a:t>36</a:t>
            </a:r>
            <a:endParaRPr lang="en-US" sz="1100" b="1" dirty="0" smtClean="0"/>
          </a:p>
          <a:p>
            <a:r>
              <a:rPr lang="en-US" sz="1100" dirty="0" smtClean="0"/>
              <a:t>Mean </a:t>
            </a:r>
            <a:r>
              <a:rPr lang="en-US" sz="1100" dirty="0"/>
              <a:t>= </a:t>
            </a:r>
            <a:r>
              <a:rPr lang="en-US" sz="1100" dirty="0" smtClean="0"/>
              <a:t>134.03</a:t>
            </a:r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160.72</a:t>
            </a:r>
            <a:endParaRPr lang="en-US" sz="1100" dirty="0"/>
          </a:p>
          <a:p>
            <a:r>
              <a:rPr lang="en-US" sz="1100" dirty="0" smtClean="0"/>
              <a:t>Median </a:t>
            </a:r>
            <a:r>
              <a:rPr lang="en-US" sz="1100" dirty="0"/>
              <a:t>= 7</a:t>
            </a:r>
            <a:r>
              <a:rPr lang="en-US" sz="1100" dirty="0" smtClean="0"/>
              <a:t>2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2.33</a:t>
            </a:r>
          </a:p>
          <a:p>
            <a:endParaRPr lang="en-US" sz="1100" dirty="0" smtClean="0"/>
          </a:p>
          <a:p>
            <a:r>
              <a:rPr lang="en-US" sz="1100" dirty="0" smtClean="0"/>
              <a:t>Distribution = Log Normal</a:t>
            </a:r>
          </a:p>
          <a:p>
            <a:r>
              <a:rPr lang="en-US" sz="1100" dirty="0"/>
              <a:t>Anderson Darling GOF </a:t>
            </a:r>
            <a:endParaRPr lang="en-US" sz="1100" dirty="0" smtClean="0"/>
          </a:p>
          <a:p>
            <a:r>
              <a:rPr lang="fi-FI" sz="1100" dirty="0"/>
              <a:t>AD = </a:t>
            </a:r>
            <a:r>
              <a:rPr lang="fi-FI" sz="1100" dirty="0" smtClean="0"/>
              <a:t>0.293,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fi-FI" sz="1100" dirty="0" smtClean="0"/>
              <a:t>0.943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25063" y="4535653"/>
            <a:ext cx="1786467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Network Statistics:</a:t>
            </a:r>
          </a:p>
          <a:p>
            <a:endParaRPr lang="en-US" sz="1100" b="1" dirty="0" smtClean="0"/>
          </a:p>
          <a:p>
            <a:r>
              <a:rPr lang="en-US" sz="1100" dirty="0"/>
              <a:t>Samples = </a:t>
            </a:r>
            <a:r>
              <a:rPr lang="en-US" sz="1100" dirty="0" smtClean="0"/>
              <a:t>49</a:t>
            </a:r>
            <a:endParaRPr lang="en-US" sz="1100" b="1" dirty="0" smtClean="0"/>
          </a:p>
          <a:p>
            <a:r>
              <a:rPr lang="en-US" sz="1100" dirty="0" smtClean="0"/>
              <a:t>Mean = 314.59</a:t>
            </a:r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590.74</a:t>
            </a:r>
            <a:endParaRPr lang="en-US" sz="1100" dirty="0"/>
          </a:p>
          <a:p>
            <a:r>
              <a:rPr lang="en-US" sz="1100" dirty="0" smtClean="0"/>
              <a:t>Median </a:t>
            </a:r>
            <a:r>
              <a:rPr lang="en-US" sz="1100" dirty="0"/>
              <a:t>= </a:t>
            </a:r>
            <a:r>
              <a:rPr lang="en-US" sz="1100" dirty="0" smtClean="0"/>
              <a:t>145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5.30</a:t>
            </a:r>
          </a:p>
          <a:p>
            <a:endParaRPr lang="en-US" sz="1100" dirty="0" smtClean="0"/>
          </a:p>
          <a:p>
            <a:r>
              <a:rPr lang="en-US" sz="1100" dirty="0" smtClean="0"/>
              <a:t>Distribution = Log Normal</a:t>
            </a:r>
          </a:p>
          <a:p>
            <a:r>
              <a:rPr lang="en-US" sz="1100" dirty="0"/>
              <a:t>Anderson Darling GOF </a:t>
            </a:r>
            <a:endParaRPr lang="en-US" sz="1100" dirty="0" smtClean="0"/>
          </a:p>
          <a:p>
            <a:r>
              <a:rPr lang="fi-FI" sz="1100" dirty="0" smtClean="0"/>
              <a:t>AD </a:t>
            </a:r>
            <a:r>
              <a:rPr lang="fi-FI" sz="1100" dirty="0"/>
              <a:t>= </a:t>
            </a:r>
            <a:r>
              <a:rPr lang="fi-FI" sz="1100" dirty="0" smtClean="0"/>
              <a:t>0.491,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fi-FI" sz="1100" dirty="0" smtClean="0"/>
              <a:t>0.756</a:t>
            </a:r>
            <a:endParaRPr lang="en-US" sz="11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493004" y="4555120"/>
            <a:ext cx="17526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Hardware-Other Statistics:</a:t>
            </a:r>
          </a:p>
          <a:p>
            <a:endParaRPr lang="en-US" sz="1100" b="1" dirty="0" smtClean="0"/>
          </a:p>
          <a:p>
            <a:r>
              <a:rPr lang="en-US" sz="1100" dirty="0"/>
              <a:t>Samples = </a:t>
            </a:r>
            <a:r>
              <a:rPr lang="en-US" sz="1100" dirty="0" smtClean="0"/>
              <a:t>23</a:t>
            </a:r>
            <a:endParaRPr lang="en-US" sz="1100" b="1" dirty="0" smtClean="0"/>
          </a:p>
          <a:p>
            <a:r>
              <a:rPr lang="en-US" sz="1100" dirty="0" smtClean="0"/>
              <a:t>Mean = 243.44</a:t>
            </a:r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357.54</a:t>
            </a:r>
          </a:p>
          <a:p>
            <a:r>
              <a:rPr lang="en-US" sz="1100" dirty="0" smtClean="0"/>
              <a:t>Median </a:t>
            </a:r>
            <a:r>
              <a:rPr lang="en-US" sz="1100" dirty="0"/>
              <a:t>= </a:t>
            </a:r>
            <a:r>
              <a:rPr lang="en-US" sz="1100" dirty="0" smtClean="0"/>
              <a:t>91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2.11</a:t>
            </a:r>
          </a:p>
          <a:p>
            <a:endParaRPr lang="en-US" sz="1100" dirty="0" smtClean="0"/>
          </a:p>
          <a:p>
            <a:r>
              <a:rPr lang="en-US" sz="1100" dirty="0" smtClean="0"/>
              <a:t>Distribution = Log Normal</a:t>
            </a:r>
          </a:p>
          <a:p>
            <a:r>
              <a:rPr lang="en-US" sz="1100" dirty="0"/>
              <a:t>Anderson Darling </a:t>
            </a:r>
            <a:r>
              <a:rPr lang="en-US" sz="1100" dirty="0" smtClean="0"/>
              <a:t>GOF</a:t>
            </a:r>
          </a:p>
          <a:p>
            <a:r>
              <a:rPr lang="fi-FI" sz="1100" dirty="0"/>
              <a:t>AD = </a:t>
            </a:r>
            <a:r>
              <a:rPr lang="fi-FI" sz="1100" dirty="0" smtClean="0"/>
              <a:t>0.275,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fi-FI" sz="1100" dirty="0" smtClean="0"/>
              <a:t>0.956</a:t>
            </a: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0288"/>
            <a:ext cx="2020033" cy="2036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463" y="2340287"/>
            <a:ext cx="1972703" cy="20369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070" y="2340289"/>
            <a:ext cx="1721527" cy="20369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2800" y="2340287"/>
            <a:ext cx="1608667" cy="20598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1399" y="2340288"/>
            <a:ext cx="1752601" cy="2059875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574586"/>
              </p:ext>
            </p:extLst>
          </p:nvPr>
        </p:nvGraphicFramePr>
        <p:xfrm>
          <a:off x="1531620" y="6478133"/>
          <a:ext cx="5410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9" imgW="5410200" imgH="355600" progId="Word.Document.12">
                  <p:embed/>
                </p:oleObj>
              </mc:Choice>
              <mc:Fallback>
                <p:oleObj name="Document" r:id="rId9" imgW="5410200" imgH="355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31620" y="6478133"/>
                        <a:ext cx="54102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687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– Distribution by </a:t>
            </a:r>
            <a:r>
              <a:rPr lang="en-US" dirty="0" smtClean="0"/>
              <a:t>Data Centre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238754"/>
            <a:ext cx="868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3  </a:t>
            </a:r>
            <a:r>
              <a:rPr lang="en-US" dirty="0"/>
              <a:t>shows the distribution of outage events by </a:t>
            </a:r>
            <a:r>
              <a:rPr lang="en-US" dirty="0" smtClean="0"/>
              <a:t>Data Centre: High, Medium, Low use.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6466" y="4874316"/>
            <a:ext cx="242993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Data Centre (A) High Use Statistics:</a:t>
            </a:r>
          </a:p>
          <a:p>
            <a:endParaRPr lang="en-US" sz="1100" b="1" dirty="0" smtClean="0"/>
          </a:p>
          <a:p>
            <a:r>
              <a:rPr lang="en-US" sz="1100" dirty="0" smtClean="0"/>
              <a:t>Samples = 160</a:t>
            </a:r>
          </a:p>
          <a:p>
            <a:r>
              <a:rPr lang="en-US" sz="1100" dirty="0" smtClean="0"/>
              <a:t>Mean </a:t>
            </a:r>
            <a:r>
              <a:rPr lang="en-US" sz="1100" dirty="0"/>
              <a:t>= </a:t>
            </a:r>
            <a:r>
              <a:rPr lang="en-US" sz="1100" dirty="0" smtClean="0"/>
              <a:t>224.43</a:t>
            </a:r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312.83</a:t>
            </a:r>
          </a:p>
          <a:p>
            <a:r>
              <a:rPr lang="en-US" sz="1100" dirty="0" smtClean="0"/>
              <a:t>Median </a:t>
            </a:r>
            <a:r>
              <a:rPr lang="en-US" sz="1100" dirty="0"/>
              <a:t>= </a:t>
            </a:r>
            <a:r>
              <a:rPr lang="en-US" sz="1100" dirty="0" smtClean="0"/>
              <a:t>113.5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2.93</a:t>
            </a:r>
          </a:p>
          <a:p>
            <a:endParaRPr lang="en-US" sz="1100" dirty="0" smtClean="0"/>
          </a:p>
          <a:p>
            <a:r>
              <a:rPr lang="en-US" sz="1100" dirty="0" smtClean="0"/>
              <a:t>Distribution = Log Normal</a:t>
            </a:r>
          </a:p>
          <a:p>
            <a:r>
              <a:rPr lang="en-US" sz="1100" dirty="0" smtClean="0"/>
              <a:t>Anderson Darling GOF</a:t>
            </a:r>
          </a:p>
          <a:p>
            <a:r>
              <a:rPr lang="fi-FI" sz="1100" dirty="0"/>
              <a:t>AD = </a:t>
            </a:r>
            <a:r>
              <a:rPr lang="fi-FI" sz="1100" dirty="0" smtClean="0"/>
              <a:t>0.177,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fi-FI" sz="1100" dirty="0" smtClean="0"/>
              <a:t>0.995</a:t>
            </a:r>
            <a:endParaRPr lang="en-US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01999" y="4905685"/>
            <a:ext cx="253153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Data Centre </a:t>
            </a:r>
            <a:r>
              <a:rPr lang="en-US" sz="1100" b="1" dirty="0" smtClean="0"/>
              <a:t>(B) </a:t>
            </a:r>
            <a:r>
              <a:rPr lang="en-US" sz="1100" b="1" dirty="0"/>
              <a:t>Medium </a:t>
            </a:r>
            <a:r>
              <a:rPr lang="en-US" sz="1100" b="1" dirty="0" smtClean="0"/>
              <a:t>Use Statistics:</a:t>
            </a:r>
          </a:p>
          <a:p>
            <a:endParaRPr lang="en-US" sz="1100" b="1" dirty="0" smtClean="0"/>
          </a:p>
          <a:p>
            <a:r>
              <a:rPr lang="en-US" sz="1100" dirty="0"/>
              <a:t>Samples = </a:t>
            </a:r>
            <a:r>
              <a:rPr lang="en-US" sz="1100" dirty="0" smtClean="0"/>
              <a:t>24</a:t>
            </a:r>
            <a:endParaRPr lang="en-US" sz="1100" dirty="0"/>
          </a:p>
          <a:p>
            <a:r>
              <a:rPr lang="en-US" sz="1100" dirty="0" smtClean="0"/>
              <a:t>Mean </a:t>
            </a:r>
            <a:r>
              <a:rPr lang="en-US" sz="1100" dirty="0"/>
              <a:t>= </a:t>
            </a:r>
            <a:r>
              <a:rPr lang="en-US" sz="1100" dirty="0" smtClean="0"/>
              <a:t>187.67</a:t>
            </a:r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279.97</a:t>
            </a:r>
            <a:endParaRPr lang="en-US" sz="1100" dirty="0"/>
          </a:p>
          <a:p>
            <a:r>
              <a:rPr lang="en-US" sz="1100" dirty="0" smtClean="0"/>
              <a:t>Median </a:t>
            </a:r>
            <a:r>
              <a:rPr lang="en-US" sz="1100" dirty="0"/>
              <a:t>= </a:t>
            </a:r>
            <a:r>
              <a:rPr lang="en-US" sz="1100" dirty="0" smtClean="0"/>
              <a:t>89.5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2.89</a:t>
            </a:r>
          </a:p>
          <a:p>
            <a:endParaRPr lang="en-US" sz="1100" dirty="0" smtClean="0"/>
          </a:p>
          <a:p>
            <a:r>
              <a:rPr lang="en-US" sz="1100" dirty="0" smtClean="0"/>
              <a:t>Distribution = Log Normal</a:t>
            </a:r>
          </a:p>
          <a:p>
            <a:r>
              <a:rPr lang="en-US" sz="1100" dirty="0"/>
              <a:t>Anderson Darling </a:t>
            </a:r>
            <a:r>
              <a:rPr lang="en-US" sz="1100" dirty="0" smtClean="0"/>
              <a:t>GOF</a:t>
            </a:r>
          </a:p>
          <a:p>
            <a:r>
              <a:rPr lang="fi-FI" sz="1100" dirty="0" smtClean="0"/>
              <a:t>AD </a:t>
            </a:r>
            <a:r>
              <a:rPr lang="fi-FI" sz="1100" dirty="0"/>
              <a:t>= </a:t>
            </a:r>
            <a:r>
              <a:rPr lang="fi-FI" sz="1100" dirty="0" smtClean="0"/>
              <a:t>0.215,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fi-FI" sz="1100" dirty="0" smtClean="0"/>
              <a:t>0.986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92800" y="4894720"/>
            <a:ext cx="253153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Centre </a:t>
            </a:r>
            <a:r>
              <a:rPr lang="en-US" sz="1200" b="1" dirty="0" smtClean="0"/>
              <a:t>(C) </a:t>
            </a:r>
            <a:r>
              <a:rPr lang="en-US" sz="1200" b="1" dirty="0"/>
              <a:t>Low </a:t>
            </a:r>
            <a:r>
              <a:rPr lang="en-US" sz="1200" b="1" dirty="0" smtClean="0"/>
              <a:t>Use Statistics:</a:t>
            </a:r>
          </a:p>
          <a:p>
            <a:endParaRPr lang="en-US" sz="1200" b="1" dirty="0" smtClean="0"/>
          </a:p>
          <a:p>
            <a:r>
              <a:rPr lang="en-US" sz="1200" dirty="0"/>
              <a:t>Samples = </a:t>
            </a:r>
            <a:r>
              <a:rPr lang="en-US" sz="1200" dirty="0" smtClean="0"/>
              <a:t>54</a:t>
            </a:r>
            <a:endParaRPr lang="en-US" sz="1200" dirty="0"/>
          </a:p>
          <a:p>
            <a:r>
              <a:rPr lang="en-US" sz="1100" dirty="0" smtClean="0"/>
              <a:t>Mean </a:t>
            </a:r>
            <a:r>
              <a:rPr lang="en-US" sz="1100" dirty="0"/>
              <a:t>= </a:t>
            </a:r>
            <a:r>
              <a:rPr lang="en-US" sz="1100" dirty="0" smtClean="0"/>
              <a:t>645.39</a:t>
            </a:r>
          </a:p>
          <a:p>
            <a:r>
              <a:rPr lang="en-US" sz="1100" dirty="0" err="1" smtClean="0"/>
              <a:t>Std</a:t>
            </a:r>
            <a:r>
              <a:rPr lang="en-US" sz="1100" dirty="0" smtClean="0"/>
              <a:t> </a:t>
            </a:r>
            <a:r>
              <a:rPr lang="en-US" sz="1100" dirty="0" err="1" smtClean="0"/>
              <a:t>Dev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2961.09</a:t>
            </a:r>
          </a:p>
          <a:p>
            <a:r>
              <a:rPr lang="en-US" sz="1100" dirty="0" smtClean="0"/>
              <a:t>Median </a:t>
            </a:r>
            <a:r>
              <a:rPr lang="en-US" sz="1100" dirty="0"/>
              <a:t>= </a:t>
            </a:r>
            <a:r>
              <a:rPr lang="en-US" sz="1100" dirty="0" smtClean="0"/>
              <a:t>79.5</a:t>
            </a:r>
          </a:p>
          <a:p>
            <a:r>
              <a:rPr lang="en-US" sz="1100" dirty="0" smtClean="0"/>
              <a:t>Skew </a:t>
            </a:r>
            <a:r>
              <a:rPr lang="en-US" sz="1100" dirty="0"/>
              <a:t>= </a:t>
            </a:r>
            <a:r>
              <a:rPr lang="en-US" sz="1100" dirty="0" smtClean="0"/>
              <a:t>6.67</a:t>
            </a:r>
          </a:p>
          <a:p>
            <a:endParaRPr lang="en-US" sz="1100" dirty="0" smtClean="0"/>
          </a:p>
          <a:p>
            <a:r>
              <a:rPr lang="en-US" sz="1100" dirty="0" smtClean="0"/>
              <a:t>Distribution = Log Normal</a:t>
            </a:r>
          </a:p>
          <a:p>
            <a:r>
              <a:rPr lang="en-US" sz="1100" dirty="0"/>
              <a:t>Anderson Darling </a:t>
            </a:r>
            <a:r>
              <a:rPr lang="en-US" sz="1100" dirty="0" smtClean="0"/>
              <a:t>GOF</a:t>
            </a:r>
          </a:p>
          <a:p>
            <a:r>
              <a:rPr lang="en-US" sz="1100" dirty="0" smtClean="0"/>
              <a:t> </a:t>
            </a:r>
            <a:r>
              <a:rPr lang="fi-FI" sz="1100" dirty="0"/>
              <a:t>AD = </a:t>
            </a:r>
            <a:r>
              <a:rPr lang="fi-FI" sz="1100" dirty="0" smtClean="0"/>
              <a:t>1.085</a:t>
            </a:r>
            <a:r>
              <a:rPr lang="fi-FI" sz="1100" dirty="0"/>
              <a:t>, </a:t>
            </a:r>
            <a:r>
              <a:rPr lang="fi-FI" sz="1100" dirty="0" err="1"/>
              <a:t>p-value</a:t>
            </a:r>
            <a:r>
              <a:rPr lang="fi-FI" sz="1100" dirty="0"/>
              <a:t> = </a:t>
            </a:r>
            <a:r>
              <a:rPr lang="fi-FI" sz="1100" dirty="0" smtClean="0"/>
              <a:t>0.316</a:t>
            </a:r>
            <a:endParaRPr lang="en-US" sz="11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2" y="2105912"/>
            <a:ext cx="2497667" cy="27392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766" y="2105912"/>
            <a:ext cx="2789767" cy="26603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633" y="2105912"/>
            <a:ext cx="2425701" cy="266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76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35288</TotalTime>
  <Words>1338</Words>
  <Application>Microsoft Macintosh PowerPoint</Application>
  <PresentationFormat>On-screen Show (4:3)</PresentationFormat>
  <Paragraphs>313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Document</vt:lpstr>
      <vt:lpstr>Are you being served: A Framework to manage Cloud outage repair times for Small Medium Enterprises</vt:lpstr>
      <vt:lpstr>Agenda:</vt:lpstr>
      <vt:lpstr>Introduction</vt:lpstr>
      <vt:lpstr>Background Research</vt:lpstr>
      <vt:lpstr>Data Set</vt:lpstr>
      <vt:lpstr>Analysis – Outage Distribution</vt:lpstr>
      <vt:lpstr>Analysis – Distribution by Component</vt:lpstr>
      <vt:lpstr>Analysis – Distribution by Failure Type</vt:lpstr>
      <vt:lpstr>Analysis – Distribution by Data Centre</vt:lpstr>
      <vt:lpstr>Analysis – Regression testing for Correlation</vt:lpstr>
      <vt:lpstr>Analysis – TTD Vs TTR</vt:lpstr>
      <vt:lpstr>Results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Testing: A Framework to support adoption of continuous delivery by Small Medium Enterprises</dc:title>
  <dc:creator>Jonathan Dunne</dc:creator>
  <cp:lastModifiedBy>Jonathan Dunne</cp:lastModifiedBy>
  <cp:revision>118</cp:revision>
  <cp:lastPrinted>2015-09-19T08:16:47Z</cp:lastPrinted>
  <dcterms:created xsi:type="dcterms:W3CDTF">2015-08-25T15:16:48Z</dcterms:created>
  <dcterms:modified xsi:type="dcterms:W3CDTF">2016-06-20T19:43:18Z</dcterms:modified>
</cp:coreProperties>
</file>