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5" r:id="rId9"/>
    <p:sldId id="266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9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8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8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4A71-46E0-2844-8EB3-F30D37BF5F37}" type="datetimeFigureOut">
              <a:rPr lang="en-US" smtClean="0"/>
              <a:t>07/09/2015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105" y="316266"/>
            <a:ext cx="8402788" cy="24240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Social Testing: </a:t>
            </a:r>
            <a:r>
              <a:rPr lang="en-US" sz="3600" dirty="0"/>
              <a:t>A Framework to support </a:t>
            </a:r>
            <a:r>
              <a:rPr lang="en-US" sz="3600" dirty="0" smtClean="0"/>
              <a:t>adoption of continuous </a:t>
            </a:r>
            <a:r>
              <a:rPr lang="en-US" sz="3600" dirty="0"/>
              <a:t>delivery by </a:t>
            </a:r>
            <a:r>
              <a:rPr lang="en-US" sz="3600" dirty="0" smtClean="0"/>
              <a:t>SME’s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Jonathan Dunne, David Malone, Jason Flood.</a:t>
            </a:r>
          </a:p>
          <a:p>
            <a:r>
              <a:rPr lang="en-US" sz="2800" dirty="0" smtClean="0"/>
              <a:t>CSCESM2015 </a:t>
            </a:r>
            <a:r>
              <a:rPr lang="en-US" sz="2800" dirty="0" smtClean="0"/>
              <a:t>– </a:t>
            </a:r>
            <a:r>
              <a:rPr lang="en-US" sz="2800" dirty="0" smtClean="0"/>
              <a:t>21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September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239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7620" y="1296444"/>
            <a:ext cx="8566821" cy="5250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Defect Impact:</a:t>
            </a:r>
          </a:p>
          <a:p>
            <a:pPr lvl="1"/>
            <a:r>
              <a:rPr lang="en-US" sz="1600" dirty="0" smtClean="0"/>
              <a:t>The customer is good at finding low impact defects (70% of total) .</a:t>
            </a:r>
          </a:p>
          <a:p>
            <a:pPr lvl="1"/>
            <a:r>
              <a:rPr lang="en-US" sz="1600" dirty="0" smtClean="0"/>
              <a:t>A bug bounty scheme could motivate users to find more of these types of problems.</a:t>
            </a:r>
          </a:p>
          <a:p>
            <a:pPr lvl="1"/>
            <a:endParaRPr lang="en-US" sz="1600" dirty="0" smtClean="0"/>
          </a:p>
          <a:p>
            <a:pPr marL="400050"/>
            <a:r>
              <a:rPr lang="en-US" sz="2000" dirty="0" smtClean="0"/>
              <a:t>Defect Component:</a:t>
            </a:r>
          </a:p>
          <a:p>
            <a:pPr marL="800100" lvl="1"/>
            <a:r>
              <a:rPr lang="en-US" sz="1600" dirty="0" smtClean="0"/>
              <a:t>Customers found most field defects in the social and email components by proportion.</a:t>
            </a:r>
          </a:p>
          <a:p>
            <a:pPr marL="800100" lvl="1"/>
            <a:r>
              <a:rPr lang="en-US" sz="1600" dirty="0" smtClean="0"/>
              <a:t>Conditional probabilities tell us that a customer is more likely to find a minor impact defect in the email component  (P</a:t>
            </a:r>
            <a:r>
              <a:rPr lang="en-US" sz="1600" dirty="0"/>
              <a:t>(</a:t>
            </a:r>
            <a:r>
              <a:rPr lang="en-US" sz="1600" dirty="0" smtClean="0"/>
              <a:t>minor|email)=0.762).</a:t>
            </a:r>
          </a:p>
          <a:p>
            <a:pPr marL="800100" lvl="1"/>
            <a:r>
              <a:rPr lang="en-US" sz="1600" dirty="0" smtClean="0"/>
              <a:t>Bounty schemes can be tailor made to target specific components on a per release basis.</a:t>
            </a:r>
          </a:p>
          <a:p>
            <a:pPr marL="800100" lvl="1"/>
            <a:endParaRPr lang="en-US" sz="1600" dirty="0" smtClean="0"/>
          </a:p>
          <a:p>
            <a:pPr marL="400050"/>
            <a:r>
              <a:rPr lang="en-US" sz="2000" dirty="0" smtClean="0"/>
              <a:t>Data Centre:</a:t>
            </a:r>
          </a:p>
          <a:p>
            <a:pPr marL="800100" lvl="1"/>
            <a:r>
              <a:rPr lang="en-US" sz="1600" dirty="0" smtClean="0"/>
              <a:t>Proportionally more field defects were raised on the high and medium usage data centres. </a:t>
            </a:r>
          </a:p>
          <a:p>
            <a:pPr marL="800100" lvl="1"/>
            <a:r>
              <a:rPr lang="en-US" sz="1600" dirty="0" smtClean="0"/>
              <a:t>Conditionals tell us that for high and medium use data centres users are three time more likely to find a minor impact than a major impact defect.</a:t>
            </a:r>
          </a:p>
          <a:p>
            <a:pPr marL="800100" lvl="1"/>
            <a:r>
              <a:rPr lang="en-US" sz="1600" dirty="0" smtClean="0"/>
              <a:t>Bounty schemes could target minor impact defects on high usage data centres.</a:t>
            </a:r>
          </a:p>
          <a:p>
            <a:pPr marL="800100" lvl="1"/>
            <a:endParaRPr lang="en-US" sz="1600" dirty="0"/>
          </a:p>
          <a:p>
            <a:pPr marL="400050"/>
            <a:r>
              <a:rPr lang="en-US" sz="2000" dirty="0" smtClean="0"/>
              <a:t>Defect Type:</a:t>
            </a:r>
            <a:endParaRPr lang="en-US" sz="2000" dirty="0"/>
          </a:p>
          <a:p>
            <a:pPr marL="800100" lvl="1"/>
            <a:r>
              <a:rPr lang="en-US" sz="1600" dirty="0"/>
              <a:t>Customers are more </a:t>
            </a:r>
            <a:r>
              <a:rPr lang="en-US" sz="1600" dirty="0" smtClean="0"/>
              <a:t>likely to </a:t>
            </a:r>
            <a:r>
              <a:rPr lang="en-US" sz="1600" dirty="0"/>
              <a:t>find functional defects </a:t>
            </a:r>
            <a:r>
              <a:rPr lang="en-US" sz="1600" dirty="0" smtClean="0"/>
              <a:t>than any other type.</a:t>
            </a:r>
          </a:p>
          <a:p>
            <a:pPr marL="800100" lvl="1"/>
            <a:r>
              <a:rPr lang="en-US" sz="1600" dirty="0" smtClean="0"/>
              <a:t>Bounty schemes can prioritize minor functional defects leaving in-house test teams to re-focus on high and medium System and Performance testing </a:t>
            </a:r>
            <a:endParaRPr lang="en-US" sz="1600" dirty="0"/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895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Previous studies have shown that: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/>
              <a:t>F</a:t>
            </a:r>
            <a:r>
              <a:rPr lang="en-US" sz="1600" dirty="0" smtClean="0"/>
              <a:t>ield defect analysis is a worthwhile exercise.</a:t>
            </a:r>
          </a:p>
          <a:p>
            <a:pPr lvl="1"/>
            <a:r>
              <a:rPr lang="en-US" sz="1600" dirty="0" smtClean="0"/>
              <a:t>Bug bounty programs provide an incentive for users to improve software quality.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00050"/>
            <a:r>
              <a:rPr lang="en-US" sz="2000" dirty="0" smtClean="0"/>
              <a:t>Our study has shown that:</a:t>
            </a:r>
          </a:p>
          <a:p>
            <a:pPr marL="800100" lvl="1"/>
            <a:r>
              <a:rPr lang="en-US" sz="1600" dirty="0" smtClean="0"/>
              <a:t>Customers are useful at finding certain types of defects: Functional low impact.</a:t>
            </a:r>
          </a:p>
          <a:p>
            <a:pPr marL="800100" lvl="1"/>
            <a:r>
              <a:rPr lang="en-US" sz="1600" dirty="0" smtClean="0"/>
              <a:t>Field defect data can be used to create a test in-house frameworks.</a:t>
            </a:r>
          </a:p>
          <a:p>
            <a:pPr marL="800100" lvl="1"/>
            <a:r>
              <a:rPr lang="en-US" sz="1600" dirty="0" smtClean="0"/>
              <a:t>These frameworks allow test team to focus on high value test areas. </a:t>
            </a:r>
          </a:p>
          <a:p>
            <a:pPr marL="800100" lvl="1"/>
            <a:endParaRPr lang="en-US" sz="1600" dirty="0"/>
          </a:p>
          <a:p>
            <a:pPr marL="400050"/>
            <a:r>
              <a:rPr lang="en-US" sz="2000" dirty="0" smtClean="0"/>
              <a:t>Future work:</a:t>
            </a:r>
          </a:p>
          <a:p>
            <a:pPr marL="800100" lvl="1"/>
            <a:r>
              <a:rPr lang="en-US" sz="1600" dirty="0" smtClean="0"/>
              <a:t>Study of in-house defect deferrals </a:t>
            </a:r>
            <a:r>
              <a:rPr lang="en-US" sz="1600" dirty="0" err="1" smtClean="0"/>
              <a:t>vs</a:t>
            </a:r>
            <a:r>
              <a:rPr lang="en-US" sz="1600" dirty="0" smtClean="0"/>
              <a:t> field defects found.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51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Introduction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Background Research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Dataset</a:t>
            </a:r>
          </a:p>
          <a:p>
            <a:pPr marL="0" indent="0">
              <a:buNone/>
            </a:pPr>
            <a:r>
              <a:rPr lang="en-US" dirty="0" smtClean="0"/>
              <a:t>4. Analysis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Results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Conclusion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Continuous delivery (CD) is </a:t>
            </a:r>
            <a:r>
              <a:rPr lang="en-US" dirty="0" smtClean="0"/>
              <a:t>an approach to software engineering which allows for rapid development, </a:t>
            </a:r>
            <a:r>
              <a:rPr lang="en-US" dirty="0" smtClean="0"/>
              <a:t>test </a:t>
            </a:r>
            <a:r>
              <a:rPr lang="en-US" dirty="0" smtClean="0"/>
              <a:t>and delivery of software.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Small </a:t>
            </a:r>
            <a:r>
              <a:rPr lang="en-US" dirty="0"/>
              <a:t>to medium enterprises (SME’s) </a:t>
            </a:r>
            <a:r>
              <a:rPr lang="en-US" dirty="0" smtClean="0"/>
              <a:t>represent </a:t>
            </a:r>
            <a:r>
              <a:rPr lang="en-US" dirty="0"/>
              <a:t>79% of all employment </a:t>
            </a:r>
            <a:r>
              <a:rPr lang="en-US" dirty="0" smtClean="0"/>
              <a:t>with the EU. Annual </a:t>
            </a:r>
            <a:r>
              <a:rPr lang="en-US" dirty="0"/>
              <a:t>turnover in excess of €</a:t>
            </a:r>
            <a:r>
              <a:rPr lang="en-US" dirty="0" smtClean="0"/>
              <a:t>440 billion.</a:t>
            </a:r>
          </a:p>
          <a:p>
            <a:endParaRPr lang="en-US" dirty="0"/>
          </a:p>
          <a:p>
            <a:r>
              <a:rPr lang="en-US" dirty="0"/>
              <a:t>Nine out of ten SME’s in Europe have less than ten employees, which makes the adoption of CD a non-trivial effort.</a:t>
            </a:r>
          </a:p>
          <a:p>
            <a:endParaRPr lang="en-US" dirty="0"/>
          </a:p>
          <a:p>
            <a:r>
              <a:rPr lang="en-US" dirty="0" smtClean="0"/>
              <a:t>SME’s need a framework which can best </a:t>
            </a:r>
            <a:r>
              <a:rPr lang="en-US" dirty="0"/>
              <a:t>utilise their limited in-house test resources </a:t>
            </a:r>
            <a:r>
              <a:rPr lang="en-US" dirty="0" smtClean="0"/>
              <a:t>and </a:t>
            </a:r>
            <a:r>
              <a:rPr lang="en-US" dirty="0"/>
              <a:t>their greatest test asset: the customer.</a:t>
            </a:r>
          </a:p>
          <a:p>
            <a:endParaRPr lang="en-US" dirty="0"/>
          </a:p>
          <a:p>
            <a:r>
              <a:rPr lang="en-US" dirty="0"/>
              <a:t>The core idea of </a:t>
            </a:r>
            <a:r>
              <a:rPr lang="en-US" dirty="0" smtClean="0"/>
              <a:t>our </a:t>
            </a:r>
            <a:r>
              <a:rPr lang="en-US" dirty="0"/>
              <a:t>framework is for the in-house test teams to focus on high value test areas, while incentivising the customer to find low impact field defects</a:t>
            </a:r>
          </a:p>
        </p:txBody>
      </p:sp>
    </p:spTree>
    <p:extLst>
      <p:ext uri="{BB962C8B-B14F-4D97-AF65-F5344CB8AC3E}">
        <p14:creationId xmlns:p14="http://schemas.microsoft.com/office/powerpoint/2010/main" val="351046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959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Continuous delivery</a:t>
            </a:r>
          </a:p>
          <a:p>
            <a:pPr lvl="1"/>
            <a:r>
              <a:rPr lang="en-US" sz="1600" dirty="0" smtClean="0"/>
              <a:t>Allows </a:t>
            </a:r>
            <a:r>
              <a:rPr lang="en-US" sz="1600" dirty="0"/>
              <a:t>software companies to develop, test and release software in short, discrete delivery cycles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Releasing software with a low number of changes allows the rapid release of software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Key evangelists: Facebook, Google and Netflix</a:t>
            </a:r>
          </a:p>
          <a:p>
            <a:pPr lvl="1"/>
            <a:endParaRPr lang="en-US" sz="1600" dirty="0" smtClean="0"/>
          </a:p>
          <a:p>
            <a:r>
              <a:rPr lang="en-US" sz="2200" dirty="0" smtClean="0"/>
              <a:t>Bug Bounty Programs</a:t>
            </a:r>
          </a:p>
          <a:p>
            <a:pPr lvl="1"/>
            <a:r>
              <a:rPr lang="en-US" sz="1700" dirty="0"/>
              <a:t>A bug bounty program is a scheme whereby software companies offer a reward to users that find defects within their software</a:t>
            </a:r>
            <a:r>
              <a:rPr lang="en-US" sz="1700" dirty="0" smtClean="0"/>
              <a:t>.</a:t>
            </a:r>
          </a:p>
          <a:p>
            <a:pPr lvl="1"/>
            <a:r>
              <a:rPr lang="en-US" sz="1700" dirty="0" smtClean="0"/>
              <a:t>Mainly used to flush out security defects.</a:t>
            </a:r>
          </a:p>
          <a:p>
            <a:pPr lvl="1"/>
            <a:r>
              <a:rPr lang="en-US" sz="1700" dirty="0" smtClean="0"/>
              <a:t>Key players: Facebook, Google and Microsoft.</a:t>
            </a:r>
          </a:p>
          <a:p>
            <a:pPr lvl="1"/>
            <a:endParaRPr lang="en-US" sz="1700" dirty="0"/>
          </a:p>
          <a:p>
            <a:r>
              <a:rPr lang="en-US" sz="2200" dirty="0" smtClean="0"/>
              <a:t>Related Studies</a:t>
            </a:r>
          </a:p>
          <a:p>
            <a:pPr lvl="1"/>
            <a:r>
              <a:rPr lang="en-US" sz="1700" dirty="0" smtClean="0"/>
              <a:t>Brooks and Robinson : Customers and in-house teams find similar types of GUI defects.</a:t>
            </a:r>
          </a:p>
          <a:p>
            <a:pPr lvl="1"/>
            <a:r>
              <a:rPr lang="en-US" sz="1700" dirty="0" smtClean="0"/>
              <a:t>Moritz : In-house test environments did not match customer deployment patterns.</a:t>
            </a:r>
          </a:p>
          <a:p>
            <a:pPr lvl="1"/>
            <a:r>
              <a:rPr lang="en-US" sz="1700" dirty="0" smtClean="0"/>
              <a:t>Gittens : Larger in-house test coverage does not reduce field defects. Rather in-house tests need to be targeted.</a:t>
            </a:r>
          </a:p>
          <a:p>
            <a:pPr lvl="1"/>
            <a:r>
              <a:rPr lang="en-US" sz="1700" dirty="0" smtClean="0"/>
              <a:t>Sullivan &amp; Chilarege : Newer software components generate a higher number of defects than legacy components.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1046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Our study collected data from:</a:t>
            </a:r>
          </a:p>
          <a:p>
            <a:pPr lvl="1"/>
            <a:r>
              <a:rPr lang="en-US" sz="1600" dirty="0" smtClean="0"/>
              <a:t>1400 </a:t>
            </a:r>
            <a:r>
              <a:rPr lang="en-US" sz="1600" dirty="0"/>
              <a:t>field defects from a large </a:t>
            </a:r>
            <a:r>
              <a:rPr lang="en-US" sz="1600" dirty="0" smtClean="0"/>
              <a:t>cloud </a:t>
            </a:r>
            <a:r>
              <a:rPr lang="en-US" sz="1600" dirty="0"/>
              <a:t>based </a:t>
            </a:r>
            <a:r>
              <a:rPr lang="en-US" sz="1600" dirty="0" smtClean="0"/>
              <a:t>system. </a:t>
            </a:r>
          </a:p>
          <a:p>
            <a:pPr lvl="1"/>
            <a:r>
              <a:rPr lang="en-US" sz="1600" dirty="0" smtClean="0"/>
              <a:t>Data was </a:t>
            </a:r>
            <a:r>
              <a:rPr lang="en-US" sz="1600" dirty="0"/>
              <a:t>collected over a 12-month period (Jan - Dec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Four main components: Business support System (BSS) Collaboration, Email and Social.</a:t>
            </a:r>
          </a:p>
          <a:p>
            <a:pPr lvl="1"/>
            <a:r>
              <a:rPr lang="en-US" sz="1600" dirty="0" smtClean="0"/>
              <a:t>Three data centres deployed globally.</a:t>
            </a:r>
          </a:p>
          <a:p>
            <a:endParaRPr lang="en-US" sz="2000" dirty="0" smtClean="0"/>
          </a:p>
          <a:p>
            <a:r>
              <a:rPr lang="en-US" sz="2000" dirty="0" smtClean="0"/>
              <a:t>Our study aims to answer the following questions:</a:t>
            </a:r>
          </a:p>
          <a:p>
            <a:pPr lvl="1"/>
            <a:r>
              <a:rPr lang="en-US" sz="1600" dirty="0"/>
              <a:t>How do field defects impact the customers overall user experience?</a:t>
            </a:r>
          </a:p>
          <a:p>
            <a:pPr lvl="1"/>
            <a:r>
              <a:rPr lang="en-US" sz="1600" dirty="0"/>
              <a:t>What components are likely to yield field defects?</a:t>
            </a:r>
          </a:p>
          <a:p>
            <a:pPr lvl="1"/>
            <a:r>
              <a:rPr lang="en-US" sz="1600" dirty="0"/>
              <a:t>What data centres are likely to yield more field defects?</a:t>
            </a:r>
          </a:p>
          <a:p>
            <a:pPr lvl="1"/>
            <a:r>
              <a:rPr lang="en-US" sz="1600" dirty="0"/>
              <a:t>What types of defects do customers typically find?</a:t>
            </a:r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528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Defect Impact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896" y="1247697"/>
            <a:ext cx="4215904" cy="3510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587" y="1417638"/>
            <a:ext cx="386375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Fig. and Table I show the percentage </a:t>
            </a:r>
            <a:r>
              <a:rPr lang="en-US" dirty="0"/>
              <a:t>of all defects of each severity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bulk of defects </a:t>
            </a:r>
            <a:r>
              <a:rPr lang="en-US" dirty="0"/>
              <a:t>found by the customer </a:t>
            </a:r>
            <a:r>
              <a:rPr lang="en-US" dirty="0" smtClean="0"/>
              <a:t>were minor impact. (70%)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Major impact defects were less common with approximately (28%) found.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Critical impact defects were quite rate with only 3% of being critical in nature.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4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Defect Component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51" y="1304834"/>
            <a:ext cx="3807150" cy="3829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586" y="1417638"/>
            <a:ext cx="438250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Fig. 2 and Table II </a:t>
            </a:r>
            <a:r>
              <a:rPr lang="en-US" dirty="0"/>
              <a:t> shows the percentage of the total defects broken </a:t>
            </a:r>
            <a:r>
              <a:rPr lang="en-US" dirty="0" smtClean="0"/>
              <a:t>down by component </a:t>
            </a:r>
            <a:r>
              <a:rPr lang="en-US" dirty="0"/>
              <a:t>and their </a:t>
            </a:r>
            <a:r>
              <a:rPr lang="en-US" dirty="0" smtClean="0"/>
              <a:t>severity.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social component contained the most defects with almost (41%).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 was next with approximately (27%).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BSS component had around (21%) of all defects.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collaboration component had the least number of defects with (11%).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8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Data Centre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01" y="1125808"/>
            <a:ext cx="4449098" cy="2487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22" y="3846026"/>
            <a:ext cx="3617976" cy="11316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238753"/>
            <a:ext cx="4114185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Fig. 3 and Table III  </a:t>
            </a:r>
            <a:r>
              <a:rPr lang="en-US" dirty="0"/>
              <a:t>shows the percentage of the total defects broken </a:t>
            </a:r>
            <a:r>
              <a:rPr lang="en-US" dirty="0" smtClean="0"/>
              <a:t>down by Data centre and severity.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centre A (High usage) recorded the highest number of field defects with 55%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centre B (Medium usage) recorded the next highest with just over (31%).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Data centre C</a:t>
            </a:r>
            <a:r>
              <a:rPr lang="en-US" dirty="0" smtClean="0"/>
              <a:t> (Low </a:t>
            </a:r>
            <a:r>
              <a:rPr lang="en-US" dirty="0"/>
              <a:t>usage) recorded the </a:t>
            </a:r>
            <a:r>
              <a:rPr lang="en-US" dirty="0" smtClean="0"/>
              <a:t>lowest number of field defects with almost (14%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7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Defect 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993" y="1190740"/>
            <a:ext cx="4672805" cy="2628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992" y="3756584"/>
            <a:ext cx="4576411" cy="1312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238753"/>
            <a:ext cx="4114185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Fig. 4 and Table IV  </a:t>
            </a:r>
            <a:r>
              <a:rPr lang="en-US" dirty="0"/>
              <a:t>shows the percentage of the total defects broken </a:t>
            </a:r>
            <a:r>
              <a:rPr lang="en-US" dirty="0" smtClean="0"/>
              <a:t>down by test type and severity.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Functional defects were the most commonly found with almost (89%)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System defects were next with (10%) raised by the customer.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Performance defects were the least common with only (1%) found in the field.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7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6257</TotalTime>
  <Words>1028</Words>
  <Application>Microsoft Macintosh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Social Testing: A Framework to support adoption of continuous delivery by SME’s</vt:lpstr>
      <vt:lpstr>Agenda:</vt:lpstr>
      <vt:lpstr>Introduction</vt:lpstr>
      <vt:lpstr>Background Research</vt:lpstr>
      <vt:lpstr>Data Set</vt:lpstr>
      <vt:lpstr>Analysis – Defect Impact</vt:lpstr>
      <vt:lpstr>Analysis – Defect Component</vt:lpstr>
      <vt:lpstr>Analysis – Data Centre</vt:lpstr>
      <vt:lpstr>Analysis – Defect Type</vt:lpstr>
      <vt:lpstr>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Testing: A Framework to support adoption of continuous delivery by Small Medium Enterprises</dc:title>
  <dc:creator>Jonathan Dunne</dc:creator>
  <cp:lastModifiedBy>Jonathan Dunne</cp:lastModifiedBy>
  <cp:revision>32</cp:revision>
  <dcterms:created xsi:type="dcterms:W3CDTF">2015-08-25T15:16:48Z</dcterms:created>
  <dcterms:modified xsi:type="dcterms:W3CDTF">2015-09-07T15:57:37Z</dcterms:modified>
</cp:coreProperties>
</file>