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298" r:id="rId7"/>
    <p:sldId id="263" r:id="rId8"/>
    <p:sldId id="310" r:id="rId9"/>
    <p:sldId id="311" r:id="rId10"/>
    <p:sldId id="307" r:id="rId11"/>
    <p:sldId id="308" r:id="rId12"/>
    <p:sldId id="309" r:id="rId13"/>
    <p:sldId id="266" r:id="rId14"/>
    <p:sldId id="312" r:id="rId15"/>
    <p:sldId id="313" r:id="rId16"/>
    <p:sldId id="314" r:id="rId17"/>
    <p:sldId id="315" r:id="rId18"/>
    <p:sldId id="316" r:id="rId19"/>
    <p:sldId id="317" r:id="rId20"/>
    <p:sldId id="318" r:id="rId21"/>
    <p:sldId id="319" r:id="rId22"/>
    <p:sldId id="320" r:id="rId23"/>
    <p:sldId id="321"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21-11-2022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21-11-2022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335932" y="1820507"/>
            <a:ext cx="10258567" cy="2387600"/>
          </a:xfrm>
        </p:spPr>
        <p:txBody>
          <a:bodyPr>
            <a:normAutofit/>
          </a:bodyPr>
          <a:lstStyle/>
          <a:p>
            <a:r>
              <a:rPr lang="en-IN" sz="4400" b="1" dirty="0"/>
              <a:t>A Secure Intrusion detection system against DDOS attack in Wireless Mobile Ad-hoc Network</a:t>
            </a:r>
            <a:endParaRPr lang="en-IN" sz="4400" dirty="0"/>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SYSTEM ARCHITECTURE</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Snip Single Corner Rectangle 4"/>
          <p:cNvSpPr/>
          <p:nvPr/>
        </p:nvSpPr>
        <p:spPr>
          <a:xfrm>
            <a:off x="2978892" y="1992335"/>
            <a:ext cx="1041400" cy="744220"/>
          </a:xfrm>
          <a:prstGeom prst="snip1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Dataset</a:t>
            </a:r>
            <a:endParaRPr lang="en-IN" sz="1200">
              <a:effectLst/>
              <a:latin typeface="Times New Roman" panose="02020603050405020304" pitchFamily="18" charset="0"/>
              <a:ea typeface="Times New Roman" panose="02020603050405020304" pitchFamily="18" charset="0"/>
            </a:endParaRPr>
          </a:p>
        </p:txBody>
      </p:sp>
      <p:sp>
        <p:nvSpPr>
          <p:cNvPr id="6" name="Rounded Rectangle 5"/>
          <p:cNvSpPr/>
          <p:nvPr/>
        </p:nvSpPr>
        <p:spPr>
          <a:xfrm>
            <a:off x="4413357" y="1832950"/>
            <a:ext cx="1477645" cy="1073785"/>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Pre-processed data</a:t>
            </a:r>
            <a:endParaRPr lang="en-IN" sz="1200">
              <a:effectLst/>
              <a:latin typeface="Times New Roman" panose="02020603050405020304" pitchFamily="18" charset="0"/>
              <a:ea typeface="Times New Roman" panose="02020603050405020304" pitchFamily="18" charset="0"/>
            </a:endParaRPr>
          </a:p>
        </p:txBody>
      </p:sp>
      <p:sp>
        <p:nvSpPr>
          <p:cNvPr id="7" name="Rounded Rectangle 6"/>
          <p:cNvSpPr/>
          <p:nvPr/>
        </p:nvSpPr>
        <p:spPr>
          <a:xfrm>
            <a:off x="6338042" y="1864700"/>
            <a:ext cx="1413510" cy="977900"/>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Feature Selection</a:t>
            </a:r>
            <a:endParaRPr lang="en-IN" sz="1200">
              <a:effectLst/>
              <a:latin typeface="Times New Roman" panose="02020603050405020304" pitchFamily="18" charset="0"/>
              <a:ea typeface="Times New Roman" panose="02020603050405020304" pitchFamily="18" charset="0"/>
            </a:endParaRPr>
          </a:p>
        </p:txBody>
      </p:sp>
      <p:sp>
        <p:nvSpPr>
          <p:cNvPr id="8" name="Rounded Rectangle 7"/>
          <p:cNvSpPr/>
          <p:nvPr/>
        </p:nvSpPr>
        <p:spPr>
          <a:xfrm>
            <a:off x="8146522" y="776945"/>
            <a:ext cx="903605" cy="447675"/>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Train set</a:t>
            </a:r>
            <a:endParaRPr lang="en-IN" sz="1200">
              <a:effectLst/>
              <a:latin typeface="Times New Roman" panose="02020603050405020304" pitchFamily="18" charset="0"/>
              <a:ea typeface="Times New Roman" panose="02020603050405020304" pitchFamily="18" charset="0"/>
            </a:endParaRPr>
          </a:p>
        </p:txBody>
      </p:sp>
      <p:sp>
        <p:nvSpPr>
          <p:cNvPr id="9" name="Rounded Rectangle 8"/>
          <p:cNvSpPr/>
          <p:nvPr/>
        </p:nvSpPr>
        <p:spPr>
          <a:xfrm>
            <a:off x="7178147" y="5019380"/>
            <a:ext cx="1530985" cy="892810"/>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10" name="Rounded Rectangle 9"/>
          <p:cNvSpPr/>
          <p:nvPr/>
        </p:nvSpPr>
        <p:spPr>
          <a:xfrm>
            <a:off x="8189067" y="3459185"/>
            <a:ext cx="903605" cy="476250"/>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Test set</a:t>
            </a:r>
            <a:endParaRPr lang="en-IN"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604492" y="5061290"/>
            <a:ext cx="1456055" cy="871855"/>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Prediction</a:t>
            </a:r>
            <a:endParaRPr lang="en-IN" sz="1200">
              <a:effectLst/>
              <a:latin typeface="Times New Roman" panose="02020603050405020304" pitchFamily="18" charset="0"/>
              <a:ea typeface="Times New Roman" panose="02020603050405020304" pitchFamily="18" charset="0"/>
            </a:endParaRPr>
          </a:p>
        </p:txBody>
      </p:sp>
      <p:cxnSp>
        <p:nvCxnSpPr>
          <p:cNvPr id="12" name="Straight Arrow Connector 11"/>
          <p:cNvCxnSpPr/>
          <p:nvPr/>
        </p:nvCxnSpPr>
        <p:spPr>
          <a:xfrm>
            <a:off x="4019657" y="2443185"/>
            <a:ext cx="39370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891002" y="2453345"/>
            <a:ext cx="446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7751552" y="990305"/>
            <a:ext cx="382905" cy="113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752187" y="2421595"/>
            <a:ext cx="435610" cy="1062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9059652" y="989670"/>
            <a:ext cx="16954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9095212" y="3749380"/>
            <a:ext cx="169545"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9208877" y="990305"/>
            <a:ext cx="29845" cy="275907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9240627" y="2368255"/>
            <a:ext cx="276225"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9515582" y="2368255"/>
            <a:ext cx="1270" cy="318643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8686272" y="5544525"/>
            <a:ext cx="82931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6029432" y="5544525"/>
            <a:ext cx="11480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19"/>
          <p:cNvSpPr>
            <a:spLocks noChangeArrowheads="1"/>
          </p:cNvSpPr>
          <p:nvPr/>
        </p:nvSpPr>
        <p:spPr bwMode="auto">
          <a:xfrm>
            <a:off x="2202287" y="-2627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7"/>
          <p:cNvSpPr>
            <a:spLocks noChangeArrowheads="1"/>
          </p:cNvSpPr>
          <p:nvPr/>
        </p:nvSpPr>
        <p:spPr bwMode="auto">
          <a:xfrm>
            <a:off x="4031087" y="-21700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596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FLOW CHART</a:t>
            </a: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ectangle 19"/>
          <p:cNvSpPr>
            <a:spLocks noChangeArrowheads="1"/>
          </p:cNvSpPr>
          <p:nvPr/>
        </p:nvSpPr>
        <p:spPr bwMode="auto">
          <a:xfrm>
            <a:off x="2202287" y="-2627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7"/>
          <p:cNvSpPr>
            <a:spLocks noChangeArrowheads="1"/>
          </p:cNvSpPr>
          <p:nvPr/>
        </p:nvSpPr>
        <p:spPr bwMode="auto">
          <a:xfrm>
            <a:off x="4031087" y="-21700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5" name="Group 24"/>
          <p:cNvGrpSpPr/>
          <p:nvPr/>
        </p:nvGrpSpPr>
        <p:grpSpPr>
          <a:xfrm>
            <a:off x="4716145" y="529590"/>
            <a:ext cx="2759710" cy="5798817"/>
            <a:chOff x="0" y="0"/>
            <a:chExt cx="2759711" cy="5799300"/>
          </a:xfrm>
        </p:grpSpPr>
        <p:sp>
          <p:nvSpPr>
            <p:cNvPr id="26" name="Oval 25"/>
            <p:cNvSpPr/>
            <p:nvPr/>
          </p:nvSpPr>
          <p:spPr>
            <a:xfrm>
              <a:off x="1" y="0"/>
              <a:ext cx="2752888" cy="6840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sp>
          <p:nvSpPr>
            <p:cNvPr id="27" name="Rounded Rectangle 26"/>
            <p:cNvSpPr/>
            <p:nvPr/>
          </p:nvSpPr>
          <p:spPr>
            <a:xfrm>
              <a:off x="6823" y="1811617"/>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Clean Dataset</a:t>
              </a:r>
              <a:endParaRPr lang="en-IN" sz="1200">
                <a:effectLst/>
                <a:latin typeface="Times New Roman" panose="02020603050405020304" pitchFamily="18" charset="0"/>
                <a:ea typeface="Times New Roman" panose="02020603050405020304" pitchFamily="18" charset="0"/>
              </a:endParaRPr>
            </a:p>
          </p:txBody>
        </p:sp>
        <p:sp>
          <p:nvSpPr>
            <p:cNvPr id="28" name="Rounded Rectangle 27"/>
            <p:cNvSpPr/>
            <p:nvPr/>
          </p:nvSpPr>
          <p:spPr>
            <a:xfrm>
              <a:off x="1" y="966562"/>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Select Dataset</a:t>
              </a:r>
              <a:endParaRPr lang="en-IN" sz="1200">
                <a:effectLst/>
                <a:latin typeface="Times New Roman" panose="02020603050405020304" pitchFamily="18" charset="0"/>
                <a:ea typeface="Times New Roman" panose="02020603050405020304" pitchFamily="18" charset="0"/>
              </a:endParaRPr>
            </a:p>
          </p:txBody>
        </p:sp>
        <p:sp>
          <p:nvSpPr>
            <p:cNvPr id="29" name="Rounded Rectangle 28"/>
            <p:cNvSpPr/>
            <p:nvPr/>
          </p:nvSpPr>
          <p:spPr>
            <a:xfrm>
              <a:off x="1" y="2655415"/>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Count Vectorizer</a:t>
              </a:r>
              <a:endParaRPr lang="en-IN" sz="1200">
                <a:effectLst/>
                <a:latin typeface="Times New Roman" panose="02020603050405020304" pitchFamily="18" charset="0"/>
                <a:ea typeface="Times New Roman" panose="02020603050405020304" pitchFamily="18" charset="0"/>
              </a:endParaRPr>
            </a:p>
          </p:txBody>
        </p:sp>
        <p:sp>
          <p:nvSpPr>
            <p:cNvPr id="30" name="Rounded Rectangle 29"/>
            <p:cNvSpPr/>
            <p:nvPr/>
          </p:nvSpPr>
          <p:spPr>
            <a:xfrm>
              <a:off x="6822" y="4362369"/>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31" name="Rounded Rectangle 30"/>
            <p:cNvSpPr/>
            <p:nvPr/>
          </p:nvSpPr>
          <p:spPr>
            <a:xfrm>
              <a:off x="0" y="5236768"/>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Prediction</a:t>
              </a:r>
              <a:endParaRPr lang="en-IN" sz="1200">
                <a:effectLst/>
                <a:latin typeface="Times New Roman" panose="02020603050405020304" pitchFamily="18" charset="0"/>
                <a:ea typeface="Times New Roman" panose="02020603050405020304" pitchFamily="18" charset="0"/>
              </a:endParaRPr>
            </a:p>
          </p:txBody>
        </p:sp>
        <p:sp>
          <p:nvSpPr>
            <p:cNvPr id="32" name="Down Arrow 31"/>
            <p:cNvSpPr/>
            <p:nvPr/>
          </p:nvSpPr>
          <p:spPr>
            <a:xfrm>
              <a:off x="1259787" y="684039"/>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Down Arrow 32"/>
            <p:cNvSpPr/>
            <p:nvPr/>
          </p:nvSpPr>
          <p:spPr>
            <a:xfrm>
              <a:off x="1254116" y="1529094"/>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4" name="Down Arrow 33"/>
            <p:cNvSpPr/>
            <p:nvPr/>
          </p:nvSpPr>
          <p:spPr>
            <a:xfrm>
              <a:off x="1260938" y="2374149"/>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Down Arrow 34"/>
            <p:cNvSpPr/>
            <p:nvPr/>
          </p:nvSpPr>
          <p:spPr>
            <a:xfrm>
              <a:off x="1254116" y="3217947"/>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 name="Down Arrow 35"/>
            <p:cNvSpPr/>
            <p:nvPr/>
          </p:nvSpPr>
          <p:spPr>
            <a:xfrm>
              <a:off x="1260938" y="4954245"/>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 name="Rounded Rectangle 36"/>
            <p:cNvSpPr/>
            <p:nvPr/>
          </p:nvSpPr>
          <p:spPr>
            <a:xfrm>
              <a:off x="0" y="3499213"/>
              <a:ext cx="2752888" cy="562532"/>
            </a:xfrm>
            <a:prstGeom prst="round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Feature Selection</a:t>
              </a:r>
              <a:endParaRPr lang="en-IN" sz="1200">
                <a:effectLst/>
                <a:latin typeface="Times New Roman" panose="02020603050405020304" pitchFamily="18" charset="0"/>
                <a:ea typeface="Times New Roman" panose="02020603050405020304" pitchFamily="18" charset="0"/>
              </a:endParaRPr>
            </a:p>
          </p:txBody>
        </p:sp>
        <p:sp>
          <p:nvSpPr>
            <p:cNvPr id="38" name="Down Arrow 37"/>
            <p:cNvSpPr/>
            <p:nvPr/>
          </p:nvSpPr>
          <p:spPr>
            <a:xfrm>
              <a:off x="1260938" y="4059230"/>
              <a:ext cx="244657" cy="28252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extLst>
      <p:ext uri="{BB962C8B-B14F-4D97-AF65-F5344CB8AC3E}">
        <p14:creationId xmlns:p14="http://schemas.microsoft.com/office/powerpoint/2010/main" val="257384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80627" y="894715"/>
            <a:ext cx="7230744" cy="5068568"/>
            <a:chOff x="0" y="0"/>
            <a:chExt cx="7231377" cy="5069203"/>
          </a:xfrm>
        </p:grpSpPr>
        <p:sp>
          <p:nvSpPr>
            <p:cNvPr id="5" name="Rectangle 4"/>
            <p:cNvSpPr/>
            <p:nvPr/>
          </p:nvSpPr>
          <p:spPr>
            <a:xfrm>
              <a:off x="0" y="2177921"/>
              <a:ext cx="1210078" cy="654253"/>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USER</a:t>
              </a:r>
              <a:endParaRPr lang="en-IN" sz="1200">
                <a:effectLst/>
                <a:latin typeface="Times New Roman" panose="02020603050405020304" pitchFamily="18" charset="0"/>
                <a:ea typeface="Times New Roman" panose="02020603050405020304" pitchFamily="18" charset="0"/>
              </a:endParaRPr>
            </a:p>
          </p:txBody>
        </p:sp>
        <p:sp>
          <p:nvSpPr>
            <p:cNvPr id="6" name="Oval 5"/>
            <p:cNvSpPr/>
            <p:nvPr/>
          </p:nvSpPr>
          <p:spPr>
            <a:xfrm>
              <a:off x="1210078" y="0"/>
              <a:ext cx="2459882"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Start </a:t>
              </a:r>
              <a:endParaRPr lang="en-IN" sz="1200">
                <a:effectLst/>
                <a:latin typeface="Times New Roman" panose="02020603050405020304" pitchFamily="18" charset="0"/>
                <a:ea typeface="Times New Roman" panose="02020603050405020304" pitchFamily="18" charset="0"/>
              </a:endParaRPr>
            </a:p>
          </p:txBody>
        </p:sp>
        <p:sp>
          <p:nvSpPr>
            <p:cNvPr id="7" name="Oval 6"/>
            <p:cNvSpPr/>
            <p:nvPr/>
          </p:nvSpPr>
          <p:spPr>
            <a:xfrm>
              <a:off x="2655770" y="680314"/>
              <a:ext cx="2644659"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Select Dataset</a:t>
              </a:r>
              <a:endParaRPr lang="en-IN" sz="1200">
                <a:effectLst/>
                <a:latin typeface="Times New Roman" panose="02020603050405020304" pitchFamily="18" charset="0"/>
                <a:ea typeface="Times New Roman" panose="02020603050405020304" pitchFamily="18" charset="0"/>
              </a:endParaRPr>
            </a:p>
          </p:txBody>
        </p:sp>
        <p:sp>
          <p:nvSpPr>
            <p:cNvPr id="8" name="Oval 7"/>
            <p:cNvSpPr/>
            <p:nvPr/>
          </p:nvSpPr>
          <p:spPr>
            <a:xfrm>
              <a:off x="3889205" y="1560082"/>
              <a:ext cx="2481471"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Cleaning Dataset</a:t>
              </a:r>
              <a:endParaRPr lang="en-IN" sz="1200">
                <a:effectLst/>
                <a:latin typeface="Times New Roman" panose="02020603050405020304" pitchFamily="18" charset="0"/>
                <a:ea typeface="Times New Roman" panose="02020603050405020304" pitchFamily="18" charset="0"/>
              </a:endParaRPr>
            </a:p>
          </p:txBody>
        </p:sp>
        <p:sp>
          <p:nvSpPr>
            <p:cNvPr id="9" name="Oval 8"/>
            <p:cNvSpPr/>
            <p:nvPr/>
          </p:nvSpPr>
          <p:spPr>
            <a:xfrm>
              <a:off x="3889205" y="3012491"/>
              <a:ext cx="2743124" cy="594488"/>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800" kern="1200">
                  <a:solidFill>
                    <a:srgbClr val="000000"/>
                  </a:solidFill>
                  <a:effectLst/>
                  <a:ea typeface="Times New Roman" panose="02020603050405020304" pitchFamily="18" charset="0"/>
                  <a:cs typeface="Times New Roman" panose="02020603050405020304" pitchFamily="18" charset="0"/>
                </a:rPr>
                <a:t>Feature</a:t>
              </a:r>
              <a:r>
                <a:rPr lang="en-US" sz="1200" kern="12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200">
                  <a:solidFill>
                    <a:srgbClr val="000000"/>
                  </a:solidFill>
                  <a:effectLst/>
                  <a:ea typeface="Times New Roman" panose="02020603050405020304" pitchFamily="18" charset="0"/>
                  <a:cs typeface="Times New Roman" panose="02020603050405020304" pitchFamily="18" charset="0"/>
                </a:rPr>
                <a:t>Selection</a:t>
              </a:r>
              <a:endParaRPr lang="en-IN" sz="1200">
                <a:effectLst/>
                <a:latin typeface="Times New Roman" panose="02020603050405020304" pitchFamily="18" charset="0"/>
                <a:ea typeface="Times New Roman" panose="02020603050405020304" pitchFamily="18" charset="0"/>
              </a:endParaRPr>
            </a:p>
          </p:txBody>
        </p:sp>
        <p:sp>
          <p:nvSpPr>
            <p:cNvPr id="10" name="Oval 9"/>
            <p:cNvSpPr/>
            <p:nvPr/>
          </p:nvSpPr>
          <p:spPr>
            <a:xfrm>
              <a:off x="2655771" y="3731928"/>
              <a:ext cx="2644659"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11" name="Oval 10"/>
            <p:cNvSpPr/>
            <p:nvPr/>
          </p:nvSpPr>
          <p:spPr>
            <a:xfrm>
              <a:off x="1210078" y="4451364"/>
              <a:ext cx="2459882"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Prediction</a:t>
              </a:r>
              <a:endParaRPr lang="en-IN" sz="1200">
                <a:effectLst/>
                <a:latin typeface="Times New Roman" panose="02020603050405020304" pitchFamily="18" charset="0"/>
                <a:ea typeface="Times New Roman" panose="02020603050405020304" pitchFamily="18" charset="0"/>
              </a:endParaRPr>
            </a:p>
          </p:txBody>
        </p:sp>
        <p:sp>
          <p:nvSpPr>
            <p:cNvPr id="12" name="Oval 11"/>
            <p:cNvSpPr/>
            <p:nvPr/>
          </p:nvSpPr>
          <p:spPr>
            <a:xfrm>
              <a:off x="4749906" y="2300563"/>
              <a:ext cx="2481471" cy="617839"/>
            </a:xfrm>
            <a:prstGeom prst="ellipse">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ea typeface="Times New Roman" panose="02020603050405020304" pitchFamily="18" charset="0"/>
                  <a:cs typeface="Times New Roman" panose="02020603050405020304" pitchFamily="18" charset="0"/>
                </a:rPr>
                <a:t>Count Vectorizer Test</a:t>
              </a:r>
              <a:endParaRPr lang="en-IN" sz="1200">
                <a:effectLst/>
                <a:latin typeface="Times New Roman" panose="02020603050405020304" pitchFamily="18" charset="0"/>
                <a:ea typeface="Times New Roman" panose="02020603050405020304" pitchFamily="18" charset="0"/>
              </a:endParaRPr>
            </a:p>
          </p:txBody>
        </p:sp>
        <p:cxnSp>
          <p:nvCxnSpPr>
            <p:cNvPr id="13" name="Straight Arrow Connector 12"/>
            <p:cNvCxnSpPr/>
            <p:nvPr/>
          </p:nvCxnSpPr>
          <p:spPr>
            <a:xfrm flipV="1">
              <a:off x="1210078" y="617840"/>
              <a:ext cx="1229941" cy="1887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1210078" y="1207675"/>
              <a:ext cx="1832993" cy="1297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1210078" y="1869002"/>
              <a:ext cx="2679127" cy="636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210078" y="2505049"/>
              <a:ext cx="3539828" cy="104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210078" y="2505049"/>
              <a:ext cx="2679127" cy="80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210078" y="2505049"/>
              <a:ext cx="1832994" cy="1317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210078" y="2505048"/>
              <a:ext cx="1229941" cy="1946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527207" y="335898"/>
            <a:ext cx="3906839" cy="523220"/>
          </a:xfrm>
          <a:prstGeom prst="rect">
            <a:avLst/>
          </a:prstGeom>
        </p:spPr>
        <p:txBody>
          <a:bodyPr wrap="none">
            <a:spAutoFit/>
          </a:bodyPr>
          <a:lstStyle/>
          <a:p>
            <a:r>
              <a:rPr lang="en-IN" sz="2800" b="1" dirty="0" smtClean="0">
                <a:latin typeface="Times New Roman" panose="02020603050405020304" pitchFamily="18" charset="0"/>
                <a:cs typeface="Times New Roman" panose="02020603050405020304" pitchFamily="18" charset="0"/>
              </a:rPr>
              <a:t>USE CASE DIAGRAM </a:t>
            </a:r>
            <a:endParaRPr lang="en-IN" sz="2800" dirty="0"/>
          </a:p>
        </p:txBody>
      </p:sp>
      <p:sp>
        <p:nvSpPr>
          <p:cNvPr id="21" name="Rectangle 20"/>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0610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Cloud me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Result Generation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316686" y="335898"/>
            <a:ext cx="2327881" cy="661207"/>
          </a:xfrm>
          <a:prstGeom prst="rect">
            <a:avLst/>
          </a:prstGeom>
        </p:spPr>
        <p:txBody>
          <a:bodyPr wrap="none">
            <a:spAutoFit/>
          </a:bodyPr>
          <a:lstStyle/>
          <a:p>
            <a:pPr lvl="0" algn="just">
              <a:lnSpc>
                <a:spcPct val="150000"/>
              </a:lnSpc>
            </a:pPr>
            <a:r>
              <a:rPr lang="en-US" sz="2800" b="1" i="1" dirty="0">
                <a:latin typeface="Times New Roman" panose="02020603050405020304" pitchFamily="18" charset="0"/>
                <a:cs typeface="Times New Roman" panose="02020603050405020304" pitchFamily="18" charset="0"/>
              </a:rPr>
              <a:t>Data selection</a:t>
            </a:r>
            <a:endParaRPr lang="en-IN" sz="2800" b="1" i="1" dirty="0">
              <a:latin typeface="Times New Roman" panose="02020603050405020304" pitchFamily="18" charset="0"/>
              <a:cs typeface="Times New Roman" panose="02020603050405020304" pitchFamily="18" charset="0"/>
            </a:endParaRPr>
          </a:p>
        </p:txBody>
      </p:sp>
      <p:sp>
        <p:nvSpPr>
          <p:cNvPr id="21" name="Rectangle 20"/>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2" name="Picture 21"/>
          <p:cNvPicPr/>
          <p:nvPr/>
        </p:nvPicPr>
        <p:blipFill>
          <a:blip r:embed="rId2"/>
          <a:stretch>
            <a:fillRect/>
          </a:stretch>
        </p:blipFill>
        <p:spPr>
          <a:xfrm>
            <a:off x="1996224" y="1944710"/>
            <a:ext cx="7881871" cy="2778737"/>
          </a:xfrm>
          <a:prstGeom prst="rect">
            <a:avLst/>
          </a:prstGeom>
        </p:spPr>
      </p:pic>
    </p:spTree>
    <p:extLst>
      <p:ext uri="{BB962C8B-B14F-4D97-AF65-F5344CB8AC3E}">
        <p14:creationId xmlns:p14="http://schemas.microsoft.com/office/powerpoint/2010/main" val="230498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3533" y="335898"/>
            <a:ext cx="3134191" cy="661207"/>
          </a:xfrm>
          <a:prstGeom prst="rect">
            <a:avLst/>
          </a:prstGeom>
        </p:spPr>
        <p:txBody>
          <a:bodyPr wrap="none">
            <a:spAutoFit/>
          </a:bodyPr>
          <a:lstStyle/>
          <a:p>
            <a:pPr lvl="0" algn="just">
              <a:lnSpc>
                <a:spcPct val="150000"/>
              </a:lnSpc>
            </a:pPr>
            <a:r>
              <a:rPr lang="en-US" sz="2800" b="1" i="1" dirty="0">
                <a:latin typeface="Times New Roman" panose="02020603050405020304" pitchFamily="18" charset="0"/>
                <a:cs typeface="Times New Roman" panose="02020603050405020304" pitchFamily="18" charset="0"/>
              </a:rPr>
              <a:t>Data </a:t>
            </a:r>
            <a:r>
              <a:rPr lang="en-US" sz="2800" b="1" i="1" dirty="0" smtClean="0">
                <a:latin typeface="Times New Roman" panose="02020603050405020304" pitchFamily="18" charset="0"/>
                <a:cs typeface="Times New Roman" panose="02020603050405020304" pitchFamily="18" charset="0"/>
              </a:rPr>
              <a:t>preprocessing </a:t>
            </a:r>
            <a:endParaRPr lang="en-IN" sz="2800" b="1" i="1" dirty="0">
              <a:latin typeface="Times New Roman" panose="02020603050405020304" pitchFamily="18" charset="0"/>
              <a:cs typeface="Times New Roman" panose="02020603050405020304" pitchFamily="18" charset="0"/>
            </a:endParaRPr>
          </a:p>
        </p:txBody>
      </p:sp>
      <p:sp>
        <p:nvSpPr>
          <p:cNvPr id="21" name="Rectangle 20"/>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2459865" y="1996225"/>
            <a:ext cx="6501890" cy="2908197"/>
          </a:xfrm>
          <a:prstGeom prst="rect">
            <a:avLst/>
          </a:prstGeom>
        </p:spPr>
      </p:pic>
    </p:spTree>
    <p:extLst>
      <p:ext uri="{BB962C8B-B14F-4D97-AF65-F5344CB8AC3E}">
        <p14:creationId xmlns:p14="http://schemas.microsoft.com/office/powerpoint/2010/main" val="337573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i="1" dirty="0">
                <a:latin typeface="Times New Roman" panose="02020603050405020304" pitchFamily="18" charset="0"/>
                <a:cs typeface="Times New Roman" panose="02020603050405020304" pitchFamily="18" charset="0"/>
              </a:rPr>
              <a:t>Data </a:t>
            </a:r>
            <a:r>
              <a:rPr lang="en-US" sz="3200" b="1" i="1" dirty="0" smtClean="0">
                <a:latin typeface="Times New Roman" panose="02020603050405020304" pitchFamily="18" charset="0"/>
                <a:cs typeface="Times New Roman" panose="02020603050405020304" pitchFamily="18" charset="0"/>
              </a:rPr>
              <a:t>Label Encoding </a:t>
            </a:r>
            <a:r>
              <a:rPr lang="en-IN" sz="3200" b="1" i="1" dirty="0">
                <a:latin typeface="Times New Roman" panose="02020603050405020304" pitchFamily="18" charset="0"/>
                <a:cs typeface="Times New Roman" panose="02020603050405020304" pitchFamily="18" charset="0"/>
              </a:rPr>
              <a:t/>
            </a:r>
            <a:br>
              <a:rPr lang="en-IN" sz="3200" b="1" i="1" dirty="0">
                <a:latin typeface="Times New Roman" panose="02020603050405020304" pitchFamily="18" charset="0"/>
                <a:cs typeface="Times New Roman" panose="02020603050405020304" pitchFamily="18" charset="0"/>
              </a:rPr>
            </a:br>
            <a:endParaRPr lang="en-IN" sz="3200" dirty="0"/>
          </a:p>
        </p:txBody>
      </p:sp>
      <p:pic>
        <p:nvPicPr>
          <p:cNvPr id="4" name="Picture 3"/>
          <p:cNvPicPr/>
          <p:nvPr/>
        </p:nvPicPr>
        <p:blipFill>
          <a:blip r:embed="rId2"/>
          <a:stretch>
            <a:fillRect/>
          </a:stretch>
        </p:blipFill>
        <p:spPr>
          <a:xfrm>
            <a:off x="3039414" y="2226310"/>
            <a:ext cx="5922341" cy="2938118"/>
          </a:xfrm>
          <a:prstGeom prst="rect">
            <a:avLst/>
          </a:prstGeom>
        </p:spPr>
      </p:pic>
    </p:spTree>
    <p:extLst>
      <p:ext uri="{BB962C8B-B14F-4D97-AF65-F5344CB8AC3E}">
        <p14:creationId xmlns:p14="http://schemas.microsoft.com/office/powerpoint/2010/main" val="177868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i="1" dirty="0" smtClean="0">
                <a:latin typeface="Times New Roman" panose="02020603050405020304" pitchFamily="18" charset="0"/>
                <a:cs typeface="Times New Roman" panose="02020603050405020304" pitchFamily="18" charset="0"/>
              </a:rPr>
              <a:t>KMEAN CLUSTERING </a:t>
            </a:r>
            <a:endParaRPr lang="en-IN" sz="3200" dirty="0"/>
          </a:p>
        </p:txBody>
      </p:sp>
      <p:pic>
        <p:nvPicPr>
          <p:cNvPr id="5" name="Picture 4"/>
          <p:cNvPicPr/>
          <p:nvPr/>
        </p:nvPicPr>
        <p:blipFill>
          <a:blip r:embed="rId2"/>
          <a:stretch>
            <a:fillRect/>
          </a:stretch>
        </p:blipFill>
        <p:spPr>
          <a:xfrm>
            <a:off x="3771582" y="1752282"/>
            <a:ext cx="4648835" cy="3353435"/>
          </a:xfrm>
          <a:prstGeom prst="rect">
            <a:avLst/>
          </a:prstGeom>
        </p:spPr>
      </p:pic>
    </p:spTree>
    <p:extLst>
      <p:ext uri="{BB962C8B-B14F-4D97-AF65-F5344CB8AC3E}">
        <p14:creationId xmlns:p14="http://schemas.microsoft.com/office/powerpoint/2010/main" val="154866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i="1" dirty="0" smtClean="0">
                <a:latin typeface="Times New Roman" panose="02020603050405020304" pitchFamily="18" charset="0"/>
                <a:cs typeface="Times New Roman" panose="02020603050405020304" pitchFamily="18" charset="0"/>
              </a:rPr>
              <a:t>Random Forest </a:t>
            </a:r>
            <a:endParaRPr lang="en-IN" sz="3200" dirty="0"/>
          </a:p>
        </p:txBody>
      </p:sp>
      <p:pic>
        <p:nvPicPr>
          <p:cNvPr id="4" name="Picture 3"/>
          <p:cNvPicPr/>
          <p:nvPr/>
        </p:nvPicPr>
        <p:blipFill>
          <a:blip r:embed="rId2"/>
          <a:stretch>
            <a:fillRect/>
          </a:stretch>
        </p:blipFill>
        <p:spPr>
          <a:xfrm>
            <a:off x="2740315" y="2301428"/>
            <a:ext cx="6377928" cy="3105150"/>
          </a:xfrm>
          <a:prstGeom prst="rect">
            <a:avLst/>
          </a:prstGeom>
        </p:spPr>
      </p:pic>
    </p:spTree>
    <p:extLst>
      <p:ext uri="{BB962C8B-B14F-4D97-AF65-F5344CB8AC3E}">
        <p14:creationId xmlns:p14="http://schemas.microsoft.com/office/powerpoint/2010/main" val="363770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i="1" dirty="0" smtClean="0">
                <a:latin typeface="Times New Roman" panose="02020603050405020304" pitchFamily="18" charset="0"/>
                <a:cs typeface="Times New Roman" panose="02020603050405020304" pitchFamily="18" charset="0"/>
              </a:rPr>
              <a:t>Decision Tree </a:t>
            </a:r>
            <a:endParaRPr lang="en-IN" sz="3200" dirty="0"/>
          </a:p>
        </p:txBody>
      </p:sp>
      <p:pic>
        <p:nvPicPr>
          <p:cNvPr id="5" name="Picture 4"/>
          <p:cNvPicPr/>
          <p:nvPr/>
        </p:nvPicPr>
        <p:blipFill>
          <a:blip r:embed="rId2"/>
          <a:stretch>
            <a:fillRect/>
          </a:stretch>
        </p:blipFill>
        <p:spPr>
          <a:xfrm>
            <a:off x="3328987" y="2014537"/>
            <a:ext cx="5534025" cy="2828925"/>
          </a:xfrm>
          <a:prstGeom prst="rect">
            <a:avLst/>
          </a:prstGeom>
        </p:spPr>
      </p:pic>
    </p:spTree>
    <p:extLst>
      <p:ext uri="{BB962C8B-B14F-4D97-AF65-F5344CB8AC3E}">
        <p14:creationId xmlns:p14="http://schemas.microsoft.com/office/powerpoint/2010/main" val="224682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131" y="1352282"/>
            <a:ext cx="11177855" cy="511291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Propose a versatile framework in which one can employ different machine learning algorithms to successfully distinguish between malware ﬁles and clean ﬁles, while aiming to minimise the number of false positives. In this paper we present the ideas behind our framework by working ﬁrstly with cascade one-sided </a:t>
            </a:r>
            <a:r>
              <a:rPr lang="en-IN" sz="2000" dirty="0" err="1">
                <a:latin typeface="Times New Roman" panose="02020603050405020304" pitchFamily="18" charset="0"/>
                <a:cs typeface="Times New Roman" panose="02020603050405020304" pitchFamily="18" charset="0"/>
              </a:rPr>
              <a:t>perceptrons</a:t>
            </a:r>
            <a:r>
              <a:rPr lang="en-IN" sz="2000" dirty="0">
                <a:latin typeface="Times New Roman" panose="02020603050405020304" pitchFamily="18" charset="0"/>
                <a:cs typeface="Times New Roman" panose="02020603050405020304" pitchFamily="18" charset="0"/>
              </a:rPr>
              <a:t> and secondly with cascade </a:t>
            </a:r>
            <a:r>
              <a:rPr lang="en-IN" sz="2000" dirty="0" err="1">
                <a:latin typeface="Times New Roman" panose="02020603050405020304" pitchFamily="18" charset="0"/>
                <a:cs typeface="Times New Roman" panose="02020603050405020304" pitchFamily="18" charset="0"/>
              </a:rPr>
              <a:t>kernelized</a:t>
            </a:r>
            <a:r>
              <a:rPr lang="en-IN" sz="2000" dirty="0">
                <a:latin typeface="Times New Roman" panose="02020603050405020304" pitchFamily="18" charset="0"/>
                <a:cs typeface="Times New Roman" panose="02020603050405020304" pitchFamily="18" charset="0"/>
              </a:rPr>
              <a:t> one-sided </a:t>
            </a:r>
            <a:r>
              <a:rPr lang="en-IN" sz="2000" dirty="0" err="1">
                <a:latin typeface="Times New Roman" panose="02020603050405020304" pitchFamily="18" charset="0"/>
                <a:cs typeface="Times New Roman" panose="02020603050405020304" pitchFamily="18" charset="0"/>
              </a:rPr>
              <a:t>perceptrons</a:t>
            </a:r>
            <a:r>
              <a:rPr lang="en-IN" sz="2000" dirty="0">
                <a:latin typeface="Times New Roman" panose="02020603050405020304" pitchFamily="18" charset="0"/>
                <a:cs typeface="Times New Roman" panose="02020603050405020304" pitchFamily="18" charset="0"/>
              </a:rPr>
              <a:t>. After having been successfully tested on medium-size datasets of malware and clean ﬁles, the ideas behind this framework were submitted to a scaling-up</a:t>
            </a:r>
          </a:p>
          <a:p>
            <a:pPr algn="just">
              <a:lnSpc>
                <a:spcPct val="150000"/>
              </a:lnSpc>
            </a:pPr>
            <a:r>
              <a:rPr lang="en-IN" sz="2000" dirty="0">
                <a:latin typeface="Times New Roman" panose="02020603050405020304" pitchFamily="18" charset="0"/>
                <a:cs typeface="Times New Roman" panose="02020603050405020304" pitchFamily="18" charset="0"/>
              </a:rPr>
              <a:t>Process that enable us to work with very large datasets of malware and clean ﬁles.</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accuracy, precision, recall and confusion matrix</a:t>
            </a:r>
          </a:p>
          <a:p>
            <a:pPr>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err="1" smtClean="0">
                <a:latin typeface="Times New Roman" panose="02020603050405020304" pitchFamily="18" charset="0"/>
                <a:cs typeface="Times New Roman" panose="02020603050405020304" pitchFamily="18" charset="0"/>
              </a:rPr>
              <a:t>Navie</a:t>
            </a:r>
            <a:r>
              <a:rPr lang="en-US" sz="4000" b="1" i="1" dirty="0" smtClean="0">
                <a:latin typeface="Times New Roman" panose="02020603050405020304" pitchFamily="18" charset="0"/>
                <a:cs typeface="Times New Roman" panose="02020603050405020304" pitchFamily="18" charset="0"/>
              </a:rPr>
              <a:t> bayies </a:t>
            </a:r>
            <a:endParaRPr lang="en-IN" sz="4000" b="1" i="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838575" y="3415506"/>
            <a:ext cx="4514850" cy="1171575"/>
          </a:xfrm>
          <a:prstGeom prst="rect">
            <a:avLst/>
          </a:prstGeom>
        </p:spPr>
      </p:pic>
    </p:spTree>
    <p:extLst>
      <p:ext uri="{BB962C8B-B14F-4D97-AF65-F5344CB8AC3E}">
        <p14:creationId xmlns:p14="http://schemas.microsoft.com/office/powerpoint/2010/main" val="40324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552825" y="2352675"/>
            <a:ext cx="5086350" cy="2152650"/>
          </a:xfrm>
          <a:prstGeom prst="rect">
            <a:avLst/>
          </a:prstGeom>
        </p:spPr>
      </p:pic>
      <p:sp>
        <p:nvSpPr>
          <p:cNvPr id="5" name="Rectangle 4"/>
          <p:cNvSpPr/>
          <p:nvPr/>
        </p:nvSpPr>
        <p:spPr>
          <a:xfrm>
            <a:off x="936649" y="900379"/>
            <a:ext cx="1851789" cy="369332"/>
          </a:xfrm>
          <a:prstGeom prst="rect">
            <a:avLst/>
          </a:prstGeom>
        </p:spPr>
        <p:txBody>
          <a:bodyPr wrap="none">
            <a:spAutoFit/>
          </a:bodyPr>
          <a:lstStyle/>
          <a:p>
            <a:r>
              <a:rPr lang="en-US" b="1" i="1" dirty="0" smtClean="0">
                <a:latin typeface="Times New Roman" panose="02020603050405020304" pitchFamily="18" charset="0"/>
                <a:cs typeface="Times New Roman" panose="02020603050405020304" pitchFamily="18" charset="0"/>
              </a:rPr>
              <a:t>Gradient booster </a:t>
            </a:r>
            <a:endParaRPr lang="en-IN" dirty="0"/>
          </a:p>
        </p:txBody>
      </p:sp>
    </p:spTree>
    <p:extLst>
      <p:ext uri="{BB962C8B-B14F-4D97-AF65-F5344CB8AC3E}">
        <p14:creationId xmlns:p14="http://schemas.microsoft.com/office/powerpoint/2010/main" val="143986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latin typeface="Times New Roman" panose="02020603050405020304" pitchFamily="18" charset="0"/>
                <a:cs typeface="Times New Roman" panose="02020603050405020304" pitchFamily="18" charset="0"/>
              </a:rPr>
              <a:t>SVM</a:t>
            </a:r>
            <a:endParaRPr lang="en-IN" sz="3200" b="1" i="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052887" y="3172619"/>
            <a:ext cx="4086225" cy="1657350"/>
          </a:xfrm>
          <a:prstGeom prst="rect">
            <a:avLst/>
          </a:prstGeom>
        </p:spPr>
      </p:pic>
    </p:spTree>
    <p:extLst>
      <p:ext uri="{BB962C8B-B14F-4D97-AF65-F5344CB8AC3E}">
        <p14:creationId xmlns:p14="http://schemas.microsoft.com/office/powerpoint/2010/main" val="195374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latin typeface="Times New Roman" panose="02020603050405020304" pitchFamily="18" charset="0"/>
                <a:cs typeface="Times New Roman" panose="02020603050405020304" pitchFamily="18" charset="0"/>
              </a:rPr>
              <a:t>PREDICTION </a:t>
            </a:r>
            <a:endParaRPr lang="en-IN" sz="3200" b="1" i="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575776" y="2588653"/>
            <a:ext cx="4814216" cy="1203370"/>
          </a:xfrm>
          <a:prstGeom prst="rect">
            <a:avLst/>
          </a:prstGeom>
        </p:spPr>
      </p:pic>
    </p:spTree>
    <p:extLst>
      <p:ext uri="{BB962C8B-B14F-4D97-AF65-F5344CB8AC3E}">
        <p14:creationId xmlns:p14="http://schemas.microsoft.com/office/powerpoint/2010/main" val="189855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r>
              <a:rPr lang="en-US" sz="2000" dirty="0">
                <a:latin typeface="Times New Roman" panose="02020603050405020304" pitchFamily="18" charset="0"/>
                <a:cs typeface="Times New Roman" panose="02020603050405020304" pitchFamily="18" charset="0"/>
              </a:rPr>
              <a:t>To detect the </a:t>
            </a:r>
            <a:r>
              <a:rPr lang="en-US" sz="2000" dirty="0" smtClean="0">
                <a:latin typeface="Times New Roman" panose="02020603050405020304" pitchFamily="18" charset="0"/>
                <a:cs typeface="Times New Roman" panose="02020603050405020304" pitchFamily="18" charset="0"/>
              </a:rPr>
              <a:t>Malware type attack </a:t>
            </a:r>
            <a:r>
              <a:rPr lang="en-US" sz="2000" dirty="0">
                <a:latin typeface="Times New Roman" panose="02020603050405020304" pitchFamily="18" charset="0"/>
                <a:cs typeface="Times New Roman" panose="02020603050405020304" pitchFamily="18" charset="0"/>
              </a:rPr>
              <a:t>effectively.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implement the machine learning using Random </a:t>
            </a:r>
            <a:r>
              <a:rPr lang="en-US" sz="2000" dirty="0" smtClean="0">
                <a:latin typeface="Times New Roman" panose="02020603050405020304" pitchFamily="18" charset="0"/>
                <a:cs typeface="Times New Roman" panose="02020603050405020304" pitchFamily="18" charset="0"/>
              </a:rPr>
              <a:t>Forest ,Decision ,SVM ,gradient boosting and naive Bayies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To enhance the overall performance analysis.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829" y="1503026"/>
            <a:ext cx="11062648" cy="4060648"/>
          </a:xfrm>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The malware ﬁles in the training dataset have been taken from the Virus Heaven collection. The test dataset contains malware ﬁles from the </a:t>
            </a:r>
            <a:r>
              <a:rPr lang="en-IN" sz="2000" dirty="0" err="1">
                <a:latin typeface="Times New Roman" panose="02020603050405020304" pitchFamily="18" charset="0"/>
                <a:cs typeface="Times New Roman" panose="02020603050405020304" pitchFamily="18" charset="0"/>
              </a:rPr>
              <a:t>WildList</a:t>
            </a:r>
            <a:r>
              <a:rPr lang="en-IN" sz="2000" dirty="0">
                <a:latin typeface="Times New Roman" panose="02020603050405020304" pitchFamily="18" charset="0"/>
                <a:cs typeface="Times New Roman" panose="02020603050405020304" pitchFamily="18" charset="0"/>
              </a:rPr>
              <a:t> collection and clean ﬁles from different operating systems (other ﬁles that the ones </a:t>
            </a:r>
            <a:r>
              <a:rPr lang="en-IN" sz="2000" dirty="0" err="1">
                <a:latin typeface="Times New Roman" panose="02020603050405020304" pitchFamily="18" charset="0"/>
                <a:cs typeface="Times New Roman" panose="02020603050405020304" pitchFamily="18" charset="0"/>
              </a:rPr>
              <a:t>usedin</a:t>
            </a:r>
            <a:r>
              <a:rPr lang="en-IN" sz="2000" dirty="0">
                <a:latin typeface="Times New Roman" panose="02020603050405020304" pitchFamily="18" charset="0"/>
                <a:cs typeface="Times New Roman" panose="02020603050405020304" pitchFamily="18" charset="0"/>
              </a:rPr>
              <a:t> the ﬁrst database). The malware collection in the training</a:t>
            </a:r>
          </a:p>
          <a:p>
            <a:pPr algn="just">
              <a:lnSpc>
                <a:spcPct val="150000"/>
              </a:lnSpc>
            </a:pPr>
            <a:r>
              <a:rPr lang="en-IN" sz="2000" dirty="0">
                <a:latin typeface="Times New Roman" panose="02020603050405020304" pitchFamily="18" charset="0"/>
                <a:cs typeface="Times New Roman" panose="02020603050405020304" pitchFamily="18" charset="0"/>
              </a:rPr>
              <a:t>and test datasets consists of </a:t>
            </a:r>
            <a:r>
              <a:rPr lang="en-IN" sz="2000" dirty="0" err="1">
                <a:latin typeface="Times New Roman" panose="02020603050405020304" pitchFamily="18" charset="0"/>
                <a:cs typeface="Times New Roman" panose="02020603050405020304" pitchFamily="18" charset="0"/>
              </a:rPr>
              <a:t>trojans</a:t>
            </a:r>
            <a:r>
              <a:rPr lang="en-IN" sz="2000" dirty="0">
                <a:latin typeface="Times New Roman" panose="02020603050405020304" pitchFamily="18" charset="0"/>
                <a:cs typeface="Times New Roman" panose="02020603050405020304" pitchFamily="18" charset="0"/>
              </a:rPr>
              <a:t>, backdoors, </a:t>
            </a:r>
            <a:r>
              <a:rPr lang="en-IN" sz="2000" dirty="0" err="1">
                <a:latin typeface="Times New Roman" panose="02020603050405020304" pitchFamily="18" charset="0"/>
                <a:cs typeface="Times New Roman" panose="02020603050405020304" pitchFamily="18" charset="0"/>
              </a:rPr>
              <a:t>hacktools</a:t>
            </a:r>
            <a:r>
              <a:rPr lang="en-IN" sz="2000" dirty="0">
                <a:latin typeface="Times New Roman" panose="02020603050405020304" pitchFamily="18" charset="0"/>
                <a:cs typeface="Times New Roman" panose="02020603050405020304" pitchFamily="18" charset="0"/>
              </a:rPr>
              <a:t>, rootkits, worms and other types of malware. The ﬁrst and third columns in Table II represent the percentage of those malware types from the total number of ﬁles of the training and respectively test datasets. The second column in Table II represents the corresponding percentage of malware unique combinations from the total number of unique combinations of feature values for the training dataset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doesn’t efficient for large volume of data’s </a:t>
            </a:r>
            <a:endParaRPr lang="en-US" sz="2000" dirty="0" smtClean="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Training model prediction on Time is High </a:t>
            </a:r>
          </a:p>
          <a:p>
            <a:pPr lvl="0"/>
            <a:r>
              <a:rPr lang="en-US" sz="2000" dirty="0">
                <a:latin typeface="Times New Roman" panose="02020603050405020304" pitchFamily="18" charset="0"/>
                <a:cs typeface="Times New Roman" panose="02020603050405020304" pitchFamily="18" charset="0"/>
              </a:rPr>
              <a:t>It is based on Low Accuracy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6315" y="1397310"/>
            <a:ext cx="10997485" cy="501636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model is introduced to overcome all the disadvantages that arises in the existing system. This system will increase the accuracy of the classification results by classifying the data based on the software quality prediction dataset and others using SVM , Gradient Boosting </a:t>
            </a:r>
            <a:r>
              <a:rPr lang="en-US" sz="2000" dirty="0" smtClean="0">
                <a:latin typeface="Times New Roman" panose="02020603050405020304" pitchFamily="18" charset="0"/>
                <a:cs typeface="Times New Roman" panose="02020603050405020304" pitchFamily="18" charset="0"/>
              </a:rPr>
              <a:t>,Naive </a:t>
            </a:r>
            <a:r>
              <a:rPr lang="en-US" sz="2000" dirty="0">
                <a:latin typeface="Times New Roman" panose="02020603050405020304" pitchFamily="18" charset="0"/>
                <a:cs typeface="Times New Roman" panose="02020603050405020304" pitchFamily="18" charset="0"/>
              </a:rPr>
              <a:t>Bayes Random forest and decision Tree algorithms</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It enhances the performance of the overall classification results.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experimental results shows that the performance metrics such as accuracy, precision, recall and confusion matrix.</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1460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It is efficient for large number of datasets.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is more effective of performance analysis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High performance.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Provide accurate prediction results.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avoid sparsity problems.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REVIEW</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0165"/>
            <a:ext cx="10515600" cy="4351338"/>
          </a:xfrm>
        </p:spPr>
        <p:txBody>
          <a:bodyPr>
            <a:noAutofit/>
          </a:bodyPr>
          <a:lstStyle/>
          <a:p>
            <a:pPr algn="just">
              <a:lnSpc>
                <a:spcPct val="170000"/>
              </a:lnSpc>
            </a:pPr>
            <a:r>
              <a:rPr lang="en-US" sz="1600" b="1" dirty="0">
                <a:latin typeface="Times New Roman" panose="02020603050405020304" pitchFamily="18" charset="0"/>
                <a:cs typeface="Times New Roman" panose="02020603050405020304" pitchFamily="18" charset="0"/>
              </a:rPr>
              <a:t>Title: Cloud security architecture based on user authentication and symmetric key cryptographic techniques, 2020</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b="1" dirty="0">
                <a:latin typeface="Times New Roman" panose="02020603050405020304" pitchFamily="18" charset="0"/>
                <a:cs typeface="Times New Roman" panose="02020603050405020304" pitchFamily="18" charset="0"/>
              </a:rPr>
              <a:t>Author: Abdul </a:t>
            </a:r>
            <a:r>
              <a:rPr lang="en-US" sz="1600" b="1" dirty="0" err="1">
                <a:latin typeface="Times New Roman" panose="02020603050405020304" pitchFamily="18" charset="0"/>
                <a:cs typeface="Times New Roman" panose="02020603050405020304" pitchFamily="18" charset="0"/>
              </a:rPr>
              <a:t>Raoof</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US" sz="1600" b="1" dirty="0">
                <a:latin typeface="Times New Roman" panose="02020603050405020304" pitchFamily="18" charset="0"/>
                <a:cs typeface="Times New Roman" panose="02020603050405020304" pitchFamily="18" charset="0"/>
              </a:rPr>
              <a:t>Technologies and Algorithm Used: </a:t>
            </a:r>
            <a:endParaRPr lang="en-IN" sz="1600" b="1" dirty="0">
              <a:latin typeface="Times New Roman" panose="02020603050405020304" pitchFamily="18" charset="0"/>
              <a:cs typeface="Times New Roman" panose="02020603050405020304" pitchFamily="18" charset="0"/>
            </a:endParaRPr>
          </a:p>
          <a:p>
            <a:pPr algn="just">
              <a:lnSpc>
                <a:spcPct val="170000"/>
              </a:lnSpc>
            </a:pPr>
            <a:r>
              <a:rPr lang="en-IN" sz="1600" dirty="0">
                <a:latin typeface="Times New Roman" panose="02020603050405020304" pitchFamily="18" charset="0"/>
                <a:cs typeface="Times New Roman" panose="02020603050405020304" pitchFamily="18" charset="0"/>
              </a:rPr>
              <a:t> The study is implemented on the Structure for cloud security with efficient security in communication system and AES based file encryption system. This security architecture can be easily applied on </a:t>
            </a:r>
            <a:r>
              <a:rPr lang="en-IN" sz="1600" dirty="0" err="1">
                <a:latin typeface="Times New Roman" panose="02020603050405020304" pitchFamily="18" charset="0"/>
                <a:cs typeface="Times New Roman" panose="02020603050405020304" pitchFamily="18" charset="0"/>
              </a:rPr>
              <a:t>PaaS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IaaS</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SaaS</a:t>
            </a:r>
            <a:r>
              <a:rPr lang="en-IN" sz="1600" dirty="0">
                <a:latin typeface="Times New Roman" panose="02020603050405020304" pitchFamily="18" charset="0"/>
                <a:cs typeface="Times New Roman" panose="02020603050405020304" pitchFamily="18" charset="0"/>
              </a:rPr>
              <a:t> and one time password provides extra security in the authenticating users. </a:t>
            </a:r>
          </a:p>
          <a:p>
            <a:pPr algn="just">
              <a:lnSpc>
                <a:spcPct val="170000"/>
              </a:lnSpc>
            </a:pPr>
            <a:r>
              <a:rPr lang="en-IN" sz="1600" b="1" dirty="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a:t>
            </a:r>
          </a:p>
          <a:p>
            <a:pPr lvl="0" algn="just">
              <a:lnSpc>
                <a:spcPct val="170000"/>
              </a:lnSpc>
            </a:pPr>
            <a:r>
              <a:rPr lang="en-IN" sz="1600" dirty="0">
                <a:latin typeface="Times New Roman" panose="02020603050405020304" pitchFamily="18" charset="0"/>
                <a:cs typeface="Times New Roman" panose="02020603050405020304" pitchFamily="18" charset="0"/>
              </a:rPr>
              <a:t>Performance time and accuracy  </a:t>
            </a:r>
          </a:p>
          <a:p>
            <a:pPr algn="just">
              <a:lnSpc>
                <a:spcPct val="170000"/>
              </a:lnSpc>
            </a:pPr>
            <a:r>
              <a:rPr lang="en-IN" sz="1600" b="1" dirty="0">
                <a:latin typeface="Times New Roman" panose="02020603050405020304" pitchFamily="18" charset="0"/>
                <a:cs typeface="Times New Roman" panose="02020603050405020304" pitchFamily="18" charset="0"/>
              </a:rPr>
              <a:t>Disadvantages:</a:t>
            </a:r>
            <a:endParaRPr lang="en-IN" sz="1600" dirty="0">
              <a:latin typeface="Times New Roman" panose="02020603050405020304" pitchFamily="18" charset="0"/>
              <a:cs typeface="Times New Roman" panose="02020603050405020304" pitchFamily="18" charset="0"/>
            </a:endParaRPr>
          </a:p>
          <a:p>
            <a:pPr lvl="0" algn="just">
              <a:lnSpc>
                <a:spcPct val="170000"/>
              </a:lnSpc>
            </a:pPr>
            <a:r>
              <a:rPr lang="en-IN" sz="1600" dirty="0">
                <a:latin typeface="Times New Roman" panose="02020603050405020304" pitchFamily="18" charset="0"/>
                <a:cs typeface="Times New Roman" panose="02020603050405020304" pitchFamily="18" charset="0"/>
              </a:rPr>
              <a:t>Training model prediction on Time is High </a:t>
            </a:r>
          </a:p>
          <a:p>
            <a:pPr lvl="0" algn="just">
              <a:lnSpc>
                <a:spcPct val="170000"/>
              </a:lnSpc>
            </a:pPr>
            <a:r>
              <a:rPr lang="en-IN" sz="1600" dirty="0">
                <a:latin typeface="Times New Roman" panose="02020603050405020304" pitchFamily="18" charset="0"/>
                <a:cs typeface="Times New Roman" panose="02020603050405020304" pitchFamily="18" charset="0"/>
              </a:rPr>
              <a:t>It is based on Low Accuracy </a:t>
            </a:r>
          </a:p>
          <a:p>
            <a:pPr algn="just">
              <a:lnSpc>
                <a:spcPct val="17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96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REVIEW</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0165"/>
            <a:ext cx="10515600" cy="4351338"/>
          </a:xfrm>
        </p:spPr>
        <p:txBody>
          <a:bodyPr>
            <a:no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Title: </a:t>
            </a:r>
            <a:r>
              <a:rPr lang="en-IN" sz="1600" b="1" dirty="0">
                <a:latin typeface="Times New Roman" panose="02020603050405020304" pitchFamily="18" charset="0"/>
                <a:cs typeface="Times New Roman" panose="02020603050405020304" pitchFamily="18" charset="0"/>
              </a:rPr>
              <a:t>Analysis and Countermeasures for Security and Privacy Issues in Cloud Computing</a:t>
            </a:r>
            <a:r>
              <a:rPr lang="en-US" sz="1600" b="1" dirty="0">
                <a:latin typeface="Times New Roman" panose="02020603050405020304" pitchFamily="18" charset="0"/>
                <a:cs typeface="Times New Roman" panose="02020603050405020304" pitchFamily="18" charset="0"/>
              </a:rPr>
              <a:t>, 2019</a:t>
            </a:r>
            <a:endParaRPr lang="en-IN" sz="16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Author: Q. P. </a:t>
            </a:r>
            <a:r>
              <a:rPr lang="en-US" sz="1600" b="1" dirty="0" err="1">
                <a:latin typeface="Times New Roman" panose="02020603050405020304" pitchFamily="18" charset="0"/>
                <a:cs typeface="Times New Roman" panose="02020603050405020304" pitchFamily="18" charset="0"/>
              </a:rPr>
              <a:t>Rana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Nitin</a:t>
            </a:r>
            <a:r>
              <a:rPr lang="en-US" sz="1600" b="1" dirty="0">
                <a:latin typeface="Times New Roman" panose="02020603050405020304" pitchFamily="18" charset="0"/>
                <a:cs typeface="Times New Roman" panose="02020603050405020304" pitchFamily="18" charset="0"/>
              </a:rPr>
              <a:t> Pandey</a:t>
            </a:r>
            <a:endParaRPr lang="en-IN" sz="1600" b="1"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Technologies and Algorithm Used:</a:t>
            </a:r>
            <a:r>
              <a:rPr lang="en-IN" sz="1600" dirty="0">
                <a:latin typeface="Times New Roman" panose="02020603050405020304" pitchFamily="18" charset="0"/>
                <a:cs typeface="Times New Roman" panose="02020603050405020304" pitchFamily="18" charset="0"/>
              </a:rPr>
              <a:t> </a:t>
            </a:r>
          </a:p>
          <a:p>
            <a:pPr algn="just">
              <a:lnSpc>
                <a:spcPct val="150000"/>
              </a:lnSpc>
            </a:pPr>
            <a:r>
              <a:rPr lang="en-IN" sz="1600" dirty="0">
                <a:latin typeface="Times New Roman" panose="02020603050405020304" pitchFamily="18" charset="0"/>
                <a:cs typeface="Times New Roman" panose="02020603050405020304" pitchFamily="18" charset="0"/>
              </a:rPr>
              <a:t> 	The cloud computing environment is adopted by a large number of organizations so the rapid transition toward the clouds has fuelled concerns about security perspective. There are numbers of risks and challenges that have emerged due to use of cloud computing. The aim of this paper is to identify security issues in cloud computing which will be helpful to both cloud service providers and users to resolve those issues. As a result, this paper will access cloud security by recognizing security requirements and attempt to present the feasible solution that can reduce these potential threats.</a:t>
            </a:r>
          </a:p>
          <a:p>
            <a:pPr algn="just">
              <a:lnSpc>
                <a:spcPct val="150000"/>
              </a:lnSpc>
            </a:pPr>
            <a:r>
              <a:rPr lang="en-IN" sz="1600" b="1" dirty="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a:t>
            </a:r>
          </a:p>
          <a:p>
            <a:pPr algn="just">
              <a:lnSpc>
                <a:spcPct val="150000"/>
              </a:lnSpc>
            </a:pPr>
            <a:r>
              <a:rPr lang="en-IN" sz="1600" dirty="0">
                <a:latin typeface="Times New Roman" panose="02020603050405020304" pitchFamily="18" charset="0"/>
                <a:cs typeface="Times New Roman" panose="02020603050405020304" pitchFamily="18" charset="0"/>
              </a:rPr>
              <a:t>More effective and efficient</a:t>
            </a:r>
            <a:r>
              <a:rPr lang="en-IN"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Disadvantages:</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Not give accurate prediction result.</a:t>
            </a:r>
          </a:p>
          <a:p>
            <a:pPr algn="just">
              <a:lnSpc>
                <a:spcPct val="17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61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625</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A Secure Intrusion detection system against DDOS attack in Wireless Mobile Ad-hoc Network</vt:lpstr>
      <vt:lpstr>ABSTRACT</vt:lpstr>
      <vt:lpstr>OBJECTIVES</vt:lpstr>
      <vt:lpstr>EXISTING SYSTEM</vt:lpstr>
      <vt:lpstr>DISADVANTAGES</vt:lpstr>
      <vt:lpstr>PROPOSED SYSTEM</vt:lpstr>
      <vt:lpstr>ADVANTAGES</vt:lpstr>
      <vt:lpstr>LITERATURE REVIEW </vt:lpstr>
      <vt:lpstr>LITERATURE REVIEW </vt:lpstr>
      <vt:lpstr>SYSTEM ARCHITECTURE </vt:lpstr>
      <vt:lpstr>FLOW CHART</vt:lpstr>
      <vt:lpstr>PowerPoint Presentation</vt:lpstr>
      <vt:lpstr>MODULES</vt:lpstr>
      <vt:lpstr>PowerPoint Presentation</vt:lpstr>
      <vt:lpstr>PowerPoint Presentation</vt:lpstr>
      <vt:lpstr>Data Label Encoding  </vt:lpstr>
      <vt:lpstr>KMEAN CLUSTERING </vt:lpstr>
      <vt:lpstr>Random Forest </vt:lpstr>
      <vt:lpstr>Decision Tree </vt:lpstr>
      <vt:lpstr>Navie bayies </vt:lpstr>
      <vt:lpstr>PowerPoint Presentation</vt:lpstr>
      <vt:lpstr>SVM</vt:lpstr>
      <vt:lpstr>PREDICTION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Microsoft account</cp:lastModifiedBy>
  <cp:revision>90</cp:revision>
  <dcterms:created xsi:type="dcterms:W3CDTF">2021-12-17T07:36:29Z</dcterms:created>
  <dcterms:modified xsi:type="dcterms:W3CDTF">2022-11-21T05:54:49Z</dcterms:modified>
</cp:coreProperties>
</file>