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9" r:id="rId5"/>
    <p:sldId id="260" r:id="rId6"/>
    <p:sldId id="264" r:id="rId7"/>
    <p:sldId id="261" r:id="rId8"/>
    <p:sldId id="265" r:id="rId9"/>
    <p:sldId id="266"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p:scale>
          <a:sx n="80" d="100"/>
          <a:sy n="80" d="100"/>
        </p:scale>
        <p:origin x="451"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4/13/2017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Editar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4/13/2017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Editar el estilo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4/13/2017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4/13/2017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4/13/2017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4/13/2017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4/13/2017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t="2794" b="2755"/>
          <a:stretch/>
        </p:blipFill>
        <p:spPr>
          <a:xfrm>
            <a:off x="-1" y="11151"/>
            <a:ext cx="12203151" cy="6858000"/>
          </a:xfrm>
          <a:prstGeom prst="rect">
            <a:avLst/>
          </a:prstGeom>
        </p:spPr>
      </p:pic>
      <p:sp>
        <p:nvSpPr>
          <p:cNvPr id="17"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1153"/>
            <a:ext cx="12192001" cy="6880304"/>
          </a:xfrm>
          <a:prstGeom prst="rect">
            <a:avLst/>
          </a:prstGeom>
          <a:solidFill>
            <a:schemeClr val="accent1">
              <a:alpha val="6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Freeform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810001" y="4902200"/>
            <a:ext cx="10572000" cy="694862"/>
          </a:xfrm>
        </p:spPr>
        <p:txBody>
          <a:bodyPr>
            <a:noAutofit/>
          </a:bodyPr>
          <a:lstStyle/>
          <a:p>
            <a:pPr>
              <a:lnSpc>
                <a:spcPct val="90000"/>
              </a:lnSpc>
            </a:pPr>
            <a:r>
              <a:rPr lang="es-ES" sz="4400" dirty="0" err="1"/>
              <a:t>Millenial</a:t>
            </a:r>
            <a:r>
              <a:rPr lang="es-ES" sz="4400" dirty="0"/>
              <a:t> Simulator</a:t>
            </a:r>
          </a:p>
        </p:txBody>
      </p:sp>
      <p:sp>
        <p:nvSpPr>
          <p:cNvPr id="3" name="Subtítulo 2"/>
          <p:cNvSpPr>
            <a:spLocks noGrp="1"/>
          </p:cNvSpPr>
          <p:nvPr>
            <p:ph type="subTitle" idx="1"/>
          </p:nvPr>
        </p:nvSpPr>
        <p:spPr>
          <a:xfrm>
            <a:off x="6912537" y="4680548"/>
            <a:ext cx="4874464" cy="2021997"/>
          </a:xfrm>
        </p:spPr>
        <p:txBody>
          <a:bodyPr>
            <a:noAutofit/>
          </a:bodyPr>
          <a:lstStyle/>
          <a:p>
            <a:pPr algn="ctr">
              <a:lnSpc>
                <a:spcPct val="80000"/>
              </a:lnSpc>
              <a:spcBef>
                <a:spcPts val="0"/>
              </a:spcBef>
            </a:pPr>
            <a:r>
              <a:rPr lang="es-ES" b="1" dirty="0"/>
              <a:t>Equipo 04 – ISC</a:t>
            </a:r>
          </a:p>
          <a:p>
            <a:pPr algn="ctr">
              <a:lnSpc>
                <a:spcPct val="80000"/>
              </a:lnSpc>
              <a:spcBef>
                <a:spcPts val="0"/>
              </a:spcBef>
            </a:pPr>
            <a:r>
              <a:rPr lang="es-ES" b="1" dirty="0"/>
              <a:t>Matemáticas Avanzadas, 2do Semestre, Proyecto 2da Parcial</a:t>
            </a:r>
          </a:p>
          <a:p>
            <a:pPr algn="ctr">
              <a:lnSpc>
                <a:spcPct val="80000"/>
              </a:lnSpc>
              <a:spcBef>
                <a:spcPts val="0"/>
              </a:spcBef>
            </a:pPr>
            <a:r>
              <a:rPr lang="es-ES" dirty="0"/>
              <a:t>Amador Méndez Angélica Noelia</a:t>
            </a:r>
            <a:endParaRPr lang="es-MX" dirty="0"/>
          </a:p>
          <a:p>
            <a:pPr algn="ctr">
              <a:lnSpc>
                <a:spcPct val="80000"/>
              </a:lnSpc>
              <a:spcBef>
                <a:spcPts val="0"/>
              </a:spcBef>
            </a:pPr>
            <a:r>
              <a:rPr lang="es-ES" dirty="0"/>
              <a:t>Cuevas Navarro Cristian Eduardo</a:t>
            </a:r>
            <a:endParaRPr lang="es-MX" dirty="0"/>
          </a:p>
          <a:p>
            <a:pPr algn="ctr">
              <a:lnSpc>
                <a:spcPct val="80000"/>
              </a:lnSpc>
              <a:spcBef>
                <a:spcPts val="0"/>
              </a:spcBef>
            </a:pPr>
            <a:r>
              <a:rPr lang="es-ES" dirty="0"/>
              <a:t>Martínez Gabino Jonathan</a:t>
            </a:r>
            <a:endParaRPr lang="es-MX" dirty="0"/>
          </a:p>
          <a:p>
            <a:pPr algn="ctr">
              <a:lnSpc>
                <a:spcPct val="80000"/>
              </a:lnSpc>
              <a:spcBef>
                <a:spcPts val="0"/>
              </a:spcBef>
            </a:pPr>
            <a:r>
              <a:rPr lang="es-ES" dirty="0"/>
              <a:t>Vilches Velázquez Moisés</a:t>
            </a:r>
          </a:p>
        </p:txBody>
      </p:sp>
    </p:spTree>
    <p:extLst>
      <p:ext uri="{BB962C8B-B14F-4D97-AF65-F5344CB8AC3E}">
        <p14:creationId xmlns:p14="http://schemas.microsoft.com/office/powerpoint/2010/main" val="926612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Marcador de contenido 8"/>
          <p:cNvPicPr>
            <a:picLocks noChangeAspect="1"/>
          </p:cNvPicPr>
          <p:nvPr/>
        </p:nvPicPr>
        <p:blipFill rotWithShape="1">
          <a:blip r:embed="rId2"/>
          <a:srcRect l="11150" t="16793" r="10583" b="7828"/>
          <a:stretch/>
        </p:blipFill>
        <p:spPr>
          <a:xfrm>
            <a:off x="-55032" y="0"/>
            <a:ext cx="12191999" cy="6858000"/>
          </a:xfrm>
          <a:prstGeom prst="rect">
            <a:avLst/>
          </a:prstGeom>
        </p:spPr>
      </p:pic>
      <p:sp>
        <p:nvSpPr>
          <p:cNvPr id="18"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40967" cy="6858000"/>
          </a:xfrm>
          <a:custGeom>
            <a:avLst/>
            <a:gdLst/>
            <a:ahLst/>
            <a:cxnLst/>
            <a:rect l="l" t="t" r="r" b="b"/>
            <a:pathLst>
              <a:path w="6040967" h="6858000">
                <a:moveTo>
                  <a:pt x="0" y="0"/>
                </a:moveTo>
                <a:lnTo>
                  <a:pt x="6040967" y="0"/>
                </a:lnTo>
                <a:lnTo>
                  <a:pt x="6040967" y="1900238"/>
                </a:lnTo>
                <a:lnTo>
                  <a:pt x="5670550" y="2178050"/>
                </a:lnTo>
                <a:lnTo>
                  <a:pt x="5666317" y="2184400"/>
                </a:lnTo>
                <a:lnTo>
                  <a:pt x="5659967" y="2193925"/>
                </a:lnTo>
                <a:lnTo>
                  <a:pt x="5653617" y="2201863"/>
                </a:lnTo>
                <a:lnTo>
                  <a:pt x="5653617" y="2211388"/>
                </a:lnTo>
                <a:lnTo>
                  <a:pt x="5653617" y="2220913"/>
                </a:lnTo>
                <a:lnTo>
                  <a:pt x="5659967" y="2228850"/>
                </a:lnTo>
                <a:lnTo>
                  <a:pt x="5666317" y="2238375"/>
                </a:lnTo>
                <a:lnTo>
                  <a:pt x="5670550" y="2244725"/>
                </a:lnTo>
                <a:lnTo>
                  <a:pt x="6040967" y="2522538"/>
                </a:lnTo>
                <a:lnTo>
                  <a:pt x="6040967" y="6858000"/>
                </a:lnTo>
                <a:lnTo>
                  <a:pt x="0" y="6858000"/>
                </a:lnTo>
                <a:close/>
              </a:path>
            </a:pathLst>
          </a:custGeom>
          <a:solidFill>
            <a:schemeClr val="accent1">
              <a:alpha val="6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653617" y="0"/>
            <a:ext cx="6538383" cy="6858000"/>
          </a:xfrm>
          <a:custGeom>
            <a:avLst/>
            <a:gdLst/>
            <a:ahLst/>
            <a:cxnLst/>
            <a:rect l="l" t="t" r="r" b="b"/>
            <a:pathLst>
              <a:path w="6538383" h="6858000">
                <a:moveTo>
                  <a:pt x="387350" y="0"/>
                </a:moveTo>
                <a:lnTo>
                  <a:pt x="4874683" y="0"/>
                </a:lnTo>
                <a:lnTo>
                  <a:pt x="6093883" y="0"/>
                </a:lnTo>
                <a:lnTo>
                  <a:pt x="6538383" y="0"/>
                </a:lnTo>
                <a:lnTo>
                  <a:pt x="6538383" y="6858000"/>
                </a:lnTo>
                <a:lnTo>
                  <a:pt x="6093883" y="6858000"/>
                </a:lnTo>
                <a:lnTo>
                  <a:pt x="4874683" y="6858000"/>
                </a:lnTo>
                <a:lnTo>
                  <a:pt x="387350" y="6858000"/>
                </a:lnTo>
                <a:lnTo>
                  <a:pt x="387350" y="2522538"/>
                </a:lnTo>
                <a:lnTo>
                  <a:pt x="16933" y="2244725"/>
                </a:lnTo>
                <a:lnTo>
                  <a:pt x="12700" y="2238375"/>
                </a:lnTo>
                <a:lnTo>
                  <a:pt x="6350" y="2228850"/>
                </a:lnTo>
                <a:lnTo>
                  <a:pt x="0" y="2220913"/>
                </a:lnTo>
                <a:lnTo>
                  <a:pt x="0" y="2211388"/>
                </a:lnTo>
                <a:lnTo>
                  <a:pt x="0" y="2201863"/>
                </a:lnTo>
                <a:lnTo>
                  <a:pt x="6350" y="2193925"/>
                </a:lnTo>
                <a:lnTo>
                  <a:pt x="12700" y="2184400"/>
                </a:lnTo>
                <a:lnTo>
                  <a:pt x="16933" y="2178050"/>
                </a:lnTo>
                <a:lnTo>
                  <a:pt x="387350" y="1900238"/>
                </a:lnTo>
                <a:close/>
              </a:path>
            </a:pathLst>
          </a:custGeom>
          <a:solidFill>
            <a:schemeClr val="bg1">
              <a:alpha val="83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ítulo 4"/>
          <p:cNvSpPr>
            <a:spLocks noGrp="1"/>
          </p:cNvSpPr>
          <p:nvPr>
            <p:ph type="title"/>
          </p:nvPr>
        </p:nvSpPr>
        <p:spPr>
          <a:xfrm>
            <a:off x="6586009" y="1095988"/>
            <a:ext cx="5223934" cy="1559412"/>
          </a:xfrm>
        </p:spPr>
        <p:txBody>
          <a:bodyPr>
            <a:normAutofit/>
          </a:bodyPr>
          <a:lstStyle/>
          <a:p>
            <a:r>
              <a:rPr lang="es-ES" sz="5400" dirty="0">
                <a:solidFill>
                  <a:schemeClr val="accent1">
                    <a:lumMod val="60000"/>
                    <a:lumOff val="40000"/>
                  </a:schemeClr>
                </a:solidFill>
              </a:rPr>
              <a:t>Botón Borrar</a:t>
            </a:r>
          </a:p>
        </p:txBody>
      </p:sp>
      <p:sp>
        <p:nvSpPr>
          <p:cNvPr id="14" name="Content Placeholder 13"/>
          <p:cNvSpPr>
            <a:spLocks noGrp="1"/>
          </p:cNvSpPr>
          <p:nvPr>
            <p:ph idx="1"/>
          </p:nvPr>
        </p:nvSpPr>
        <p:spPr>
          <a:xfrm>
            <a:off x="6586009" y="2655400"/>
            <a:ext cx="5223934" cy="1844675"/>
          </a:xfrm>
        </p:spPr>
        <p:txBody>
          <a:bodyPr>
            <a:normAutofit/>
          </a:bodyPr>
          <a:lstStyle/>
          <a:p>
            <a:r>
              <a:rPr lang="es-MX" sz="2400" dirty="0"/>
              <a:t>Simplemente limpia los campos de ingreso de datos, las graficas creadas y la tabla de valores.</a:t>
            </a:r>
          </a:p>
        </p:txBody>
      </p:sp>
      <p:pic>
        <p:nvPicPr>
          <p:cNvPr id="7" name="Imagen 6"/>
          <p:cNvPicPr>
            <a:picLocks noChangeAspect="1"/>
          </p:cNvPicPr>
          <p:nvPr/>
        </p:nvPicPr>
        <p:blipFill rotWithShape="1">
          <a:blip r:embed="rId3"/>
          <a:srcRect l="12219" t="11269" r="55695" b="55210"/>
          <a:stretch/>
        </p:blipFill>
        <p:spPr>
          <a:xfrm>
            <a:off x="676804" y="3198918"/>
            <a:ext cx="4843462" cy="284628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Rectángulo: esquinas redondeadas 1"/>
          <p:cNvSpPr/>
          <p:nvPr/>
        </p:nvSpPr>
        <p:spPr>
          <a:xfrm>
            <a:off x="3438525" y="5286375"/>
            <a:ext cx="1766360" cy="628650"/>
          </a:xfrm>
          <a:prstGeom prst="roundRect">
            <a:avLst/>
          </a:prstGeom>
          <a:noFill/>
          <a:ln w="571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1061603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Menú Principal</a:t>
            </a:r>
          </a:p>
        </p:txBody>
      </p:sp>
      <p:pic>
        <p:nvPicPr>
          <p:cNvPr id="5" name="Marcador de contenido 4"/>
          <p:cNvPicPr>
            <a:picLocks noGrp="1" noChangeAspect="1"/>
          </p:cNvPicPr>
          <p:nvPr>
            <p:ph idx="1"/>
          </p:nvPr>
        </p:nvPicPr>
        <p:blipFill rotWithShape="1">
          <a:blip r:embed="rId2"/>
          <a:srcRect l="11820" t="14318" r="13340" b="17327"/>
          <a:stretch/>
        </p:blipFill>
        <p:spPr>
          <a:xfrm>
            <a:off x="314324" y="2324102"/>
            <a:ext cx="7686675" cy="424404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Bocadillo: rectángulo con esquinas redondeadas 6"/>
          <p:cNvSpPr/>
          <p:nvPr/>
        </p:nvSpPr>
        <p:spPr>
          <a:xfrm rot="5400000">
            <a:off x="8055439" y="2764963"/>
            <a:ext cx="4401208" cy="3205162"/>
          </a:xfrm>
          <a:prstGeom prst="wedgeRoundRectCallo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p>
        </p:txBody>
      </p:sp>
      <p:sp>
        <p:nvSpPr>
          <p:cNvPr id="8" name="CuadroTexto 7"/>
          <p:cNvSpPr txBox="1"/>
          <p:nvPr/>
        </p:nvSpPr>
        <p:spPr>
          <a:xfrm>
            <a:off x="9017793" y="2659384"/>
            <a:ext cx="2476500" cy="3416320"/>
          </a:xfrm>
          <a:prstGeom prst="rect">
            <a:avLst/>
          </a:prstGeom>
          <a:noFill/>
        </p:spPr>
        <p:txBody>
          <a:bodyPr wrap="square" rtlCol="0">
            <a:spAutoFit/>
          </a:bodyPr>
          <a:lstStyle/>
          <a:p>
            <a:pPr algn="ctr"/>
            <a:r>
              <a:rPr lang="es-ES" dirty="0" err="1"/>
              <a:t>Millenial</a:t>
            </a:r>
            <a:r>
              <a:rPr lang="es-ES" dirty="0"/>
              <a:t> Simulator, un herramienta creada en Matlab para facilitar la visualización de algunos ejemplos de series de Fourier obteniendo su grafica reconstruida, espectro de amplitud y de fase. </a:t>
            </a:r>
          </a:p>
        </p:txBody>
      </p:sp>
    </p:spTree>
    <p:extLst>
      <p:ext uri="{BB962C8B-B14F-4D97-AF65-F5344CB8AC3E}">
        <p14:creationId xmlns:p14="http://schemas.microsoft.com/office/powerpoint/2010/main" val="786657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06501" y="331788"/>
            <a:ext cx="3117849" cy="1618396"/>
          </a:xfrm>
        </p:spPr>
        <p:txBody>
          <a:bodyPr/>
          <a:lstStyle/>
          <a:p>
            <a:r>
              <a:rPr lang="es-ES" sz="3200" dirty="0"/>
              <a:t>Vista previa</a:t>
            </a:r>
            <a:br>
              <a:rPr lang="es-ES" sz="3200" dirty="0"/>
            </a:br>
            <a:r>
              <a:rPr lang="es-ES" sz="1600" b="0" dirty="0"/>
              <a:t>Facilita seleccionar, el tipo de serie deseada.</a:t>
            </a:r>
            <a:endParaRPr lang="es-ES" sz="3200" dirty="0"/>
          </a:p>
        </p:txBody>
      </p:sp>
      <p:pic>
        <p:nvPicPr>
          <p:cNvPr id="5" name="Marcador de contenido 4"/>
          <p:cNvPicPr>
            <a:picLocks noGrp="1" noChangeAspect="1"/>
          </p:cNvPicPr>
          <p:nvPr>
            <p:ph idx="1"/>
          </p:nvPr>
        </p:nvPicPr>
        <p:blipFill rotWithShape="1">
          <a:blip r:embed="rId2"/>
          <a:srcRect l="20976" t="53414" r="61705" b="19369"/>
          <a:stretch/>
        </p:blipFill>
        <p:spPr>
          <a:xfrm>
            <a:off x="1073151" y="2562225"/>
            <a:ext cx="4565649" cy="352742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Bocadillo: rectángulo con esquinas redondeadas 5"/>
          <p:cNvSpPr/>
          <p:nvPr/>
        </p:nvSpPr>
        <p:spPr>
          <a:xfrm rot="5400000" flipH="1">
            <a:off x="6122987" y="2773360"/>
            <a:ext cx="3343278" cy="3289299"/>
          </a:xfrm>
          <a:prstGeom prst="wedgeRoundRectCallout">
            <a:avLst>
              <a:gd name="adj1" fmla="val -21118"/>
              <a:gd name="adj2" fmla="val 54625"/>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000"/>
          </a:p>
        </p:txBody>
      </p:sp>
      <p:sp>
        <p:nvSpPr>
          <p:cNvPr id="4" name="Marcador de texto 3"/>
          <p:cNvSpPr>
            <a:spLocks noGrp="1"/>
          </p:cNvSpPr>
          <p:nvPr>
            <p:ph type="body" sz="half" idx="2"/>
          </p:nvPr>
        </p:nvSpPr>
        <p:spPr>
          <a:xfrm>
            <a:off x="6475413" y="3079746"/>
            <a:ext cx="2638425" cy="2676525"/>
          </a:xfrm>
        </p:spPr>
        <p:txBody>
          <a:bodyPr>
            <a:noAutofit/>
          </a:bodyPr>
          <a:lstStyle/>
          <a:p>
            <a:pPr algn="ctr"/>
            <a:r>
              <a:rPr lang="es-ES" sz="1800" dirty="0"/>
              <a:t>Se observa la imagen que esta sobre su correspondiente botón, la imagen representa una forma estándar de como seria la función reconstruida.</a:t>
            </a:r>
          </a:p>
        </p:txBody>
      </p:sp>
    </p:spTree>
    <p:extLst>
      <p:ext uri="{BB962C8B-B14F-4D97-AF65-F5344CB8AC3E}">
        <p14:creationId xmlns:p14="http://schemas.microsoft.com/office/powerpoint/2010/main" val="30297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66614" y="2324100"/>
            <a:ext cx="4382521" cy="1971675"/>
          </a:xfrm>
        </p:spPr>
        <p:txBody>
          <a:bodyPr/>
          <a:lstStyle/>
          <a:p>
            <a:pPr algn="ctr"/>
            <a:r>
              <a:rPr lang="es-ES" dirty="0"/>
              <a:t>Ingreso de Datos</a:t>
            </a:r>
            <a:br>
              <a:rPr lang="es-ES" dirty="0"/>
            </a:br>
            <a:r>
              <a:rPr lang="es-ES" sz="1800" b="0" dirty="0"/>
              <a:t>Una vez decidida la serie con la que se desea trabajar, se da clic sobre el botón que se encuentra bajo la vista previa y se abrirá una nueva figura simular a la mostrada:</a:t>
            </a:r>
            <a:endParaRPr lang="es-ES" dirty="0"/>
          </a:p>
        </p:txBody>
      </p:sp>
      <p:pic>
        <p:nvPicPr>
          <p:cNvPr id="7" name="Imagen 6"/>
          <p:cNvPicPr>
            <a:picLocks noChangeAspect="1"/>
          </p:cNvPicPr>
          <p:nvPr/>
        </p:nvPicPr>
        <p:blipFill rotWithShape="1">
          <a:blip r:embed="rId2"/>
          <a:srcRect l="12500" t="11945" r="58359" b="56806"/>
          <a:stretch/>
        </p:blipFill>
        <p:spPr>
          <a:xfrm>
            <a:off x="6376037" y="1825363"/>
            <a:ext cx="5352923" cy="32289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894800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0000" y="104775"/>
            <a:ext cx="10571998" cy="1312863"/>
          </a:xfrm>
        </p:spPr>
        <p:txBody>
          <a:bodyPr/>
          <a:lstStyle/>
          <a:p>
            <a:r>
              <a:rPr lang="es-ES" dirty="0"/>
              <a:t>Datos</a:t>
            </a:r>
            <a:br>
              <a:rPr lang="es-ES" dirty="0"/>
            </a:br>
            <a:r>
              <a:rPr lang="es-ES" sz="1600" b="0" dirty="0"/>
              <a:t>Los datos a ingresar dependerán de la serie que se seleccione. El periodo, amplitud, tiempo y armónicos son datos que se requieren en todas las series.</a:t>
            </a:r>
            <a:endParaRPr lang="es-ES" dirty="0"/>
          </a:p>
        </p:txBody>
      </p:sp>
      <p:sp>
        <p:nvSpPr>
          <p:cNvPr id="3" name="Marcador de texto 2"/>
          <p:cNvSpPr>
            <a:spLocks noGrp="1"/>
          </p:cNvSpPr>
          <p:nvPr>
            <p:ph type="body" idx="1"/>
          </p:nvPr>
        </p:nvSpPr>
        <p:spPr>
          <a:xfrm>
            <a:off x="572629" y="2174875"/>
            <a:ext cx="5189857" cy="1123831"/>
          </a:xfrm>
        </p:spPr>
        <p:txBody>
          <a:bodyPr/>
          <a:lstStyle/>
          <a:p>
            <a:r>
              <a:rPr lang="es-ES" sz="1800" b="1" dirty="0"/>
              <a:t>Grafica 1: </a:t>
            </a:r>
            <a:r>
              <a:rPr lang="es-ES" sz="1800" dirty="0"/>
              <a:t>para esta grafica se requiere el ingreso de unos valores extra como lo son t1, t2 y t3.</a:t>
            </a:r>
          </a:p>
        </p:txBody>
      </p:sp>
      <p:pic>
        <p:nvPicPr>
          <p:cNvPr id="11" name="Marcador de contenido 10"/>
          <p:cNvPicPr>
            <a:picLocks noGrp="1" noChangeAspect="1"/>
          </p:cNvPicPr>
          <p:nvPr>
            <p:ph sz="quarter" idx="4"/>
          </p:nvPr>
        </p:nvPicPr>
        <p:blipFill rotWithShape="1">
          <a:blip r:embed="rId2"/>
          <a:srcRect l="15403" t="13080" r="55380" b="51616"/>
          <a:stretch/>
        </p:blipFill>
        <p:spPr>
          <a:xfrm>
            <a:off x="6586302" y="3362325"/>
            <a:ext cx="4984838" cy="300123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Marcador de texto 5"/>
          <p:cNvSpPr>
            <a:spLocks noGrp="1"/>
          </p:cNvSpPr>
          <p:nvPr>
            <p:ph type="body" sz="quarter" idx="3"/>
          </p:nvPr>
        </p:nvSpPr>
        <p:spPr>
          <a:xfrm>
            <a:off x="6481430" y="2356584"/>
            <a:ext cx="5194583" cy="760412"/>
          </a:xfrm>
        </p:spPr>
        <p:txBody>
          <a:bodyPr/>
          <a:lstStyle/>
          <a:p>
            <a:r>
              <a:rPr lang="es-ES" b="1" dirty="0"/>
              <a:t>Grafica 2: </a:t>
            </a:r>
            <a:r>
              <a:rPr lang="es-ES" dirty="0"/>
              <a:t>para esta solo se requiere el ingreso extra de t1 y t2.</a:t>
            </a:r>
          </a:p>
        </p:txBody>
      </p:sp>
      <p:pic>
        <p:nvPicPr>
          <p:cNvPr id="10" name="Marcador de contenido 9"/>
          <p:cNvPicPr>
            <a:picLocks noGrp="1" noChangeAspect="1"/>
          </p:cNvPicPr>
          <p:nvPr>
            <p:ph sz="half" idx="2"/>
          </p:nvPr>
        </p:nvPicPr>
        <p:blipFill rotWithShape="1">
          <a:blip r:embed="rId3"/>
          <a:srcRect l="12500" t="11945" r="58359" b="56806"/>
          <a:stretch/>
        </p:blipFill>
        <p:spPr>
          <a:xfrm>
            <a:off x="679754" y="3362325"/>
            <a:ext cx="4975609" cy="300123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301614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12219" t="11269" r="55695" b="55210"/>
          <a:stretch/>
        </p:blipFill>
        <p:spPr>
          <a:xfrm>
            <a:off x="1171574" y="1762125"/>
            <a:ext cx="5478476" cy="32194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CuadroTexto 2"/>
          <p:cNvSpPr txBox="1"/>
          <p:nvPr/>
        </p:nvSpPr>
        <p:spPr>
          <a:xfrm>
            <a:off x="7200900" y="2402354"/>
            <a:ext cx="3810000" cy="1938992"/>
          </a:xfrm>
          <a:prstGeom prst="rect">
            <a:avLst/>
          </a:prstGeom>
          <a:noFill/>
        </p:spPr>
        <p:txBody>
          <a:bodyPr wrap="square" rtlCol="0">
            <a:spAutoFit/>
          </a:bodyPr>
          <a:lstStyle/>
          <a:p>
            <a:pPr algn="ctr"/>
            <a:r>
              <a:rPr lang="es-ES" sz="2400" b="1" dirty="0"/>
              <a:t>Graficas de la 3 a la 7: </a:t>
            </a:r>
            <a:r>
              <a:rPr lang="es-ES" sz="2400" dirty="0"/>
              <a:t>Para estas solo se requiere el ingreso del periodo, amplitud, tiempo y armónicos.</a:t>
            </a:r>
          </a:p>
        </p:txBody>
      </p:sp>
    </p:spTree>
    <p:extLst>
      <p:ext uri="{BB962C8B-B14F-4D97-AF65-F5344CB8AC3E}">
        <p14:creationId xmlns:p14="http://schemas.microsoft.com/office/powerpoint/2010/main" val="899794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ounded 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ítulo 2"/>
          <p:cNvSpPr>
            <a:spLocks noGrp="1"/>
          </p:cNvSpPr>
          <p:nvPr>
            <p:ph type="title"/>
          </p:nvPr>
        </p:nvSpPr>
        <p:spPr>
          <a:xfrm>
            <a:off x="552449" y="905201"/>
            <a:ext cx="3670635" cy="1559412"/>
          </a:xfrm>
        </p:spPr>
        <p:txBody>
          <a:bodyPr>
            <a:noAutofit/>
          </a:bodyPr>
          <a:lstStyle/>
          <a:p>
            <a:pPr algn="ctr"/>
            <a:r>
              <a:rPr lang="es-ES" sz="3600" dirty="0">
                <a:solidFill>
                  <a:schemeClr val="accent1">
                    <a:lumMod val="60000"/>
                    <a:lumOff val="40000"/>
                  </a:schemeClr>
                </a:solidFill>
              </a:rPr>
              <a:t>Reconstrucción de la función</a:t>
            </a:r>
          </a:p>
        </p:txBody>
      </p:sp>
      <p:sp>
        <p:nvSpPr>
          <p:cNvPr id="10" name="Content Placeholder 9"/>
          <p:cNvSpPr>
            <a:spLocks noGrp="1"/>
          </p:cNvSpPr>
          <p:nvPr>
            <p:ph idx="1"/>
          </p:nvPr>
        </p:nvSpPr>
        <p:spPr>
          <a:xfrm>
            <a:off x="685581" y="2271684"/>
            <a:ext cx="3404372" cy="3632200"/>
          </a:xfrm>
        </p:spPr>
        <p:txBody>
          <a:bodyPr>
            <a:normAutofit/>
          </a:bodyPr>
          <a:lstStyle/>
          <a:p>
            <a:pPr marL="0" indent="0" algn="ctr">
              <a:buNone/>
            </a:pPr>
            <a:r>
              <a:rPr lang="es-MX" sz="2000" dirty="0"/>
              <a:t>Una vez ingresados, los datos requeridos según el tipo de serie, se da clic en el botón graficar para que se muestre, la grafica de la función reconstruida, el espectro de fase y amplitud y una tabla de los valores con lo que se grafico.</a:t>
            </a:r>
          </a:p>
        </p:txBody>
      </p:sp>
      <p:pic>
        <p:nvPicPr>
          <p:cNvPr id="2" name="Imagen 1"/>
          <p:cNvPicPr>
            <a:picLocks noChangeAspect="1"/>
          </p:cNvPicPr>
          <p:nvPr/>
        </p:nvPicPr>
        <p:blipFill rotWithShape="1">
          <a:blip r:embed="rId2"/>
          <a:srcRect l="13984" t="12917" r="4375" b="7223"/>
          <a:stretch/>
        </p:blipFill>
        <p:spPr>
          <a:xfrm>
            <a:off x="5444202" y="1795462"/>
            <a:ext cx="5937553" cy="3267075"/>
          </a:xfrm>
          <a:prstGeom prst="rect">
            <a:avLst/>
          </a:prstGeom>
        </p:spPr>
      </p:pic>
      <p:sp>
        <p:nvSpPr>
          <p:cNvPr id="4" name="Rectángulo: esquinas redondeadas 3"/>
          <p:cNvSpPr/>
          <p:nvPr/>
        </p:nvSpPr>
        <p:spPr>
          <a:xfrm>
            <a:off x="5562600" y="2838451"/>
            <a:ext cx="1200150" cy="266700"/>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a:p>
        </p:txBody>
      </p:sp>
    </p:spTree>
    <p:extLst>
      <p:ext uri="{BB962C8B-B14F-4D97-AF65-F5344CB8AC3E}">
        <p14:creationId xmlns:p14="http://schemas.microsoft.com/office/powerpoint/2010/main" val="2019180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6484938" y="2074863"/>
            <a:ext cx="5707062" cy="1354137"/>
          </a:xfrm>
        </p:spPr>
        <p:txBody>
          <a:bodyPr vert="horz" lIns="91440" tIns="45720" rIns="91440" bIns="45720" rtlCol="0" anchor="b">
            <a:normAutofit/>
          </a:bodyPr>
          <a:lstStyle/>
          <a:p>
            <a:pPr algn="ctr"/>
            <a:r>
              <a:rPr lang="es-MX" sz="4000" b="1" dirty="0"/>
              <a:t>Función reconstruida</a:t>
            </a:r>
          </a:p>
        </p:txBody>
      </p:sp>
      <p:pic>
        <p:nvPicPr>
          <p:cNvPr id="5" name="Marcador de posición de imagen 4"/>
          <p:cNvPicPr>
            <a:picLocks noGrp="1" noChangeAspect="1"/>
          </p:cNvPicPr>
          <p:nvPr>
            <p:ph type="pic" sz="quarter" idx="4294967295"/>
          </p:nvPr>
        </p:nvPicPr>
        <p:blipFill rotWithShape="1">
          <a:blip r:embed="rId2"/>
          <a:srcRect l="9091" t="10985" r="5682" b="7323"/>
          <a:stretch/>
        </p:blipFill>
        <p:spPr>
          <a:xfrm>
            <a:off x="0" y="-58738"/>
            <a:ext cx="12192000" cy="6858001"/>
          </a:xfrm>
          <a:prstGeom prst="rect">
            <a:avLst/>
          </a:prstGeom>
        </p:spPr>
      </p:pic>
      <p:sp>
        <p:nvSpPr>
          <p:cNvPr id="7" name="Bocadillo: rectángulo con esquinas redondeadas 6"/>
          <p:cNvSpPr/>
          <p:nvPr/>
        </p:nvSpPr>
        <p:spPr>
          <a:xfrm>
            <a:off x="5648325" y="295274"/>
            <a:ext cx="4324350" cy="6105525"/>
          </a:xfrm>
          <a:prstGeom prst="wedgeRoundRectCallout">
            <a:avLst>
              <a:gd name="adj1" fmla="val -58278"/>
              <a:gd name="adj2" fmla="val 21122"/>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 name="Bocadillo: rectángulo con esquinas redondeadas 14"/>
          <p:cNvSpPr/>
          <p:nvPr/>
        </p:nvSpPr>
        <p:spPr>
          <a:xfrm flipH="1" flipV="1">
            <a:off x="6096000" y="361157"/>
            <a:ext cx="3876675" cy="5381625"/>
          </a:xfrm>
          <a:prstGeom prst="wedgeRoundRectCallout">
            <a:avLst>
              <a:gd name="adj1" fmla="val -58532"/>
              <a:gd name="adj2" fmla="val 2078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CuadroTexto 7"/>
          <p:cNvSpPr txBox="1"/>
          <p:nvPr/>
        </p:nvSpPr>
        <p:spPr>
          <a:xfrm>
            <a:off x="6015037" y="1420663"/>
            <a:ext cx="3590925" cy="3539430"/>
          </a:xfrm>
          <a:prstGeom prst="rect">
            <a:avLst/>
          </a:prstGeom>
          <a:noFill/>
        </p:spPr>
        <p:txBody>
          <a:bodyPr wrap="square" rtlCol="0">
            <a:spAutoFit/>
          </a:bodyPr>
          <a:lstStyle/>
          <a:p>
            <a:pPr algn="ctr"/>
            <a:r>
              <a:rPr lang="es-ES" sz="2800" b="1" dirty="0"/>
              <a:t>Serie reconstruida y tabla de valores:</a:t>
            </a:r>
          </a:p>
          <a:p>
            <a:pPr algn="ctr"/>
            <a:r>
              <a:rPr lang="es-ES" sz="2400" dirty="0"/>
              <a:t>Los datos de la tabla de valores dependerán de los ingresados en los campos de tiempo, que son el inicio, intervalo y final.</a:t>
            </a:r>
          </a:p>
        </p:txBody>
      </p:sp>
    </p:spTree>
    <p:extLst>
      <p:ext uri="{BB962C8B-B14F-4D97-AF65-F5344CB8AC3E}">
        <p14:creationId xmlns:p14="http://schemas.microsoft.com/office/powerpoint/2010/main" val="4040105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ln>
            <a:noFill/>
          </a:ln>
          <a:effectLst/>
        </p:spPr>
      </p:sp>
      <p:sp>
        <p:nvSpPr>
          <p:cNvPr id="12"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5" name="Marcador de posición de imagen 4"/>
          <p:cNvPicPr>
            <a:picLocks noGrp="1" noChangeAspect="1"/>
          </p:cNvPicPr>
          <p:nvPr>
            <p:ph type="pic" sz="quarter" idx="13"/>
          </p:nvPr>
        </p:nvPicPr>
        <p:blipFill rotWithShape="1">
          <a:blip r:embed="rId2"/>
          <a:srcRect l="13618" t="13134" r="19170" b="6943"/>
          <a:stretch/>
        </p:blipFill>
        <p:spPr>
          <a:xfrm>
            <a:off x="0" y="7937"/>
            <a:ext cx="12192000" cy="6842126"/>
          </a:xfrm>
          <a:prstGeom prst="rect">
            <a:avLst/>
          </a:prstGeom>
        </p:spPr>
      </p:pic>
      <p:sp>
        <p:nvSpPr>
          <p:cNvPr id="14" name="Freeform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alpha val="94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567266" y="1436688"/>
            <a:ext cx="5350933" cy="1514474"/>
          </a:xfrm>
        </p:spPr>
        <p:txBody>
          <a:bodyPr vert="horz" lIns="91440" tIns="45720" rIns="91440" bIns="45720" rtlCol="0" anchor="b">
            <a:normAutofit/>
          </a:bodyPr>
          <a:lstStyle/>
          <a:p>
            <a:pPr marL="571500" indent="-571500">
              <a:buFont typeface="Courier New" panose="02070309020205020404" pitchFamily="49" charset="0"/>
              <a:buChar char="o"/>
            </a:pPr>
            <a:r>
              <a:rPr lang="es-MX" sz="4000" b="1" dirty="0">
                <a:solidFill>
                  <a:schemeClr val="accent1">
                    <a:lumMod val="60000"/>
                    <a:lumOff val="40000"/>
                  </a:schemeClr>
                </a:solidFill>
              </a:rPr>
              <a:t>Espectro de amplitud y fase.</a:t>
            </a:r>
          </a:p>
        </p:txBody>
      </p:sp>
    </p:spTree>
    <p:extLst>
      <p:ext uri="{BB962C8B-B14F-4D97-AF65-F5344CB8AC3E}">
        <p14:creationId xmlns:p14="http://schemas.microsoft.com/office/powerpoint/2010/main" val="24788797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TM03457503[[fn=Citable]]</Template>
  <TotalTime>136</TotalTime>
  <Words>270</Words>
  <Application>Microsoft Office PowerPoint</Application>
  <PresentationFormat>Panorámica</PresentationFormat>
  <Paragraphs>24</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Century Gothic</vt:lpstr>
      <vt:lpstr>Courier New</vt:lpstr>
      <vt:lpstr>Wingdings 2</vt:lpstr>
      <vt:lpstr>Citable</vt:lpstr>
      <vt:lpstr>Millenial Simulator</vt:lpstr>
      <vt:lpstr>Menú Principal</vt:lpstr>
      <vt:lpstr>Vista previa Facilita seleccionar, el tipo de serie deseada.</vt:lpstr>
      <vt:lpstr>Ingreso de Datos Una vez decidida la serie con la que se desea trabajar, se da clic sobre el botón que se encuentra bajo la vista previa y se abrirá una nueva figura simular a la mostrada:</vt:lpstr>
      <vt:lpstr>Datos Los datos a ingresar dependerán de la serie que se seleccione. El periodo, amplitud, tiempo y armónicos son datos que se requieren en todas las series.</vt:lpstr>
      <vt:lpstr>Presentación de PowerPoint</vt:lpstr>
      <vt:lpstr>Reconstrucción de la función</vt:lpstr>
      <vt:lpstr>Función reconstruida</vt:lpstr>
      <vt:lpstr>Espectro de amplitud y fase.</vt:lpstr>
      <vt:lpstr>Botón Borrar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Millenial Simulator</dc:title>
  <dc:creator>Noelia Méndez</dc:creator>
  <cp:lastModifiedBy>Noelia Méndez</cp:lastModifiedBy>
  <cp:revision>16</cp:revision>
  <dcterms:created xsi:type="dcterms:W3CDTF">2017-04-08T05:33:10Z</dcterms:created>
  <dcterms:modified xsi:type="dcterms:W3CDTF">2017-04-14T01:21:35Z</dcterms:modified>
</cp:coreProperties>
</file>