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67" r:id="rId12"/>
    <p:sldId id="285" r:id="rId13"/>
    <p:sldId id="286" r:id="rId14"/>
    <p:sldId id="271" r:id="rId15"/>
    <p:sldId id="287" r:id="rId16"/>
    <p:sldId id="288" r:id="rId17"/>
    <p:sldId id="289" r:id="rId18"/>
    <p:sldId id="290" r:id="rId19"/>
    <p:sldId id="291" r:id="rId20"/>
    <p:sldId id="292" r:id="rId21"/>
    <p:sldId id="293" r:id="rId2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8" roundtripDataSignature="AMtx7miUIJwZtBQrVV8vCOPxVerYQtV7T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E03A5"/>
    <a:srgbClr val="EAF4E4"/>
    <a:srgbClr val="E495FD"/>
    <a:srgbClr val="D968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0B3C0CA-0703-4D27-A87A-544024ED8C74}">
  <a:tblStyle styleId="{00B3C0CA-0703-4D27-A87A-544024ED8C74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E2C64F0-9B3A-47B5-A1D2-3DA2F52552B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35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17476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25795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28206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595440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1606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85730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695781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27501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58076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57905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26282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749055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56277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10300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030011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76529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er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vertikaler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kaler Titel u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foli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2" name="Google Shape;22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Inhal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bschnitts-&#10;überschrift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wei Inhalte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gleich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2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2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2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r Titel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halt mit Überschrift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ld mit Überschrift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33" Type="http://schemas.openxmlformats.org/officeDocument/2006/relationships/image" Target="../media/image32.sv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15" Type="http://schemas.openxmlformats.org/officeDocument/2006/relationships/image" Target="../media/image14.sv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/>
        </p:nvSpPr>
        <p:spPr>
          <a:xfrm>
            <a:off x="4522705" y="1388021"/>
            <a:ext cx="7278915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 b="0" i="0" u="none" strike="noStrike" cap="none" dirty="0">
                <a:solidFill>
                  <a:srgbClr val="FF596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PROCESAMIENTO DEL 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 b="0" i="0" u="none" strike="noStrike" cap="none" dirty="0">
                <a:solidFill>
                  <a:srgbClr val="FF596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LENGUAJE NATURAL</a:t>
            </a:r>
            <a:endParaRPr sz="4000" b="0" i="0" u="none" strike="noStrike" cap="none" dirty="0">
              <a:solidFill>
                <a:srgbClr val="FF596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5148534" y="2938584"/>
            <a:ext cx="6821715" cy="2693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100" b="0" i="0" u="none" strike="noStrike" cap="none" dirty="0">
                <a:solidFill>
                  <a:srgbClr val="52CBBE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OBJETIVO: </a:t>
            </a:r>
            <a:endParaRPr sz="4100" dirty="0">
              <a:solidFill>
                <a:srgbClr val="52CBBE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52CBBE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Este proyecto tiene como objetivo realizar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 dirty="0" err="1">
                <a:solidFill>
                  <a:srgbClr val="666699"/>
                </a:solidFill>
                <a:latin typeface="Calibri"/>
                <a:ea typeface="Calibri"/>
                <a:cs typeface="Calibri"/>
                <a:sym typeface="Calibri"/>
              </a:rPr>
              <a:t>Sentiment</a:t>
            </a:r>
            <a:r>
              <a:rPr lang="es-ES" sz="2400" b="1" dirty="0">
                <a:solidFill>
                  <a:srgbClr val="66669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2400" b="1" dirty="0" err="1">
                <a:solidFill>
                  <a:srgbClr val="666699"/>
                </a:solidFill>
                <a:latin typeface="Calibri"/>
                <a:ea typeface="Calibri"/>
                <a:cs typeface="Calibri"/>
                <a:sym typeface="Calibri"/>
              </a:rPr>
              <a:t>Analysis</a:t>
            </a:r>
            <a:r>
              <a:rPr lang="es-E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sobre un conjunto de datos provistos por los usuarios de la plataforma </a:t>
            </a:r>
            <a:r>
              <a:rPr lang="es-E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Yelp</a:t>
            </a:r>
            <a:r>
              <a:rPr lang="es-E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usando varios algoritmos de Machine </a:t>
            </a:r>
            <a:r>
              <a:rPr lang="es-E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Learning</a:t>
            </a:r>
            <a:r>
              <a:rPr lang="es-E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sz="2400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90" name="Google Shape;90;p1"/>
          <p:cNvGrpSpPr/>
          <p:nvPr/>
        </p:nvGrpSpPr>
        <p:grpSpPr>
          <a:xfrm>
            <a:off x="-8060162" y="0"/>
            <a:ext cx="12482921" cy="6858000"/>
            <a:chOff x="-290920" y="0"/>
            <a:chExt cx="12482921" cy="6858000"/>
          </a:xfrm>
        </p:grpSpPr>
        <p:sp>
          <p:nvSpPr>
            <p:cNvPr id="91" name="Google Shape;91;p1"/>
            <p:cNvSpPr/>
            <p:nvPr/>
          </p:nvSpPr>
          <p:spPr>
            <a:xfrm>
              <a:off x="-290920" y="0"/>
              <a:ext cx="1248292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"/>
            <p:cNvSpPr txBox="1"/>
            <p:nvPr/>
          </p:nvSpPr>
          <p:spPr>
            <a:xfrm rot="-5400000">
              <a:off x="10872792" y="3194734"/>
              <a:ext cx="199208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3600" b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About</a:t>
              </a:r>
              <a:endParaRPr sz="3600" b="1">
                <a:solidFill>
                  <a:srgbClr val="F0EEF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94" name="Google Shape;94;p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11129999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5" name="Google Shape;95;p1"/>
          <p:cNvGrpSpPr/>
          <p:nvPr/>
        </p:nvGrpSpPr>
        <p:grpSpPr>
          <a:xfrm>
            <a:off x="-7556146" y="0"/>
            <a:ext cx="11447504" cy="6858000"/>
            <a:chOff x="213096" y="0"/>
            <a:chExt cx="11447504" cy="6858000"/>
          </a:xfrm>
        </p:grpSpPr>
        <p:sp>
          <p:nvSpPr>
            <p:cNvPr id="96" name="Google Shape;96;p1"/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"/>
            <p:cNvSpPr txBox="1"/>
            <p:nvPr/>
          </p:nvSpPr>
          <p:spPr>
            <a:xfrm rot="-5400000">
              <a:off x="10341391" y="3105834"/>
              <a:ext cx="199208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3600" b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EDA</a:t>
              </a:r>
              <a:endParaRPr sz="3600" b="1">
                <a:solidFill>
                  <a:srgbClr val="F0EEF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99" name="Google Shape;99;p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10600933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0" name="Google Shape;100;p1"/>
          <p:cNvGrpSpPr/>
          <p:nvPr/>
        </p:nvGrpSpPr>
        <p:grpSpPr>
          <a:xfrm>
            <a:off x="-6605001" y="0"/>
            <a:ext cx="9961092" cy="6858000"/>
            <a:chOff x="491575" y="0"/>
            <a:chExt cx="9961092" cy="6858000"/>
          </a:xfrm>
        </p:grpSpPr>
        <p:sp>
          <p:nvSpPr>
            <p:cNvPr id="101" name="Google Shape;101;p1"/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1"/>
            <p:cNvSpPr txBox="1"/>
            <p:nvPr/>
          </p:nvSpPr>
          <p:spPr>
            <a:xfrm rot="-5400000">
              <a:off x="8857835" y="3262801"/>
              <a:ext cx="2510678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800" b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BoW</a:t>
              </a:r>
              <a:endParaRPr sz="2800" b="1">
                <a:solidFill>
                  <a:srgbClr val="F0EEF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104" name="Google Shape;104;p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9385467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5" name="Google Shape;105;p1"/>
          <p:cNvGrpSpPr/>
          <p:nvPr/>
        </p:nvGrpSpPr>
        <p:grpSpPr>
          <a:xfrm>
            <a:off x="-6742559" y="0"/>
            <a:ext cx="9574094" cy="6858000"/>
            <a:chOff x="491575" y="0"/>
            <a:chExt cx="9574094" cy="6858000"/>
          </a:xfrm>
        </p:grpSpPr>
        <p:sp>
          <p:nvSpPr>
            <p:cNvPr id="106" name="Google Shape;106;p1"/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1"/>
            <p:cNvSpPr txBox="1"/>
            <p:nvPr/>
          </p:nvSpPr>
          <p:spPr>
            <a:xfrm rot="16200000">
              <a:off x="8402095" y="3278357"/>
              <a:ext cx="2751140" cy="4616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400" b="1" dirty="0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CV </a:t>
              </a:r>
              <a:r>
                <a:rPr lang="es-ES" sz="2400" b="1" dirty="0" err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Modeling</a:t>
              </a:r>
              <a:endParaRPr sz="2400" b="1" dirty="0">
                <a:solidFill>
                  <a:srgbClr val="F0EEF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109" name="Google Shape;109;p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8992269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0" name="Google Shape;110;p1"/>
          <p:cNvSpPr/>
          <p:nvPr/>
        </p:nvSpPr>
        <p:spPr>
          <a:xfrm>
            <a:off x="-6719539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rgbClr val="595959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1" name="Google Shape;111;p1"/>
          <p:cNvGrpSpPr/>
          <p:nvPr/>
        </p:nvGrpSpPr>
        <p:grpSpPr>
          <a:xfrm>
            <a:off x="-6395905" y="-1"/>
            <a:ext cx="8692331" cy="6858000"/>
            <a:chOff x="718505" y="-1"/>
            <a:chExt cx="8692331" cy="6858000"/>
          </a:xfrm>
        </p:grpSpPr>
        <p:sp>
          <p:nvSpPr>
            <p:cNvPr id="112" name="Google Shape;112;p1"/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1"/>
            <p:cNvSpPr txBox="1"/>
            <p:nvPr/>
          </p:nvSpPr>
          <p:spPr>
            <a:xfrm rot="16200000">
              <a:off x="7923508" y="3353774"/>
              <a:ext cx="2375219" cy="4616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400" b="1" dirty="0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TV </a:t>
              </a:r>
              <a:r>
                <a:rPr lang="es-ES" sz="2400" b="1" dirty="0" err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Modeling</a:t>
              </a:r>
              <a:endParaRPr sz="2400" b="1" dirty="0">
                <a:solidFill>
                  <a:srgbClr val="F0EEF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115" name="Google Shape;115;p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8340472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6" name="Google Shape;116;p1"/>
          <p:cNvGrpSpPr/>
          <p:nvPr/>
        </p:nvGrpSpPr>
        <p:grpSpPr>
          <a:xfrm>
            <a:off x="-8152444" y="-1"/>
            <a:ext cx="9927504" cy="6858000"/>
            <a:chOff x="-9337032" y="-1"/>
            <a:chExt cx="9927504" cy="6858000"/>
          </a:xfrm>
        </p:grpSpPr>
        <p:sp>
          <p:nvSpPr>
            <p:cNvPr id="117" name="Google Shape;117;p1"/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E495F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1"/>
            <p:cNvSpPr txBox="1"/>
            <p:nvPr/>
          </p:nvSpPr>
          <p:spPr>
            <a:xfrm rot="16200000">
              <a:off x="-956963" y="3285830"/>
              <a:ext cx="2497137" cy="4616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400" b="1" dirty="0" smtClean="0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Red Neuronal</a:t>
              </a:r>
              <a:endParaRPr sz="2400" b="1" dirty="0">
                <a:solidFill>
                  <a:srgbClr val="F0EEF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120" name="Google Shape;120;p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-491912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1" name="Google Shape;121;p1"/>
          <p:cNvSpPr txBox="1">
            <a:spLocks noGrp="1"/>
          </p:cNvSpPr>
          <p:nvPr>
            <p:ph type="sldNum" idx="12"/>
          </p:nvPr>
        </p:nvSpPr>
        <p:spPr>
          <a:xfrm>
            <a:off x="9290531" y="634462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</a:t>
            </a:fld>
            <a:endParaRPr/>
          </a:p>
        </p:txBody>
      </p:sp>
      <p:grpSp>
        <p:nvGrpSpPr>
          <p:cNvPr id="38" name="Google Shape;116;p1"/>
          <p:cNvGrpSpPr/>
          <p:nvPr/>
        </p:nvGrpSpPr>
        <p:grpSpPr>
          <a:xfrm>
            <a:off x="-8703840" y="0"/>
            <a:ext cx="9927504" cy="6858000"/>
            <a:chOff x="-9337032" y="-1"/>
            <a:chExt cx="9927504" cy="6858000"/>
          </a:xfrm>
        </p:grpSpPr>
        <p:sp>
          <p:nvSpPr>
            <p:cNvPr id="39" name="Google Shape;117;p1"/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118;p1"/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119;p1"/>
            <p:cNvSpPr txBox="1"/>
            <p:nvPr/>
          </p:nvSpPr>
          <p:spPr>
            <a:xfrm rot="16200000">
              <a:off x="-990785" y="3255052"/>
              <a:ext cx="2497137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800" b="1" dirty="0" err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Conclusions</a:t>
              </a:r>
              <a:endParaRPr sz="2800" b="1" dirty="0">
                <a:solidFill>
                  <a:srgbClr val="F0EEF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oogle Shape;168;p3"/>
          <p:cNvGrpSpPr/>
          <p:nvPr/>
        </p:nvGrpSpPr>
        <p:grpSpPr>
          <a:xfrm>
            <a:off x="893105" y="0"/>
            <a:ext cx="11298896" cy="6858000"/>
            <a:chOff x="-290920" y="0"/>
            <a:chExt cx="12482921" cy="6858000"/>
          </a:xfrm>
        </p:grpSpPr>
        <p:sp>
          <p:nvSpPr>
            <p:cNvPr id="169" name="Google Shape;169;p3"/>
            <p:cNvSpPr/>
            <p:nvPr/>
          </p:nvSpPr>
          <p:spPr>
            <a:xfrm>
              <a:off x="-290920" y="0"/>
              <a:ext cx="1248292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3"/>
            <p:cNvSpPr txBox="1"/>
            <p:nvPr/>
          </p:nvSpPr>
          <p:spPr>
            <a:xfrm rot="-5400000">
              <a:off x="10872792" y="3194734"/>
              <a:ext cx="199208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3600" b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About</a:t>
              </a:r>
              <a:endParaRPr sz="3600" b="1">
                <a:solidFill>
                  <a:srgbClr val="F0EEF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grpSp>
        <p:nvGrpSpPr>
          <p:cNvPr id="173" name="Google Shape;173;p3"/>
          <p:cNvGrpSpPr/>
          <p:nvPr/>
        </p:nvGrpSpPr>
        <p:grpSpPr>
          <a:xfrm>
            <a:off x="1410812" y="-2"/>
            <a:ext cx="10304446" cy="6858000"/>
            <a:chOff x="213096" y="0"/>
            <a:chExt cx="11447501" cy="6858000"/>
          </a:xfrm>
        </p:grpSpPr>
        <p:sp>
          <p:nvSpPr>
            <p:cNvPr id="174" name="Google Shape;174;p3"/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10483572" y="2337441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3"/>
            <p:cNvSpPr txBox="1"/>
            <p:nvPr/>
          </p:nvSpPr>
          <p:spPr>
            <a:xfrm rot="16200000">
              <a:off x="10332766" y="3105834"/>
              <a:ext cx="199208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3600" b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EDA</a:t>
              </a:r>
              <a:endParaRPr sz="3600" b="1">
                <a:solidFill>
                  <a:srgbClr val="F0EEF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grpSp>
        <p:nvGrpSpPr>
          <p:cNvPr id="178" name="Google Shape;178;p3"/>
          <p:cNvGrpSpPr/>
          <p:nvPr/>
        </p:nvGrpSpPr>
        <p:grpSpPr>
          <a:xfrm>
            <a:off x="-6663616" y="0"/>
            <a:ext cx="10535017" cy="6858000"/>
            <a:chOff x="491575" y="0"/>
            <a:chExt cx="10535017" cy="6858000"/>
          </a:xfrm>
        </p:grpSpPr>
        <p:sp>
          <p:nvSpPr>
            <p:cNvPr id="179" name="Google Shape;179;p3"/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3"/>
            <p:cNvSpPr txBox="1"/>
            <p:nvPr/>
          </p:nvSpPr>
          <p:spPr>
            <a:xfrm rot="-5400000">
              <a:off x="9182147" y="2922285"/>
              <a:ext cx="2488562" cy="12003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3600" b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BoW</a:t>
              </a:r>
              <a:endParaRPr sz="3600" b="1">
                <a:solidFill>
                  <a:srgbClr val="F0EEF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F0EEF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182" name="Google Shape;182;p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9385467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3" name="Google Shape;183;p3"/>
          <p:cNvGrpSpPr/>
          <p:nvPr/>
        </p:nvGrpSpPr>
        <p:grpSpPr>
          <a:xfrm>
            <a:off x="-6801174" y="0"/>
            <a:ext cx="9574094" cy="6858000"/>
            <a:chOff x="491575" y="0"/>
            <a:chExt cx="9574094" cy="6858000"/>
          </a:xfrm>
        </p:grpSpPr>
        <p:sp>
          <p:nvSpPr>
            <p:cNvPr id="184" name="Google Shape;184;p3"/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3"/>
            <p:cNvSpPr txBox="1"/>
            <p:nvPr/>
          </p:nvSpPr>
          <p:spPr>
            <a:xfrm rot="16200000">
              <a:off x="8351349" y="3313660"/>
              <a:ext cx="2889877" cy="4616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400" b="1" dirty="0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CV </a:t>
              </a:r>
              <a:r>
                <a:rPr lang="es-ES" sz="2400" b="1" dirty="0" err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Modeling</a:t>
              </a:r>
              <a:endParaRPr sz="2400" b="1" dirty="0">
                <a:solidFill>
                  <a:srgbClr val="F0EEF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187" name="Google Shape;187;p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8992269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8" name="Google Shape;188;p3"/>
          <p:cNvSpPr/>
          <p:nvPr/>
        </p:nvSpPr>
        <p:spPr>
          <a:xfrm>
            <a:off x="-6778154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rgbClr val="595959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9" name="Google Shape;189;p3"/>
          <p:cNvGrpSpPr/>
          <p:nvPr/>
        </p:nvGrpSpPr>
        <p:grpSpPr>
          <a:xfrm>
            <a:off x="-6454520" y="-1"/>
            <a:ext cx="8692331" cy="6858000"/>
            <a:chOff x="718505" y="-1"/>
            <a:chExt cx="8692331" cy="6858000"/>
          </a:xfrm>
        </p:grpSpPr>
        <p:sp>
          <p:nvSpPr>
            <p:cNvPr id="190" name="Google Shape;190;p3"/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3"/>
            <p:cNvSpPr txBox="1"/>
            <p:nvPr/>
          </p:nvSpPr>
          <p:spPr>
            <a:xfrm rot="16200000">
              <a:off x="7915303" y="3298676"/>
              <a:ext cx="2344737" cy="4616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400" b="1" dirty="0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TV </a:t>
              </a:r>
              <a:r>
                <a:rPr lang="es-ES" sz="2400" b="1" dirty="0" err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Modeling</a:t>
              </a:r>
              <a:endParaRPr sz="2400" b="1" dirty="0">
                <a:solidFill>
                  <a:srgbClr val="F0EEF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193" name="Google Shape;193;p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8340472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4" name="Google Shape;194;p3"/>
          <p:cNvGrpSpPr/>
          <p:nvPr/>
        </p:nvGrpSpPr>
        <p:grpSpPr>
          <a:xfrm>
            <a:off x="-8211059" y="-1"/>
            <a:ext cx="9927504" cy="6858000"/>
            <a:chOff x="-9337032" y="-1"/>
            <a:chExt cx="9927504" cy="6858000"/>
          </a:xfrm>
        </p:grpSpPr>
        <p:sp>
          <p:nvSpPr>
            <p:cNvPr id="195" name="Google Shape;195;p3"/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E495F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3"/>
            <p:cNvSpPr txBox="1"/>
            <p:nvPr/>
          </p:nvSpPr>
          <p:spPr>
            <a:xfrm rot="-5400000">
              <a:off x="-738260" y="3189608"/>
              <a:ext cx="199208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F0EEF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198" name="Google Shape;198;p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-491912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1" name="Google Shape;201;p3"/>
          <p:cNvSpPr txBox="1">
            <a:spLocks noGrp="1"/>
          </p:cNvSpPr>
          <p:nvPr>
            <p:ph type="sldNum" idx="12"/>
          </p:nvPr>
        </p:nvSpPr>
        <p:spPr>
          <a:xfrm>
            <a:off x="8938844" y="652047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10</a:t>
            </a:fld>
            <a:endParaRPr dirty="0"/>
          </a:p>
        </p:txBody>
      </p:sp>
      <p:sp>
        <p:nvSpPr>
          <p:cNvPr id="203" name="Google Shape;203;p3"/>
          <p:cNvSpPr txBox="1"/>
          <p:nvPr/>
        </p:nvSpPr>
        <p:spPr>
          <a:xfrm rot="-5400000">
            <a:off x="7598" y="3268793"/>
            <a:ext cx="288074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 dirty="0" smtClean="0">
                <a:solidFill>
                  <a:srgbClr val="F0EEF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Red Neuronal</a:t>
            </a:r>
            <a:endParaRPr sz="2400" b="1" dirty="0">
              <a:solidFill>
                <a:srgbClr val="F0EEF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38" name="Google Shape;194;p3"/>
          <p:cNvGrpSpPr/>
          <p:nvPr/>
        </p:nvGrpSpPr>
        <p:grpSpPr>
          <a:xfrm>
            <a:off x="-8750316" y="0"/>
            <a:ext cx="9923504" cy="6858000"/>
            <a:chOff x="-9337032" y="-1"/>
            <a:chExt cx="9923504" cy="6858000"/>
          </a:xfrm>
        </p:grpSpPr>
        <p:sp>
          <p:nvSpPr>
            <p:cNvPr id="39" name="Google Shape;195;p3"/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197;p3"/>
            <p:cNvSpPr txBox="1"/>
            <p:nvPr/>
          </p:nvSpPr>
          <p:spPr>
            <a:xfrm rot="-5400000">
              <a:off x="-738260" y="3189608"/>
              <a:ext cx="199208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F0EEF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sp>
        <p:nvSpPr>
          <p:cNvPr id="49" name="Google Shape;154;p2"/>
          <p:cNvSpPr/>
          <p:nvPr/>
        </p:nvSpPr>
        <p:spPr>
          <a:xfrm>
            <a:off x="4788" y="2319146"/>
            <a:ext cx="1168400" cy="2360918"/>
          </a:xfrm>
          <a:custGeom>
            <a:avLst/>
            <a:gdLst/>
            <a:ahLst/>
            <a:cxnLst/>
            <a:rect l="l" t="t" r="r" b="b"/>
            <a:pathLst>
              <a:path w="1168400" h="2360918" extrusionOk="0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rgbClr val="00A0A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203;p3"/>
          <p:cNvSpPr txBox="1"/>
          <p:nvPr/>
        </p:nvSpPr>
        <p:spPr>
          <a:xfrm rot="-5400000">
            <a:off x="-554432" y="3268793"/>
            <a:ext cx="288074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 dirty="0" err="1" smtClean="0">
                <a:solidFill>
                  <a:srgbClr val="F0EEF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Conclusions</a:t>
            </a:r>
            <a:endParaRPr sz="2400" b="1" dirty="0">
              <a:solidFill>
                <a:srgbClr val="F0EEF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2" name="Google Shape;517;p10"/>
          <p:cNvSpPr/>
          <p:nvPr/>
        </p:nvSpPr>
        <p:spPr>
          <a:xfrm>
            <a:off x="3656340" y="1157575"/>
            <a:ext cx="2017224" cy="2017224"/>
          </a:xfrm>
          <a:prstGeom prst="ellipse">
            <a:avLst/>
          </a:prstGeom>
          <a:solidFill>
            <a:srgbClr val="FF596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518;p10"/>
          <p:cNvSpPr/>
          <p:nvPr/>
        </p:nvSpPr>
        <p:spPr>
          <a:xfrm>
            <a:off x="6354001" y="1128512"/>
            <a:ext cx="2075350" cy="2075350"/>
          </a:xfrm>
          <a:prstGeom prst="ellipse">
            <a:avLst/>
          </a:prstGeom>
          <a:solidFill>
            <a:srgbClr val="00A0A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519;p10"/>
          <p:cNvSpPr/>
          <p:nvPr/>
        </p:nvSpPr>
        <p:spPr>
          <a:xfrm>
            <a:off x="8982758" y="1123361"/>
            <a:ext cx="2085652" cy="2085652"/>
          </a:xfrm>
          <a:prstGeom prst="ellipse">
            <a:avLst/>
          </a:prstGeom>
          <a:solidFill>
            <a:srgbClr val="AEABA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6" name="Google Shape;520;p10"/>
          <p:cNvGrpSpPr/>
          <p:nvPr/>
        </p:nvGrpSpPr>
        <p:grpSpPr>
          <a:xfrm>
            <a:off x="3178684" y="3901229"/>
            <a:ext cx="3048141" cy="2871711"/>
            <a:chOff x="287278" y="4416136"/>
            <a:chExt cx="3048141" cy="2871711"/>
          </a:xfrm>
        </p:grpSpPr>
        <p:sp>
          <p:nvSpPr>
            <p:cNvPr id="47" name="Google Shape;521;p10"/>
            <p:cNvSpPr txBox="1"/>
            <p:nvPr/>
          </p:nvSpPr>
          <p:spPr>
            <a:xfrm>
              <a:off x="466266" y="4416136"/>
              <a:ext cx="2644771" cy="8309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400">
                  <a:solidFill>
                    <a:srgbClr val="FF5969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ELIMINACIÓN REVIEWS NEUTRAS</a:t>
              </a:r>
              <a:endParaRPr sz="2400">
                <a:solidFill>
                  <a:srgbClr val="FF5969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48" name="Google Shape;522;p10"/>
            <p:cNvSpPr txBox="1"/>
            <p:nvPr/>
          </p:nvSpPr>
          <p:spPr>
            <a:xfrm>
              <a:off x="287278" y="5810560"/>
              <a:ext cx="3048141" cy="14772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800" dirty="0">
                  <a:solidFill>
                    <a:srgbClr val="A5A5A5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Para trabajar con un análisis más polarizado, </a:t>
              </a:r>
              <a:endParaRPr lang="es-ES" sz="1800" dirty="0" smtClean="0">
                <a:solidFill>
                  <a:srgbClr val="A5A5A5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800" dirty="0" smtClean="0">
                  <a:solidFill>
                    <a:srgbClr val="A5A5A5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se eliminan </a:t>
              </a:r>
              <a:r>
                <a:rPr lang="es-ES" sz="1800" dirty="0">
                  <a:solidFill>
                    <a:srgbClr val="A5A5A5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los </a:t>
              </a:r>
              <a:endParaRPr lang="es-ES" sz="1800" dirty="0" smtClean="0">
                <a:solidFill>
                  <a:srgbClr val="A5A5A5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800" dirty="0" smtClean="0">
                  <a:solidFill>
                    <a:srgbClr val="A5A5A5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comentarios </a:t>
              </a:r>
              <a:endParaRPr dirty="0"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800" dirty="0">
                  <a:solidFill>
                    <a:srgbClr val="A5A5A5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con 3 estrellas</a:t>
              </a:r>
              <a:endParaRPr sz="1800" dirty="0">
                <a:solidFill>
                  <a:srgbClr val="A5A5A5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grpSp>
        <p:nvGrpSpPr>
          <p:cNvPr id="50" name="Google Shape;523;p10"/>
          <p:cNvGrpSpPr/>
          <p:nvPr/>
        </p:nvGrpSpPr>
        <p:grpSpPr>
          <a:xfrm>
            <a:off x="5835023" y="3927607"/>
            <a:ext cx="3048141" cy="2935819"/>
            <a:chOff x="3105777" y="4416136"/>
            <a:chExt cx="3048141" cy="2935819"/>
          </a:xfrm>
        </p:grpSpPr>
        <p:sp>
          <p:nvSpPr>
            <p:cNvPr id="51" name="Google Shape;524;p10"/>
            <p:cNvSpPr txBox="1"/>
            <p:nvPr/>
          </p:nvSpPr>
          <p:spPr>
            <a:xfrm>
              <a:off x="3344736" y="4416136"/>
              <a:ext cx="2644771" cy="8309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400">
                  <a:solidFill>
                    <a:srgbClr val="03A1A4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CLASIFICACIÓN BINARIA</a:t>
              </a:r>
              <a:endParaRPr sz="2400">
                <a:solidFill>
                  <a:srgbClr val="03A1A4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52" name="Google Shape;525;p10"/>
            <p:cNvSpPr txBox="1"/>
            <p:nvPr/>
          </p:nvSpPr>
          <p:spPr>
            <a:xfrm>
              <a:off x="3105777" y="5597669"/>
              <a:ext cx="3048141" cy="17542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800" dirty="0">
                  <a:solidFill>
                    <a:srgbClr val="A5A5A5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Se toma una muestra de</a:t>
              </a:r>
              <a:endParaRPr dirty="0"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800" dirty="0">
                  <a:solidFill>
                    <a:srgbClr val="A5A5A5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 datos, donde se asigna </a:t>
              </a:r>
              <a:endParaRPr dirty="0"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800" dirty="0">
                  <a:solidFill>
                    <a:srgbClr val="A5A5A5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1 a las </a:t>
              </a:r>
              <a:r>
                <a:rPr lang="es-ES" sz="1800" dirty="0" err="1">
                  <a:solidFill>
                    <a:srgbClr val="A5A5A5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reviews</a:t>
              </a:r>
              <a:r>
                <a:rPr lang="es-ES" sz="1800" dirty="0">
                  <a:solidFill>
                    <a:srgbClr val="A5A5A5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 </a:t>
              </a:r>
              <a:endParaRPr dirty="0"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800" dirty="0">
                  <a:solidFill>
                    <a:srgbClr val="A5A5A5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consideradas positivas </a:t>
              </a:r>
              <a:endParaRPr lang="es-ES" sz="1800" dirty="0" smtClean="0">
                <a:solidFill>
                  <a:srgbClr val="A5A5A5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800" dirty="0" smtClean="0">
                  <a:solidFill>
                    <a:srgbClr val="A5A5A5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y 0 </a:t>
              </a:r>
              <a:r>
                <a:rPr lang="es-ES" sz="1800" dirty="0">
                  <a:solidFill>
                    <a:srgbClr val="A5A5A5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a las </a:t>
              </a:r>
              <a:endParaRPr lang="es-ES" sz="1800" dirty="0" smtClean="0">
                <a:solidFill>
                  <a:srgbClr val="A5A5A5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800" dirty="0" smtClean="0">
                  <a:solidFill>
                    <a:srgbClr val="A5A5A5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consideradas  negativas</a:t>
              </a:r>
              <a:endParaRPr sz="1800" dirty="0">
                <a:solidFill>
                  <a:srgbClr val="A5A5A5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grpSp>
        <p:nvGrpSpPr>
          <p:cNvPr id="53" name="Google Shape;526;p10"/>
          <p:cNvGrpSpPr/>
          <p:nvPr/>
        </p:nvGrpSpPr>
        <p:grpSpPr>
          <a:xfrm>
            <a:off x="8581768" y="3933133"/>
            <a:ext cx="3048141" cy="2765919"/>
            <a:chOff x="6276897" y="4380967"/>
            <a:chExt cx="3048141" cy="2765919"/>
          </a:xfrm>
        </p:grpSpPr>
        <p:sp>
          <p:nvSpPr>
            <p:cNvPr id="54" name="Google Shape;527;p10"/>
            <p:cNvSpPr txBox="1"/>
            <p:nvPr/>
          </p:nvSpPr>
          <p:spPr>
            <a:xfrm>
              <a:off x="6369431" y="4380967"/>
              <a:ext cx="2644771" cy="1200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400" dirty="0">
                  <a:solidFill>
                    <a:srgbClr val="5D7373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BALANCEO </a:t>
              </a:r>
              <a:endParaRPr lang="es-ES" sz="2400" dirty="0" smtClean="0">
                <a:solidFill>
                  <a:srgbClr val="5D7373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400" dirty="0" smtClean="0">
                  <a:solidFill>
                    <a:srgbClr val="5D7373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DE </a:t>
              </a:r>
              <a:r>
                <a:rPr lang="es-ES" sz="2400" dirty="0">
                  <a:solidFill>
                    <a:srgbClr val="5D7373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LOS </a:t>
              </a:r>
              <a:endParaRPr lang="es-ES" sz="2400" dirty="0" smtClean="0">
                <a:solidFill>
                  <a:srgbClr val="5D7373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400" dirty="0" smtClean="0">
                  <a:solidFill>
                    <a:srgbClr val="5D7373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DATOS</a:t>
              </a:r>
              <a:endParaRPr sz="2400" dirty="0">
                <a:solidFill>
                  <a:srgbClr val="5D7373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55" name="Google Shape;528;p10"/>
            <p:cNvSpPr txBox="1"/>
            <p:nvPr/>
          </p:nvSpPr>
          <p:spPr>
            <a:xfrm>
              <a:off x="6276897" y="5669558"/>
              <a:ext cx="3048141" cy="14773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800" dirty="0">
                  <a:solidFill>
                    <a:srgbClr val="A5A5A5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Se balancean las clases, </a:t>
              </a:r>
              <a:endParaRPr dirty="0"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800" dirty="0">
                  <a:solidFill>
                    <a:srgbClr val="A5A5A5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para que el desequilibrio </a:t>
              </a:r>
              <a:endParaRPr dirty="0"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800" dirty="0">
                  <a:solidFill>
                    <a:srgbClr val="A5A5A5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entre estrellas, </a:t>
              </a:r>
              <a:endParaRPr dirty="0"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800" dirty="0">
                  <a:solidFill>
                    <a:srgbClr val="A5A5A5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no </a:t>
              </a:r>
              <a:r>
                <a:rPr lang="es-ES" sz="1800" dirty="0" smtClean="0">
                  <a:solidFill>
                    <a:srgbClr val="A5A5A5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influya </a:t>
              </a:r>
              <a:r>
                <a:rPr lang="es-ES" sz="1800" dirty="0">
                  <a:solidFill>
                    <a:srgbClr val="A5A5A5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en los </a:t>
              </a:r>
              <a:endParaRPr lang="es-ES" sz="1800" dirty="0" smtClean="0">
                <a:solidFill>
                  <a:srgbClr val="A5A5A5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800" dirty="0" smtClean="0">
                  <a:solidFill>
                    <a:srgbClr val="A5A5A5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resultados </a:t>
              </a:r>
              <a:r>
                <a:rPr lang="es-ES" sz="1800" dirty="0">
                  <a:solidFill>
                    <a:srgbClr val="A5A5A5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del modelo</a:t>
              </a:r>
              <a:endParaRPr sz="1800" dirty="0">
                <a:solidFill>
                  <a:srgbClr val="A5A5A5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sp>
        <p:nvSpPr>
          <p:cNvPr id="56" name="Google Shape;529;p10"/>
          <p:cNvSpPr/>
          <p:nvPr/>
        </p:nvSpPr>
        <p:spPr>
          <a:xfrm>
            <a:off x="3765964" y="1123361"/>
            <a:ext cx="523220" cy="523220"/>
          </a:xfrm>
          <a:prstGeom prst="ellipse">
            <a:avLst/>
          </a:prstGeom>
          <a:solidFill>
            <a:srgbClr val="FF5969"/>
          </a:solidFill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30;p10"/>
          <p:cNvSpPr txBox="1"/>
          <p:nvPr/>
        </p:nvSpPr>
        <p:spPr>
          <a:xfrm>
            <a:off x="3840487" y="1115295"/>
            <a:ext cx="24618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33;p10"/>
          <p:cNvSpPr/>
          <p:nvPr/>
        </p:nvSpPr>
        <p:spPr>
          <a:xfrm>
            <a:off x="6479731" y="1171183"/>
            <a:ext cx="523220" cy="523220"/>
          </a:xfrm>
          <a:prstGeom prst="ellipse">
            <a:avLst/>
          </a:prstGeom>
          <a:solidFill>
            <a:srgbClr val="00A0A8"/>
          </a:solidFill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34;p10"/>
          <p:cNvSpPr txBox="1"/>
          <p:nvPr/>
        </p:nvSpPr>
        <p:spPr>
          <a:xfrm>
            <a:off x="6554254" y="1163117"/>
            <a:ext cx="24618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536;p10"/>
          <p:cNvSpPr/>
          <p:nvPr/>
        </p:nvSpPr>
        <p:spPr>
          <a:xfrm>
            <a:off x="9056409" y="1157575"/>
            <a:ext cx="523220" cy="523220"/>
          </a:xfrm>
          <a:prstGeom prst="ellipse">
            <a:avLst/>
          </a:prstGeom>
          <a:solidFill>
            <a:srgbClr val="AEABAB"/>
          </a:solidFill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537;p10"/>
          <p:cNvSpPr txBox="1"/>
          <p:nvPr/>
        </p:nvSpPr>
        <p:spPr>
          <a:xfrm>
            <a:off x="9130932" y="1149509"/>
            <a:ext cx="24618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Google Shape;535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416120" y="1725624"/>
            <a:ext cx="1176825" cy="912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ráfico 18" descr="Compartir con una persona">
            <a:extLst>
              <a:ext uri="{FF2B5EF4-FFF2-40B4-BE49-F238E27FC236}">
                <a16:creationId xmlns:a16="http://schemas.microsoft.com/office/drawing/2014/main" id="{128FC3BD-4154-442D-9D70-00A62BED20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738683" y="1590321"/>
            <a:ext cx="1184413" cy="1184413"/>
          </a:xfrm>
          <a:prstGeom prst="rect">
            <a:avLst/>
          </a:prstGeom>
        </p:spPr>
      </p:pic>
      <p:pic>
        <p:nvPicPr>
          <p:cNvPr id="66" name="Gráfico 36" descr="Diseño web">
            <a:extLst>
              <a:ext uri="{FF2B5EF4-FFF2-40B4-BE49-F238E27FC236}">
                <a16:creationId xmlns:a16="http://schemas.microsoft.com/office/drawing/2014/main" id="{25EC0209-5A04-449B-82CF-5E1CD6C6483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4088497" y="1629204"/>
            <a:ext cx="1052423" cy="1052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98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0" name="Google Shape;600;p11"/>
          <p:cNvGrpSpPr/>
          <p:nvPr/>
        </p:nvGrpSpPr>
        <p:grpSpPr>
          <a:xfrm>
            <a:off x="928273" y="0"/>
            <a:ext cx="11263728" cy="6858000"/>
            <a:chOff x="-290920" y="0"/>
            <a:chExt cx="12482921" cy="6858000"/>
          </a:xfrm>
        </p:grpSpPr>
        <p:sp>
          <p:nvSpPr>
            <p:cNvPr id="601" name="Google Shape;601;p11"/>
            <p:cNvSpPr/>
            <p:nvPr/>
          </p:nvSpPr>
          <p:spPr>
            <a:xfrm>
              <a:off x="-290920" y="0"/>
              <a:ext cx="1248292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11"/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11"/>
            <p:cNvSpPr txBox="1"/>
            <p:nvPr/>
          </p:nvSpPr>
          <p:spPr>
            <a:xfrm rot="-5400000">
              <a:off x="10872792" y="3194734"/>
              <a:ext cx="199208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3600" b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About</a:t>
              </a:r>
              <a:endParaRPr sz="3600" b="1">
                <a:solidFill>
                  <a:srgbClr val="F0EEF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604" name="Google Shape;604;p1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11129999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05" name="Google Shape;605;p11"/>
          <p:cNvGrpSpPr/>
          <p:nvPr/>
        </p:nvGrpSpPr>
        <p:grpSpPr>
          <a:xfrm>
            <a:off x="1445980" y="-2"/>
            <a:ext cx="10266521" cy="6858000"/>
            <a:chOff x="213096" y="0"/>
            <a:chExt cx="11447504" cy="6858000"/>
          </a:xfrm>
        </p:grpSpPr>
        <p:sp>
          <p:nvSpPr>
            <p:cNvPr id="606" name="Google Shape;606;p11"/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11"/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11"/>
            <p:cNvSpPr txBox="1"/>
            <p:nvPr/>
          </p:nvSpPr>
          <p:spPr>
            <a:xfrm rot="-5400000">
              <a:off x="10341391" y="3105834"/>
              <a:ext cx="199208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3600" b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EDA</a:t>
              </a:r>
              <a:endParaRPr sz="3600" b="1">
                <a:solidFill>
                  <a:srgbClr val="F0EEF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609" name="Google Shape;609;p1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10600933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10" name="Google Shape;610;p11"/>
          <p:cNvGrpSpPr/>
          <p:nvPr/>
        </p:nvGrpSpPr>
        <p:grpSpPr>
          <a:xfrm>
            <a:off x="2403325" y="0"/>
            <a:ext cx="8849423" cy="6858000"/>
            <a:chOff x="491575" y="0"/>
            <a:chExt cx="9961092" cy="6858000"/>
          </a:xfrm>
        </p:grpSpPr>
        <p:sp>
          <p:nvSpPr>
            <p:cNvPr id="611" name="Google Shape;611;p11"/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11"/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11"/>
            <p:cNvSpPr txBox="1"/>
            <p:nvPr/>
          </p:nvSpPr>
          <p:spPr>
            <a:xfrm rot="-5400000">
              <a:off x="8932715" y="3245533"/>
              <a:ext cx="2360918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3600" b="1" dirty="0" err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BoW</a:t>
              </a:r>
              <a:endParaRPr sz="3600" b="1" dirty="0">
                <a:solidFill>
                  <a:srgbClr val="F0EEF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grpSp>
        <p:nvGrpSpPr>
          <p:cNvPr id="615" name="Google Shape;615;p11"/>
          <p:cNvGrpSpPr/>
          <p:nvPr/>
        </p:nvGrpSpPr>
        <p:grpSpPr>
          <a:xfrm>
            <a:off x="-6766005" y="0"/>
            <a:ext cx="9574094" cy="6858000"/>
            <a:chOff x="491575" y="0"/>
            <a:chExt cx="9574094" cy="6858000"/>
          </a:xfrm>
        </p:grpSpPr>
        <p:sp>
          <p:nvSpPr>
            <p:cNvPr id="616" name="Google Shape;616;p11"/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11"/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11"/>
            <p:cNvSpPr txBox="1"/>
            <p:nvPr/>
          </p:nvSpPr>
          <p:spPr>
            <a:xfrm rot="16200000">
              <a:off x="8495905" y="3285416"/>
              <a:ext cx="2493181" cy="4616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400" b="1" dirty="0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CV </a:t>
              </a:r>
              <a:r>
                <a:rPr lang="es-ES" sz="2400" b="1" dirty="0" err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Modeling</a:t>
              </a:r>
              <a:endParaRPr sz="2400" b="1" dirty="0">
                <a:solidFill>
                  <a:srgbClr val="F0EEF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619" name="Google Shape;619;p1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8992269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20" name="Google Shape;620;p11"/>
          <p:cNvSpPr/>
          <p:nvPr/>
        </p:nvSpPr>
        <p:spPr>
          <a:xfrm>
            <a:off x="-6742985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rgbClr val="595959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21" name="Google Shape;621;p11"/>
          <p:cNvGrpSpPr/>
          <p:nvPr/>
        </p:nvGrpSpPr>
        <p:grpSpPr>
          <a:xfrm>
            <a:off x="-6419351" y="-1"/>
            <a:ext cx="8692331" cy="6858000"/>
            <a:chOff x="718505" y="-1"/>
            <a:chExt cx="8692331" cy="6858000"/>
          </a:xfrm>
        </p:grpSpPr>
        <p:sp>
          <p:nvSpPr>
            <p:cNvPr id="622" name="Google Shape;622;p11"/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3" name="Google Shape;623;p11"/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4" name="Google Shape;624;p11"/>
            <p:cNvSpPr txBox="1"/>
            <p:nvPr/>
          </p:nvSpPr>
          <p:spPr>
            <a:xfrm rot="16200000">
              <a:off x="7841082" y="3305735"/>
              <a:ext cx="2493179" cy="4616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400" b="1" dirty="0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TV </a:t>
              </a:r>
              <a:r>
                <a:rPr lang="es-ES" sz="2400" b="1" dirty="0" err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Modeling</a:t>
              </a:r>
              <a:endParaRPr sz="2400" b="1" dirty="0">
                <a:solidFill>
                  <a:srgbClr val="F0EEF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625" name="Google Shape;625;p1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8340472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26" name="Google Shape;626;p11"/>
          <p:cNvGrpSpPr/>
          <p:nvPr/>
        </p:nvGrpSpPr>
        <p:grpSpPr>
          <a:xfrm>
            <a:off x="-8175890" y="-1"/>
            <a:ext cx="9927504" cy="6858000"/>
            <a:chOff x="-9337032" y="-1"/>
            <a:chExt cx="9927504" cy="6858000"/>
          </a:xfrm>
        </p:grpSpPr>
        <p:sp>
          <p:nvSpPr>
            <p:cNvPr id="627" name="Google Shape;627;p11"/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8" name="Google Shape;628;p11"/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E495F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29" name="Google Shape;629;p1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-491912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630" name="Google Shape;630;p11"/>
          <p:cNvCxnSpPr/>
          <p:nvPr/>
        </p:nvCxnSpPr>
        <p:spPr>
          <a:xfrm>
            <a:off x="4424443" y="2800293"/>
            <a:ext cx="1966913" cy="0"/>
          </a:xfrm>
          <a:prstGeom prst="straightConnector1">
            <a:avLst/>
          </a:prstGeom>
          <a:noFill/>
          <a:ln w="28575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631" name="Google Shape;631;p11"/>
          <p:cNvGrpSpPr/>
          <p:nvPr/>
        </p:nvGrpSpPr>
        <p:grpSpPr>
          <a:xfrm>
            <a:off x="4213349" y="2694746"/>
            <a:ext cx="211094" cy="211094"/>
            <a:chOff x="1677812" y="4248152"/>
            <a:chExt cx="211094" cy="211094"/>
          </a:xfrm>
        </p:grpSpPr>
        <p:sp>
          <p:nvSpPr>
            <p:cNvPr id="632" name="Google Shape;632;p11"/>
            <p:cNvSpPr/>
            <p:nvPr/>
          </p:nvSpPr>
          <p:spPr>
            <a:xfrm>
              <a:off x="1677812" y="4248152"/>
              <a:ext cx="211094" cy="211094"/>
            </a:xfrm>
            <a:prstGeom prst="ellipse">
              <a:avLst/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3" name="Google Shape;633;p11"/>
            <p:cNvSpPr/>
            <p:nvPr/>
          </p:nvSpPr>
          <p:spPr>
            <a:xfrm>
              <a:off x="1708100" y="4278440"/>
              <a:ext cx="150518" cy="150518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634" name="Google Shape;634;p11"/>
          <p:cNvCxnSpPr/>
          <p:nvPr/>
        </p:nvCxnSpPr>
        <p:spPr>
          <a:xfrm>
            <a:off x="6572162" y="2800293"/>
            <a:ext cx="1966913" cy="0"/>
          </a:xfrm>
          <a:prstGeom prst="straightConnector1">
            <a:avLst/>
          </a:prstGeom>
          <a:noFill/>
          <a:ln w="28575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635" name="Google Shape;635;p11"/>
          <p:cNvGrpSpPr/>
          <p:nvPr/>
        </p:nvGrpSpPr>
        <p:grpSpPr>
          <a:xfrm>
            <a:off x="6391356" y="2694746"/>
            <a:ext cx="211094" cy="211094"/>
            <a:chOff x="3855819" y="4248152"/>
            <a:chExt cx="211094" cy="211094"/>
          </a:xfrm>
        </p:grpSpPr>
        <p:sp>
          <p:nvSpPr>
            <p:cNvPr id="636" name="Google Shape;636;p11"/>
            <p:cNvSpPr/>
            <p:nvPr/>
          </p:nvSpPr>
          <p:spPr>
            <a:xfrm>
              <a:off x="3855819" y="4248152"/>
              <a:ext cx="211094" cy="211094"/>
            </a:xfrm>
            <a:prstGeom prst="ellipse">
              <a:avLst/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7" name="Google Shape;637;p11"/>
            <p:cNvSpPr/>
            <p:nvPr/>
          </p:nvSpPr>
          <p:spPr>
            <a:xfrm>
              <a:off x="3886107" y="4278440"/>
              <a:ext cx="150518" cy="150518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38" name="Google Shape;638;p11"/>
          <p:cNvGrpSpPr/>
          <p:nvPr/>
        </p:nvGrpSpPr>
        <p:grpSpPr>
          <a:xfrm>
            <a:off x="8508787" y="2694746"/>
            <a:ext cx="211094" cy="211094"/>
            <a:chOff x="5973250" y="4248152"/>
            <a:chExt cx="211094" cy="211094"/>
          </a:xfrm>
        </p:grpSpPr>
        <p:sp>
          <p:nvSpPr>
            <p:cNvPr id="639" name="Google Shape;639;p11"/>
            <p:cNvSpPr/>
            <p:nvPr/>
          </p:nvSpPr>
          <p:spPr>
            <a:xfrm>
              <a:off x="5973250" y="4248152"/>
              <a:ext cx="211094" cy="211094"/>
            </a:xfrm>
            <a:prstGeom prst="ellipse">
              <a:avLst/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0" name="Google Shape;640;p11"/>
            <p:cNvSpPr/>
            <p:nvPr/>
          </p:nvSpPr>
          <p:spPr>
            <a:xfrm>
              <a:off x="6003538" y="4278440"/>
              <a:ext cx="150518" cy="150518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41" name="Google Shape;641;p11"/>
          <p:cNvSpPr txBox="1"/>
          <p:nvPr/>
        </p:nvSpPr>
        <p:spPr>
          <a:xfrm>
            <a:off x="3043989" y="4508818"/>
            <a:ext cx="2161399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rtl="0">
              <a:spcBef>
                <a:spcPts val="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ts val="1400"/>
              <a:buFont typeface="Wingdings" panose="05000000000000000000" pitchFamily="2" charset="2"/>
              <a:buChar char="ü"/>
            </a:pPr>
            <a:r>
              <a:rPr lang="es-ES" sz="1400" dirty="0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Poner texto en minúsculas</a:t>
            </a:r>
            <a:endParaRPr dirty="0"/>
          </a:p>
          <a:p>
            <a:pPr marL="285750" marR="0" lvl="0" indent="-285750" rtl="0">
              <a:spcBef>
                <a:spcPts val="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ts val="1400"/>
              <a:buFont typeface="Wingdings" panose="05000000000000000000" pitchFamily="2" charset="2"/>
              <a:buChar char="ü"/>
            </a:pPr>
            <a:r>
              <a:rPr lang="es-ES" sz="1400" dirty="0" err="1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Tokenizar</a:t>
            </a:r>
            <a:endParaRPr sz="1400" dirty="0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285750" marR="0" lvl="0" indent="-285750" rtl="0">
              <a:spcBef>
                <a:spcPts val="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ts val="1400"/>
              <a:buFont typeface="Wingdings" panose="05000000000000000000" pitchFamily="2" charset="2"/>
              <a:buChar char="ü"/>
            </a:pPr>
            <a:r>
              <a:rPr lang="es-ES" sz="1400" dirty="0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Quitar palabras que contengan números</a:t>
            </a:r>
            <a:endParaRPr dirty="0"/>
          </a:p>
          <a:p>
            <a:pPr marL="285750" marR="0" lvl="0" indent="-285750" rtl="0">
              <a:spcBef>
                <a:spcPts val="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ts val="1400"/>
              <a:buFont typeface="Wingdings" panose="05000000000000000000" pitchFamily="2" charset="2"/>
              <a:buChar char="ü"/>
            </a:pPr>
            <a:r>
              <a:rPr lang="es-ES" sz="1400" dirty="0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Quitar </a:t>
            </a:r>
            <a:r>
              <a:rPr lang="es-ES" sz="1400" dirty="0" err="1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StopWords</a:t>
            </a:r>
            <a:endParaRPr sz="1400" dirty="0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285750" marR="0" lvl="0" indent="-285750" rtl="0">
              <a:spcBef>
                <a:spcPts val="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ts val="1400"/>
              <a:buFont typeface="Wingdings" panose="05000000000000000000" pitchFamily="2" charset="2"/>
              <a:buChar char="ü"/>
            </a:pPr>
            <a:r>
              <a:rPr lang="es-ES" sz="1400" dirty="0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Quitar </a:t>
            </a:r>
            <a:r>
              <a:rPr lang="es-ES" sz="1400" dirty="0" err="1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token</a:t>
            </a:r>
            <a:r>
              <a:rPr lang="es-ES" sz="1400" dirty="0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s-ES" sz="1400" dirty="0" err="1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vacios</a:t>
            </a:r>
            <a:endParaRPr sz="1400" dirty="0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285750" marR="0" lvl="0" indent="-285750" rtl="0">
              <a:spcBef>
                <a:spcPts val="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ts val="1400"/>
              <a:buFont typeface="Wingdings" panose="05000000000000000000" pitchFamily="2" charset="2"/>
              <a:buChar char="ü"/>
            </a:pPr>
            <a:r>
              <a:rPr lang="es-ES" sz="1400" dirty="0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Quitar palabras con una letra</a:t>
            </a:r>
            <a:endParaRPr sz="1400" dirty="0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42" name="Google Shape;642;p11"/>
          <p:cNvSpPr txBox="1"/>
          <p:nvPr/>
        </p:nvSpPr>
        <p:spPr>
          <a:xfrm>
            <a:off x="3068924" y="3113624"/>
            <a:ext cx="2289049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1" dirty="0" err="1">
                <a:solidFill>
                  <a:srgbClr val="FF596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Eliminacion</a:t>
            </a:r>
            <a:r>
              <a:rPr lang="es-ES" sz="2800" b="1" dirty="0">
                <a:solidFill>
                  <a:srgbClr val="FF596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de Ruido</a:t>
            </a:r>
            <a:endParaRPr sz="2800" b="1" dirty="0">
              <a:solidFill>
                <a:srgbClr val="FF596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43" name="Google Shape;643;p11"/>
          <p:cNvSpPr txBox="1"/>
          <p:nvPr/>
        </p:nvSpPr>
        <p:spPr>
          <a:xfrm>
            <a:off x="5303107" y="4554675"/>
            <a:ext cx="2561385" cy="2462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rtl="0">
              <a:spcBef>
                <a:spcPts val="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ts val="1400"/>
              <a:buFont typeface="Wingdings" panose="05000000000000000000" pitchFamily="2" charset="2"/>
              <a:buChar char="ü"/>
            </a:pPr>
            <a:r>
              <a:rPr lang="es-ES" sz="1400" dirty="0" smtClean="0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Se </a:t>
            </a:r>
            <a:r>
              <a:rPr lang="es-ES" sz="1400" dirty="0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identifican los comentarios en otro </a:t>
            </a:r>
            <a:r>
              <a:rPr lang="es-ES" sz="1400" dirty="0" smtClean="0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idioma</a:t>
            </a:r>
          </a:p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SzPts val="1400"/>
              <a:buFont typeface="Wingdings" panose="05000000000000000000" pitchFamily="2" charset="2"/>
              <a:buChar char="ü"/>
            </a:pPr>
            <a:r>
              <a:rPr lang="es-ES" dirty="0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Se eliminan los comentarios a los cuales no se les pudo identificar el idioma</a:t>
            </a:r>
            <a:endParaRPr lang="es-ES" dirty="0"/>
          </a:p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SzPts val="1400"/>
              <a:buFont typeface="Wingdings" panose="05000000000000000000" pitchFamily="2" charset="2"/>
              <a:buChar char="ü"/>
            </a:pPr>
            <a:r>
              <a:rPr lang="es-ES" dirty="0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Se traducen al ingles los comentarios para los cuales se encontró </a:t>
            </a:r>
            <a:r>
              <a:rPr lang="es-ES" dirty="0" smtClean="0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idioma</a:t>
            </a:r>
            <a:endParaRPr sz="1400" dirty="0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171450" marR="0" lvl="0" indent="-82550" algn="ctr" rtl="0">
              <a:spcBef>
                <a:spcPts val="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ts val="1400"/>
              <a:buFont typeface="Calibri"/>
              <a:buNone/>
            </a:pPr>
            <a:endParaRPr sz="1400" dirty="0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44" name="Google Shape;644;p11"/>
          <p:cNvSpPr txBox="1"/>
          <p:nvPr/>
        </p:nvSpPr>
        <p:spPr>
          <a:xfrm>
            <a:off x="5434953" y="3137600"/>
            <a:ext cx="2289049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1" dirty="0" smtClean="0">
                <a:solidFill>
                  <a:srgbClr val="52CBBE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Proceso </a:t>
            </a:r>
            <a:r>
              <a:rPr lang="es-ES" sz="2800" b="1" dirty="0" err="1">
                <a:solidFill>
                  <a:srgbClr val="52CBBE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Reviews</a:t>
            </a:r>
            <a:r>
              <a:rPr lang="es-ES" sz="2800" b="1" dirty="0">
                <a:solidFill>
                  <a:srgbClr val="52CBBE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en otro idioma</a:t>
            </a:r>
            <a:endParaRPr sz="2800" b="1" dirty="0">
              <a:solidFill>
                <a:srgbClr val="52CBBE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45" name="Google Shape;645;p11"/>
          <p:cNvSpPr txBox="1"/>
          <p:nvPr/>
        </p:nvSpPr>
        <p:spPr>
          <a:xfrm>
            <a:off x="8150014" y="4576142"/>
            <a:ext cx="1849733" cy="1169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rtl="0">
              <a:spcBef>
                <a:spcPts val="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</a:pPr>
            <a:r>
              <a:rPr lang="es-ES" sz="1400" dirty="0" smtClean="0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Se </a:t>
            </a:r>
            <a:r>
              <a:rPr lang="es-ES" sz="1400" dirty="0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toman una muestra para entrenar los modelos y otra para prueba</a:t>
            </a:r>
            <a:endParaRPr sz="1400" dirty="0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46" name="Google Shape;646;p11"/>
          <p:cNvSpPr txBox="1"/>
          <p:nvPr/>
        </p:nvSpPr>
        <p:spPr>
          <a:xfrm>
            <a:off x="7864493" y="3194904"/>
            <a:ext cx="2289049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1" dirty="0">
                <a:solidFill>
                  <a:srgbClr val="FEC63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Separar </a:t>
            </a:r>
            <a:r>
              <a:rPr lang="es-ES" sz="2800" b="1" dirty="0" smtClean="0">
                <a:solidFill>
                  <a:srgbClr val="FEC63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Set </a:t>
            </a:r>
            <a:r>
              <a:rPr lang="es-ES" sz="2800" b="1" dirty="0">
                <a:solidFill>
                  <a:srgbClr val="FEC63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Train &amp; Test</a:t>
            </a:r>
            <a:endParaRPr sz="2800" b="1" dirty="0">
              <a:solidFill>
                <a:srgbClr val="FEC63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647" name="Google Shape;647;p11"/>
          <p:cNvGrpSpPr/>
          <p:nvPr/>
        </p:nvGrpSpPr>
        <p:grpSpPr>
          <a:xfrm>
            <a:off x="3411444" y="668752"/>
            <a:ext cx="1804087" cy="1804087"/>
            <a:chOff x="2798917" y="1491712"/>
            <a:chExt cx="1804087" cy="1804087"/>
          </a:xfrm>
        </p:grpSpPr>
        <p:sp>
          <p:nvSpPr>
            <p:cNvPr id="648" name="Google Shape;648;p11"/>
            <p:cNvSpPr/>
            <p:nvPr/>
          </p:nvSpPr>
          <p:spPr>
            <a:xfrm rot="8100000">
              <a:off x="3063120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FF596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9" name="Google Shape;649;p11"/>
            <p:cNvSpPr/>
            <p:nvPr/>
          </p:nvSpPr>
          <p:spPr>
            <a:xfrm>
              <a:off x="3257469" y="1948912"/>
              <a:ext cx="889686" cy="88968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50" name="Google Shape;650;p1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386696" y="2066644"/>
              <a:ext cx="627392" cy="62739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51" name="Google Shape;651;p11"/>
          <p:cNvGrpSpPr/>
          <p:nvPr/>
        </p:nvGrpSpPr>
        <p:grpSpPr>
          <a:xfrm>
            <a:off x="5590764" y="668752"/>
            <a:ext cx="1804087" cy="1804087"/>
            <a:chOff x="4978237" y="1491712"/>
            <a:chExt cx="1804087" cy="1804087"/>
          </a:xfrm>
        </p:grpSpPr>
        <p:sp>
          <p:nvSpPr>
            <p:cNvPr id="652" name="Google Shape;652;p11"/>
            <p:cNvSpPr/>
            <p:nvPr/>
          </p:nvSpPr>
          <p:spPr>
            <a:xfrm rot="8100000">
              <a:off x="5242440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52CB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3" name="Google Shape;653;p11"/>
            <p:cNvSpPr/>
            <p:nvPr/>
          </p:nvSpPr>
          <p:spPr>
            <a:xfrm>
              <a:off x="5436789" y="1948912"/>
              <a:ext cx="889686" cy="88968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54" name="Google Shape;654;p11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5565681" y="2061164"/>
              <a:ext cx="659146" cy="65914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55" name="Google Shape;655;p11"/>
          <p:cNvGrpSpPr/>
          <p:nvPr/>
        </p:nvGrpSpPr>
        <p:grpSpPr>
          <a:xfrm>
            <a:off x="7701506" y="668752"/>
            <a:ext cx="1804087" cy="1804087"/>
            <a:chOff x="7088979" y="1491712"/>
            <a:chExt cx="1804087" cy="1804087"/>
          </a:xfrm>
        </p:grpSpPr>
        <p:sp>
          <p:nvSpPr>
            <p:cNvPr id="656" name="Google Shape;656;p11"/>
            <p:cNvSpPr/>
            <p:nvPr/>
          </p:nvSpPr>
          <p:spPr>
            <a:xfrm rot="8100000">
              <a:off x="7353181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FEC6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7" name="Google Shape;657;p11"/>
            <p:cNvSpPr/>
            <p:nvPr/>
          </p:nvSpPr>
          <p:spPr>
            <a:xfrm>
              <a:off x="7547530" y="1948912"/>
              <a:ext cx="889686" cy="88968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58" name="Google Shape;658;p11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7648666" y="2048456"/>
              <a:ext cx="684562" cy="68456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59" name="Google Shape;659;p11"/>
          <p:cNvSpPr txBox="1">
            <a:spLocks noGrp="1"/>
          </p:cNvSpPr>
          <p:nvPr>
            <p:ph type="sldNum" idx="12"/>
          </p:nvPr>
        </p:nvSpPr>
        <p:spPr>
          <a:xfrm>
            <a:off x="8509548" y="636982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11</a:t>
            </a:fld>
            <a:endParaRPr dirty="0"/>
          </a:p>
        </p:txBody>
      </p:sp>
      <p:sp>
        <p:nvSpPr>
          <p:cNvPr id="660" name="Google Shape;660;p11"/>
          <p:cNvSpPr txBox="1"/>
          <p:nvPr/>
        </p:nvSpPr>
        <p:spPr>
          <a:xfrm rot="-5400000">
            <a:off x="301195" y="3286114"/>
            <a:ext cx="2316529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 dirty="0" smtClean="0">
                <a:solidFill>
                  <a:srgbClr val="F0EEF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Red Neuronal</a:t>
            </a:r>
            <a:endParaRPr sz="2400" b="1" dirty="0">
              <a:solidFill>
                <a:srgbClr val="F0EEF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63" name="Google Shape;194;p3"/>
          <p:cNvGrpSpPr/>
          <p:nvPr/>
        </p:nvGrpSpPr>
        <p:grpSpPr>
          <a:xfrm>
            <a:off x="-8704312" y="0"/>
            <a:ext cx="9923504" cy="6858000"/>
            <a:chOff x="-9337032" y="-1"/>
            <a:chExt cx="9923504" cy="6858000"/>
          </a:xfrm>
        </p:grpSpPr>
        <p:sp>
          <p:nvSpPr>
            <p:cNvPr id="64" name="Google Shape;195;p3"/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197;p3"/>
            <p:cNvSpPr txBox="1"/>
            <p:nvPr/>
          </p:nvSpPr>
          <p:spPr>
            <a:xfrm rot="-5400000">
              <a:off x="-738260" y="3189608"/>
              <a:ext cx="199208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F0EEF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sp>
        <p:nvSpPr>
          <p:cNvPr id="66" name="Google Shape;154;p2"/>
          <p:cNvSpPr/>
          <p:nvPr/>
        </p:nvSpPr>
        <p:spPr>
          <a:xfrm>
            <a:off x="50792" y="2319146"/>
            <a:ext cx="1168400" cy="2360918"/>
          </a:xfrm>
          <a:custGeom>
            <a:avLst/>
            <a:gdLst/>
            <a:ahLst/>
            <a:cxnLst/>
            <a:rect l="l" t="t" r="r" b="b"/>
            <a:pathLst>
              <a:path w="1168400" h="2360918" extrusionOk="0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rgbClr val="00A0A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203;p3"/>
          <p:cNvSpPr txBox="1"/>
          <p:nvPr/>
        </p:nvSpPr>
        <p:spPr>
          <a:xfrm rot="-5400000">
            <a:off x="-508428" y="3268793"/>
            <a:ext cx="288074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 dirty="0" err="1" smtClean="0">
                <a:solidFill>
                  <a:srgbClr val="F0EEF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Conclusions</a:t>
            </a:r>
            <a:endParaRPr sz="2400" b="1" dirty="0">
              <a:solidFill>
                <a:srgbClr val="F0EEF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/>
                                        <p:tgtEl>
                                          <p:spTgt spid="6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/>
                                        <p:tgtEl>
                                          <p:spTgt spid="6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/>
                                        <p:tgtEl>
                                          <p:spTgt spid="6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/>
                                        <p:tgtEl>
                                          <p:spTgt spid="6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250"/>
                                        <p:tgtEl>
                                          <p:spTgt spid="6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250"/>
                                        <p:tgtEl>
                                          <p:spTgt spid="6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250"/>
                                        <p:tgtEl>
                                          <p:spTgt spid="6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250"/>
                                        <p:tgtEl>
                                          <p:spTgt spid="6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750"/>
                            </p:stCondLst>
                            <p:childTnLst>
                              <p:par>
                                <p:cTn id="3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250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250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250"/>
                                        <p:tgtEl>
                                          <p:spTgt spid="6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250"/>
                                        <p:tgtEl>
                                          <p:spTgt spid="6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25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25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250"/>
                                        <p:tgtEl>
                                          <p:spTgt spid="6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250"/>
                                        <p:tgtEl>
                                          <p:spTgt spid="6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250"/>
                            </p:stCondLst>
                            <p:childTnLst>
                              <p:par>
                                <p:cTn id="5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250"/>
                                        <p:tgtEl>
                                          <p:spTgt spid="6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250"/>
                                        <p:tgtEl>
                                          <p:spTgt spid="6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5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500"/>
                            </p:stCondLst>
                            <p:childTnLst>
                              <p:par>
                                <p:cTn id="6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250"/>
                                        <p:tgtEl>
                                          <p:spTgt spid="6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250"/>
                                        <p:tgtEl>
                                          <p:spTgt spid="6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1" grpId="0"/>
      <p:bldP spid="643" grpId="0"/>
      <p:bldP spid="64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5" name="Google Shape;665;p12"/>
          <p:cNvGrpSpPr/>
          <p:nvPr/>
        </p:nvGrpSpPr>
        <p:grpSpPr>
          <a:xfrm>
            <a:off x="975165" y="0"/>
            <a:ext cx="11216836" cy="6858000"/>
            <a:chOff x="-290920" y="0"/>
            <a:chExt cx="12482921" cy="6858000"/>
          </a:xfrm>
        </p:grpSpPr>
        <p:sp>
          <p:nvSpPr>
            <p:cNvPr id="666" name="Google Shape;666;p12"/>
            <p:cNvSpPr/>
            <p:nvPr/>
          </p:nvSpPr>
          <p:spPr>
            <a:xfrm>
              <a:off x="-290920" y="0"/>
              <a:ext cx="1248292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7" name="Google Shape;667;p12"/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8" name="Google Shape;668;p12"/>
            <p:cNvSpPr txBox="1"/>
            <p:nvPr/>
          </p:nvSpPr>
          <p:spPr>
            <a:xfrm rot="-5400000">
              <a:off x="10872792" y="3194734"/>
              <a:ext cx="199208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3600" b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About</a:t>
              </a:r>
              <a:endParaRPr sz="3600" b="1">
                <a:solidFill>
                  <a:srgbClr val="F0EEF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669" name="Google Shape;669;p1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11129999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70" name="Google Shape;670;p12"/>
          <p:cNvGrpSpPr/>
          <p:nvPr/>
        </p:nvGrpSpPr>
        <p:grpSpPr>
          <a:xfrm>
            <a:off x="1492872" y="-2"/>
            <a:ext cx="10286437" cy="6858000"/>
            <a:chOff x="213096" y="0"/>
            <a:chExt cx="11447504" cy="6858000"/>
          </a:xfrm>
        </p:grpSpPr>
        <p:sp>
          <p:nvSpPr>
            <p:cNvPr id="671" name="Google Shape;671;p12"/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2" name="Google Shape;672;p12"/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3" name="Google Shape;673;p12"/>
            <p:cNvSpPr txBox="1"/>
            <p:nvPr/>
          </p:nvSpPr>
          <p:spPr>
            <a:xfrm rot="-5400000">
              <a:off x="10341391" y="3105834"/>
              <a:ext cx="199208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3600" b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EDA</a:t>
              </a:r>
              <a:endParaRPr sz="3600" b="1">
                <a:solidFill>
                  <a:srgbClr val="F0EEF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674" name="Google Shape;674;p1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10600933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75" name="Google Shape;675;p12"/>
          <p:cNvGrpSpPr/>
          <p:nvPr/>
        </p:nvGrpSpPr>
        <p:grpSpPr>
          <a:xfrm>
            <a:off x="2450217" y="0"/>
            <a:ext cx="8881467" cy="6858000"/>
            <a:chOff x="491575" y="0"/>
            <a:chExt cx="9961092" cy="6858000"/>
          </a:xfrm>
        </p:grpSpPr>
        <p:sp>
          <p:nvSpPr>
            <p:cNvPr id="676" name="Google Shape;676;p12"/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7" name="Google Shape;677;p12"/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8" name="Google Shape;678;p12"/>
            <p:cNvSpPr txBox="1"/>
            <p:nvPr/>
          </p:nvSpPr>
          <p:spPr>
            <a:xfrm rot="-5400000">
              <a:off x="9117129" y="3189611"/>
              <a:ext cx="199208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3600" b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BoW</a:t>
              </a:r>
              <a:endParaRPr sz="3600" b="1">
                <a:solidFill>
                  <a:srgbClr val="F0EEF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679" name="Google Shape;679;p1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9385467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80" name="Google Shape;680;p12"/>
          <p:cNvSpPr/>
          <p:nvPr/>
        </p:nvSpPr>
        <p:spPr>
          <a:xfrm>
            <a:off x="-6696093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rgbClr val="595959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81" name="Google Shape;681;p12"/>
          <p:cNvGrpSpPr/>
          <p:nvPr/>
        </p:nvGrpSpPr>
        <p:grpSpPr>
          <a:xfrm>
            <a:off x="-6372459" y="-1"/>
            <a:ext cx="8692331" cy="6858000"/>
            <a:chOff x="718505" y="-1"/>
            <a:chExt cx="8692331" cy="6858000"/>
          </a:xfrm>
        </p:grpSpPr>
        <p:sp>
          <p:nvSpPr>
            <p:cNvPr id="682" name="Google Shape;682;p12"/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3" name="Google Shape;683;p12"/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4" name="Google Shape;684;p12"/>
            <p:cNvSpPr txBox="1"/>
            <p:nvPr/>
          </p:nvSpPr>
          <p:spPr>
            <a:xfrm rot="16200000">
              <a:off x="7828944" y="3273276"/>
              <a:ext cx="2517457" cy="4616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400" b="1" dirty="0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TV </a:t>
              </a:r>
              <a:r>
                <a:rPr lang="es-ES" sz="2400" b="1" dirty="0" err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Modeling</a:t>
              </a:r>
              <a:endParaRPr sz="2400" b="1" dirty="0">
                <a:solidFill>
                  <a:srgbClr val="F0EEF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685" name="Google Shape;685;p1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8340472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86" name="Google Shape;686;p12"/>
          <p:cNvGrpSpPr/>
          <p:nvPr/>
        </p:nvGrpSpPr>
        <p:grpSpPr>
          <a:xfrm>
            <a:off x="-8128998" y="-1"/>
            <a:ext cx="9927504" cy="6858000"/>
            <a:chOff x="-9337032" y="-1"/>
            <a:chExt cx="9927504" cy="6858000"/>
          </a:xfrm>
        </p:grpSpPr>
        <p:sp>
          <p:nvSpPr>
            <p:cNvPr id="687" name="Google Shape;687;p12"/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8" name="Google Shape;688;p12"/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E495F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89" name="Google Shape;689;p1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-491912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90" name="Google Shape;690;p12"/>
          <p:cNvSpPr txBox="1">
            <a:spLocks noGrp="1"/>
          </p:cNvSpPr>
          <p:nvPr>
            <p:ph type="sldNum" idx="12"/>
          </p:nvPr>
        </p:nvSpPr>
        <p:spPr>
          <a:xfrm>
            <a:off x="9446013" y="63522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12</a:t>
            </a:fld>
            <a:endParaRPr dirty="0"/>
          </a:p>
        </p:txBody>
      </p:sp>
      <p:sp>
        <p:nvSpPr>
          <p:cNvPr id="691" name="Google Shape;691;p12"/>
          <p:cNvSpPr txBox="1"/>
          <p:nvPr/>
        </p:nvSpPr>
        <p:spPr>
          <a:xfrm rot="-5400000">
            <a:off x="347499" y="3263067"/>
            <a:ext cx="2316529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 dirty="0" smtClean="0">
                <a:solidFill>
                  <a:srgbClr val="F0EEF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Red Neuronal</a:t>
            </a:r>
            <a:endParaRPr sz="2400" b="1" dirty="0">
              <a:solidFill>
                <a:srgbClr val="F0EEF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692" name="Google Shape;692;p12"/>
          <p:cNvGrpSpPr/>
          <p:nvPr/>
        </p:nvGrpSpPr>
        <p:grpSpPr>
          <a:xfrm>
            <a:off x="2315146" y="0"/>
            <a:ext cx="8525593" cy="6858000"/>
            <a:chOff x="491575" y="0"/>
            <a:chExt cx="9574200" cy="6858000"/>
          </a:xfrm>
        </p:grpSpPr>
        <p:sp>
          <p:nvSpPr>
            <p:cNvPr id="693" name="Google Shape;693;p12"/>
            <p:cNvSpPr/>
            <p:nvPr/>
          </p:nvSpPr>
          <p:spPr>
            <a:xfrm>
              <a:off x="491575" y="0"/>
              <a:ext cx="95742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4" name="Google Shape;694;p12"/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5" name="Google Shape;695;p12"/>
            <p:cNvSpPr txBox="1"/>
            <p:nvPr/>
          </p:nvSpPr>
          <p:spPr>
            <a:xfrm rot="16200000">
              <a:off x="8483658" y="3273207"/>
              <a:ext cx="2517600" cy="4616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400" b="1" dirty="0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CV </a:t>
              </a:r>
              <a:r>
                <a:rPr lang="es-ES" sz="2400" b="1" dirty="0" err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Modeling</a:t>
              </a:r>
              <a:endParaRPr sz="2400" b="1" dirty="0">
                <a:solidFill>
                  <a:srgbClr val="F0EEF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sp>
        <p:nvSpPr>
          <p:cNvPr id="697" name="Google Shape;697;p12"/>
          <p:cNvSpPr/>
          <p:nvPr/>
        </p:nvSpPr>
        <p:spPr>
          <a:xfrm>
            <a:off x="2279921" y="487408"/>
            <a:ext cx="80989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900" dirty="0">
                <a:solidFill>
                  <a:srgbClr val="03A1A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IMPLEMENTACION COUNTVECTORIZER</a:t>
            </a:r>
            <a:endParaRPr sz="1900" dirty="0">
              <a:solidFill>
                <a:srgbClr val="03A1A4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aphicFrame>
        <p:nvGraphicFramePr>
          <p:cNvPr id="698" name="Google Shape;698;p12"/>
          <p:cNvGraphicFramePr/>
          <p:nvPr>
            <p:extLst>
              <p:ext uri="{D42A27DB-BD31-4B8C-83A1-F6EECF244321}">
                <p14:modId xmlns:p14="http://schemas.microsoft.com/office/powerpoint/2010/main" val="3330800830"/>
              </p:ext>
            </p:extLst>
          </p:nvPr>
        </p:nvGraphicFramePr>
        <p:xfrm>
          <a:off x="3301620" y="2526065"/>
          <a:ext cx="5781375" cy="3034325"/>
        </p:xfrm>
        <a:graphic>
          <a:graphicData uri="http://schemas.openxmlformats.org/drawingml/2006/table">
            <a:tbl>
              <a:tblPr>
                <a:noFill/>
                <a:tableStyleId>{AE2C64F0-9B3A-47B5-A1D2-3DA2F52552B7}</a:tableStyleId>
              </a:tblPr>
              <a:tblGrid>
                <a:gridCol w="1927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4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9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0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dirty="0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METRICS</a:t>
                      </a:r>
                      <a:endParaRPr sz="1600" dirty="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1" dirty="0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NAIBE BAYES</a:t>
                      </a:r>
                      <a:endParaRPr sz="1600" b="1" dirty="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 flip="none" rotWithShape="1"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dirty="0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KNN</a:t>
                      </a:r>
                      <a:endParaRPr sz="1600" dirty="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3500">
                <a:tc>
                  <a:txBody>
                    <a:bodyPr/>
                    <a:lstStyle/>
                    <a:p>
                      <a:pPr marL="285750" lvl="0" indent="-2730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wentieth Century"/>
                        <a:buChar char="✔"/>
                      </a:pPr>
                      <a:r>
                        <a:rPr lang="es-ES" sz="1600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Accuracy</a:t>
                      </a:r>
                      <a:endParaRPr sz="160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1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0.88</a:t>
                      </a:r>
                      <a:endParaRPr sz="1600" b="1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 flip="none" rotWithShape="1"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0.71</a:t>
                      </a:r>
                      <a:endParaRPr sz="160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3500">
                <a:tc>
                  <a:txBody>
                    <a:bodyPr/>
                    <a:lstStyle/>
                    <a:p>
                      <a:pPr marL="285750" lvl="0" indent="-2730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wentieth Century"/>
                        <a:buChar char="✔"/>
                      </a:pPr>
                      <a:r>
                        <a:rPr lang="es-ES" sz="1600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Precisión</a:t>
                      </a:r>
                      <a:endParaRPr sz="160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1" dirty="0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0.86</a:t>
                      </a:r>
                      <a:endParaRPr sz="1600" b="1" dirty="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 flip="none" rotWithShape="1"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0.75</a:t>
                      </a:r>
                      <a:endParaRPr sz="160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3500">
                <a:tc>
                  <a:txBody>
                    <a:bodyPr/>
                    <a:lstStyle/>
                    <a:p>
                      <a:pPr marL="285750" lvl="0" indent="-2730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wentieth Century"/>
                        <a:buChar char="✔"/>
                      </a:pPr>
                      <a:r>
                        <a:rPr lang="es-ES" sz="1600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Recall</a:t>
                      </a:r>
                      <a:endParaRPr sz="160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1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0.90</a:t>
                      </a:r>
                      <a:endParaRPr sz="1600" b="1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 flip="none" rotWithShape="1"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0.64</a:t>
                      </a:r>
                      <a:endParaRPr sz="160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3500">
                <a:tc>
                  <a:txBody>
                    <a:bodyPr/>
                    <a:lstStyle/>
                    <a:p>
                      <a:pPr marL="285750" lvl="0" indent="-2730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wentieth Century"/>
                        <a:buChar char="✔"/>
                      </a:pPr>
                      <a:r>
                        <a:rPr lang="es-ES" sz="1600" dirty="0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F1 score</a:t>
                      </a:r>
                      <a:endParaRPr sz="1600" dirty="0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1" dirty="0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0.88</a:t>
                      </a:r>
                      <a:endParaRPr sz="1600" b="1" dirty="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 flip="none" rotWithShape="1"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dirty="0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0.69</a:t>
                      </a:r>
                      <a:endParaRPr sz="1600" dirty="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99" name="Google Shape;699;p12"/>
          <p:cNvSpPr/>
          <p:nvPr/>
        </p:nvSpPr>
        <p:spPr>
          <a:xfrm>
            <a:off x="3284817" y="1471100"/>
            <a:ext cx="2170800" cy="5274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700;p12"/>
          <p:cNvSpPr txBox="1"/>
          <p:nvPr/>
        </p:nvSpPr>
        <p:spPr>
          <a:xfrm>
            <a:off x="3458023" y="1530775"/>
            <a:ext cx="181585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ES" sz="1800" b="1" dirty="0" err="1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Naibe</a:t>
            </a:r>
            <a:r>
              <a:rPr lang="es-ES" sz="1800" b="1" dirty="0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s-ES" sz="1800" b="1" dirty="0" err="1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Bayes</a:t>
            </a:r>
            <a:endParaRPr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1" name="Google Shape;701;p12"/>
          <p:cNvSpPr/>
          <p:nvPr/>
        </p:nvSpPr>
        <p:spPr>
          <a:xfrm>
            <a:off x="6880267" y="1465075"/>
            <a:ext cx="2170800" cy="5274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2" name="Google Shape;702;p12"/>
          <p:cNvSpPr txBox="1"/>
          <p:nvPr/>
        </p:nvSpPr>
        <p:spPr>
          <a:xfrm>
            <a:off x="6941484" y="1519190"/>
            <a:ext cx="2170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KNN </a:t>
            </a:r>
            <a:r>
              <a:rPr lang="es-ES" sz="1800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(12 vecinos)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0" name="Google Shape;194;p3"/>
          <p:cNvGrpSpPr/>
          <p:nvPr/>
        </p:nvGrpSpPr>
        <p:grpSpPr>
          <a:xfrm>
            <a:off x="-8669146" y="0"/>
            <a:ext cx="9923504" cy="6858000"/>
            <a:chOff x="-9337032" y="-1"/>
            <a:chExt cx="9923504" cy="6858000"/>
          </a:xfrm>
        </p:grpSpPr>
        <p:sp>
          <p:nvSpPr>
            <p:cNvPr id="41" name="Google Shape;195;p3"/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197;p3"/>
            <p:cNvSpPr txBox="1"/>
            <p:nvPr/>
          </p:nvSpPr>
          <p:spPr>
            <a:xfrm rot="-5400000">
              <a:off x="-738260" y="3189608"/>
              <a:ext cx="199208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F0EEF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sp>
        <p:nvSpPr>
          <p:cNvPr id="43" name="Google Shape;154;p2"/>
          <p:cNvSpPr/>
          <p:nvPr/>
        </p:nvSpPr>
        <p:spPr>
          <a:xfrm>
            <a:off x="85958" y="2319146"/>
            <a:ext cx="1168400" cy="2360918"/>
          </a:xfrm>
          <a:custGeom>
            <a:avLst/>
            <a:gdLst/>
            <a:ahLst/>
            <a:cxnLst/>
            <a:rect l="l" t="t" r="r" b="b"/>
            <a:pathLst>
              <a:path w="1168400" h="2360918" extrusionOk="0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rgbClr val="00A0A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203;p3"/>
          <p:cNvSpPr txBox="1"/>
          <p:nvPr/>
        </p:nvSpPr>
        <p:spPr>
          <a:xfrm rot="-5400000">
            <a:off x="-473262" y="3268793"/>
            <a:ext cx="288074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 dirty="0" err="1" smtClean="0">
                <a:solidFill>
                  <a:srgbClr val="F0EEF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Conclusions</a:t>
            </a:r>
            <a:endParaRPr sz="2400" b="1" dirty="0">
              <a:solidFill>
                <a:srgbClr val="F0EEF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  <p:extLst>
      <p:ext uri="{BB962C8B-B14F-4D97-AF65-F5344CB8AC3E}">
        <p14:creationId xmlns:p14="http://schemas.microsoft.com/office/powerpoint/2010/main" val="83193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5" name="Google Shape;665;p12"/>
          <p:cNvGrpSpPr/>
          <p:nvPr/>
        </p:nvGrpSpPr>
        <p:grpSpPr>
          <a:xfrm>
            <a:off x="975165" y="0"/>
            <a:ext cx="11216836" cy="6858000"/>
            <a:chOff x="-290920" y="0"/>
            <a:chExt cx="12482921" cy="6858000"/>
          </a:xfrm>
        </p:grpSpPr>
        <p:sp>
          <p:nvSpPr>
            <p:cNvPr id="666" name="Google Shape;666;p12"/>
            <p:cNvSpPr/>
            <p:nvPr/>
          </p:nvSpPr>
          <p:spPr>
            <a:xfrm>
              <a:off x="-290920" y="0"/>
              <a:ext cx="1248292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7" name="Google Shape;667;p12"/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8" name="Google Shape;668;p12"/>
            <p:cNvSpPr txBox="1"/>
            <p:nvPr/>
          </p:nvSpPr>
          <p:spPr>
            <a:xfrm rot="-5400000">
              <a:off x="10872792" y="3194734"/>
              <a:ext cx="199208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3600" b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About</a:t>
              </a:r>
              <a:endParaRPr sz="3600" b="1">
                <a:solidFill>
                  <a:srgbClr val="F0EEF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669" name="Google Shape;669;p1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11129999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70" name="Google Shape;670;p12"/>
          <p:cNvGrpSpPr/>
          <p:nvPr/>
        </p:nvGrpSpPr>
        <p:grpSpPr>
          <a:xfrm>
            <a:off x="1492872" y="-2"/>
            <a:ext cx="10286437" cy="6858000"/>
            <a:chOff x="213096" y="0"/>
            <a:chExt cx="11447504" cy="6858000"/>
          </a:xfrm>
        </p:grpSpPr>
        <p:sp>
          <p:nvSpPr>
            <p:cNvPr id="671" name="Google Shape;671;p12"/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2" name="Google Shape;672;p12"/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3" name="Google Shape;673;p12"/>
            <p:cNvSpPr txBox="1"/>
            <p:nvPr/>
          </p:nvSpPr>
          <p:spPr>
            <a:xfrm rot="-5400000">
              <a:off x="10341391" y="3105834"/>
              <a:ext cx="199208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3600" b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EDA</a:t>
              </a:r>
              <a:endParaRPr sz="3600" b="1">
                <a:solidFill>
                  <a:srgbClr val="F0EEF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674" name="Google Shape;674;p1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10600933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75" name="Google Shape;675;p12"/>
          <p:cNvGrpSpPr/>
          <p:nvPr/>
        </p:nvGrpSpPr>
        <p:grpSpPr>
          <a:xfrm>
            <a:off x="2450217" y="0"/>
            <a:ext cx="8881467" cy="6858000"/>
            <a:chOff x="491575" y="0"/>
            <a:chExt cx="9961092" cy="6858000"/>
          </a:xfrm>
        </p:grpSpPr>
        <p:sp>
          <p:nvSpPr>
            <p:cNvPr id="676" name="Google Shape;676;p12"/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7" name="Google Shape;677;p12"/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8" name="Google Shape;678;p12"/>
            <p:cNvSpPr txBox="1"/>
            <p:nvPr/>
          </p:nvSpPr>
          <p:spPr>
            <a:xfrm rot="-5400000">
              <a:off x="9117129" y="3189611"/>
              <a:ext cx="199208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3600" b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BoW</a:t>
              </a:r>
              <a:endParaRPr sz="3600" b="1">
                <a:solidFill>
                  <a:srgbClr val="F0EEF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679" name="Google Shape;679;p1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9385467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80" name="Google Shape;680;p12"/>
          <p:cNvSpPr/>
          <p:nvPr/>
        </p:nvSpPr>
        <p:spPr>
          <a:xfrm>
            <a:off x="-6696093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rgbClr val="595959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81" name="Google Shape;681;p12"/>
          <p:cNvGrpSpPr/>
          <p:nvPr/>
        </p:nvGrpSpPr>
        <p:grpSpPr>
          <a:xfrm>
            <a:off x="-6372459" y="-1"/>
            <a:ext cx="8692331" cy="6858000"/>
            <a:chOff x="718505" y="-1"/>
            <a:chExt cx="8692331" cy="6858000"/>
          </a:xfrm>
        </p:grpSpPr>
        <p:sp>
          <p:nvSpPr>
            <p:cNvPr id="682" name="Google Shape;682;p12"/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3" name="Google Shape;683;p12"/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4" name="Google Shape;684;p12"/>
            <p:cNvSpPr txBox="1"/>
            <p:nvPr/>
          </p:nvSpPr>
          <p:spPr>
            <a:xfrm rot="16200000">
              <a:off x="7828944" y="3273276"/>
              <a:ext cx="2517457" cy="4616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400" b="1" dirty="0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TV </a:t>
              </a:r>
              <a:r>
                <a:rPr lang="es-ES" sz="2400" b="1" dirty="0" err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Modeling</a:t>
              </a:r>
              <a:endParaRPr sz="2400" b="1" dirty="0">
                <a:solidFill>
                  <a:srgbClr val="F0EEF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685" name="Google Shape;685;p1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8340472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86" name="Google Shape;686;p12"/>
          <p:cNvGrpSpPr/>
          <p:nvPr/>
        </p:nvGrpSpPr>
        <p:grpSpPr>
          <a:xfrm>
            <a:off x="-8128998" y="-1"/>
            <a:ext cx="9927504" cy="6858000"/>
            <a:chOff x="-9337032" y="-1"/>
            <a:chExt cx="9927504" cy="6858000"/>
          </a:xfrm>
        </p:grpSpPr>
        <p:sp>
          <p:nvSpPr>
            <p:cNvPr id="687" name="Google Shape;687;p12"/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8" name="Google Shape;688;p12"/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E495F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89" name="Google Shape;689;p1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-491912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90" name="Google Shape;690;p12"/>
          <p:cNvSpPr txBox="1">
            <a:spLocks noGrp="1"/>
          </p:cNvSpPr>
          <p:nvPr>
            <p:ph type="sldNum" idx="12"/>
          </p:nvPr>
        </p:nvSpPr>
        <p:spPr>
          <a:xfrm>
            <a:off x="9446013" y="63522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13</a:t>
            </a:fld>
            <a:endParaRPr dirty="0"/>
          </a:p>
        </p:txBody>
      </p:sp>
      <p:sp>
        <p:nvSpPr>
          <p:cNvPr id="691" name="Google Shape;691;p12"/>
          <p:cNvSpPr txBox="1"/>
          <p:nvPr/>
        </p:nvSpPr>
        <p:spPr>
          <a:xfrm rot="-5400000">
            <a:off x="347499" y="3263067"/>
            <a:ext cx="2316529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 dirty="0" smtClean="0">
                <a:solidFill>
                  <a:srgbClr val="F0EEF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Red Neuronal</a:t>
            </a:r>
            <a:endParaRPr sz="2400" b="1" dirty="0">
              <a:solidFill>
                <a:srgbClr val="F0EEF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692" name="Google Shape;692;p12"/>
          <p:cNvGrpSpPr/>
          <p:nvPr/>
        </p:nvGrpSpPr>
        <p:grpSpPr>
          <a:xfrm>
            <a:off x="2315146" y="0"/>
            <a:ext cx="8525593" cy="6858000"/>
            <a:chOff x="491575" y="0"/>
            <a:chExt cx="9574200" cy="6858000"/>
          </a:xfrm>
        </p:grpSpPr>
        <p:sp>
          <p:nvSpPr>
            <p:cNvPr id="693" name="Google Shape;693;p12"/>
            <p:cNvSpPr/>
            <p:nvPr/>
          </p:nvSpPr>
          <p:spPr>
            <a:xfrm>
              <a:off x="491575" y="0"/>
              <a:ext cx="957420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4" name="Google Shape;694;p12"/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5" name="Google Shape;695;p12"/>
            <p:cNvSpPr txBox="1"/>
            <p:nvPr/>
          </p:nvSpPr>
          <p:spPr>
            <a:xfrm rot="16200000">
              <a:off x="8483658" y="3273207"/>
              <a:ext cx="2517600" cy="4616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400" b="1" dirty="0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CV </a:t>
              </a:r>
              <a:r>
                <a:rPr lang="es-ES" sz="2400" b="1" dirty="0" err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Modeling</a:t>
              </a:r>
              <a:endParaRPr sz="2400" b="1" dirty="0">
                <a:solidFill>
                  <a:srgbClr val="F0EEF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sp>
        <p:nvSpPr>
          <p:cNvPr id="699" name="Google Shape;699;p12"/>
          <p:cNvSpPr/>
          <p:nvPr/>
        </p:nvSpPr>
        <p:spPr>
          <a:xfrm>
            <a:off x="4985797" y="195247"/>
            <a:ext cx="2170800" cy="5274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700;p12"/>
          <p:cNvSpPr txBox="1"/>
          <p:nvPr/>
        </p:nvSpPr>
        <p:spPr>
          <a:xfrm>
            <a:off x="5159003" y="254922"/>
            <a:ext cx="181585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ES" sz="1800" b="1" dirty="0" err="1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Naibe</a:t>
            </a:r>
            <a:r>
              <a:rPr lang="es-ES" sz="1800" b="1" dirty="0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s-ES" sz="1800" b="1" dirty="0" err="1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Bayes</a:t>
            </a:r>
            <a:endParaRPr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1" name="Google Shape;701;p12"/>
          <p:cNvSpPr/>
          <p:nvPr/>
        </p:nvSpPr>
        <p:spPr>
          <a:xfrm>
            <a:off x="2343202" y="4655044"/>
            <a:ext cx="2092641" cy="5274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2" name="Google Shape;702;p12"/>
          <p:cNvSpPr txBox="1"/>
          <p:nvPr/>
        </p:nvSpPr>
        <p:spPr>
          <a:xfrm>
            <a:off x="2451312" y="4709159"/>
            <a:ext cx="2080876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dirty="0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KNN </a:t>
            </a:r>
            <a:r>
              <a:rPr lang="es-ES" sz="1800" dirty="0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(12 vecinos)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0" name="Google Shape;194;p3"/>
          <p:cNvGrpSpPr/>
          <p:nvPr/>
        </p:nvGrpSpPr>
        <p:grpSpPr>
          <a:xfrm>
            <a:off x="-8669146" y="0"/>
            <a:ext cx="9923504" cy="6858000"/>
            <a:chOff x="-9337032" y="-1"/>
            <a:chExt cx="9923504" cy="6858000"/>
          </a:xfrm>
        </p:grpSpPr>
        <p:sp>
          <p:nvSpPr>
            <p:cNvPr id="41" name="Google Shape;195;p3"/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197;p3"/>
            <p:cNvSpPr txBox="1"/>
            <p:nvPr/>
          </p:nvSpPr>
          <p:spPr>
            <a:xfrm rot="-5400000">
              <a:off x="-738260" y="3189608"/>
              <a:ext cx="199208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F0EEF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sp>
        <p:nvSpPr>
          <p:cNvPr id="43" name="Google Shape;154;p2"/>
          <p:cNvSpPr/>
          <p:nvPr/>
        </p:nvSpPr>
        <p:spPr>
          <a:xfrm>
            <a:off x="85958" y="2319146"/>
            <a:ext cx="1168400" cy="2360918"/>
          </a:xfrm>
          <a:custGeom>
            <a:avLst/>
            <a:gdLst/>
            <a:ahLst/>
            <a:cxnLst/>
            <a:rect l="l" t="t" r="r" b="b"/>
            <a:pathLst>
              <a:path w="1168400" h="2360918" extrusionOk="0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rgbClr val="00A0A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203;p3"/>
          <p:cNvSpPr txBox="1"/>
          <p:nvPr/>
        </p:nvSpPr>
        <p:spPr>
          <a:xfrm rot="-5400000">
            <a:off x="-473262" y="3268793"/>
            <a:ext cx="288074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 dirty="0" err="1" smtClean="0">
                <a:solidFill>
                  <a:srgbClr val="F0EEF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Conclusions</a:t>
            </a:r>
            <a:endParaRPr sz="2400" b="1" dirty="0">
              <a:solidFill>
                <a:srgbClr val="F0EEF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45" name="Google Shape;782;p13"/>
          <p:cNvPicPr preferRelativeResize="0"/>
          <p:nvPr/>
        </p:nvPicPr>
        <p:blipFill rotWithShape="1">
          <a:blip r:embed="rId4">
            <a:alphaModFix/>
          </a:blip>
          <a:srcRect l="8307" t="23256" r="28708" b="14527"/>
          <a:stretch/>
        </p:blipFill>
        <p:spPr>
          <a:xfrm>
            <a:off x="4532614" y="3893200"/>
            <a:ext cx="5227248" cy="290295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46" name="Google Shape;787;p13"/>
          <p:cNvPicPr preferRelativeResize="0"/>
          <p:nvPr/>
        </p:nvPicPr>
        <p:blipFill rotWithShape="1">
          <a:blip r:embed="rId5">
            <a:alphaModFix/>
          </a:blip>
          <a:srcRect l="8015" t="28017" r="29020" b="10337"/>
          <a:stretch/>
        </p:blipFill>
        <p:spPr>
          <a:xfrm>
            <a:off x="3279805" y="821353"/>
            <a:ext cx="5173537" cy="2847731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47" name="Google Shape;781;p13"/>
          <p:cNvSpPr/>
          <p:nvPr/>
        </p:nvSpPr>
        <p:spPr>
          <a:xfrm>
            <a:off x="7676397" y="336983"/>
            <a:ext cx="2940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>
                <a:solidFill>
                  <a:srgbClr val="03A1A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CURVA ROC</a:t>
            </a:r>
            <a:endParaRPr sz="2000" dirty="0">
              <a:solidFill>
                <a:srgbClr val="03A1A4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  <p:extLst>
      <p:ext uri="{BB962C8B-B14F-4D97-AF65-F5344CB8AC3E}">
        <p14:creationId xmlns:p14="http://schemas.microsoft.com/office/powerpoint/2010/main" val="185215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2" name="Google Shape;792;p14"/>
          <p:cNvGrpSpPr/>
          <p:nvPr/>
        </p:nvGrpSpPr>
        <p:grpSpPr>
          <a:xfrm>
            <a:off x="-290920" y="0"/>
            <a:ext cx="12482921" cy="6858000"/>
            <a:chOff x="-290920" y="0"/>
            <a:chExt cx="12482921" cy="6858000"/>
          </a:xfrm>
        </p:grpSpPr>
        <p:sp>
          <p:nvSpPr>
            <p:cNvPr id="793" name="Google Shape;793;p14"/>
            <p:cNvSpPr/>
            <p:nvPr/>
          </p:nvSpPr>
          <p:spPr>
            <a:xfrm>
              <a:off x="-290920" y="0"/>
              <a:ext cx="1248292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4" name="Google Shape;794;p14"/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5" name="Google Shape;795;p14"/>
            <p:cNvSpPr txBox="1"/>
            <p:nvPr/>
          </p:nvSpPr>
          <p:spPr>
            <a:xfrm rot="-5400000">
              <a:off x="10872792" y="3194734"/>
              <a:ext cx="199208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3600" b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About</a:t>
              </a:r>
              <a:endParaRPr sz="3600" b="1">
                <a:solidFill>
                  <a:srgbClr val="F0EEF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796" name="Google Shape;796;p1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11129999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97" name="Google Shape;797;p14"/>
          <p:cNvGrpSpPr/>
          <p:nvPr/>
        </p:nvGrpSpPr>
        <p:grpSpPr>
          <a:xfrm>
            <a:off x="226788" y="-2"/>
            <a:ext cx="11447504" cy="6858000"/>
            <a:chOff x="213096" y="0"/>
            <a:chExt cx="11447504" cy="6858000"/>
          </a:xfrm>
        </p:grpSpPr>
        <p:sp>
          <p:nvSpPr>
            <p:cNvPr id="798" name="Google Shape;798;p14"/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9" name="Google Shape;799;p14"/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0" name="Google Shape;800;p14"/>
            <p:cNvSpPr txBox="1"/>
            <p:nvPr/>
          </p:nvSpPr>
          <p:spPr>
            <a:xfrm rot="-5400000">
              <a:off x="10341391" y="3105834"/>
              <a:ext cx="199208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3600" b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EDA</a:t>
              </a:r>
              <a:endParaRPr sz="3600" b="1">
                <a:solidFill>
                  <a:srgbClr val="F0EEF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801" name="Google Shape;801;p1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10600933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02" name="Google Shape;802;p14"/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803" name="Google Shape;803;p14"/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4" name="Google Shape;804;p14"/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5" name="Google Shape;805;p14"/>
            <p:cNvSpPr txBox="1"/>
            <p:nvPr/>
          </p:nvSpPr>
          <p:spPr>
            <a:xfrm rot="-5400000">
              <a:off x="9117129" y="3189611"/>
              <a:ext cx="199208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3600" b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BoW</a:t>
              </a:r>
              <a:endParaRPr sz="3600" b="1">
                <a:solidFill>
                  <a:srgbClr val="F0EEF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806" name="Google Shape;806;p1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9385467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07" name="Google Shape;807;p14"/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rgbClr val="595959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08" name="Google Shape;808;p14"/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809" name="Google Shape;809;p14"/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0" name="Google Shape;810;p14"/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1" name="Google Shape;811;p14"/>
            <p:cNvSpPr txBox="1"/>
            <p:nvPr/>
          </p:nvSpPr>
          <p:spPr>
            <a:xfrm rot="16200000">
              <a:off x="8480073" y="3269583"/>
              <a:ext cx="2524846" cy="4616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400" b="1" dirty="0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CV </a:t>
              </a:r>
              <a:r>
                <a:rPr lang="es-ES" sz="2400" b="1" dirty="0" err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Modeling</a:t>
              </a:r>
              <a:endParaRPr sz="2400" b="1" dirty="0">
                <a:solidFill>
                  <a:srgbClr val="F0EEF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812" name="Google Shape;812;p1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8992269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13" name="Google Shape;813;p14"/>
          <p:cNvGrpSpPr/>
          <p:nvPr/>
        </p:nvGrpSpPr>
        <p:grpSpPr>
          <a:xfrm>
            <a:off x="-1780364" y="0"/>
            <a:ext cx="11860720" cy="6858000"/>
            <a:chOff x="-2449883" y="-1"/>
            <a:chExt cx="11860720" cy="6858000"/>
          </a:xfrm>
        </p:grpSpPr>
        <p:sp>
          <p:nvSpPr>
            <p:cNvPr id="814" name="Google Shape;814;p14"/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5" name="Google Shape;815;p14"/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6" name="Google Shape;816;p14"/>
            <p:cNvSpPr txBox="1"/>
            <p:nvPr/>
          </p:nvSpPr>
          <p:spPr>
            <a:xfrm rot="16200000">
              <a:off x="7876684" y="3280265"/>
              <a:ext cx="2422200" cy="4616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400" b="1" dirty="0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TV </a:t>
              </a:r>
              <a:r>
                <a:rPr lang="es-ES" sz="2400" b="1" dirty="0" err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Modeling</a:t>
              </a:r>
              <a:endParaRPr sz="2400" b="1" dirty="0">
                <a:solidFill>
                  <a:srgbClr val="F0EEF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grpSp>
        <p:nvGrpSpPr>
          <p:cNvPr id="818" name="Google Shape;818;p14"/>
          <p:cNvGrpSpPr/>
          <p:nvPr/>
        </p:nvGrpSpPr>
        <p:grpSpPr>
          <a:xfrm>
            <a:off x="-8222778" y="-1"/>
            <a:ext cx="9927504" cy="6858000"/>
            <a:chOff x="-9337032" y="-1"/>
            <a:chExt cx="9927504" cy="6858000"/>
          </a:xfrm>
        </p:grpSpPr>
        <p:sp>
          <p:nvSpPr>
            <p:cNvPr id="819" name="Google Shape;819;p14"/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0" name="Google Shape;820;p14"/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E495F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31" name="Google Shape;831;p14"/>
          <p:cNvSpPr txBox="1">
            <a:spLocks noGrp="1"/>
          </p:cNvSpPr>
          <p:nvPr>
            <p:ph type="sldNum" idx="12"/>
          </p:nvPr>
        </p:nvSpPr>
        <p:spPr>
          <a:xfrm>
            <a:off x="933742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14</a:t>
            </a:fld>
            <a:endParaRPr dirty="0"/>
          </a:p>
        </p:txBody>
      </p:sp>
      <p:sp>
        <p:nvSpPr>
          <p:cNvPr id="832" name="Google Shape;832;p14"/>
          <p:cNvSpPr txBox="1"/>
          <p:nvPr/>
        </p:nvSpPr>
        <p:spPr>
          <a:xfrm rot="-5400000">
            <a:off x="443589" y="3131926"/>
            <a:ext cx="2316529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 dirty="0" smtClean="0">
                <a:solidFill>
                  <a:srgbClr val="F0EEF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Red Neuronal</a:t>
            </a:r>
            <a:endParaRPr sz="2400" b="1" dirty="0">
              <a:solidFill>
                <a:srgbClr val="F0EEF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rgbClr val="F0EEF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833" name="Google Shape;833;p14"/>
          <p:cNvSpPr/>
          <p:nvPr/>
        </p:nvSpPr>
        <p:spPr>
          <a:xfrm>
            <a:off x="1786605" y="470033"/>
            <a:ext cx="8099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03A1A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IMPLEMENTACION TFIDFVECTORIZER</a:t>
            </a:r>
            <a:endParaRPr sz="1800">
              <a:solidFill>
                <a:srgbClr val="03A1A4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aphicFrame>
        <p:nvGraphicFramePr>
          <p:cNvPr id="834" name="Google Shape;834;p14"/>
          <p:cNvGraphicFramePr/>
          <p:nvPr>
            <p:extLst>
              <p:ext uri="{D42A27DB-BD31-4B8C-83A1-F6EECF244321}">
                <p14:modId xmlns:p14="http://schemas.microsoft.com/office/powerpoint/2010/main" val="4096171875"/>
              </p:ext>
            </p:extLst>
          </p:nvPr>
        </p:nvGraphicFramePr>
        <p:xfrm>
          <a:off x="3161561" y="2165654"/>
          <a:ext cx="5248425" cy="2864375"/>
        </p:xfrm>
        <a:graphic>
          <a:graphicData uri="http://schemas.openxmlformats.org/drawingml/2006/table">
            <a:tbl>
              <a:tblPr>
                <a:noFill/>
                <a:tableStyleId>{AE2C64F0-9B3A-47B5-A1D2-3DA2F52552B7}</a:tableStyleId>
              </a:tblPr>
              <a:tblGrid>
                <a:gridCol w="1749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9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9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0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dirty="0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METRICS</a:t>
                      </a:r>
                      <a:endParaRPr dirty="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NAIBE BAYES</a:t>
                      </a:r>
                      <a:endParaRPr b="1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>
                    <a:gradFill flip="none" rotWithShape="1">
                      <a:gsLst>
                        <a:gs pos="0">
                          <a:schemeClr val="accent5">
                            <a:lumMod val="60000"/>
                            <a:lumOff val="40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dirty="0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KNN</a:t>
                      </a:r>
                      <a:endParaRPr dirty="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8575">
                <a:tc>
                  <a:txBody>
                    <a:bodyPr/>
                    <a:lstStyle/>
                    <a:p>
                      <a:pPr marL="28575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wentieth Century"/>
                        <a:buChar char="✔"/>
                      </a:pPr>
                      <a:r>
                        <a:rPr lang="es-ES" sz="1800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Accuracy</a:t>
                      </a:r>
                      <a:endParaRPr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0.89</a:t>
                      </a:r>
                      <a:endParaRPr b="1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>
                    <a:gradFill flip="none" rotWithShape="1">
                      <a:gsLst>
                        <a:gs pos="0">
                          <a:schemeClr val="accent5">
                            <a:lumMod val="60000"/>
                            <a:lumOff val="40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0.78</a:t>
                      </a:r>
                      <a:endParaRPr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8575">
                <a:tc>
                  <a:txBody>
                    <a:bodyPr/>
                    <a:lstStyle/>
                    <a:p>
                      <a:pPr marL="28575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wentieth Century"/>
                        <a:buChar char="✔"/>
                      </a:pPr>
                      <a:r>
                        <a:rPr lang="es-ES" sz="1800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Precisión</a:t>
                      </a:r>
                      <a:endParaRPr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0.90</a:t>
                      </a:r>
                      <a:endParaRPr b="1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>
                    <a:gradFill flip="none" rotWithShape="1">
                      <a:gsLst>
                        <a:gs pos="0">
                          <a:schemeClr val="accent5">
                            <a:lumMod val="60000"/>
                            <a:lumOff val="40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0.83</a:t>
                      </a:r>
                      <a:endParaRPr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8575">
                <a:tc>
                  <a:txBody>
                    <a:bodyPr/>
                    <a:lstStyle/>
                    <a:p>
                      <a:pPr marL="28575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wentieth Century"/>
                        <a:buChar char="✔"/>
                      </a:pPr>
                      <a:r>
                        <a:rPr lang="es-ES" sz="1800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Recall</a:t>
                      </a:r>
                      <a:endParaRPr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0.87</a:t>
                      </a:r>
                      <a:endParaRPr b="1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>
                    <a:gradFill flip="none" rotWithShape="1">
                      <a:gsLst>
                        <a:gs pos="0">
                          <a:schemeClr val="accent5">
                            <a:lumMod val="60000"/>
                            <a:lumOff val="40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0.70</a:t>
                      </a:r>
                      <a:endParaRPr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8575">
                <a:tc>
                  <a:txBody>
                    <a:bodyPr/>
                    <a:lstStyle/>
                    <a:p>
                      <a:pPr marL="28575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wentieth Century"/>
                        <a:buChar char="✔"/>
                      </a:pPr>
                      <a:r>
                        <a:rPr lang="es-ES" sz="1800" dirty="0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F1 score</a:t>
                      </a:r>
                      <a:endParaRPr sz="1800" dirty="0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089</a:t>
                      </a:r>
                      <a:endParaRPr b="1" dirty="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>
                    <a:gradFill flip="none" rotWithShape="1">
                      <a:gsLst>
                        <a:gs pos="0">
                          <a:schemeClr val="accent5">
                            <a:lumMod val="60000"/>
                            <a:lumOff val="40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dirty="0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0.76</a:t>
                      </a:r>
                      <a:endParaRPr dirty="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45" name="Google Shape;194;p3"/>
          <p:cNvGrpSpPr/>
          <p:nvPr/>
        </p:nvGrpSpPr>
        <p:grpSpPr>
          <a:xfrm>
            <a:off x="-8727761" y="0"/>
            <a:ext cx="9923504" cy="6858000"/>
            <a:chOff x="-9337032" y="-1"/>
            <a:chExt cx="9923504" cy="6858000"/>
          </a:xfrm>
        </p:grpSpPr>
        <p:sp>
          <p:nvSpPr>
            <p:cNvPr id="46" name="Google Shape;195;p3"/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197;p3"/>
            <p:cNvSpPr txBox="1"/>
            <p:nvPr/>
          </p:nvSpPr>
          <p:spPr>
            <a:xfrm rot="-5400000">
              <a:off x="-738260" y="3189608"/>
              <a:ext cx="199208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F0EEF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sp>
        <p:nvSpPr>
          <p:cNvPr id="48" name="Google Shape;154;p2"/>
          <p:cNvSpPr/>
          <p:nvPr/>
        </p:nvSpPr>
        <p:spPr>
          <a:xfrm>
            <a:off x="27343" y="2319146"/>
            <a:ext cx="1168400" cy="2360918"/>
          </a:xfrm>
          <a:custGeom>
            <a:avLst/>
            <a:gdLst/>
            <a:ahLst/>
            <a:cxnLst/>
            <a:rect l="l" t="t" r="r" b="b"/>
            <a:pathLst>
              <a:path w="1168400" h="2360918" extrusionOk="0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rgbClr val="00A0A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203;p3"/>
          <p:cNvSpPr txBox="1"/>
          <p:nvPr/>
        </p:nvSpPr>
        <p:spPr>
          <a:xfrm rot="-5400000">
            <a:off x="-543600" y="3268793"/>
            <a:ext cx="288074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 dirty="0" err="1" smtClean="0">
                <a:solidFill>
                  <a:srgbClr val="F0EEF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Conclusions</a:t>
            </a:r>
            <a:endParaRPr sz="2400" b="1" dirty="0">
              <a:solidFill>
                <a:srgbClr val="F0EEF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0" name="Google Shape;699;p12"/>
          <p:cNvSpPr/>
          <p:nvPr/>
        </p:nvSpPr>
        <p:spPr>
          <a:xfrm>
            <a:off x="3144141" y="1201471"/>
            <a:ext cx="2170800" cy="527400"/>
          </a:xfrm>
          <a:prstGeom prst="roundRect">
            <a:avLst>
              <a:gd name="adj" fmla="val 16667"/>
            </a:avLst>
          </a:prstGeom>
          <a:solidFill>
            <a:schemeClr val="accent6">
              <a:lumMod val="20000"/>
              <a:lumOff val="8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700;p12"/>
          <p:cNvSpPr txBox="1"/>
          <p:nvPr/>
        </p:nvSpPr>
        <p:spPr>
          <a:xfrm>
            <a:off x="3317347" y="1261146"/>
            <a:ext cx="181585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ES" sz="1800" b="1" dirty="0" err="1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Naibe</a:t>
            </a:r>
            <a:r>
              <a:rPr lang="es-ES" sz="1800" b="1" dirty="0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s-ES" sz="1800" b="1" dirty="0" err="1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Bayes</a:t>
            </a:r>
            <a:endParaRPr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701;p12"/>
          <p:cNvSpPr/>
          <p:nvPr/>
        </p:nvSpPr>
        <p:spPr>
          <a:xfrm>
            <a:off x="6165164" y="1195446"/>
            <a:ext cx="2170800" cy="527400"/>
          </a:xfrm>
          <a:prstGeom prst="roundRect">
            <a:avLst>
              <a:gd name="adj" fmla="val 16667"/>
            </a:avLst>
          </a:prstGeom>
          <a:solidFill>
            <a:schemeClr val="accent6">
              <a:lumMod val="20000"/>
              <a:lumOff val="8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702;p12"/>
          <p:cNvSpPr txBox="1"/>
          <p:nvPr/>
        </p:nvSpPr>
        <p:spPr>
          <a:xfrm>
            <a:off x="6226381" y="1249561"/>
            <a:ext cx="2170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KNN </a:t>
            </a:r>
            <a:r>
              <a:rPr lang="es-ES" sz="1800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(12 vecinos)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2" name="Google Shape;792;p14"/>
          <p:cNvGrpSpPr/>
          <p:nvPr/>
        </p:nvGrpSpPr>
        <p:grpSpPr>
          <a:xfrm>
            <a:off x="-290920" y="0"/>
            <a:ext cx="12482921" cy="6858000"/>
            <a:chOff x="-290920" y="0"/>
            <a:chExt cx="12482921" cy="6858000"/>
          </a:xfrm>
        </p:grpSpPr>
        <p:sp>
          <p:nvSpPr>
            <p:cNvPr id="793" name="Google Shape;793;p14"/>
            <p:cNvSpPr/>
            <p:nvPr/>
          </p:nvSpPr>
          <p:spPr>
            <a:xfrm>
              <a:off x="-290920" y="0"/>
              <a:ext cx="1248292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4" name="Google Shape;794;p14"/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5" name="Google Shape;795;p14"/>
            <p:cNvSpPr txBox="1"/>
            <p:nvPr/>
          </p:nvSpPr>
          <p:spPr>
            <a:xfrm rot="-5400000">
              <a:off x="10872792" y="3194734"/>
              <a:ext cx="199208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3600" b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About</a:t>
              </a:r>
              <a:endParaRPr sz="3600" b="1">
                <a:solidFill>
                  <a:srgbClr val="F0EEF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796" name="Google Shape;796;p1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11129999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97" name="Google Shape;797;p14"/>
          <p:cNvGrpSpPr/>
          <p:nvPr/>
        </p:nvGrpSpPr>
        <p:grpSpPr>
          <a:xfrm>
            <a:off x="226788" y="-2"/>
            <a:ext cx="11447504" cy="6858000"/>
            <a:chOff x="213096" y="0"/>
            <a:chExt cx="11447504" cy="6858000"/>
          </a:xfrm>
        </p:grpSpPr>
        <p:sp>
          <p:nvSpPr>
            <p:cNvPr id="798" name="Google Shape;798;p14"/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9" name="Google Shape;799;p14"/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0" name="Google Shape;800;p14"/>
            <p:cNvSpPr txBox="1"/>
            <p:nvPr/>
          </p:nvSpPr>
          <p:spPr>
            <a:xfrm rot="-5400000">
              <a:off x="10341391" y="3105834"/>
              <a:ext cx="199208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3600" b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EDA</a:t>
              </a:r>
              <a:endParaRPr sz="3600" b="1">
                <a:solidFill>
                  <a:srgbClr val="F0EEF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801" name="Google Shape;801;p1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10600933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02" name="Google Shape;802;p14"/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803" name="Google Shape;803;p14"/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4" name="Google Shape;804;p14"/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5" name="Google Shape;805;p14"/>
            <p:cNvSpPr txBox="1"/>
            <p:nvPr/>
          </p:nvSpPr>
          <p:spPr>
            <a:xfrm rot="-5400000">
              <a:off x="9117129" y="3189611"/>
              <a:ext cx="199208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3600" b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BoW</a:t>
              </a:r>
              <a:endParaRPr sz="3600" b="1">
                <a:solidFill>
                  <a:srgbClr val="F0EEF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806" name="Google Shape;806;p1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9385467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07" name="Google Shape;807;p14"/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rgbClr val="595959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08" name="Google Shape;808;p14"/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809" name="Google Shape;809;p14"/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0" name="Google Shape;810;p14"/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1" name="Google Shape;811;p14"/>
            <p:cNvSpPr txBox="1"/>
            <p:nvPr/>
          </p:nvSpPr>
          <p:spPr>
            <a:xfrm rot="16200000">
              <a:off x="8480073" y="3269583"/>
              <a:ext cx="2524846" cy="4616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400" b="1" dirty="0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CV </a:t>
              </a:r>
              <a:r>
                <a:rPr lang="es-ES" sz="2400" b="1" dirty="0" err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Modeling</a:t>
              </a:r>
              <a:endParaRPr sz="2400" b="1" dirty="0">
                <a:solidFill>
                  <a:srgbClr val="F0EEF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812" name="Google Shape;812;p1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8992269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13" name="Google Shape;813;p14"/>
          <p:cNvGrpSpPr/>
          <p:nvPr/>
        </p:nvGrpSpPr>
        <p:grpSpPr>
          <a:xfrm>
            <a:off x="-1780364" y="0"/>
            <a:ext cx="11860720" cy="6858000"/>
            <a:chOff x="-2449883" y="-1"/>
            <a:chExt cx="11860720" cy="6858000"/>
          </a:xfrm>
        </p:grpSpPr>
        <p:sp>
          <p:nvSpPr>
            <p:cNvPr id="814" name="Google Shape;814;p14"/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5" name="Google Shape;815;p14"/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6" name="Google Shape;816;p14"/>
            <p:cNvSpPr txBox="1"/>
            <p:nvPr/>
          </p:nvSpPr>
          <p:spPr>
            <a:xfrm rot="16200000">
              <a:off x="7876684" y="3280265"/>
              <a:ext cx="2422200" cy="4616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400" b="1" dirty="0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TV </a:t>
              </a:r>
              <a:r>
                <a:rPr lang="es-ES" sz="2400" b="1" dirty="0" err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Modeling</a:t>
              </a:r>
              <a:endParaRPr sz="2400" b="1" dirty="0">
                <a:solidFill>
                  <a:srgbClr val="F0EEF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grpSp>
        <p:nvGrpSpPr>
          <p:cNvPr id="818" name="Google Shape;818;p14"/>
          <p:cNvGrpSpPr/>
          <p:nvPr/>
        </p:nvGrpSpPr>
        <p:grpSpPr>
          <a:xfrm>
            <a:off x="-8222778" y="-1"/>
            <a:ext cx="9927504" cy="6858000"/>
            <a:chOff x="-9337032" y="-1"/>
            <a:chExt cx="9927504" cy="6858000"/>
          </a:xfrm>
        </p:grpSpPr>
        <p:sp>
          <p:nvSpPr>
            <p:cNvPr id="819" name="Google Shape;819;p14"/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0" name="Google Shape;820;p14"/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E495F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31" name="Google Shape;831;p14"/>
          <p:cNvSpPr txBox="1">
            <a:spLocks noGrp="1"/>
          </p:cNvSpPr>
          <p:nvPr>
            <p:ph type="sldNum" idx="12"/>
          </p:nvPr>
        </p:nvSpPr>
        <p:spPr>
          <a:xfrm>
            <a:off x="933742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15</a:t>
            </a:fld>
            <a:endParaRPr dirty="0"/>
          </a:p>
        </p:txBody>
      </p:sp>
      <p:sp>
        <p:nvSpPr>
          <p:cNvPr id="832" name="Google Shape;832;p14"/>
          <p:cNvSpPr txBox="1"/>
          <p:nvPr/>
        </p:nvSpPr>
        <p:spPr>
          <a:xfrm rot="-5400000">
            <a:off x="443589" y="3131926"/>
            <a:ext cx="2316529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 dirty="0" smtClean="0">
                <a:solidFill>
                  <a:srgbClr val="F0EEF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Red Neuronal</a:t>
            </a:r>
            <a:endParaRPr sz="2400" b="1" dirty="0">
              <a:solidFill>
                <a:srgbClr val="F0EEF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rgbClr val="F0EEF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45" name="Google Shape;194;p3"/>
          <p:cNvGrpSpPr/>
          <p:nvPr/>
        </p:nvGrpSpPr>
        <p:grpSpPr>
          <a:xfrm>
            <a:off x="-8727761" y="0"/>
            <a:ext cx="9923504" cy="6858000"/>
            <a:chOff x="-9337032" y="-1"/>
            <a:chExt cx="9923504" cy="6858000"/>
          </a:xfrm>
        </p:grpSpPr>
        <p:sp>
          <p:nvSpPr>
            <p:cNvPr id="46" name="Google Shape;195;p3"/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197;p3"/>
            <p:cNvSpPr txBox="1"/>
            <p:nvPr/>
          </p:nvSpPr>
          <p:spPr>
            <a:xfrm rot="-5400000">
              <a:off x="-738260" y="3189608"/>
              <a:ext cx="199208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F0EEF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sp>
        <p:nvSpPr>
          <p:cNvPr id="48" name="Google Shape;154;p2"/>
          <p:cNvSpPr/>
          <p:nvPr/>
        </p:nvSpPr>
        <p:spPr>
          <a:xfrm>
            <a:off x="27343" y="2319146"/>
            <a:ext cx="1168400" cy="2360918"/>
          </a:xfrm>
          <a:custGeom>
            <a:avLst/>
            <a:gdLst/>
            <a:ahLst/>
            <a:cxnLst/>
            <a:rect l="l" t="t" r="r" b="b"/>
            <a:pathLst>
              <a:path w="1168400" h="2360918" extrusionOk="0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rgbClr val="00A0A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203;p3"/>
          <p:cNvSpPr txBox="1"/>
          <p:nvPr/>
        </p:nvSpPr>
        <p:spPr>
          <a:xfrm rot="-5400000">
            <a:off x="-543600" y="3268793"/>
            <a:ext cx="288074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 dirty="0" err="1" smtClean="0">
                <a:solidFill>
                  <a:srgbClr val="F0EEF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Conclusions</a:t>
            </a:r>
            <a:endParaRPr sz="2400" b="1" dirty="0">
              <a:solidFill>
                <a:srgbClr val="F0EEF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0" name="Google Shape;699;p12"/>
          <p:cNvSpPr/>
          <p:nvPr/>
        </p:nvSpPr>
        <p:spPr>
          <a:xfrm>
            <a:off x="3490511" y="194314"/>
            <a:ext cx="2170800" cy="527400"/>
          </a:xfrm>
          <a:prstGeom prst="roundRect">
            <a:avLst>
              <a:gd name="adj" fmla="val 16667"/>
            </a:avLst>
          </a:prstGeom>
          <a:solidFill>
            <a:schemeClr val="accent6">
              <a:lumMod val="20000"/>
              <a:lumOff val="8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700;p12"/>
          <p:cNvSpPr txBox="1"/>
          <p:nvPr/>
        </p:nvSpPr>
        <p:spPr>
          <a:xfrm>
            <a:off x="3663717" y="253989"/>
            <a:ext cx="181585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ES" sz="1800" b="1" dirty="0" err="1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Naibe</a:t>
            </a:r>
            <a:r>
              <a:rPr lang="es-ES" sz="1800" b="1" dirty="0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s-ES" sz="1800" b="1" dirty="0" err="1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Bayes</a:t>
            </a:r>
            <a:endParaRPr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701;p12"/>
          <p:cNvSpPr/>
          <p:nvPr/>
        </p:nvSpPr>
        <p:spPr>
          <a:xfrm>
            <a:off x="1835797" y="5157846"/>
            <a:ext cx="2170800" cy="527400"/>
          </a:xfrm>
          <a:prstGeom prst="roundRect">
            <a:avLst>
              <a:gd name="adj" fmla="val 16667"/>
            </a:avLst>
          </a:prstGeom>
          <a:solidFill>
            <a:schemeClr val="accent6">
              <a:lumMod val="20000"/>
              <a:lumOff val="8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702;p12"/>
          <p:cNvSpPr txBox="1"/>
          <p:nvPr/>
        </p:nvSpPr>
        <p:spPr>
          <a:xfrm>
            <a:off x="1897014" y="5211961"/>
            <a:ext cx="2170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KNN </a:t>
            </a:r>
            <a:r>
              <a:rPr lang="es-ES" sz="1800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(12 vecinos)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781;p13"/>
          <p:cNvSpPr/>
          <p:nvPr/>
        </p:nvSpPr>
        <p:spPr>
          <a:xfrm>
            <a:off x="7125551" y="329276"/>
            <a:ext cx="2940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>
                <a:solidFill>
                  <a:srgbClr val="03A1A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CURVA ROC</a:t>
            </a:r>
            <a:endParaRPr sz="2000" dirty="0">
              <a:solidFill>
                <a:srgbClr val="03A1A4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44" name="Google Shape;8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2716" y="916028"/>
            <a:ext cx="4445149" cy="2494953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54" name="Google Shape;87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86695" y="4109863"/>
            <a:ext cx="4699807" cy="2611612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50486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2" name="Google Shape;792;p14"/>
          <p:cNvGrpSpPr/>
          <p:nvPr/>
        </p:nvGrpSpPr>
        <p:grpSpPr>
          <a:xfrm>
            <a:off x="-290920" y="0"/>
            <a:ext cx="12482921" cy="6858000"/>
            <a:chOff x="-290920" y="0"/>
            <a:chExt cx="12482921" cy="6858000"/>
          </a:xfrm>
        </p:grpSpPr>
        <p:sp>
          <p:nvSpPr>
            <p:cNvPr id="793" name="Google Shape;793;p14"/>
            <p:cNvSpPr/>
            <p:nvPr/>
          </p:nvSpPr>
          <p:spPr>
            <a:xfrm>
              <a:off x="-290920" y="0"/>
              <a:ext cx="1248292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4" name="Google Shape;794;p14"/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5" name="Google Shape;795;p14"/>
            <p:cNvSpPr txBox="1"/>
            <p:nvPr/>
          </p:nvSpPr>
          <p:spPr>
            <a:xfrm rot="-5400000">
              <a:off x="10872792" y="3194734"/>
              <a:ext cx="199208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3600" b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About</a:t>
              </a:r>
              <a:endParaRPr sz="3600" b="1">
                <a:solidFill>
                  <a:srgbClr val="F0EEF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796" name="Google Shape;796;p1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11129999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97" name="Google Shape;797;p14"/>
          <p:cNvGrpSpPr/>
          <p:nvPr/>
        </p:nvGrpSpPr>
        <p:grpSpPr>
          <a:xfrm>
            <a:off x="226788" y="-2"/>
            <a:ext cx="11447504" cy="6858000"/>
            <a:chOff x="213096" y="0"/>
            <a:chExt cx="11447504" cy="6858000"/>
          </a:xfrm>
        </p:grpSpPr>
        <p:sp>
          <p:nvSpPr>
            <p:cNvPr id="798" name="Google Shape;798;p14"/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9" name="Google Shape;799;p14"/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0" name="Google Shape;800;p14"/>
            <p:cNvSpPr txBox="1"/>
            <p:nvPr/>
          </p:nvSpPr>
          <p:spPr>
            <a:xfrm rot="-5400000">
              <a:off x="10341391" y="3105834"/>
              <a:ext cx="199208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3600" b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EDA</a:t>
              </a:r>
              <a:endParaRPr sz="3600" b="1">
                <a:solidFill>
                  <a:srgbClr val="F0EEF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801" name="Google Shape;801;p1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10600933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02" name="Google Shape;802;p14"/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803" name="Google Shape;803;p14"/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4" name="Google Shape;804;p14"/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5" name="Google Shape;805;p14"/>
            <p:cNvSpPr txBox="1"/>
            <p:nvPr/>
          </p:nvSpPr>
          <p:spPr>
            <a:xfrm rot="-5400000">
              <a:off x="9117129" y="3189611"/>
              <a:ext cx="199208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3600" b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BoW</a:t>
              </a:r>
              <a:endParaRPr sz="3600" b="1">
                <a:solidFill>
                  <a:srgbClr val="F0EEF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806" name="Google Shape;806;p1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9385467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07" name="Google Shape;807;p14"/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rgbClr val="595959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08" name="Google Shape;808;p14"/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809" name="Google Shape;809;p14"/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0" name="Google Shape;810;p14"/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1" name="Google Shape;811;p14"/>
            <p:cNvSpPr txBox="1"/>
            <p:nvPr/>
          </p:nvSpPr>
          <p:spPr>
            <a:xfrm rot="16200000">
              <a:off x="8480073" y="3269583"/>
              <a:ext cx="2524846" cy="4616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400" b="1" dirty="0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CV </a:t>
              </a:r>
              <a:r>
                <a:rPr lang="es-ES" sz="2400" b="1" dirty="0" err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Modeling</a:t>
              </a:r>
              <a:endParaRPr sz="2400" b="1" dirty="0">
                <a:solidFill>
                  <a:srgbClr val="F0EEF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812" name="Google Shape;812;p1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8992269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13" name="Google Shape;813;p14"/>
          <p:cNvGrpSpPr/>
          <p:nvPr/>
        </p:nvGrpSpPr>
        <p:grpSpPr>
          <a:xfrm>
            <a:off x="-1780364" y="0"/>
            <a:ext cx="11860720" cy="6858000"/>
            <a:chOff x="-2449883" y="-1"/>
            <a:chExt cx="11860720" cy="6858000"/>
          </a:xfrm>
        </p:grpSpPr>
        <p:sp>
          <p:nvSpPr>
            <p:cNvPr id="814" name="Google Shape;814;p14"/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5" name="Google Shape;815;p14"/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6" name="Google Shape;816;p14"/>
            <p:cNvSpPr txBox="1"/>
            <p:nvPr/>
          </p:nvSpPr>
          <p:spPr>
            <a:xfrm rot="16200000">
              <a:off x="7876684" y="3280265"/>
              <a:ext cx="2422200" cy="4616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400" b="1" dirty="0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TV </a:t>
              </a:r>
              <a:r>
                <a:rPr lang="es-ES" sz="2400" b="1" dirty="0" err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Modeling</a:t>
              </a:r>
              <a:endParaRPr sz="2400" b="1" dirty="0">
                <a:solidFill>
                  <a:srgbClr val="F0EEF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grpSp>
        <p:nvGrpSpPr>
          <p:cNvPr id="818" name="Google Shape;818;p14"/>
          <p:cNvGrpSpPr/>
          <p:nvPr/>
        </p:nvGrpSpPr>
        <p:grpSpPr>
          <a:xfrm>
            <a:off x="-501031" y="0"/>
            <a:ext cx="9927504" cy="6858000"/>
            <a:chOff x="-9337032" y="-1"/>
            <a:chExt cx="9927504" cy="6858000"/>
          </a:xfrm>
        </p:grpSpPr>
        <p:sp>
          <p:nvSpPr>
            <p:cNvPr id="819" name="Google Shape;819;p14"/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0" name="Google Shape;820;p14"/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E495F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31" name="Google Shape;831;p14"/>
          <p:cNvSpPr txBox="1">
            <a:spLocks noGrp="1"/>
          </p:cNvSpPr>
          <p:nvPr>
            <p:ph type="sldNum" idx="12"/>
          </p:nvPr>
        </p:nvSpPr>
        <p:spPr>
          <a:xfrm>
            <a:off x="933742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16</a:t>
            </a:fld>
            <a:endParaRPr dirty="0"/>
          </a:p>
        </p:txBody>
      </p:sp>
      <p:sp>
        <p:nvSpPr>
          <p:cNvPr id="832" name="Google Shape;832;p14"/>
          <p:cNvSpPr txBox="1"/>
          <p:nvPr/>
        </p:nvSpPr>
        <p:spPr>
          <a:xfrm rot="-5400000">
            <a:off x="443589" y="3131926"/>
            <a:ext cx="2316529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 dirty="0" smtClean="0">
                <a:solidFill>
                  <a:srgbClr val="F0EEF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Red Neuronal</a:t>
            </a:r>
            <a:endParaRPr sz="2400" b="1" dirty="0">
              <a:solidFill>
                <a:srgbClr val="F0EEF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rgbClr val="F0EEF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45" name="Google Shape;194;p3"/>
          <p:cNvGrpSpPr/>
          <p:nvPr/>
        </p:nvGrpSpPr>
        <p:grpSpPr>
          <a:xfrm>
            <a:off x="-8727761" y="0"/>
            <a:ext cx="9923504" cy="6858000"/>
            <a:chOff x="-9337032" y="-1"/>
            <a:chExt cx="9923504" cy="6858000"/>
          </a:xfrm>
        </p:grpSpPr>
        <p:sp>
          <p:nvSpPr>
            <p:cNvPr id="46" name="Google Shape;195;p3"/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197;p3"/>
            <p:cNvSpPr txBox="1"/>
            <p:nvPr/>
          </p:nvSpPr>
          <p:spPr>
            <a:xfrm rot="-5400000">
              <a:off x="-738260" y="3189608"/>
              <a:ext cx="199208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F0EEF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sp>
        <p:nvSpPr>
          <p:cNvPr id="48" name="Google Shape;154;p2"/>
          <p:cNvSpPr/>
          <p:nvPr/>
        </p:nvSpPr>
        <p:spPr>
          <a:xfrm>
            <a:off x="27343" y="2319146"/>
            <a:ext cx="1168400" cy="2360918"/>
          </a:xfrm>
          <a:custGeom>
            <a:avLst/>
            <a:gdLst/>
            <a:ahLst/>
            <a:cxnLst/>
            <a:rect l="l" t="t" r="r" b="b"/>
            <a:pathLst>
              <a:path w="1168400" h="2360918" extrusionOk="0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rgbClr val="00A0A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203;p3"/>
          <p:cNvSpPr txBox="1"/>
          <p:nvPr/>
        </p:nvSpPr>
        <p:spPr>
          <a:xfrm rot="-5400000">
            <a:off x="-543600" y="3268793"/>
            <a:ext cx="288074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 dirty="0" err="1" smtClean="0">
                <a:solidFill>
                  <a:srgbClr val="F0EEF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Conclusions</a:t>
            </a:r>
            <a:endParaRPr sz="2400" b="1" dirty="0">
              <a:solidFill>
                <a:srgbClr val="F0EEF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5" name="Google Shape;816;p14"/>
          <p:cNvSpPr txBox="1"/>
          <p:nvPr/>
        </p:nvSpPr>
        <p:spPr>
          <a:xfrm rot="16200000">
            <a:off x="7827276" y="3289286"/>
            <a:ext cx="2485439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 dirty="0" smtClean="0">
                <a:solidFill>
                  <a:srgbClr val="F0EEF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Red Neuronal</a:t>
            </a:r>
            <a:endParaRPr sz="2400" b="1" dirty="0">
              <a:solidFill>
                <a:srgbClr val="F0EEF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6" name="Google Shape;900;p16"/>
          <p:cNvSpPr txBox="1"/>
          <p:nvPr/>
        </p:nvSpPr>
        <p:spPr>
          <a:xfrm>
            <a:off x="1072484" y="2375400"/>
            <a:ext cx="24534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 b="1">
                <a:solidFill>
                  <a:srgbClr val="EF3078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Conv1D</a:t>
            </a:r>
            <a:endParaRPr sz="600"/>
          </a:p>
        </p:txBody>
      </p:sp>
      <p:sp>
        <p:nvSpPr>
          <p:cNvPr id="57" name="Google Shape;905;p16"/>
          <p:cNvSpPr txBox="1"/>
          <p:nvPr/>
        </p:nvSpPr>
        <p:spPr>
          <a:xfrm>
            <a:off x="641992" y="620450"/>
            <a:ext cx="33144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 b="1">
                <a:solidFill>
                  <a:srgbClr val="EF3078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Embedding</a:t>
            </a:r>
            <a:endParaRPr sz="100"/>
          </a:p>
        </p:txBody>
      </p:sp>
      <p:pic>
        <p:nvPicPr>
          <p:cNvPr id="58" name="Google Shape;90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28348" y="578050"/>
            <a:ext cx="4480046" cy="6127550"/>
          </a:xfrm>
          <a:prstGeom prst="rect">
            <a:avLst/>
          </a:prstGeom>
          <a:noFill/>
          <a:ln>
            <a:noFill/>
          </a:ln>
          <a:effectLst>
            <a:outerShdw blurRad="215900" dist="38100" sx="101000" sy="101000" algn="l" rotWithShape="0">
              <a:srgbClr val="595959">
                <a:alpha val="34900"/>
              </a:srgbClr>
            </a:outerShdw>
          </a:effectLst>
        </p:spPr>
      </p:pic>
      <p:sp>
        <p:nvSpPr>
          <p:cNvPr id="59" name="Google Shape;910;p16"/>
          <p:cNvSpPr txBox="1"/>
          <p:nvPr/>
        </p:nvSpPr>
        <p:spPr>
          <a:xfrm>
            <a:off x="641992" y="3868175"/>
            <a:ext cx="33144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 b="1">
                <a:solidFill>
                  <a:srgbClr val="EF3078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MaxPooling</a:t>
            </a:r>
            <a:endParaRPr sz="600"/>
          </a:p>
        </p:txBody>
      </p:sp>
      <p:sp>
        <p:nvSpPr>
          <p:cNvPr id="60" name="Google Shape;912;p16"/>
          <p:cNvSpPr txBox="1"/>
          <p:nvPr/>
        </p:nvSpPr>
        <p:spPr>
          <a:xfrm>
            <a:off x="1317296" y="990825"/>
            <a:ext cx="1963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>
                <a:solidFill>
                  <a:srgbClr val="59595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Con GloVe de 50D preentrenado </a:t>
            </a:r>
            <a:endParaRPr sz="1500">
              <a:solidFill>
                <a:srgbClr val="59595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1" name="Google Shape;913;p16"/>
          <p:cNvSpPr txBox="1"/>
          <p:nvPr/>
        </p:nvSpPr>
        <p:spPr>
          <a:xfrm>
            <a:off x="1317296" y="2638700"/>
            <a:ext cx="1963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>
                <a:solidFill>
                  <a:srgbClr val="59595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Con 2 filtros y kernel size 5</a:t>
            </a:r>
            <a:endParaRPr sz="1500">
              <a:solidFill>
                <a:srgbClr val="59595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2" name="Google Shape;914;p16"/>
          <p:cNvSpPr txBox="1"/>
          <p:nvPr/>
        </p:nvSpPr>
        <p:spPr>
          <a:xfrm>
            <a:off x="1317296" y="4206550"/>
            <a:ext cx="1963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>
                <a:solidFill>
                  <a:srgbClr val="59595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Reducción de dimensión</a:t>
            </a:r>
            <a:endParaRPr sz="1500">
              <a:solidFill>
                <a:srgbClr val="59595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3" name="Google Shape;915;p16"/>
          <p:cNvSpPr txBox="1"/>
          <p:nvPr/>
        </p:nvSpPr>
        <p:spPr>
          <a:xfrm>
            <a:off x="641992" y="5658025"/>
            <a:ext cx="33144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 b="1">
                <a:solidFill>
                  <a:srgbClr val="EF3078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Flatten</a:t>
            </a:r>
            <a:endParaRPr sz="600"/>
          </a:p>
        </p:txBody>
      </p:sp>
      <p:sp>
        <p:nvSpPr>
          <p:cNvPr id="64" name="Google Shape;916;p16"/>
          <p:cNvSpPr txBox="1"/>
          <p:nvPr/>
        </p:nvSpPr>
        <p:spPr>
          <a:xfrm>
            <a:off x="1407796" y="6011525"/>
            <a:ext cx="19638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>
                <a:solidFill>
                  <a:srgbClr val="59595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Unidimensionalidad para ingreso a capa Densa</a:t>
            </a:r>
            <a:endParaRPr sz="1500">
              <a:solidFill>
                <a:srgbClr val="59595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5" name="Google Shape;909;p16"/>
          <p:cNvSpPr/>
          <p:nvPr/>
        </p:nvSpPr>
        <p:spPr>
          <a:xfrm>
            <a:off x="4064979" y="104375"/>
            <a:ext cx="2099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rgbClr val="03A1A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RED NEURONAL</a:t>
            </a:r>
            <a:endParaRPr sz="1800" dirty="0">
              <a:solidFill>
                <a:srgbClr val="03A1A4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  <p:extLst>
      <p:ext uri="{BB962C8B-B14F-4D97-AF65-F5344CB8AC3E}">
        <p14:creationId xmlns:p14="http://schemas.microsoft.com/office/powerpoint/2010/main" val="273501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2" name="Google Shape;792;p14"/>
          <p:cNvGrpSpPr/>
          <p:nvPr/>
        </p:nvGrpSpPr>
        <p:grpSpPr>
          <a:xfrm>
            <a:off x="-290920" y="0"/>
            <a:ext cx="12482921" cy="6858000"/>
            <a:chOff x="-290920" y="0"/>
            <a:chExt cx="12482921" cy="6858000"/>
          </a:xfrm>
        </p:grpSpPr>
        <p:sp>
          <p:nvSpPr>
            <p:cNvPr id="793" name="Google Shape;793;p14"/>
            <p:cNvSpPr/>
            <p:nvPr/>
          </p:nvSpPr>
          <p:spPr>
            <a:xfrm>
              <a:off x="-290920" y="0"/>
              <a:ext cx="1248292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4" name="Google Shape;794;p14"/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5" name="Google Shape;795;p14"/>
            <p:cNvSpPr txBox="1"/>
            <p:nvPr/>
          </p:nvSpPr>
          <p:spPr>
            <a:xfrm rot="-5400000">
              <a:off x="10872792" y="3194734"/>
              <a:ext cx="199208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3600" b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About</a:t>
              </a:r>
              <a:endParaRPr sz="3600" b="1">
                <a:solidFill>
                  <a:srgbClr val="F0EEF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796" name="Google Shape;796;p1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11129999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97" name="Google Shape;797;p14"/>
          <p:cNvGrpSpPr/>
          <p:nvPr/>
        </p:nvGrpSpPr>
        <p:grpSpPr>
          <a:xfrm>
            <a:off x="226788" y="-2"/>
            <a:ext cx="11447504" cy="6858000"/>
            <a:chOff x="213096" y="0"/>
            <a:chExt cx="11447504" cy="6858000"/>
          </a:xfrm>
        </p:grpSpPr>
        <p:sp>
          <p:nvSpPr>
            <p:cNvPr id="798" name="Google Shape;798;p14"/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9" name="Google Shape;799;p14"/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0" name="Google Shape;800;p14"/>
            <p:cNvSpPr txBox="1"/>
            <p:nvPr/>
          </p:nvSpPr>
          <p:spPr>
            <a:xfrm rot="-5400000">
              <a:off x="10341391" y="3105834"/>
              <a:ext cx="199208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3600" b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EDA</a:t>
              </a:r>
              <a:endParaRPr sz="3600" b="1">
                <a:solidFill>
                  <a:srgbClr val="F0EEF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801" name="Google Shape;801;p1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10600933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02" name="Google Shape;802;p14"/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803" name="Google Shape;803;p14"/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4" name="Google Shape;804;p14"/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5" name="Google Shape;805;p14"/>
            <p:cNvSpPr txBox="1"/>
            <p:nvPr/>
          </p:nvSpPr>
          <p:spPr>
            <a:xfrm rot="-5400000">
              <a:off x="9117129" y="3189611"/>
              <a:ext cx="199208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3600" b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BoW</a:t>
              </a:r>
              <a:endParaRPr sz="3600" b="1">
                <a:solidFill>
                  <a:srgbClr val="F0EEF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806" name="Google Shape;806;p1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9385467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07" name="Google Shape;807;p14"/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rgbClr val="595959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08" name="Google Shape;808;p14"/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809" name="Google Shape;809;p14"/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0" name="Google Shape;810;p14"/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1" name="Google Shape;811;p14"/>
            <p:cNvSpPr txBox="1"/>
            <p:nvPr/>
          </p:nvSpPr>
          <p:spPr>
            <a:xfrm rot="16200000">
              <a:off x="8480073" y="3269583"/>
              <a:ext cx="2524846" cy="4616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400" b="1" dirty="0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CV </a:t>
              </a:r>
              <a:r>
                <a:rPr lang="es-ES" sz="2400" b="1" dirty="0" err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Modeling</a:t>
              </a:r>
              <a:endParaRPr sz="2400" b="1" dirty="0">
                <a:solidFill>
                  <a:srgbClr val="F0EEF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812" name="Google Shape;812;p1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8992269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13" name="Google Shape;813;p14"/>
          <p:cNvGrpSpPr/>
          <p:nvPr/>
        </p:nvGrpSpPr>
        <p:grpSpPr>
          <a:xfrm>
            <a:off x="-1780364" y="0"/>
            <a:ext cx="11860720" cy="6858000"/>
            <a:chOff x="-2449883" y="-1"/>
            <a:chExt cx="11860720" cy="6858000"/>
          </a:xfrm>
        </p:grpSpPr>
        <p:sp>
          <p:nvSpPr>
            <p:cNvPr id="814" name="Google Shape;814;p14"/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5" name="Google Shape;815;p14"/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6" name="Google Shape;816;p14"/>
            <p:cNvSpPr txBox="1"/>
            <p:nvPr/>
          </p:nvSpPr>
          <p:spPr>
            <a:xfrm rot="16200000">
              <a:off x="7876684" y="3280265"/>
              <a:ext cx="2422200" cy="4616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400" b="1" dirty="0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TV </a:t>
              </a:r>
              <a:r>
                <a:rPr lang="es-ES" sz="2400" b="1" dirty="0" err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Modeling</a:t>
              </a:r>
              <a:endParaRPr sz="2400" b="1" dirty="0">
                <a:solidFill>
                  <a:srgbClr val="F0EEF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grpSp>
        <p:nvGrpSpPr>
          <p:cNvPr id="818" name="Google Shape;818;p14"/>
          <p:cNvGrpSpPr/>
          <p:nvPr/>
        </p:nvGrpSpPr>
        <p:grpSpPr>
          <a:xfrm>
            <a:off x="-501031" y="0"/>
            <a:ext cx="9927504" cy="6858000"/>
            <a:chOff x="-9337032" y="-1"/>
            <a:chExt cx="9927504" cy="6858000"/>
          </a:xfrm>
        </p:grpSpPr>
        <p:sp>
          <p:nvSpPr>
            <p:cNvPr id="819" name="Google Shape;819;p14"/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0" name="Google Shape;820;p14"/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E495F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31" name="Google Shape;831;p14"/>
          <p:cNvSpPr txBox="1">
            <a:spLocks noGrp="1"/>
          </p:cNvSpPr>
          <p:nvPr>
            <p:ph type="sldNum" idx="12"/>
          </p:nvPr>
        </p:nvSpPr>
        <p:spPr>
          <a:xfrm>
            <a:off x="933742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17</a:t>
            </a:fld>
            <a:endParaRPr dirty="0"/>
          </a:p>
        </p:txBody>
      </p:sp>
      <p:sp>
        <p:nvSpPr>
          <p:cNvPr id="832" name="Google Shape;832;p14"/>
          <p:cNvSpPr txBox="1"/>
          <p:nvPr/>
        </p:nvSpPr>
        <p:spPr>
          <a:xfrm rot="-5400000">
            <a:off x="443589" y="3131926"/>
            <a:ext cx="2316529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 dirty="0" smtClean="0">
                <a:solidFill>
                  <a:srgbClr val="F0EEF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Red Neuronal</a:t>
            </a:r>
            <a:endParaRPr sz="2400" b="1" dirty="0">
              <a:solidFill>
                <a:srgbClr val="F0EEF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rgbClr val="F0EEF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45" name="Google Shape;194;p3"/>
          <p:cNvGrpSpPr/>
          <p:nvPr/>
        </p:nvGrpSpPr>
        <p:grpSpPr>
          <a:xfrm>
            <a:off x="-8727761" y="0"/>
            <a:ext cx="9923504" cy="6858000"/>
            <a:chOff x="-9337032" y="-1"/>
            <a:chExt cx="9923504" cy="6858000"/>
          </a:xfrm>
        </p:grpSpPr>
        <p:sp>
          <p:nvSpPr>
            <p:cNvPr id="46" name="Google Shape;195;p3"/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197;p3"/>
            <p:cNvSpPr txBox="1"/>
            <p:nvPr/>
          </p:nvSpPr>
          <p:spPr>
            <a:xfrm rot="-5400000">
              <a:off x="-738260" y="3189608"/>
              <a:ext cx="199208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F0EEF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sp>
        <p:nvSpPr>
          <p:cNvPr id="48" name="Google Shape;154;p2"/>
          <p:cNvSpPr/>
          <p:nvPr/>
        </p:nvSpPr>
        <p:spPr>
          <a:xfrm>
            <a:off x="27343" y="2319146"/>
            <a:ext cx="1168400" cy="2360918"/>
          </a:xfrm>
          <a:custGeom>
            <a:avLst/>
            <a:gdLst/>
            <a:ahLst/>
            <a:cxnLst/>
            <a:rect l="l" t="t" r="r" b="b"/>
            <a:pathLst>
              <a:path w="1168400" h="2360918" extrusionOk="0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rgbClr val="00A0A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203;p3"/>
          <p:cNvSpPr txBox="1"/>
          <p:nvPr/>
        </p:nvSpPr>
        <p:spPr>
          <a:xfrm rot="-5400000">
            <a:off x="-543600" y="3268793"/>
            <a:ext cx="288074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 dirty="0" err="1" smtClean="0">
                <a:solidFill>
                  <a:srgbClr val="F0EEF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Conclusions</a:t>
            </a:r>
            <a:endParaRPr sz="2400" b="1" dirty="0">
              <a:solidFill>
                <a:srgbClr val="F0EEF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5" name="Google Shape;816;p14"/>
          <p:cNvSpPr txBox="1"/>
          <p:nvPr/>
        </p:nvSpPr>
        <p:spPr>
          <a:xfrm rot="16200000">
            <a:off x="7827276" y="3289286"/>
            <a:ext cx="2485439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 dirty="0" smtClean="0">
                <a:solidFill>
                  <a:srgbClr val="F0EEF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Red Neuronal</a:t>
            </a:r>
            <a:endParaRPr sz="2400" b="1" dirty="0">
              <a:solidFill>
                <a:srgbClr val="F0EEF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5" name="Google Shape;909;p16"/>
          <p:cNvSpPr/>
          <p:nvPr/>
        </p:nvSpPr>
        <p:spPr>
          <a:xfrm>
            <a:off x="4064979" y="104375"/>
            <a:ext cx="2099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rgbClr val="03A1A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RED NEURONAL</a:t>
            </a:r>
            <a:endParaRPr sz="1800" dirty="0">
              <a:solidFill>
                <a:srgbClr val="03A1A4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aphicFrame>
        <p:nvGraphicFramePr>
          <p:cNvPr id="50" name="Google Shape;956;gf768e1b441_0_0"/>
          <p:cNvGraphicFramePr/>
          <p:nvPr>
            <p:extLst>
              <p:ext uri="{D42A27DB-BD31-4B8C-83A1-F6EECF244321}">
                <p14:modId xmlns:p14="http://schemas.microsoft.com/office/powerpoint/2010/main" val="2445562019"/>
              </p:ext>
            </p:extLst>
          </p:nvPr>
        </p:nvGraphicFramePr>
        <p:xfrm>
          <a:off x="2278987" y="2829078"/>
          <a:ext cx="5781375" cy="3034325"/>
        </p:xfrm>
        <a:graphic>
          <a:graphicData uri="http://schemas.openxmlformats.org/drawingml/2006/table">
            <a:tbl>
              <a:tblPr>
                <a:noFill/>
                <a:tableStyleId>{AE2C64F0-9B3A-47B5-A1D2-3DA2F52552B7}</a:tableStyleId>
              </a:tblPr>
              <a:tblGrid>
                <a:gridCol w="1927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4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9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0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METRICS</a:t>
                      </a:r>
                      <a:endParaRPr sz="160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MODELO 1</a:t>
                      </a:r>
                      <a:endParaRPr sz="160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MODELO 2</a:t>
                      </a:r>
                      <a:endParaRPr sz="160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3500">
                <a:tc>
                  <a:txBody>
                    <a:bodyPr/>
                    <a:lstStyle/>
                    <a:p>
                      <a:pPr marL="285750" lvl="0" indent="-2730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wentieth Century"/>
                        <a:buChar char="✔"/>
                      </a:pPr>
                      <a:r>
                        <a:rPr lang="es-ES" sz="1600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Accuracy</a:t>
                      </a:r>
                      <a:endParaRPr sz="160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0.76</a:t>
                      </a:r>
                      <a:endParaRPr sz="160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0.74</a:t>
                      </a:r>
                      <a:endParaRPr sz="160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3500">
                <a:tc>
                  <a:txBody>
                    <a:bodyPr/>
                    <a:lstStyle/>
                    <a:p>
                      <a:pPr marL="285750" lvl="0" indent="-2730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wentieth Century"/>
                        <a:buChar char="✔"/>
                      </a:pPr>
                      <a:r>
                        <a:rPr lang="es-ES" sz="1600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Precisión</a:t>
                      </a:r>
                      <a:endParaRPr sz="160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0.76</a:t>
                      </a:r>
                      <a:endParaRPr sz="160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0.73</a:t>
                      </a:r>
                      <a:endParaRPr sz="160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3500">
                <a:tc>
                  <a:txBody>
                    <a:bodyPr/>
                    <a:lstStyle/>
                    <a:p>
                      <a:pPr marL="285750" lvl="0" indent="-2730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wentieth Century"/>
                        <a:buChar char="✔"/>
                      </a:pPr>
                      <a:r>
                        <a:rPr lang="es-ES" sz="1600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Recall</a:t>
                      </a:r>
                      <a:endParaRPr sz="160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0.77</a:t>
                      </a:r>
                      <a:endParaRPr sz="160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0.76</a:t>
                      </a:r>
                      <a:endParaRPr sz="160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3500">
                <a:tc>
                  <a:txBody>
                    <a:bodyPr/>
                    <a:lstStyle/>
                    <a:p>
                      <a:pPr marL="285750" lvl="0" indent="-2730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wentieth Century"/>
                        <a:buChar char="✔"/>
                      </a:pPr>
                      <a:r>
                        <a:rPr lang="es-ES" sz="1600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F1 score</a:t>
                      </a:r>
                      <a:endParaRPr sz="1600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0.76</a:t>
                      </a:r>
                      <a:endParaRPr sz="160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0.74</a:t>
                      </a:r>
                      <a:endParaRPr sz="160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1" name="Google Shape;957;gf768e1b441_0_0"/>
          <p:cNvSpPr txBox="1"/>
          <p:nvPr/>
        </p:nvSpPr>
        <p:spPr>
          <a:xfrm>
            <a:off x="1893108" y="810713"/>
            <a:ext cx="33144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 b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Modelo1</a:t>
            </a:r>
            <a:endParaRPr sz="100">
              <a:solidFill>
                <a:schemeClr val="dk1"/>
              </a:solidFill>
            </a:endParaRPr>
          </a:p>
        </p:txBody>
      </p:sp>
      <p:sp>
        <p:nvSpPr>
          <p:cNvPr id="52" name="Google Shape;958;gf768e1b441_0_0"/>
          <p:cNvSpPr txBox="1"/>
          <p:nvPr/>
        </p:nvSpPr>
        <p:spPr>
          <a:xfrm>
            <a:off x="5081258" y="810713"/>
            <a:ext cx="33144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 b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Modelo 2</a:t>
            </a:r>
            <a:endParaRPr sz="100">
              <a:solidFill>
                <a:schemeClr val="dk1"/>
              </a:solidFill>
            </a:endParaRPr>
          </a:p>
        </p:txBody>
      </p:sp>
      <p:sp>
        <p:nvSpPr>
          <p:cNvPr id="53" name="Google Shape;959;gf768e1b441_0_0"/>
          <p:cNvSpPr txBox="1"/>
          <p:nvPr/>
        </p:nvSpPr>
        <p:spPr>
          <a:xfrm>
            <a:off x="2116536" y="1333538"/>
            <a:ext cx="2964721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 dirty="0">
                <a:solidFill>
                  <a:srgbClr val="59595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64 - 48 -1</a:t>
            </a:r>
            <a:endParaRPr sz="1500" dirty="0">
              <a:solidFill>
                <a:srgbClr val="59595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 dirty="0">
                <a:solidFill>
                  <a:srgbClr val="59595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Neuronas en las capas densas</a:t>
            </a:r>
            <a:endParaRPr sz="1500" dirty="0">
              <a:solidFill>
                <a:srgbClr val="59595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 dirty="0">
                <a:solidFill>
                  <a:srgbClr val="59595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Activación </a:t>
            </a:r>
            <a:r>
              <a:rPr lang="es-ES" sz="1500" dirty="0" err="1">
                <a:solidFill>
                  <a:srgbClr val="59595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Relu</a:t>
            </a:r>
            <a:endParaRPr sz="1500" dirty="0">
              <a:solidFill>
                <a:srgbClr val="59595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4" name="Google Shape;960;gf768e1b441_0_0"/>
          <p:cNvSpPr txBox="1"/>
          <p:nvPr/>
        </p:nvSpPr>
        <p:spPr>
          <a:xfrm>
            <a:off x="5158687" y="1333538"/>
            <a:ext cx="2943896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 dirty="0">
                <a:solidFill>
                  <a:srgbClr val="59595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64 - 48 -1</a:t>
            </a:r>
            <a:endParaRPr sz="1500" dirty="0">
              <a:solidFill>
                <a:srgbClr val="59595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 dirty="0">
                <a:solidFill>
                  <a:srgbClr val="59595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Neuronas en las capas densas</a:t>
            </a:r>
            <a:endParaRPr sz="1500" dirty="0">
              <a:solidFill>
                <a:srgbClr val="59595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 dirty="0">
                <a:solidFill>
                  <a:srgbClr val="59595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Activación </a:t>
            </a:r>
            <a:r>
              <a:rPr lang="es-ES" sz="1500" dirty="0" err="1">
                <a:solidFill>
                  <a:srgbClr val="59595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Tanh</a:t>
            </a:r>
            <a:endParaRPr sz="1500" dirty="0">
              <a:solidFill>
                <a:srgbClr val="59595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  <p:extLst>
      <p:ext uri="{BB962C8B-B14F-4D97-AF65-F5344CB8AC3E}">
        <p14:creationId xmlns:p14="http://schemas.microsoft.com/office/powerpoint/2010/main" val="134767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2" name="Google Shape;792;p14"/>
          <p:cNvGrpSpPr/>
          <p:nvPr/>
        </p:nvGrpSpPr>
        <p:grpSpPr>
          <a:xfrm>
            <a:off x="-290920" y="0"/>
            <a:ext cx="12482921" cy="6858000"/>
            <a:chOff x="-290920" y="0"/>
            <a:chExt cx="12482921" cy="6858000"/>
          </a:xfrm>
        </p:grpSpPr>
        <p:sp>
          <p:nvSpPr>
            <p:cNvPr id="793" name="Google Shape;793;p14"/>
            <p:cNvSpPr/>
            <p:nvPr/>
          </p:nvSpPr>
          <p:spPr>
            <a:xfrm>
              <a:off x="-290920" y="0"/>
              <a:ext cx="1248292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4" name="Google Shape;794;p14"/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5" name="Google Shape;795;p14"/>
            <p:cNvSpPr txBox="1"/>
            <p:nvPr/>
          </p:nvSpPr>
          <p:spPr>
            <a:xfrm rot="-5400000">
              <a:off x="10872792" y="3194734"/>
              <a:ext cx="199208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3600" b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About</a:t>
              </a:r>
              <a:endParaRPr sz="3600" b="1">
                <a:solidFill>
                  <a:srgbClr val="F0EEF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796" name="Google Shape;796;p1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11129999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97" name="Google Shape;797;p14"/>
          <p:cNvGrpSpPr/>
          <p:nvPr/>
        </p:nvGrpSpPr>
        <p:grpSpPr>
          <a:xfrm>
            <a:off x="226788" y="-2"/>
            <a:ext cx="11447504" cy="6858000"/>
            <a:chOff x="213096" y="0"/>
            <a:chExt cx="11447504" cy="6858000"/>
          </a:xfrm>
        </p:grpSpPr>
        <p:sp>
          <p:nvSpPr>
            <p:cNvPr id="798" name="Google Shape;798;p14"/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9" name="Google Shape;799;p14"/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0" name="Google Shape;800;p14"/>
            <p:cNvSpPr txBox="1"/>
            <p:nvPr/>
          </p:nvSpPr>
          <p:spPr>
            <a:xfrm rot="-5400000">
              <a:off x="10341391" y="3105834"/>
              <a:ext cx="199208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3600" b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EDA</a:t>
              </a:r>
              <a:endParaRPr sz="3600" b="1">
                <a:solidFill>
                  <a:srgbClr val="F0EEF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801" name="Google Shape;801;p1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10600933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02" name="Google Shape;802;p14"/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803" name="Google Shape;803;p14"/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4" name="Google Shape;804;p14"/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5" name="Google Shape;805;p14"/>
            <p:cNvSpPr txBox="1"/>
            <p:nvPr/>
          </p:nvSpPr>
          <p:spPr>
            <a:xfrm rot="-5400000">
              <a:off x="9117129" y="3189611"/>
              <a:ext cx="199208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3600" b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BoW</a:t>
              </a:r>
              <a:endParaRPr sz="3600" b="1">
                <a:solidFill>
                  <a:srgbClr val="F0EEF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806" name="Google Shape;806;p1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9385467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07" name="Google Shape;807;p14"/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rgbClr val="595959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08" name="Google Shape;808;p14"/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809" name="Google Shape;809;p14"/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0" name="Google Shape;810;p14"/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1" name="Google Shape;811;p14"/>
            <p:cNvSpPr txBox="1"/>
            <p:nvPr/>
          </p:nvSpPr>
          <p:spPr>
            <a:xfrm rot="16200000">
              <a:off x="8480073" y="3269583"/>
              <a:ext cx="2524846" cy="4616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400" b="1" dirty="0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CV </a:t>
              </a:r>
              <a:r>
                <a:rPr lang="es-ES" sz="2400" b="1" dirty="0" err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Modeling</a:t>
              </a:r>
              <a:endParaRPr sz="2400" b="1" dirty="0">
                <a:solidFill>
                  <a:srgbClr val="F0EEF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812" name="Google Shape;812;p1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8992269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13" name="Google Shape;813;p14"/>
          <p:cNvGrpSpPr/>
          <p:nvPr/>
        </p:nvGrpSpPr>
        <p:grpSpPr>
          <a:xfrm>
            <a:off x="-1780364" y="0"/>
            <a:ext cx="11860720" cy="6858000"/>
            <a:chOff x="-2449883" y="-1"/>
            <a:chExt cx="11860720" cy="6858000"/>
          </a:xfrm>
        </p:grpSpPr>
        <p:sp>
          <p:nvSpPr>
            <p:cNvPr id="814" name="Google Shape;814;p14"/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5" name="Google Shape;815;p14"/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6" name="Google Shape;816;p14"/>
            <p:cNvSpPr txBox="1"/>
            <p:nvPr/>
          </p:nvSpPr>
          <p:spPr>
            <a:xfrm rot="16200000">
              <a:off x="7876684" y="3280265"/>
              <a:ext cx="2422200" cy="4616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400" b="1" dirty="0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TV </a:t>
              </a:r>
              <a:r>
                <a:rPr lang="es-ES" sz="2400" b="1" dirty="0" err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Modeling</a:t>
              </a:r>
              <a:endParaRPr sz="2400" b="1" dirty="0">
                <a:solidFill>
                  <a:srgbClr val="F0EEF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grpSp>
        <p:nvGrpSpPr>
          <p:cNvPr id="818" name="Google Shape;818;p14"/>
          <p:cNvGrpSpPr/>
          <p:nvPr/>
        </p:nvGrpSpPr>
        <p:grpSpPr>
          <a:xfrm>
            <a:off x="-501031" y="0"/>
            <a:ext cx="9927504" cy="6858000"/>
            <a:chOff x="-9337032" y="-1"/>
            <a:chExt cx="9927504" cy="6858000"/>
          </a:xfrm>
        </p:grpSpPr>
        <p:sp>
          <p:nvSpPr>
            <p:cNvPr id="819" name="Google Shape;819;p14"/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0" name="Google Shape;820;p14"/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E495F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31" name="Google Shape;831;p14"/>
          <p:cNvSpPr txBox="1">
            <a:spLocks noGrp="1"/>
          </p:cNvSpPr>
          <p:nvPr>
            <p:ph type="sldNum" idx="12"/>
          </p:nvPr>
        </p:nvSpPr>
        <p:spPr>
          <a:xfrm>
            <a:off x="933742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18</a:t>
            </a:fld>
            <a:endParaRPr dirty="0"/>
          </a:p>
        </p:txBody>
      </p:sp>
      <p:sp>
        <p:nvSpPr>
          <p:cNvPr id="832" name="Google Shape;832;p14"/>
          <p:cNvSpPr txBox="1"/>
          <p:nvPr/>
        </p:nvSpPr>
        <p:spPr>
          <a:xfrm rot="-5400000">
            <a:off x="443589" y="3131926"/>
            <a:ext cx="2316529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 dirty="0" smtClean="0">
                <a:solidFill>
                  <a:srgbClr val="F0EEF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Red Neuronal</a:t>
            </a:r>
            <a:endParaRPr sz="2400" b="1" dirty="0">
              <a:solidFill>
                <a:srgbClr val="F0EEF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rgbClr val="F0EEF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45" name="Google Shape;194;p3"/>
          <p:cNvGrpSpPr/>
          <p:nvPr/>
        </p:nvGrpSpPr>
        <p:grpSpPr>
          <a:xfrm>
            <a:off x="-8727761" y="0"/>
            <a:ext cx="9923504" cy="6858000"/>
            <a:chOff x="-9337032" y="-1"/>
            <a:chExt cx="9923504" cy="6858000"/>
          </a:xfrm>
        </p:grpSpPr>
        <p:sp>
          <p:nvSpPr>
            <p:cNvPr id="46" name="Google Shape;195;p3"/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197;p3"/>
            <p:cNvSpPr txBox="1"/>
            <p:nvPr/>
          </p:nvSpPr>
          <p:spPr>
            <a:xfrm rot="-5400000">
              <a:off x="-738260" y="3189608"/>
              <a:ext cx="199208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F0EEF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sp>
        <p:nvSpPr>
          <p:cNvPr id="48" name="Google Shape;154;p2"/>
          <p:cNvSpPr/>
          <p:nvPr/>
        </p:nvSpPr>
        <p:spPr>
          <a:xfrm>
            <a:off x="27343" y="2319146"/>
            <a:ext cx="1168400" cy="2360918"/>
          </a:xfrm>
          <a:custGeom>
            <a:avLst/>
            <a:gdLst/>
            <a:ahLst/>
            <a:cxnLst/>
            <a:rect l="l" t="t" r="r" b="b"/>
            <a:pathLst>
              <a:path w="1168400" h="2360918" extrusionOk="0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rgbClr val="00A0A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203;p3"/>
          <p:cNvSpPr txBox="1"/>
          <p:nvPr/>
        </p:nvSpPr>
        <p:spPr>
          <a:xfrm rot="-5400000">
            <a:off x="-543600" y="3268793"/>
            <a:ext cx="288074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 dirty="0" err="1" smtClean="0">
                <a:solidFill>
                  <a:srgbClr val="F0EEF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Conclusions</a:t>
            </a:r>
            <a:endParaRPr sz="2400" b="1" dirty="0">
              <a:solidFill>
                <a:srgbClr val="F0EEF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5" name="Google Shape;816;p14"/>
          <p:cNvSpPr txBox="1"/>
          <p:nvPr/>
        </p:nvSpPr>
        <p:spPr>
          <a:xfrm rot="16200000">
            <a:off x="7827276" y="3289286"/>
            <a:ext cx="2485439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 dirty="0" smtClean="0">
                <a:solidFill>
                  <a:srgbClr val="F0EEF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Red Neuronal</a:t>
            </a:r>
            <a:endParaRPr sz="2400" b="1" dirty="0">
              <a:solidFill>
                <a:srgbClr val="F0EEF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5" name="Google Shape;909;p16"/>
          <p:cNvSpPr/>
          <p:nvPr/>
        </p:nvSpPr>
        <p:spPr>
          <a:xfrm>
            <a:off x="4064979" y="104375"/>
            <a:ext cx="2099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rgbClr val="03A1A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RED NEURONAL</a:t>
            </a:r>
            <a:endParaRPr sz="1800" dirty="0">
              <a:solidFill>
                <a:srgbClr val="03A1A4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aphicFrame>
        <p:nvGraphicFramePr>
          <p:cNvPr id="44" name="Google Shape;1000;gf768e1b441_4_421"/>
          <p:cNvGraphicFramePr/>
          <p:nvPr/>
        </p:nvGraphicFramePr>
        <p:xfrm>
          <a:off x="1968325" y="2465665"/>
          <a:ext cx="5781375" cy="3034325"/>
        </p:xfrm>
        <a:graphic>
          <a:graphicData uri="http://schemas.openxmlformats.org/drawingml/2006/table">
            <a:tbl>
              <a:tblPr>
                <a:noFill/>
                <a:tableStyleId>{AE2C64F0-9B3A-47B5-A1D2-3DA2F52552B7}</a:tableStyleId>
              </a:tblPr>
              <a:tblGrid>
                <a:gridCol w="1927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4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9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0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METRICS</a:t>
                      </a:r>
                      <a:endParaRPr sz="160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MODELO 1</a:t>
                      </a:r>
                      <a:endParaRPr sz="160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MODELO 2</a:t>
                      </a:r>
                      <a:endParaRPr sz="160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3500">
                <a:tc>
                  <a:txBody>
                    <a:bodyPr/>
                    <a:lstStyle/>
                    <a:p>
                      <a:pPr marL="285750" lvl="0" indent="-2730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wentieth Century"/>
                        <a:buChar char="✔"/>
                      </a:pPr>
                      <a:r>
                        <a:rPr lang="es-ES" sz="1600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Accuracy</a:t>
                      </a:r>
                      <a:endParaRPr sz="160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0.76</a:t>
                      </a:r>
                      <a:endParaRPr sz="160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0.74</a:t>
                      </a:r>
                      <a:endParaRPr sz="160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3500">
                <a:tc>
                  <a:txBody>
                    <a:bodyPr/>
                    <a:lstStyle/>
                    <a:p>
                      <a:pPr marL="285750" lvl="0" indent="-2730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wentieth Century"/>
                        <a:buChar char="✔"/>
                      </a:pPr>
                      <a:r>
                        <a:rPr lang="es-ES" sz="1600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Precisión</a:t>
                      </a:r>
                      <a:endParaRPr sz="160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0.76</a:t>
                      </a:r>
                      <a:endParaRPr sz="160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0.73</a:t>
                      </a:r>
                      <a:endParaRPr sz="160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3500">
                <a:tc>
                  <a:txBody>
                    <a:bodyPr/>
                    <a:lstStyle/>
                    <a:p>
                      <a:pPr marL="285750" lvl="0" indent="-2730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wentieth Century"/>
                        <a:buChar char="✔"/>
                      </a:pPr>
                      <a:r>
                        <a:rPr lang="es-ES" sz="1600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Recall</a:t>
                      </a:r>
                      <a:endParaRPr sz="160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0.77</a:t>
                      </a:r>
                      <a:endParaRPr sz="160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0.76</a:t>
                      </a:r>
                      <a:endParaRPr sz="160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3500">
                <a:tc>
                  <a:txBody>
                    <a:bodyPr/>
                    <a:lstStyle/>
                    <a:p>
                      <a:pPr marL="285750" lvl="0" indent="-2730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wentieth Century"/>
                        <a:buChar char="✔"/>
                      </a:pPr>
                      <a:r>
                        <a:rPr lang="es-ES" sz="1600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F1 score</a:t>
                      </a:r>
                      <a:endParaRPr sz="1600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0.76</a:t>
                      </a:r>
                      <a:endParaRPr sz="160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0.74</a:t>
                      </a:r>
                      <a:endParaRPr sz="160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6" name="Google Shape;1001;gf768e1b441_4_421"/>
          <p:cNvSpPr txBox="1"/>
          <p:nvPr/>
        </p:nvSpPr>
        <p:spPr>
          <a:xfrm>
            <a:off x="1811046" y="447300"/>
            <a:ext cx="33144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 b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Modelo1</a:t>
            </a:r>
            <a:endParaRPr sz="100">
              <a:solidFill>
                <a:schemeClr val="dk1"/>
              </a:solidFill>
            </a:endParaRPr>
          </a:p>
        </p:txBody>
      </p:sp>
      <p:sp>
        <p:nvSpPr>
          <p:cNvPr id="57" name="Google Shape;1002;gf768e1b441_4_421"/>
          <p:cNvSpPr txBox="1"/>
          <p:nvPr/>
        </p:nvSpPr>
        <p:spPr>
          <a:xfrm>
            <a:off x="4788183" y="447300"/>
            <a:ext cx="33144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 b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Modelo 2</a:t>
            </a:r>
            <a:endParaRPr sz="100">
              <a:solidFill>
                <a:schemeClr val="dk1"/>
              </a:solidFill>
            </a:endParaRPr>
          </a:p>
        </p:txBody>
      </p:sp>
      <p:sp>
        <p:nvSpPr>
          <p:cNvPr id="58" name="Google Shape;1003;gf768e1b441_4_421"/>
          <p:cNvSpPr txBox="1"/>
          <p:nvPr/>
        </p:nvSpPr>
        <p:spPr>
          <a:xfrm>
            <a:off x="1873791" y="970125"/>
            <a:ext cx="3005471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 dirty="0">
                <a:solidFill>
                  <a:srgbClr val="59595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64 - 48 -1</a:t>
            </a:r>
            <a:endParaRPr sz="1500" dirty="0">
              <a:solidFill>
                <a:srgbClr val="59595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 dirty="0">
                <a:solidFill>
                  <a:srgbClr val="59595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Neuronas en las capas densas</a:t>
            </a:r>
            <a:endParaRPr sz="1500" dirty="0">
              <a:solidFill>
                <a:srgbClr val="59595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 dirty="0">
                <a:solidFill>
                  <a:srgbClr val="59595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Activación </a:t>
            </a:r>
            <a:r>
              <a:rPr lang="es-ES" sz="1500" dirty="0" err="1">
                <a:solidFill>
                  <a:srgbClr val="59595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Relu</a:t>
            </a:r>
            <a:endParaRPr sz="1500" dirty="0">
              <a:solidFill>
                <a:srgbClr val="59595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 dirty="0">
                <a:solidFill>
                  <a:srgbClr val="59595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Conv1D 2 filtros</a:t>
            </a:r>
            <a:endParaRPr sz="1500" dirty="0">
              <a:solidFill>
                <a:srgbClr val="59595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9" name="Google Shape;1004;gf768e1b441_4_421"/>
          <p:cNvSpPr txBox="1"/>
          <p:nvPr/>
        </p:nvSpPr>
        <p:spPr>
          <a:xfrm>
            <a:off x="4953533" y="970125"/>
            <a:ext cx="2934353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 dirty="0">
                <a:solidFill>
                  <a:srgbClr val="59595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64 - 48 -1</a:t>
            </a:r>
            <a:endParaRPr sz="1500" dirty="0">
              <a:solidFill>
                <a:srgbClr val="59595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 dirty="0">
                <a:solidFill>
                  <a:srgbClr val="59595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Neuronas en las capas Densas</a:t>
            </a:r>
            <a:endParaRPr sz="1500" dirty="0">
              <a:solidFill>
                <a:srgbClr val="59595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ES" sz="1500" dirty="0">
                <a:solidFill>
                  <a:srgbClr val="59595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Activación </a:t>
            </a:r>
            <a:r>
              <a:rPr lang="es-ES" sz="1500" dirty="0" err="1">
                <a:solidFill>
                  <a:srgbClr val="59595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Relu</a:t>
            </a:r>
            <a:endParaRPr sz="1500" dirty="0">
              <a:solidFill>
                <a:srgbClr val="59595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 dirty="0">
                <a:solidFill>
                  <a:srgbClr val="59595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Conv1D 20 filtros</a:t>
            </a:r>
            <a:endParaRPr sz="1500" dirty="0">
              <a:solidFill>
                <a:srgbClr val="59595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  <p:extLst>
      <p:ext uri="{BB962C8B-B14F-4D97-AF65-F5344CB8AC3E}">
        <p14:creationId xmlns:p14="http://schemas.microsoft.com/office/powerpoint/2010/main" val="86875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2" name="Google Shape;792;p14"/>
          <p:cNvGrpSpPr/>
          <p:nvPr/>
        </p:nvGrpSpPr>
        <p:grpSpPr>
          <a:xfrm>
            <a:off x="-290920" y="0"/>
            <a:ext cx="12482921" cy="6858000"/>
            <a:chOff x="-290920" y="0"/>
            <a:chExt cx="12482921" cy="6858000"/>
          </a:xfrm>
        </p:grpSpPr>
        <p:sp>
          <p:nvSpPr>
            <p:cNvPr id="793" name="Google Shape;793;p14"/>
            <p:cNvSpPr/>
            <p:nvPr/>
          </p:nvSpPr>
          <p:spPr>
            <a:xfrm>
              <a:off x="-290920" y="0"/>
              <a:ext cx="1248292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4" name="Google Shape;794;p14"/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5" name="Google Shape;795;p14"/>
            <p:cNvSpPr txBox="1"/>
            <p:nvPr/>
          </p:nvSpPr>
          <p:spPr>
            <a:xfrm rot="-5400000">
              <a:off x="10872792" y="3194734"/>
              <a:ext cx="199208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3600" b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About</a:t>
              </a:r>
              <a:endParaRPr sz="3600" b="1">
                <a:solidFill>
                  <a:srgbClr val="F0EEF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796" name="Google Shape;796;p1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11129999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97" name="Google Shape;797;p14"/>
          <p:cNvGrpSpPr/>
          <p:nvPr/>
        </p:nvGrpSpPr>
        <p:grpSpPr>
          <a:xfrm>
            <a:off x="226788" y="-2"/>
            <a:ext cx="11447504" cy="6858000"/>
            <a:chOff x="213096" y="0"/>
            <a:chExt cx="11447504" cy="6858000"/>
          </a:xfrm>
        </p:grpSpPr>
        <p:sp>
          <p:nvSpPr>
            <p:cNvPr id="798" name="Google Shape;798;p14"/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9" name="Google Shape;799;p14"/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0" name="Google Shape;800;p14"/>
            <p:cNvSpPr txBox="1"/>
            <p:nvPr/>
          </p:nvSpPr>
          <p:spPr>
            <a:xfrm rot="-5400000">
              <a:off x="10341391" y="3105834"/>
              <a:ext cx="199208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3600" b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EDA</a:t>
              </a:r>
              <a:endParaRPr sz="3600" b="1">
                <a:solidFill>
                  <a:srgbClr val="F0EEF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801" name="Google Shape;801;p1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10600933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02" name="Google Shape;802;p14"/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803" name="Google Shape;803;p14"/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4" name="Google Shape;804;p14"/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5" name="Google Shape;805;p14"/>
            <p:cNvSpPr txBox="1"/>
            <p:nvPr/>
          </p:nvSpPr>
          <p:spPr>
            <a:xfrm rot="-5400000">
              <a:off x="9117129" y="3189611"/>
              <a:ext cx="199208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3600" b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BoW</a:t>
              </a:r>
              <a:endParaRPr sz="3600" b="1">
                <a:solidFill>
                  <a:srgbClr val="F0EEF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806" name="Google Shape;806;p1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9385467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07" name="Google Shape;807;p14"/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rgbClr val="595959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08" name="Google Shape;808;p14"/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809" name="Google Shape;809;p14"/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0" name="Google Shape;810;p14"/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1" name="Google Shape;811;p14"/>
            <p:cNvSpPr txBox="1"/>
            <p:nvPr/>
          </p:nvSpPr>
          <p:spPr>
            <a:xfrm rot="16200000">
              <a:off x="8480073" y="3269583"/>
              <a:ext cx="2524846" cy="4616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400" b="1" dirty="0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CV </a:t>
              </a:r>
              <a:r>
                <a:rPr lang="es-ES" sz="2400" b="1" dirty="0" err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Modeling</a:t>
              </a:r>
              <a:endParaRPr sz="2400" b="1" dirty="0">
                <a:solidFill>
                  <a:srgbClr val="F0EEF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812" name="Google Shape;812;p1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8992269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13" name="Google Shape;813;p14"/>
          <p:cNvGrpSpPr/>
          <p:nvPr/>
        </p:nvGrpSpPr>
        <p:grpSpPr>
          <a:xfrm>
            <a:off x="-1780364" y="0"/>
            <a:ext cx="11860720" cy="6858000"/>
            <a:chOff x="-2449883" y="-1"/>
            <a:chExt cx="11860720" cy="6858000"/>
          </a:xfrm>
        </p:grpSpPr>
        <p:sp>
          <p:nvSpPr>
            <p:cNvPr id="814" name="Google Shape;814;p14"/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5" name="Google Shape;815;p14"/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6" name="Google Shape;816;p14"/>
            <p:cNvSpPr txBox="1"/>
            <p:nvPr/>
          </p:nvSpPr>
          <p:spPr>
            <a:xfrm rot="16200000">
              <a:off x="7876684" y="3280265"/>
              <a:ext cx="2422200" cy="4616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400" b="1" dirty="0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TV </a:t>
              </a:r>
              <a:r>
                <a:rPr lang="es-ES" sz="2400" b="1" dirty="0" err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Modeling</a:t>
              </a:r>
              <a:endParaRPr sz="2400" b="1" dirty="0">
                <a:solidFill>
                  <a:srgbClr val="F0EEF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grpSp>
        <p:nvGrpSpPr>
          <p:cNvPr id="818" name="Google Shape;818;p14"/>
          <p:cNvGrpSpPr/>
          <p:nvPr/>
        </p:nvGrpSpPr>
        <p:grpSpPr>
          <a:xfrm>
            <a:off x="-501031" y="0"/>
            <a:ext cx="9927504" cy="6858000"/>
            <a:chOff x="-9337032" y="-1"/>
            <a:chExt cx="9927504" cy="6858000"/>
          </a:xfrm>
        </p:grpSpPr>
        <p:sp>
          <p:nvSpPr>
            <p:cNvPr id="819" name="Google Shape;819;p14"/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0" name="Google Shape;820;p14"/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E495F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31" name="Google Shape;831;p14"/>
          <p:cNvSpPr txBox="1">
            <a:spLocks noGrp="1"/>
          </p:cNvSpPr>
          <p:nvPr>
            <p:ph type="sldNum" idx="12"/>
          </p:nvPr>
        </p:nvSpPr>
        <p:spPr>
          <a:xfrm>
            <a:off x="933742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19</a:t>
            </a:fld>
            <a:endParaRPr dirty="0"/>
          </a:p>
        </p:txBody>
      </p:sp>
      <p:sp>
        <p:nvSpPr>
          <p:cNvPr id="832" name="Google Shape;832;p14"/>
          <p:cNvSpPr txBox="1"/>
          <p:nvPr/>
        </p:nvSpPr>
        <p:spPr>
          <a:xfrm rot="-5400000">
            <a:off x="443589" y="3131926"/>
            <a:ext cx="2316529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 dirty="0" smtClean="0">
                <a:solidFill>
                  <a:srgbClr val="F0EEF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Red Neuronal</a:t>
            </a:r>
            <a:endParaRPr sz="2400" b="1" dirty="0">
              <a:solidFill>
                <a:srgbClr val="F0EEF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rgbClr val="F0EEF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45" name="Google Shape;194;p3"/>
          <p:cNvGrpSpPr/>
          <p:nvPr/>
        </p:nvGrpSpPr>
        <p:grpSpPr>
          <a:xfrm>
            <a:off x="-8727761" y="0"/>
            <a:ext cx="9923504" cy="6858000"/>
            <a:chOff x="-9337032" y="-1"/>
            <a:chExt cx="9923504" cy="6858000"/>
          </a:xfrm>
        </p:grpSpPr>
        <p:sp>
          <p:nvSpPr>
            <p:cNvPr id="46" name="Google Shape;195;p3"/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197;p3"/>
            <p:cNvSpPr txBox="1"/>
            <p:nvPr/>
          </p:nvSpPr>
          <p:spPr>
            <a:xfrm rot="-5400000">
              <a:off x="-738260" y="3189608"/>
              <a:ext cx="199208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F0EEF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sp>
        <p:nvSpPr>
          <p:cNvPr id="48" name="Google Shape;154;p2"/>
          <p:cNvSpPr/>
          <p:nvPr/>
        </p:nvSpPr>
        <p:spPr>
          <a:xfrm>
            <a:off x="27343" y="2319146"/>
            <a:ext cx="1168400" cy="2360918"/>
          </a:xfrm>
          <a:custGeom>
            <a:avLst/>
            <a:gdLst/>
            <a:ahLst/>
            <a:cxnLst/>
            <a:rect l="l" t="t" r="r" b="b"/>
            <a:pathLst>
              <a:path w="1168400" h="2360918" extrusionOk="0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rgbClr val="00A0A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203;p3"/>
          <p:cNvSpPr txBox="1"/>
          <p:nvPr/>
        </p:nvSpPr>
        <p:spPr>
          <a:xfrm rot="-5400000">
            <a:off x="-543600" y="3268793"/>
            <a:ext cx="288074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 dirty="0" err="1" smtClean="0">
                <a:solidFill>
                  <a:srgbClr val="F0EEF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Conclusions</a:t>
            </a:r>
            <a:endParaRPr sz="2400" b="1" dirty="0">
              <a:solidFill>
                <a:srgbClr val="F0EEF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5" name="Google Shape;816;p14"/>
          <p:cNvSpPr txBox="1"/>
          <p:nvPr/>
        </p:nvSpPr>
        <p:spPr>
          <a:xfrm rot="16200000">
            <a:off x="7827276" y="3289286"/>
            <a:ext cx="2485439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 dirty="0" smtClean="0">
                <a:solidFill>
                  <a:srgbClr val="F0EEF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Red Neuronal</a:t>
            </a:r>
            <a:endParaRPr sz="2400" b="1" dirty="0">
              <a:solidFill>
                <a:srgbClr val="F0EEF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5" name="Google Shape;909;p16"/>
          <p:cNvSpPr/>
          <p:nvPr/>
        </p:nvSpPr>
        <p:spPr>
          <a:xfrm>
            <a:off x="4064979" y="104375"/>
            <a:ext cx="2099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rgbClr val="03A1A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RED NEURONAL</a:t>
            </a:r>
            <a:endParaRPr sz="1800" dirty="0">
              <a:solidFill>
                <a:srgbClr val="03A1A4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0" name="Google Shape;1044;gf768e1b441_4_245"/>
          <p:cNvSpPr txBox="1"/>
          <p:nvPr/>
        </p:nvSpPr>
        <p:spPr>
          <a:xfrm rot="-5400000">
            <a:off x="1082919" y="1520746"/>
            <a:ext cx="17229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 b="1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Modelo1</a:t>
            </a:r>
            <a:endParaRPr sz="100" dirty="0">
              <a:solidFill>
                <a:schemeClr val="dk1"/>
              </a:solidFill>
            </a:endParaRPr>
          </a:p>
        </p:txBody>
      </p:sp>
      <p:sp>
        <p:nvSpPr>
          <p:cNvPr id="51" name="Google Shape;1045;gf768e1b441_4_245"/>
          <p:cNvSpPr txBox="1"/>
          <p:nvPr/>
        </p:nvSpPr>
        <p:spPr>
          <a:xfrm rot="5400000">
            <a:off x="7495325" y="5173900"/>
            <a:ext cx="16587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 b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Modelo2</a:t>
            </a:r>
            <a:endParaRPr sz="100">
              <a:solidFill>
                <a:schemeClr val="dk1"/>
              </a:solidFill>
            </a:endParaRPr>
          </a:p>
        </p:txBody>
      </p:sp>
      <p:pic>
        <p:nvPicPr>
          <p:cNvPr id="52" name="Google Shape;1046;gf768e1b441_4_2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0759" y="141200"/>
            <a:ext cx="4915663" cy="3293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1047;gf768e1b441_4_2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42237" y="3560649"/>
            <a:ext cx="4792163" cy="32474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43017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oogle Shape;126;p2"/>
          <p:cNvGrpSpPr/>
          <p:nvPr/>
        </p:nvGrpSpPr>
        <p:grpSpPr>
          <a:xfrm>
            <a:off x="951719" y="0"/>
            <a:ext cx="11849882" cy="6858000"/>
            <a:chOff x="-290920" y="0"/>
            <a:chExt cx="12482921" cy="6858000"/>
          </a:xfrm>
        </p:grpSpPr>
        <p:sp>
          <p:nvSpPr>
            <p:cNvPr id="127" name="Google Shape;127;p2"/>
            <p:cNvSpPr/>
            <p:nvPr/>
          </p:nvSpPr>
          <p:spPr>
            <a:xfrm>
              <a:off x="-290920" y="0"/>
              <a:ext cx="1248292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0387602" y="2337441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2"/>
            <p:cNvSpPr txBox="1"/>
            <p:nvPr/>
          </p:nvSpPr>
          <p:spPr>
            <a:xfrm rot="16200000">
              <a:off x="10212095" y="3194734"/>
              <a:ext cx="199208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3600" b="1" dirty="0" err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About</a:t>
              </a:r>
              <a:endParaRPr sz="3600" b="1" dirty="0">
                <a:solidFill>
                  <a:srgbClr val="F0EEF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grpSp>
        <p:nvGrpSpPr>
          <p:cNvPr id="131" name="Google Shape;131;p2"/>
          <p:cNvGrpSpPr/>
          <p:nvPr/>
        </p:nvGrpSpPr>
        <p:grpSpPr>
          <a:xfrm>
            <a:off x="-7556146" y="0"/>
            <a:ext cx="11447504" cy="6858000"/>
            <a:chOff x="213096" y="0"/>
            <a:chExt cx="11447504" cy="6858000"/>
          </a:xfrm>
        </p:grpSpPr>
        <p:sp>
          <p:nvSpPr>
            <p:cNvPr id="132" name="Google Shape;132;p2"/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2"/>
            <p:cNvSpPr txBox="1"/>
            <p:nvPr/>
          </p:nvSpPr>
          <p:spPr>
            <a:xfrm rot="-5400000">
              <a:off x="10341391" y="3105834"/>
              <a:ext cx="199208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3600" b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EDA</a:t>
              </a:r>
              <a:endParaRPr sz="3600" b="1">
                <a:solidFill>
                  <a:srgbClr val="F0EEF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135" name="Google Shape;135;p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10600933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6" name="Google Shape;136;p2"/>
          <p:cNvGrpSpPr/>
          <p:nvPr/>
        </p:nvGrpSpPr>
        <p:grpSpPr>
          <a:xfrm>
            <a:off x="-6605001" y="0"/>
            <a:ext cx="10025157" cy="6858000"/>
            <a:chOff x="491575" y="0"/>
            <a:chExt cx="10025157" cy="6858000"/>
          </a:xfrm>
        </p:grpSpPr>
        <p:sp>
          <p:nvSpPr>
            <p:cNvPr id="137" name="Google Shape;137;p2"/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2"/>
            <p:cNvSpPr txBox="1"/>
            <p:nvPr/>
          </p:nvSpPr>
          <p:spPr>
            <a:xfrm rot="16200000">
              <a:off x="8957434" y="3189607"/>
              <a:ext cx="2472265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3600" b="1" dirty="0" err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BoW</a:t>
              </a:r>
              <a:endParaRPr sz="3600" b="1" dirty="0">
                <a:solidFill>
                  <a:srgbClr val="F0EEF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140" name="Google Shape;140;p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9385467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1" name="Google Shape;141;p2"/>
          <p:cNvGrpSpPr/>
          <p:nvPr/>
        </p:nvGrpSpPr>
        <p:grpSpPr>
          <a:xfrm>
            <a:off x="-6742559" y="0"/>
            <a:ext cx="9574094" cy="6858000"/>
            <a:chOff x="491575" y="0"/>
            <a:chExt cx="9574094" cy="6858000"/>
          </a:xfrm>
        </p:grpSpPr>
        <p:sp>
          <p:nvSpPr>
            <p:cNvPr id="142" name="Google Shape;142;p2"/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2"/>
            <p:cNvSpPr txBox="1"/>
            <p:nvPr/>
          </p:nvSpPr>
          <p:spPr>
            <a:xfrm rot="16200000">
              <a:off x="8417056" y="3310389"/>
              <a:ext cx="2650881" cy="4616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400" b="1" dirty="0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CV </a:t>
              </a:r>
              <a:r>
                <a:rPr lang="es-ES" sz="2400" b="1" dirty="0" err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Modeling</a:t>
              </a:r>
              <a:r>
                <a:rPr lang="es-ES" sz="2400" b="1" dirty="0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 </a:t>
              </a:r>
              <a:endParaRPr sz="2400" b="1" dirty="0">
                <a:solidFill>
                  <a:srgbClr val="F0EEF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145" name="Google Shape;145;p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8992269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6" name="Google Shape;146;p2"/>
          <p:cNvSpPr/>
          <p:nvPr/>
        </p:nvSpPr>
        <p:spPr>
          <a:xfrm>
            <a:off x="-6719539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rgbClr val="595959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7" name="Google Shape;147;p2"/>
          <p:cNvGrpSpPr/>
          <p:nvPr/>
        </p:nvGrpSpPr>
        <p:grpSpPr>
          <a:xfrm>
            <a:off x="-6395905" y="-1"/>
            <a:ext cx="8692331" cy="6858000"/>
            <a:chOff x="718505" y="-1"/>
            <a:chExt cx="8692331" cy="6858000"/>
          </a:xfrm>
        </p:grpSpPr>
        <p:sp>
          <p:nvSpPr>
            <p:cNvPr id="148" name="Google Shape;148;p2"/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2"/>
            <p:cNvSpPr txBox="1"/>
            <p:nvPr/>
          </p:nvSpPr>
          <p:spPr>
            <a:xfrm rot="16200000">
              <a:off x="7885721" y="3308576"/>
              <a:ext cx="2403901" cy="4616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400" b="1" dirty="0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TV </a:t>
              </a:r>
              <a:r>
                <a:rPr lang="es-ES" sz="2400" b="1" dirty="0" err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Modeling</a:t>
              </a:r>
              <a:endParaRPr sz="2400" b="1" dirty="0">
                <a:solidFill>
                  <a:srgbClr val="F0EEF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151" name="Google Shape;151;p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8340472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2" name="Google Shape;152;p2"/>
          <p:cNvGrpSpPr/>
          <p:nvPr/>
        </p:nvGrpSpPr>
        <p:grpSpPr>
          <a:xfrm>
            <a:off x="-8152444" y="-1"/>
            <a:ext cx="9927504" cy="6858000"/>
            <a:chOff x="-9337032" y="-1"/>
            <a:chExt cx="9927504" cy="6858000"/>
          </a:xfrm>
        </p:grpSpPr>
        <p:sp>
          <p:nvSpPr>
            <p:cNvPr id="153" name="Google Shape;153;p2"/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E495F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2"/>
            <p:cNvSpPr txBox="1"/>
            <p:nvPr/>
          </p:nvSpPr>
          <p:spPr>
            <a:xfrm rot="16200000">
              <a:off x="-975423" y="3281959"/>
              <a:ext cx="2535387" cy="4616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400" b="1" dirty="0" smtClean="0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Red Neuronal</a:t>
              </a:r>
              <a:endParaRPr sz="2400" b="1" dirty="0">
                <a:solidFill>
                  <a:srgbClr val="F0EEF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156" name="Google Shape;156;p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-491912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7" name="Google Shape;157;p2"/>
          <p:cNvSpPr txBox="1"/>
          <p:nvPr/>
        </p:nvSpPr>
        <p:spPr>
          <a:xfrm>
            <a:off x="5324260" y="512562"/>
            <a:ext cx="4449094" cy="134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dirty="0">
                <a:solidFill>
                  <a:srgbClr val="03A1A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DATOS DE ORIGEN</a:t>
            </a:r>
            <a:endParaRPr sz="3200" dirty="0">
              <a:solidFill>
                <a:srgbClr val="03A1A4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58" name="Google Shape;158;p2"/>
          <p:cNvSpPr txBox="1"/>
          <p:nvPr/>
        </p:nvSpPr>
        <p:spPr>
          <a:xfrm>
            <a:off x="4238150" y="1384354"/>
            <a:ext cx="6494550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rgbClr val="A5A5A5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Para clasificar los  comentarios en </a:t>
            </a:r>
            <a:endParaRPr lang="es-ES" sz="1800" dirty="0" smtClean="0">
              <a:solidFill>
                <a:srgbClr val="A5A5A5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 smtClean="0">
                <a:solidFill>
                  <a:srgbClr val="5D7373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POSITIVOS </a:t>
            </a:r>
            <a:r>
              <a:rPr lang="es-ES" sz="1800" dirty="0" err="1">
                <a:solidFill>
                  <a:srgbClr val="5D7373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ó</a:t>
            </a:r>
            <a:r>
              <a:rPr lang="es-ES" sz="1800" dirty="0">
                <a:solidFill>
                  <a:srgbClr val="5D7373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NEGATIVOS, 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rgbClr val="A5A5A5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se usarán los siguientes atributos:</a:t>
            </a:r>
            <a:endParaRPr sz="1800" dirty="0">
              <a:solidFill>
                <a:srgbClr val="A5A5A5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A5A5A5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59" name="Google Shape;159;p2"/>
          <p:cNvSpPr txBox="1"/>
          <p:nvPr/>
        </p:nvSpPr>
        <p:spPr>
          <a:xfrm>
            <a:off x="3889765" y="5444391"/>
            <a:ext cx="7528345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rgbClr val="A5A5A5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CANTIDAD DE INFORMACIÓN PROCESADA: </a:t>
            </a:r>
            <a:endParaRPr dirty="0"/>
          </a:p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800"/>
              <a:buFont typeface="Noto Sans Symbols"/>
              <a:buChar char="✔"/>
            </a:pPr>
            <a:r>
              <a:rPr lang="es-ES" sz="1800" dirty="0">
                <a:solidFill>
                  <a:srgbClr val="A5A5A5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ATRIBUTOS: 5 COLUMNAS</a:t>
            </a:r>
            <a:endParaRPr dirty="0"/>
          </a:p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800"/>
              <a:buFont typeface="Noto Sans Symbols"/>
              <a:buChar char="✔"/>
            </a:pPr>
            <a:r>
              <a:rPr lang="es-ES" sz="1800" dirty="0">
                <a:solidFill>
                  <a:srgbClr val="A5A5A5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REGISTROS: 30.000k FILAS</a:t>
            </a:r>
            <a:endParaRPr dirty="0"/>
          </a:p>
        </p:txBody>
      </p:sp>
      <p:sp>
        <p:nvSpPr>
          <p:cNvPr id="160" name="Google Shape;160;p2"/>
          <p:cNvSpPr txBox="1">
            <a:spLocks noGrp="1"/>
          </p:cNvSpPr>
          <p:nvPr>
            <p:ph type="sldNum" idx="12"/>
          </p:nvPr>
        </p:nvSpPr>
        <p:spPr>
          <a:xfrm>
            <a:off x="9290534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2</a:t>
            </a:fld>
            <a:endParaRPr dirty="0"/>
          </a:p>
        </p:txBody>
      </p:sp>
      <p:sp>
        <p:nvSpPr>
          <p:cNvPr id="161" name="Google Shape;161;p2"/>
          <p:cNvSpPr txBox="1"/>
          <p:nvPr/>
        </p:nvSpPr>
        <p:spPr>
          <a:xfrm>
            <a:off x="4892141" y="1792178"/>
            <a:ext cx="727891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5D7373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aphicFrame>
        <p:nvGraphicFramePr>
          <p:cNvPr id="163" name="Google Shape;163;p2"/>
          <p:cNvGraphicFramePr/>
          <p:nvPr>
            <p:extLst>
              <p:ext uri="{D42A27DB-BD31-4B8C-83A1-F6EECF244321}">
                <p14:modId xmlns:p14="http://schemas.microsoft.com/office/powerpoint/2010/main" val="1522638749"/>
              </p:ext>
            </p:extLst>
          </p:nvPr>
        </p:nvGraphicFramePr>
        <p:xfrm>
          <a:off x="4285327" y="2805417"/>
          <a:ext cx="6488725" cy="2062530"/>
        </p:xfrm>
        <a:graphic>
          <a:graphicData uri="http://schemas.openxmlformats.org/drawingml/2006/table">
            <a:tbl>
              <a:tblPr firstRow="1" bandRow="1">
                <a:noFill/>
                <a:tableStyleId>{00B3C0CA-0703-4D27-A87A-544024ED8C74}</a:tableStyleId>
              </a:tblPr>
              <a:tblGrid>
                <a:gridCol w="10135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752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b="0" i="0" u="none" strike="noStrike" cap="none" dirty="0" err="1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stars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0" i="0" dirty="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cantidad de estrellas otorgadas por el </a:t>
                      </a:r>
                      <a:r>
                        <a:rPr lang="es-ES" sz="1600" b="0" i="0" dirty="0" smtClean="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usuario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0" i="0" dirty="0" smtClean="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 </a:t>
                      </a:r>
                      <a:r>
                        <a:rPr lang="es-ES" sz="1600" b="0" i="0" dirty="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referencia a la </a:t>
                      </a:r>
                      <a:r>
                        <a:rPr lang="es-ES" sz="1600" b="0" i="0" dirty="0" err="1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review</a:t>
                      </a:r>
                      <a:endParaRPr sz="16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text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0" i="0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revisión</a:t>
                      </a:r>
                      <a:r>
                        <a:rPr lang="es-ES" sz="1600" b="0" i="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realizada por el usuario sobre un determinado negocio</a:t>
                      </a:r>
                      <a:endParaRPr sz="16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cool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0" i="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cantidad de votos por haber sido una </a:t>
                      </a:r>
                      <a:r>
                        <a:rPr lang="es-ES" sz="1600" b="0" i="0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review</a:t>
                      </a:r>
                      <a:r>
                        <a:rPr lang="es-ES" sz="1600" b="0" i="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“genial”</a:t>
                      </a:r>
                      <a:endParaRPr sz="16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funny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s-ES" sz="1600" b="0" i="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cantidad de votos por haber sido una </a:t>
                      </a:r>
                      <a:r>
                        <a:rPr lang="es-ES" sz="1600" b="0" i="0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review</a:t>
                      </a:r>
                      <a:r>
                        <a:rPr lang="es-ES" sz="1600" b="0" i="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“divertida”</a:t>
                      </a:r>
                      <a:endParaRPr sz="16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useful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s-ES" sz="1600" b="0" i="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cantidad de votos por haber sido una </a:t>
                      </a:r>
                      <a:r>
                        <a:rPr lang="es-ES" sz="1600" b="0" i="0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review</a:t>
                      </a:r>
                      <a:r>
                        <a:rPr lang="es-ES" sz="1600" b="0" i="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“útil”</a:t>
                      </a:r>
                      <a:endParaRPr sz="16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1" name="Google Shape;153;p2"/>
          <p:cNvSpPr/>
          <p:nvPr/>
        </p:nvSpPr>
        <p:spPr>
          <a:xfrm>
            <a:off x="-8703642" y="0"/>
            <a:ext cx="9923504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rgbClr val="595959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154;p2"/>
          <p:cNvSpPr/>
          <p:nvPr/>
        </p:nvSpPr>
        <p:spPr>
          <a:xfrm>
            <a:off x="55462" y="2337439"/>
            <a:ext cx="1168400" cy="2360918"/>
          </a:xfrm>
          <a:custGeom>
            <a:avLst/>
            <a:gdLst/>
            <a:ahLst/>
            <a:cxnLst/>
            <a:rect l="l" t="t" r="r" b="b"/>
            <a:pathLst>
              <a:path w="1168400" h="2360918" extrusionOk="0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rgbClr val="00A0A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155;p2"/>
          <p:cNvSpPr txBox="1"/>
          <p:nvPr/>
        </p:nvSpPr>
        <p:spPr>
          <a:xfrm rot="16200000">
            <a:off x="-380325" y="3277797"/>
            <a:ext cx="2535387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1" dirty="0" err="1" smtClean="0">
                <a:solidFill>
                  <a:srgbClr val="F0EEF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Conclusions</a:t>
            </a:r>
            <a:endParaRPr sz="2800" b="1" dirty="0">
              <a:solidFill>
                <a:srgbClr val="F0EEF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2" name="Google Shape;792;p14"/>
          <p:cNvGrpSpPr/>
          <p:nvPr/>
        </p:nvGrpSpPr>
        <p:grpSpPr>
          <a:xfrm>
            <a:off x="-267474" y="0"/>
            <a:ext cx="12482921" cy="6858000"/>
            <a:chOff x="-290920" y="0"/>
            <a:chExt cx="12482921" cy="6858000"/>
          </a:xfrm>
        </p:grpSpPr>
        <p:sp>
          <p:nvSpPr>
            <p:cNvPr id="793" name="Google Shape;793;p14"/>
            <p:cNvSpPr/>
            <p:nvPr/>
          </p:nvSpPr>
          <p:spPr>
            <a:xfrm>
              <a:off x="-290920" y="0"/>
              <a:ext cx="1248292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4" name="Google Shape;794;p14"/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5" name="Google Shape;795;p14"/>
            <p:cNvSpPr txBox="1"/>
            <p:nvPr/>
          </p:nvSpPr>
          <p:spPr>
            <a:xfrm rot="-5400000">
              <a:off x="10872792" y="3194734"/>
              <a:ext cx="199208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3600" b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About</a:t>
              </a:r>
              <a:endParaRPr sz="3600" b="1">
                <a:solidFill>
                  <a:srgbClr val="F0EEF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796" name="Google Shape;796;p1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11129999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97" name="Google Shape;797;p14"/>
          <p:cNvGrpSpPr/>
          <p:nvPr/>
        </p:nvGrpSpPr>
        <p:grpSpPr>
          <a:xfrm>
            <a:off x="250234" y="-2"/>
            <a:ext cx="11447504" cy="6858000"/>
            <a:chOff x="213096" y="0"/>
            <a:chExt cx="11447504" cy="6858000"/>
          </a:xfrm>
        </p:grpSpPr>
        <p:sp>
          <p:nvSpPr>
            <p:cNvPr id="798" name="Google Shape;798;p14"/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9" name="Google Shape;799;p14"/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0" name="Google Shape;800;p14"/>
            <p:cNvSpPr txBox="1"/>
            <p:nvPr/>
          </p:nvSpPr>
          <p:spPr>
            <a:xfrm rot="-5400000">
              <a:off x="10341391" y="3105834"/>
              <a:ext cx="199208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3600" b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EDA</a:t>
              </a:r>
              <a:endParaRPr sz="3600" b="1">
                <a:solidFill>
                  <a:srgbClr val="F0EEF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801" name="Google Shape;801;p1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10600933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02" name="Google Shape;802;p14"/>
          <p:cNvGrpSpPr/>
          <p:nvPr/>
        </p:nvGrpSpPr>
        <p:grpSpPr>
          <a:xfrm>
            <a:off x="1207579" y="0"/>
            <a:ext cx="9961092" cy="6858000"/>
            <a:chOff x="491575" y="0"/>
            <a:chExt cx="9961092" cy="6858000"/>
          </a:xfrm>
        </p:grpSpPr>
        <p:sp>
          <p:nvSpPr>
            <p:cNvPr id="803" name="Google Shape;803;p14"/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4" name="Google Shape;804;p14"/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5" name="Google Shape;805;p14"/>
            <p:cNvSpPr txBox="1"/>
            <p:nvPr/>
          </p:nvSpPr>
          <p:spPr>
            <a:xfrm rot="-5400000">
              <a:off x="9117129" y="3189611"/>
              <a:ext cx="199208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3600" b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BoW</a:t>
              </a:r>
              <a:endParaRPr sz="3600" b="1">
                <a:solidFill>
                  <a:srgbClr val="F0EEF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806" name="Google Shape;806;p1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9385467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07" name="Google Shape;807;p14"/>
          <p:cNvSpPr/>
          <p:nvPr/>
        </p:nvSpPr>
        <p:spPr>
          <a:xfrm>
            <a:off x="-7938731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rgbClr val="595959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08" name="Google Shape;808;p14"/>
          <p:cNvGrpSpPr/>
          <p:nvPr/>
        </p:nvGrpSpPr>
        <p:grpSpPr>
          <a:xfrm>
            <a:off x="1072508" y="0"/>
            <a:ext cx="9574094" cy="6858000"/>
            <a:chOff x="491575" y="0"/>
            <a:chExt cx="9574094" cy="6858000"/>
          </a:xfrm>
        </p:grpSpPr>
        <p:sp>
          <p:nvSpPr>
            <p:cNvPr id="809" name="Google Shape;809;p14"/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0" name="Google Shape;810;p14"/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1" name="Google Shape;811;p14"/>
            <p:cNvSpPr txBox="1"/>
            <p:nvPr/>
          </p:nvSpPr>
          <p:spPr>
            <a:xfrm rot="16200000">
              <a:off x="8480073" y="3269583"/>
              <a:ext cx="2524846" cy="4616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400" b="1" dirty="0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CV </a:t>
              </a:r>
              <a:r>
                <a:rPr lang="es-ES" sz="2400" b="1" dirty="0" err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Modeling</a:t>
              </a:r>
              <a:endParaRPr sz="2400" b="1" dirty="0">
                <a:solidFill>
                  <a:srgbClr val="F0EEF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812" name="Google Shape;812;p1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8992269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13" name="Google Shape;813;p14"/>
          <p:cNvGrpSpPr/>
          <p:nvPr/>
        </p:nvGrpSpPr>
        <p:grpSpPr>
          <a:xfrm>
            <a:off x="-1756918" y="0"/>
            <a:ext cx="11860720" cy="6858000"/>
            <a:chOff x="-2449883" y="-1"/>
            <a:chExt cx="11860720" cy="6858000"/>
          </a:xfrm>
        </p:grpSpPr>
        <p:sp>
          <p:nvSpPr>
            <p:cNvPr id="814" name="Google Shape;814;p14"/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5" name="Google Shape;815;p14"/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6" name="Google Shape;816;p14"/>
            <p:cNvSpPr txBox="1"/>
            <p:nvPr/>
          </p:nvSpPr>
          <p:spPr>
            <a:xfrm rot="16200000">
              <a:off x="7876684" y="3280265"/>
              <a:ext cx="2422200" cy="4616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400" b="1" dirty="0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TV </a:t>
              </a:r>
              <a:r>
                <a:rPr lang="es-ES" sz="2400" b="1" dirty="0" err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Modeling</a:t>
              </a:r>
              <a:endParaRPr sz="2400" b="1" dirty="0">
                <a:solidFill>
                  <a:srgbClr val="F0EEF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grpSp>
        <p:nvGrpSpPr>
          <p:cNvPr id="818" name="Google Shape;818;p14"/>
          <p:cNvGrpSpPr/>
          <p:nvPr/>
        </p:nvGrpSpPr>
        <p:grpSpPr>
          <a:xfrm>
            <a:off x="-477585" y="0"/>
            <a:ext cx="9927504" cy="6858000"/>
            <a:chOff x="-9337032" y="-1"/>
            <a:chExt cx="9927504" cy="6858000"/>
          </a:xfrm>
        </p:grpSpPr>
        <p:sp>
          <p:nvSpPr>
            <p:cNvPr id="819" name="Google Shape;819;p14"/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0" name="Google Shape;820;p14"/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E495F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31" name="Google Shape;831;p14"/>
          <p:cNvSpPr txBox="1">
            <a:spLocks noGrp="1"/>
          </p:cNvSpPr>
          <p:nvPr>
            <p:ph type="sldNum" idx="12"/>
          </p:nvPr>
        </p:nvSpPr>
        <p:spPr>
          <a:xfrm>
            <a:off x="9360872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20</a:t>
            </a:fld>
            <a:endParaRPr dirty="0"/>
          </a:p>
        </p:txBody>
      </p:sp>
      <p:sp>
        <p:nvSpPr>
          <p:cNvPr id="832" name="Google Shape;832;p14"/>
          <p:cNvSpPr txBox="1"/>
          <p:nvPr/>
        </p:nvSpPr>
        <p:spPr>
          <a:xfrm rot="-5400000">
            <a:off x="467035" y="3131926"/>
            <a:ext cx="2316529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 dirty="0" smtClean="0">
                <a:solidFill>
                  <a:srgbClr val="F0EEF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Red Neuronal</a:t>
            </a:r>
            <a:endParaRPr sz="2400" b="1" dirty="0">
              <a:solidFill>
                <a:srgbClr val="F0EEF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rgbClr val="F0EEF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45" name="Google Shape;194;p3"/>
          <p:cNvGrpSpPr/>
          <p:nvPr/>
        </p:nvGrpSpPr>
        <p:grpSpPr>
          <a:xfrm>
            <a:off x="-1118327" y="-4"/>
            <a:ext cx="9923504" cy="6858000"/>
            <a:chOff x="-9337032" y="-1"/>
            <a:chExt cx="9923504" cy="6858000"/>
          </a:xfrm>
        </p:grpSpPr>
        <p:sp>
          <p:nvSpPr>
            <p:cNvPr id="46" name="Google Shape;195;p3"/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197;p3"/>
            <p:cNvSpPr txBox="1"/>
            <p:nvPr/>
          </p:nvSpPr>
          <p:spPr>
            <a:xfrm rot="-5400000">
              <a:off x="-738260" y="3189608"/>
              <a:ext cx="199208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F0EEF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sp>
        <p:nvSpPr>
          <p:cNvPr id="48" name="Google Shape;154;p2"/>
          <p:cNvSpPr/>
          <p:nvPr/>
        </p:nvSpPr>
        <p:spPr>
          <a:xfrm>
            <a:off x="7657843" y="2330619"/>
            <a:ext cx="1168400" cy="2360918"/>
          </a:xfrm>
          <a:custGeom>
            <a:avLst/>
            <a:gdLst/>
            <a:ahLst/>
            <a:cxnLst/>
            <a:rect l="l" t="t" r="r" b="b"/>
            <a:pathLst>
              <a:path w="1168400" h="2360918" extrusionOk="0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rgbClr val="00A0A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203;p3"/>
          <p:cNvSpPr txBox="1"/>
          <p:nvPr/>
        </p:nvSpPr>
        <p:spPr>
          <a:xfrm rot="-5400000">
            <a:off x="7075743" y="3269583"/>
            <a:ext cx="288074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 dirty="0" err="1" smtClean="0">
                <a:solidFill>
                  <a:srgbClr val="F0EEF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Conclusions</a:t>
            </a:r>
            <a:endParaRPr sz="2400" b="1" dirty="0">
              <a:solidFill>
                <a:srgbClr val="F0EEF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5" name="Google Shape;816;p14"/>
          <p:cNvSpPr txBox="1"/>
          <p:nvPr/>
        </p:nvSpPr>
        <p:spPr>
          <a:xfrm rot="16200000">
            <a:off x="7850722" y="3289286"/>
            <a:ext cx="2485439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 dirty="0" smtClean="0">
                <a:solidFill>
                  <a:srgbClr val="F0EEF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Red Neuronal</a:t>
            </a:r>
            <a:endParaRPr sz="2400" b="1" dirty="0">
              <a:solidFill>
                <a:srgbClr val="F0EEF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aphicFrame>
        <p:nvGraphicFramePr>
          <p:cNvPr id="44" name="Google Shape;1084;gf768e1b441_2_52"/>
          <p:cNvGraphicFramePr/>
          <p:nvPr>
            <p:extLst>
              <p:ext uri="{D42A27DB-BD31-4B8C-83A1-F6EECF244321}">
                <p14:modId xmlns:p14="http://schemas.microsoft.com/office/powerpoint/2010/main" val="2163066075"/>
              </p:ext>
            </p:extLst>
          </p:nvPr>
        </p:nvGraphicFramePr>
        <p:xfrm>
          <a:off x="1921512" y="2330478"/>
          <a:ext cx="5622115" cy="3581460"/>
        </p:xfrm>
        <a:graphic>
          <a:graphicData uri="http://schemas.openxmlformats.org/drawingml/2006/table">
            <a:tbl>
              <a:tblPr>
                <a:noFill/>
                <a:tableStyleId>{AE2C64F0-9B3A-47B5-A1D2-3DA2F52552B7}</a:tableStyleId>
              </a:tblPr>
              <a:tblGrid>
                <a:gridCol w="17543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5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78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42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04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dirty="0">
                          <a:solidFill>
                            <a:srgbClr val="7E03A5"/>
                          </a:solidFill>
                          <a:latin typeface="Tempus Sans ITC" panose="04020404030D07020202" pitchFamily="82" charset="0"/>
                          <a:ea typeface="Twentieth Century"/>
                          <a:cs typeface="Twentieth Century"/>
                          <a:sym typeface="Twentieth Century"/>
                        </a:rPr>
                        <a:t>METRICS</a:t>
                      </a:r>
                      <a:endParaRPr sz="1600" dirty="0">
                        <a:solidFill>
                          <a:srgbClr val="7E03A5"/>
                        </a:solidFill>
                        <a:latin typeface="Tempus Sans ITC" panose="04020404030D07020202" pitchFamily="82" charset="0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solidFill>
                            <a:srgbClr val="7E03A5"/>
                          </a:solidFill>
                          <a:latin typeface="Tempus Sans ITC" panose="04020404030D07020202" pitchFamily="82" charset="0"/>
                          <a:ea typeface="Twentieth Century"/>
                          <a:cs typeface="Twentieth Century"/>
                          <a:sym typeface="Twentieth Century"/>
                        </a:rPr>
                        <a:t>NB (con CV)</a:t>
                      </a:r>
                      <a:endParaRPr sz="1600">
                        <a:solidFill>
                          <a:srgbClr val="7E03A5"/>
                        </a:solidFill>
                        <a:latin typeface="Tempus Sans ITC" panose="04020404030D07020202" pitchFamily="82" charset="0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solidFill>
                            <a:srgbClr val="7E03A5"/>
                          </a:solidFill>
                          <a:latin typeface="Tempus Sans ITC" panose="04020404030D07020202" pitchFamily="82" charset="0"/>
                          <a:ea typeface="Twentieth Century"/>
                          <a:cs typeface="Twentieth Century"/>
                          <a:sym typeface="Twentieth Century"/>
                        </a:rPr>
                        <a:t>NB (con TF)</a:t>
                      </a:r>
                      <a:endParaRPr sz="1600">
                        <a:solidFill>
                          <a:srgbClr val="7E03A5"/>
                        </a:solidFill>
                        <a:latin typeface="Tempus Sans ITC" panose="04020404030D07020202" pitchFamily="82" charset="0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solidFill>
                            <a:srgbClr val="7E03A5"/>
                          </a:solidFill>
                          <a:latin typeface="Tempus Sans ITC" panose="04020404030D07020202" pitchFamily="82" charset="0"/>
                          <a:ea typeface="Twentieth Century"/>
                          <a:cs typeface="Twentieth Century"/>
                          <a:sym typeface="Twentieth Century"/>
                        </a:rPr>
                        <a:t>RED NEURONAL</a:t>
                      </a:r>
                      <a:endParaRPr sz="1600">
                        <a:solidFill>
                          <a:srgbClr val="7E03A5"/>
                        </a:solidFill>
                        <a:latin typeface="Tempus Sans ITC" panose="04020404030D07020202" pitchFamily="82" charset="0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5500">
                <a:tc>
                  <a:txBody>
                    <a:bodyPr/>
                    <a:lstStyle/>
                    <a:p>
                      <a:pPr marL="285750" lvl="0" indent="-2730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wentieth Century"/>
                        <a:buChar char="✔"/>
                      </a:pPr>
                      <a:r>
                        <a:rPr lang="es-ES" sz="1600">
                          <a:solidFill>
                            <a:srgbClr val="7E03A5"/>
                          </a:solidFill>
                          <a:latin typeface="Tempus Sans ITC" panose="04020404030D07020202" pitchFamily="82" charset="0"/>
                          <a:ea typeface="Twentieth Century"/>
                          <a:cs typeface="Twentieth Century"/>
                          <a:sym typeface="Twentieth Century"/>
                        </a:rPr>
                        <a:t>Accuracy</a:t>
                      </a:r>
                      <a:endParaRPr sz="1600">
                        <a:solidFill>
                          <a:srgbClr val="7E03A5"/>
                        </a:solidFill>
                        <a:latin typeface="Tempus Sans ITC" panose="04020404030D07020202" pitchFamily="82" charset="0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solidFill>
                            <a:srgbClr val="7E03A5"/>
                          </a:solidFill>
                          <a:latin typeface="Tempus Sans ITC" panose="04020404030D07020202" pitchFamily="82" charset="0"/>
                          <a:ea typeface="Twentieth Century"/>
                          <a:cs typeface="Twentieth Century"/>
                          <a:sym typeface="Twentieth Century"/>
                        </a:rPr>
                        <a:t>0.88</a:t>
                      </a:r>
                      <a:endParaRPr sz="1600">
                        <a:solidFill>
                          <a:srgbClr val="7E03A5"/>
                        </a:solidFill>
                        <a:latin typeface="Tempus Sans ITC" panose="04020404030D07020202" pitchFamily="82" charset="0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solidFill>
                            <a:srgbClr val="7E03A5"/>
                          </a:solidFill>
                          <a:latin typeface="Tempus Sans ITC" panose="04020404030D07020202" pitchFamily="82" charset="0"/>
                          <a:ea typeface="Twentieth Century"/>
                          <a:cs typeface="Twentieth Century"/>
                          <a:sym typeface="Twentieth Century"/>
                        </a:rPr>
                        <a:t>0.71</a:t>
                      </a:r>
                      <a:endParaRPr sz="1600">
                        <a:solidFill>
                          <a:srgbClr val="7E03A5"/>
                        </a:solidFill>
                        <a:latin typeface="Tempus Sans ITC" panose="04020404030D07020202" pitchFamily="82" charset="0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solidFill>
                            <a:srgbClr val="7E03A5"/>
                          </a:solidFill>
                          <a:latin typeface="Tempus Sans ITC" panose="04020404030D07020202" pitchFamily="82" charset="0"/>
                          <a:ea typeface="Twentieth Century"/>
                          <a:cs typeface="Twentieth Century"/>
                          <a:sym typeface="Twentieth Century"/>
                        </a:rPr>
                        <a:t>0.76</a:t>
                      </a:r>
                      <a:endParaRPr sz="1600">
                        <a:solidFill>
                          <a:srgbClr val="7E03A5"/>
                        </a:solidFill>
                        <a:latin typeface="Tempus Sans ITC" panose="04020404030D07020202" pitchFamily="82" charset="0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5500">
                <a:tc>
                  <a:txBody>
                    <a:bodyPr/>
                    <a:lstStyle/>
                    <a:p>
                      <a:pPr marL="285750" lvl="0" indent="-2730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wentieth Century"/>
                        <a:buChar char="✔"/>
                      </a:pPr>
                      <a:r>
                        <a:rPr lang="es-ES" sz="1600">
                          <a:solidFill>
                            <a:srgbClr val="7E03A5"/>
                          </a:solidFill>
                          <a:latin typeface="Tempus Sans ITC" panose="04020404030D07020202" pitchFamily="82" charset="0"/>
                          <a:ea typeface="Twentieth Century"/>
                          <a:cs typeface="Twentieth Century"/>
                          <a:sym typeface="Twentieth Century"/>
                        </a:rPr>
                        <a:t>Precisión</a:t>
                      </a:r>
                      <a:endParaRPr sz="1600">
                        <a:solidFill>
                          <a:srgbClr val="7E03A5"/>
                        </a:solidFill>
                        <a:latin typeface="Tempus Sans ITC" panose="04020404030D07020202" pitchFamily="82" charset="0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solidFill>
                            <a:srgbClr val="7E03A5"/>
                          </a:solidFill>
                          <a:latin typeface="Tempus Sans ITC" panose="04020404030D07020202" pitchFamily="82" charset="0"/>
                          <a:ea typeface="Twentieth Century"/>
                          <a:cs typeface="Twentieth Century"/>
                          <a:sym typeface="Twentieth Century"/>
                        </a:rPr>
                        <a:t>0.86</a:t>
                      </a:r>
                      <a:endParaRPr sz="1600">
                        <a:solidFill>
                          <a:srgbClr val="7E03A5"/>
                        </a:solidFill>
                        <a:latin typeface="Tempus Sans ITC" panose="04020404030D07020202" pitchFamily="82" charset="0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solidFill>
                            <a:srgbClr val="7E03A5"/>
                          </a:solidFill>
                          <a:latin typeface="Tempus Sans ITC" panose="04020404030D07020202" pitchFamily="82" charset="0"/>
                          <a:ea typeface="Twentieth Century"/>
                          <a:cs typeface="Twentieth Century"/>
                          <a:sym typeface="Twentieth Century"/>
                        </a:rPr>
                        <a:t>0.75</a:t>
                      </a:r>
                      <a:endParaRPr sz="1600">
                        <a:solidFill>
                          <a:srgbClr val="7E03A5"/>
                        </a:solidFill>
                        <a:latin typeface="Tempus Sans ITC" panose="04020404030D07020202" pitchFamily="82" charset="0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600">
                          <a:solidFill>
                            <a:srgbClr val="7E03A5"/>
                          </a:solidFill>
                          <a:latin typeface="Tempus Sans ITC" panose="04020404030D07020202" pitchFamily="82" charset="0"/>
                          <a:ea typeface="Twentieth Century"/>
                          <a:cs typeface="Twentieth Century"/>
                          <a:sym typeface="Twentieth Century"/>
                        </a:rPr>
                        <a:t>0.76</a:t>
                      </a:r>
                      <a:endParaRPr sz="1600">
                        <a:solidFill>
                          <a:srgbClr val="7E03A5"/>
                        </a:solidFill>
                        <a:latin typeface="Tempus Sans ITC" panose="04020404030D07020202" pitchFamily="82" charset="0"/>
                        <a:ea typeface="Twentieth Century"/>
                        <a:cs typeface="Twentieth Century"/>
                        <a:sym typeface="Twentieth Century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rgbClr val="7E03A5"/>
                        </a:solidFill>
                        <a:latin typeface="Tempus Sans ITC" panose="04020404030D07020202" pitchFamily="82" charset="0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5500">
                <a:tc>
                  <a:txBody>
                    <a:bodyPr/>
                    <a:lstStyle/>
                    <a:p>
                      <a:pPr marL="285750" lvl="0" indent="-2730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wentieth Century"/>
                        <a:buChar char="✔"/>
                      </a:pPr>
                      <a:r>
                        <a:rPr lang="es-ES" sz="1600">
                          <a:solidFill>
                            <a:srgbClr val="7E03A5"/>
                          </a:solidFill>
                          <a:latin typeface="Tempus Sans ITC" panose="04020404030D07020202" pitchFamily="82" charset="0"/>
                          <a:ea typeface="Twentieth Century"/>
                          <a:cs typeface="Twentieth Century"/>
                          <a:sym typeface="Twentieth Century"/>
                        </a:rPr>
                        <a:t>Recall</a:t>
                      </a:r>
                      <a:endParaRPr sz="1600">
                        <a:solidFill>
                          <a:srgbClr val="7E03A5"/>
                        </a:solidFill>
                        <a:latin typeface="Tempus Sans ITC" panose="04020404030D07020202" pitchFamily="82" charset="0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solidFill>
                            <a:srgbClr val="7E03A5"/>
                          </a:solidFill>
                          <a:latin typeface="Tempus Sans ITC" panose="04020404030D07020202" pitchFamily="82" charset="0"/>
                          <a:ea typeface="Twentieth Century"/>
                          <a:cs typeface="Twentieth Century"/>
                          <a:sym typeface="Twentieth Century"/>
                        </a:rPr>
                        <a:t>0.90</a:t>
                      </a:r>
                      <a:endParaRPr sz="1600">
                        <a:solidFill>
                          <a:srgbClr val="7E03A5"/>
                        </a:solidFill>
                        <a:latin typeface="Tempus Sans ITC" panose="04020404030D07020202" pitchFamily="82" charset="0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solidFill>
                            <a:srgbClr val="7E03A5"/>
                          </a:solidFill>
                          <a:latin typeface="Tempus Sans ITC" panose="04020404030D07020202" pitchFamily="82" charset="0"/>
                          <a:ea typeface="Twentieth Century"/>
                          <a:cs typeface="Twentieth Century"/>
                          <a:sym typeface="Twentieth Century"/>
                        </a:rPr>
                        <a:t>0.64</a:t>
                      </a:r>
                      <a:endParaRPr sz="1600">
                        <a:solidFill>
                          <a:srgbClr val="7E03A5"/>
                        </a:solidFill>
                        <a:latin typeface="Tempus Sans ITC" panose="04020404030D07020202" pitchFamily="82" charset="0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600">
                          <a:solidFill>
                            <a:srgbClr val="7E03A5"/>
                          </a:solidFill>
                          <a:latin typeface="Tempus Sans ITC" panose="04020404030D07020202" pitchFamily="82" charset="0"/>
                          <a:ea typeface="Twentieth Century"/>
                          <a:cs typeface="Twentieth Century"/>
                          <a:sym typeface="Twentieth Century"/>
                        </a:rPr>
                        <a:t>0.77</a:t>
                      </a:r>
                      <a:endParaRPr sz="1600">
                        <a:solidFill>
                          <a:srgbClr val="7E03A5"/>
                        </a:solidFill>
                        <a:latin typeface="Tempus Sans ITC" panose="04020404030D07020202" pitchFamily="82" charset="0"/>
                        <a:ea typeface="Twentieth Century"/>
                        <a:cs typeface="Twentieth Century"/>
                        <a:sym typeface="Twentieth Century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rgbClr val="7E03A5"/>
                        </a:solidFill>
                        <a:latin typeface="Tempus Sans ITC" panose="04020404030D07020202" pitchFamily="82" charset="0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5500">
                <a:tc>
                  <a:txBody>
                    <a:bodyPr/>
                    <a:lstStyle/>
                    <a:p>
                      <a:pPr marL="285750" lvl="0" indent="-2730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wentieth Century"/>
                        <a:buChar char="✔"/>
                      </a:pPr>
                      <a:r>
                        <a:rPr lang="es-ES" sz="1600" dirty="0">
                          <a:solidFill>
                            <a:srgbClr val="7E03A5"/>
                          </a:solidFill>
                          <a:latin typeface="Tempus Sans ITC" panose="04020404030D07020202" pitchFamily="82" charset="0"/>
                          <a:ea typeface="Twentieth Century"/>
                          <a:cs typeface="Twentieth Century"/>
                          <a:sym typeface="Twentieth Century"/>
                        </a:rPr>
                        <a:t>F1 score</a:t>
                      </a:r>
                      <a:endParaRPr sz="1600" dirty="0">
                        <a:solidFill>
                          <a:srgbClr val="7E03A5"/>
                        </a:solidFill>
                        <a:latin typeface="Tempus Sans ITC" panose="04020404030D07020202" pitchFamily="82" charset="0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dirty="0">
                          <a:solidFill>
                            <a:srgbClr val="7E03A5"/>
                          </a:solidFill>
                          <a:latin typeface="Tempus Sans ITC" panose="04020404030D07020202" pitchFamily="82" charset="0"/>
                          <a:ea typeface="Twentieth Century"/>
                          <a:cs typeface="Twentieth Century"/>
                          <a:sym typeface="Twentieth Century"/>
                        </a:rPr>
                        <a:t>0.88</a:t>
                      </a:r>
                      <a:endParaRPr sz="1600" dirty="0">
                        <a:solidFill>
                          <a:srgbClr val="7E03A5"/>
                        </a:solidFill>
                        <a:latin typeface="Tempus Sans ITC" panose="04020404030D07020202" pitchFamily="82" charset="0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solidFill>
                            <a:srgbClr val="7E03A5"/>
                          </a:solidFill>
                          <a:latin typeface="Tempus Sans ITC" panose="04020404030D07020202" pitchFamily="82" charset="0"/>
                          <a:ea typeface="Twentieth Century"/>
                          <a:cs typeface="Twentieth Century"/>
                          <a:sym typeface="Twentieth Century"/>
                        </a:rPr>
                        <a:t>0.69</a:t>
                      </a:r>
                      <a:endParaRPr sz="1600">
                        <a:solidFill>
                          <a:srgbClr val="7E03A5"/>
                        </a:solidFill>
                        <a:latin typeface="Tempus Sans ITC" panose="04020404030D07020202" pitchFamily="82" charset="0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600" dirty="0">
                          <a:solidFill>
                            <a:srgbClr val="7E03A5"/>
                          </a:solidFill>
                          <a:latin typeface="Tempus Sans ITC" panose="04020404030D07020202" pitchFamily="82" charset="0"/>
                          <a:ea typeface="Twentieth Century"/>
                          <a:cs typeface="Twentieth Century"/>
                          <a:sym typeface="Twentieth Century"/>
                        </a:rPr>
                        <a:t>0.76</a:t>
                      </a:r>
                      <a:endParaRPr sz="1600" dirty="0">
                        <a:solidFill>
                          <a:srgbClr val="7E03A5"/>
                        </a:solidFill>
                        <a:latin typeface="Tempus Sans ITC" panose="04020404030D07020202" pitchFamily="82" charset="0"/>
                        <a:ea typeface="Twentieth Century"/>
                        <a:cs typeface="Twentieth Century"/>
                        <a:sym typeface="Twentieth Century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solidFill>
                          <a:srgbClr val="7E03A5"/>
                        </a:solidFill>
                        <a:latin typeface="Tempus Sans ITC" panose="04020404030D07020202" pitchFamily="82" charset="0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026" name="Picture 2" descr="Letrer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324" y="-8"/>
            <a:ext cx="1391767" cy="1391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Google Shape;909;p16"/>
          <p:cNvSpPr/>
          <p:nvPr/>
        </p:nvSpPr>
        <p:spPr>
          <a:xfrm>
            <a:off x="3719756" y="1061186"/>
            <a:ext cx="2099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 smtClean="0">
                <a:solidFill>
                  <a:srgbClr val="03A1A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CONCLUSIONES </a:t>
            </a:r>
            <a:endParaRPr sz="1800" dirty="0">
              <a:solidFill>
                <a:srgbClr val="03A1A4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7" name="Oval 48">
            <a:extLst>
              <a:ext uri="{FF2B5EF4-FFF2-40B4-BE49-F238E27FC236}">
                <a16:creationId xmlns:a16="http://schemas.microsoft.com/office/drawing/2014/main" id="{F64BCF60-284B-4512-A374-E284A563EFB1}"/>
              </a:ext>
            </a:extLst>
          </p:cNvPr>
          <p:cNvSpPr/>
          <p:nvPr/>
        </p:nvSpPr>
        <p:spPr>
          <a:xfrm>
            <a:off x="85645" y="1227464"/>
            <a:ext cx="1442584" cy="1289263"/>
          </a:xfrm>
          <a:prstGeom prst="ellipse">
            <a:avLst/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42">
            <a:extLst>
              <a:ext uri="{FF2B5EF4-FFF2-40B4-BE49-F238E27FC236}">
                <a16:creationId xmlns:a16="http://schemas.microsoft.com/office/drawing/2014/main" id="{4759DD56-9161-4A22-8660-0AAFD5155B24}"/>
              </a:ext>
            </a:extLst>
          </p:cNvPr>
          <p:cNvSpPr/>
          <p:nvPr/>
        </p:nvSpPr>
        <p:spPr>
          <a:xfrm>
            <a:off x="1759008" y="183254"/>
            <a:ext cx="1346616" cy="1370281"/>
          </a:xfrm>
          <a:prstGeom prst="ellipse">
            <a:avLst/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uadroTexto 2"/>
          <p:cNvSpPr txBox="1"/>
          <p:nvPr/>
        </p:nvSpPr>
        <p:spPr>
          <a:xfrm>
            <a:off x="1919565" y="694897"/>
            <a:ext cx="12829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latin typeface="Bauhaus 93" panose="04030905020B02020C02" pitchFamily="82" charset="0"/>
              </a:rPr>
              <a:t>POSITIVOS</a:t>
            </a:r>
            <a:endParaRPr lang="en-US" dirty="0">
              <a:latin typeface="Bauhaus 93" panose="04030905020B02020C02" pitchFamily="82" charset="0"/>
            </a:endParaRPr>
          </a:p>
        </p:txBody>
      </p:sp>
      <p:sp>
        <p:nvSpPr>
          <p:cNvPr id="62" name="CuadroTexto 61"/>
          <p:cNvSpPr txBox="1"/>
          <p:nvPr/>
        </p:nvSpPr>
        <p:spPr>
          <a:xfrm>
            <a:off x="243167" y="1667907"/>
            <a:ext cx="12829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latin typeface="Bauhaus 93" panose="04030905020B02020C02" pitchFamily="82" charset="0"/>
              </a:rPr>
              <a:t>NEGATIVOS</a:t>
            </a:r>
            <a:endParaRPr lang="en-US" dirty="0"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011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14"/>
          <p:cNvSpPr/>
          <p:nvPr/>
        </p:nvSpPr>
        <p:spPr>
          <a:xfrm>
            <a:off x="-4539042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rgbClr val="595959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1" name="Google Shape;831;p14"/>
          <p:cNvSpPr txBox="1">
            <a:spLocks noGrp="1"/>
          </p:cNvSpPr>
          <p:nvPr>
            <p:ph type="sldNum" idx="12"/>
          </p:nvPr>
        </p:nvSpPr>
        <p:spPr>
          <a:xfrm>
            <a:off x="12760561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21</a:t>
            </a:fld>
            <a:endParaRPr dirty="0"/>
          </a:p>
        </p:txBody>
      </p:sp>
      <p:sp>
        <p:nvSpPr>
          <p:cNvPr id="832" name="Google Shape;832;p14"/>
          <p:cNvSpPr txBox="1"/>
          <p:nvPr/>
        </p:nvSpPr>
        <p:spPr>
          <a:xfrm rot="-5400000">
            <a:off x="3866724" y="3131926"/>
            <a:ext cx="2316529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 dirty="0" smtClean="0">
                <a:solidFill>
                  <a:srgbClr val="F0EEF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Red Neuronal</a:t>
            </a:r>
            <a:endParaRPr sz="2400" b="1" dirty="0">
              <a:solidFill>
                <a:srgbClr val="F0EEF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rgbClr val="F0EEF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45" name="Google Shape;194;p3"/>
          <p:cNvGrpSpPr/>
          <p:nvPr/>
        </p:nvGrpSpPr>
        <p:grpSpPr>
          <a:xfrm>
            <a:off x="2281362" y="-4"/>
            <a:ext cx="9923504" cy="6858000"/>
            <a:chOff x="-9337032" y="-1"/>
            <a:chExt cx="9923504" cy="6858000"/>
          </a:xfrm>
        </p:grpSpPr>
        <p:sp>
          <p:nvSpPr>
            <p:cNvPr id="46" name="Google Shape;195;p3"/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197;p3"/>
            <p:cNvSpPr txBox="1"/>
            <p:nvPr/>
          </p:nvSpPr>
          <p:spPr>
            <a:xfrm rot="-5400000">
              <a:off x="-738260" y="3189608"/>
              <a:ext cx="199208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F0EEF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sp>
        <p:nvSpPr>
          <p:cNvPr id="48" name="Google Shape;154;p2"/>
          <p:cNvSpPr/>
          <p:nvPr/>
        </p:nvSpPr>
        <p:spPr>
          <a:xfrm>
            <a:off x="11057532" y="2330619"/>
            <a:ext cx="1168400" cy="2360918"/>
          </a:xfrm>
          <a:custGeom>
            <a:avLst/>
            <a:gdLst/>
            <a:ahLst/>
            <a:cxnLst/>
            <a:rect l="l" t="t" r="r" b="b"/>
            <a:pathLst>
              <a:path w="1168400" h="2360918" extrusionOk="0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rgbClr val="00A0A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203;p3"/>
          <p:cNvSpPr txBox="1"/>
          <p:nvPr/>
        </p:nvSpPr>
        <p:spPr>
          <a:xfrm rot="-5400000">
            <a:off x="10475432" y="3269583"/>
            <a:ext cx="288074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 dirty="0" smtClean="0">
                <a:solidFill>
                  <a:srgbClr val="F0EEF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Grupo Nro.4</a:t>
            </a:r>
            <a:endParaRPr sz="2400" b="1" dirty="0">
              <a:solidFill>
                <a:srgbClr val="F0EEF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5" name="Google Shape;816;p14"/>
          <p:cNvSpPr txBox="1"/>
          <p:nvPr/>
        </p:nvSpPr>
        <p:spPr>
          <a:xfrm rot="16200000">
            <a:off x="11250411" y="3289286"/>
            <a:ext cx="2485439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 dirty="0" smtClean="0">
                <a:solidFill>
                  <a:srgbClr val="F0EEF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Red Neuronal</a:t>
            </a:r>
            <a:endParaRPr sz="2400" b="1" dirty="0">
              <a:solidFill>
                <a:srgbClr val="F0EEF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1407" y="681456"/>
            <a:ext cx="6152658" cy="445135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CuadroTexto 2"/>
          <p:cNvSpPr txBox="1"/>
          <p:nvPr/>
        </p:nvSpPr>
        <p:spPr>
          <a:xfrm>
            <a:off x="9173578" y="5206884"/>
            <a:ext cx="251141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 smtClean="0"/>
              <a:t>Integrantes:</a:t>
            </a:r>
            <a:r>
              <a:rPr lang="es-ES" dirty="0" smtClean="0"/>
              <a:t> </a:t>
            </a:r>
          </a:p>
          <a:p>
            <a:r>
              <a:rPr lang="es-ES" dirty="0" smtClean="0"/>
              <a:t>Agustina </a:t>
            </a:r>
            <a:r>
              <a:rPr lang="es-ES" dirty="0" err="1" smtClean="0"/>
              <a:t>Ghelfi</a:t>
            </a:r>
            <a:endParaRPr lang="es-ES" dirty="0" smtClean="0"/>
          </a:p>
          <a:p>
            <a:r>
              <a:rPr lang="es-ES" dirty="0" smtClean="0"/>
              <a:t>Cecilia </a:t>
            </a:r>
            <a:r>
              <a:rPr lang="es-ES" dirty="0" err="1" smtClean="0"/>
              <a:t>Manoni</a:t>
            </a:r>
            <a:endParaRPr lang="es-ES" dirty="0" smtClean="0"/>
          </a:p>
          <a:p>
            <a:r>
              <a:rPr lang="es-ES" dirty="0" smtClean="0"/>
              <a:t>Carolina </a:t>
            </a:r>
            <a:r>
              <a:rPr lang="es-ES" dirty="0" err="1" smtClean="0"/>
              <a:t>Guzman</a:t>
            </a:r>
            <a:endParaRPr lang="es-ES" dirty="0" smtClean="0"/>
          </a:p>
          <a:p>
            <a:r>
              <a:rPr lang="es-ES" dirty="0" smtClean="0"/>
              <a:t>Noelia Ferrero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82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oogle Shape;168;p3"/>
          <p:cNvGrpSpPr/>
          <p:nvPr/>
        </p:nvGrpSpPr>
        <p:grpSpPr>
          <a:xfrm>
            <a:off x="893105" y="0"/>
            <a:ext cx="11298896" cy="6858000"/>
            <a:chOff x="-290920" y="0"/>
            <a:chExt cx="12482921" cy="6858000"/>
          </a:xfrm>
        </p:grpSpPr>
        <p:sp>
          <p:nvSpPr>
            <p:cNvPr id="169" name="Google Shape;169;p3"/>
            <p:cNvSpPr/>
            <p:nvPr/>
          </p:nvSpPr>
          <p:spPr>
            <a:xfrm>
              <a:off x="-290920" y="0"/>
              <a:ext cx="1248292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3"/>
            <p:cNvSpPr txBox="1"/>
            <p:nvPr/>
          </p:nvSpPr>
          <p:spPr>
            <a:xfrm rot="-5400000">
              <a:off x="10872792" y="3194734"/>
              <a:ext cx="199208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3600" b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About</a:t>
              </a:r>
              <a:endParaRPr sz="3600" b="1">
                <a:solidFill>
                  <a:srgbClr val="F0EEF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grpSp>
        <p:nvGrpSpPr>
          <p:cNvPr id="173" name="Google Shape;173;p3"/>
          <p:cNvGrpSpPr/>
          <p:nvPr/>
        </p:nvGrpSpPr>
        <p:grpSpPr>
          <a:xfrm>
            <a:off x="1410812" y="-2"/>
            <a:ext cx="10304446" cy="6858000"/>
            <a:chOff x="213096" y="0"/>
            <a:chExt cx="11447501" cy="6858000"/>
          </a:xfrm>
        </p:grpSpPr>
        <p:sp>
          <p:nvSpPr>
            <p:cNvPr id="174" name="Google Shape;174;p3"/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10483572" y="2337441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3"/>
            <p:cNvSpPr txBox="1"/>
            <p:nvPr/>
          </p:nvSpPr>
          <p:spPr>
            <a:xfrm rot="16200000">
              <a:off x="10332766" y="3105834"/>
              <a:ext cx="199208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3600" b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EDA</a:t>
              </a:r>
              <a:endParaRPr sz="3600" b="1">
                <a:solidFill>
                  <a:srgbClr val="F0EEF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grpSp>
        <p:nvGrpSpPr>
          <p:cNvPr id="178" name="Google Shape;178;p3"/>
          <p:cNvGrpSpPr/>
          <p:nvPr/>
        </p:nvGrpSpPr>
        <p:grpSpPr>
          <a:xfrm>
            <a:off x="-6663616" y="0"/>
            <a:ext cx="10535017" cy="6858000"/>
            <a:chOff x="491575" y="0"/>
            <a:chExt cx="10535017" cy="6858000"/>
          </a:xfrm>
        </p:grpSpPr>
        <p:sp>
          <p:nvSpPr>
            <p:cNvPr id="179" name="Google Shape;179;p3"/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3"/>
            <p:cNvSpPr txBox="1"/>
            <p:nvPr/>
          </p:nvSpPr>
          <p:spPr>
            <a:xfrm rot="-5400000">
              <a:off x="9182147" y="2922285"/>
              <a:ext cx="2488562" cy="12003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3600" b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BoW</a:t>
              </a:r>
              <a:endParaRPr sz="3600" b="1">
                <a:solidFill>
                  <a:srgbClr val="F0EEF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F0EEF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182" name="Google Shape;182;p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9385467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3" name="Google Shape;183;p3"/>
          <p:cNvGrpSpPr/>
          <p:nvPr/>
        </p:nvGrpSpPr>
        <p:grpSpPr>
          <a:xfrm>
            <a:off x="-6801174" y="0"/>
            <a:ext cx="9574094" cy="6858000"/>
            <a:chOff x="491575" y="0"/>
            <a:chExt cx="9574094" cy="6858000"/>
          </a:xfrm>
        </p:grpSpPr>
        <p:sp>
          <p:nvSpPr>
            <p:cNvPr id="184" name="Google Shape;184;p3"/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3"/>
            <p:cNvSpPr txBox="1"/>
            <p:nvPr/>
          </p:nvSpPr>
          <p:spPr>
            <a:xfrm rot="16200000">
              <a:off x="8351349" y="3313660"/>
              <a:ext cx="2889877" cy="4616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400" b="1" dirty="0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CV </a:t>
              </a:r>
              <a:r>
                <a:rPr lang="es-ES" sz="2400" b="1" dirty="0" err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Modeling</a:t>
              </a:r>
              <a:endParaRPr sz="2400" b="1" dirty="0">
                <a:solidFill>
                  <a:srgbClr val="F0EEF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187" name="Google Shape;187;p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8992269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8" name="Google Shape;188;p3"/>
          <p:cNvSpPr/>
          <p:nvPr/>
        </p:nvSpPr>
        <p:spPr>
          <a:xfrm>
            <a:off x="-6778154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rgbClr val="595959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9" name="Google Shape;189;p3"/>
          <p:cNvGrpSpPr/>
          <p:nvPr/>
        </p:nvGrpSpPr>
        <p:grpSpPr>
          <a:xfrm>
            <a:off x="-6454520" y="-1"/>
            <a:ext cx="8692331" cy="6858000"/>
            <a:chOff x="718505" y="-1"/>
            <a:chExt cx="8692331" cy="6858000"/>
          </a:xfrm>
        </p:grpSpPr>
        <p:sp>
          <p:nvSpPr>
            <p:cNvPr id="190" name="Google Shape;190;p3"/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3"/>
            <p:cNvSpPr txBox="1"/>
            <p:nvPr/>
          </p:nvSpPr>
          <p:spPr>
            <a:xfrm rot="16200000">
              <a:off x="7915303" y="3298676"/>
              <a:ext cx="2344737" cy="4616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400" b="1" dirty="0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TV </a:t>
              </a:r>
              <a:r>
                <a:rPr lang="es-ES" sz="2400" b="1" dirty="0" err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Modeling</a:t>
              </a:r>
              <a:endParaRPr sz="2400" b="1" dirty="0">
                <a:solidFill>
                  <a:srgbClr val="F0EEF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193" name="Google Shape;193;p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8340472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4" name="Google Shape;194;p3"/>
          <p:cNvGrpSpPr/>
          <p:nvPr/>
        </p:nvGrpSpPr>
        <p:grpSpPr>
          <a:xfrm>
            <a:off x="-8211059" y="-1"/>
            <a:ext cx="9927504" cy="6858000"/>
            <a:chOff x="-9337032" y="-1"/>
            <a:chExt cx="9927504" cy="6858000"/>
          </a:xfrm>
        </p:grpSpPr>
        <p:sp>
          <p:nvSpPr>
            <p:cNvPr id="195" name="Google Shape;195;p3"/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E495F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3"/>
            <p:cNvSpPr txBox="1"/>
            <p:nvPr/>
          </p:nvSpPr>
          <p:spPr>
            <a:xfrm rot="-5400000">
              <a:off x="-738260" y="3189608"/>
              <a:ext cx="199208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F0EEF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198" name="Google Shape;198;p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-491912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99" name="Google Shape;199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34539" y="1306709"/>
            <a:ext cx="5927290" cy="3832558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"/>
          <p:cNvSpPr txBox="1"/>
          <p:nvPr/>
        </p:nvSpPr>
        <p:spPr>
          <a:xfrm>
            <a:off x="3379036" y="464929"/>
            <a:ext cx="8336221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3A1A4"/>
              </a:buClr>
              <a:buSzPts val="3200"/>
              <a:buFont typeface="Twentieth Century"/>
              <a:buNone/>
            </a:pPr>
            <a:r>
              <a:rPr lang="es-ES" sz="3200">
                <a:solidFill>
                  <a:srgbClr val="03A1A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DISTRIBUCION DE LA VARIABLE STARS </a:t>
            </a:r>
            <a:endParaRPr sz="3200">
              <a:solidFill>
                <a:srgbClr val="03A1A4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01" name="Google Shape;201;p3"/>
          <p:cNvSpPr txBox="1">
            <a:spLocks noGrp="1"/>
          </p:cNvSpPr>
          <p:nvPr>
            <p:ph type="sldNum" idx="12"/>
          </p:nvPr>
        </p:nvSpPr>
        <p:spPr>
          <a:xfrm>
            <a:off x="87981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3</a:t>
            </a:fld>
            <a:endParaRPr dirty="0"/>
          </a:p>
        </p:txBody>
      </p:sp>
      <p:sp>
        <p:nvSpPr>
          <p:cNvPr id="202" name="Google Shape;202;p3"/>
          <p:cNvSpPr txBox="1"/>
          <p:nvPr/>
        </p:nvSpPr>
        <p:spPr>
          <a:xfrm>
            <a:off x="3671876" y="5396312"/>
            <a:ext cx="7695439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 cada revisión un usuario dio una puntuación de 1 a 5 estrellas. Para pronosticar si una revisión es "positiva" o "negativa", tomaremos la variable de texto como predictor y la variable de estrellas como  objetivo (target).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3"/>
          <p:cNvSpPr txBox="1"/>
          <p:nvPr/>
        </p:nvSpPr>
        <p:spPr>
          <a:xfrm rot="-5400000">
            <a:off x="7598" y="3268793"/>
            <a:ext cx="288074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 dirty="0" smtClean="0">
                <a:solidFill>
                  <a:srgbClr val="F0EEF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Red Neuronal</a:t>
            </a:r>
            <a:endParaRPr sz="2400" b="1" dirty="0">
              <a:solidFill>
                <a:srgbClr val="F0EEF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38" name="Google Shape;194;p3"/>
          <p:cNvGrpSpPr/>
          <p:nvPr/>
        </p:nvGrpSpPr>
        <p:grpSpPr>
          <a:xfrm>
            <a:off x="-8750316" y="0"/>
            <a:ext cx="9923504" cy="6858000"/>
            <a:chOff x="-9337032" y="-1"/>
            <a:chExt cx="9923504" cy="6858000"/>
          </a:xfrm>
        </p:grpSpPr>
        <p:sp>
          <p:nvSpPr>
            <p:cNvPr id="39" name="Google Shape;195;p3"/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197;p3"/>
            <p:cNvSpPr txBox="1"/>
            <p:nvPr/>
          </p:nvSpPr>
          <p:spPr>
            <a:xfrm rot="-5400000">
              <a:off x="-738260" y="3189608"/>
              <a:ext cx="199208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F0EEF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sp>
        <p:nvSpPr>
          <p:cNvPr id="49" name="Google Shape;154;p2"/>
          <p:cNvSpPr/>
          <p:nvPr/>
        </p:nvSpPr>
        <p:spPr>
          <a:xfrm>
            <a:off x="4788" y="2319146"/>
            <a:ext cx="1168400" cy="2360918"/>
          </a:xfrm>
          <a:custGeom>
            <a:avLst/>
            <a:gdLst/>
            <a:ahLst/>
            <a:cxnLst/>
            <a:rect l="l" t="t" r="r" b="b"/>
            <a:pathLst>
              <a:path w="1168400" h="2360918" extrusionOk="0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rgbClr val="00A0A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203;p3"/>
          <p:cNvSpPr txBox="1"/>
          <p:nvPr/>
        </p:nvSpPr>
        <p:spPr>
          <a:xfrm rot="-5400000">
            <a:off x="-554432" y="3268793"/>
            <a:ext cx="288074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 dirty="0" err="1" smtClean="0">
                <a:solidFill>
                  <a:srgbClr val="F0EEF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Conclusions</a:t>
            </a:r>
            <a:endParaRPr sz="2400" b="1" dirty="0">
              <a:solidFill>
                <a:srgbClr val="F0EEF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oogle Shape;168;p3"/>
          <p:cNvGrpSpPr/>
          <p:nvPr/>
        </p:nvGrpSpPr>
        <p:grpSpPr>
          <a:xfrm>
            <a:off x="893105" y="0"/>
            <a:ext cx="11298896" cy="6858000"/>
            <a:chOff x="-290920" y="0"/>
            <a:chExt cx="12482921" cy="6858000"/>
          </a:xfrm>
        </p:grpSpPr>
        <p:sp>
          <p:nvSpPr>
            <p:cNvPr id="169" name="Google Shape;169;p3"/>
            <p:cNvSpPr/>
            <p:nvPr/>
          </p:nvSpPr>
          <p:spPr>
            <a:xfrm>
              <a:off x="-290920" y="0"/>
              <a:ext cx="1248292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3"/>
            <p:cNvSpPr txBox="1"/>
            <p:nvPr/>
          </p:nvSpPr>
          <p:spPr>
            <a:xfrm rot="-5400000">
              <a:off x="10872792" y="3194734"/>
              <a:ext cx="199208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3600" b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About</a:t>
              </a:r>
              <a:endParaRPr sz="3600" b="1">
                <a:solidFill>
                  <a:srgbClr val="F0EEF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grpSp>
        <p:nvGrpSpPr>
          <p:cNvPr id="173" name="Google Shape;173;p3"/>
          <p:cNvGrpSpPr/>
          <p:nvPr/>
        </p:nvGrpSpPr>
        <p:grpSpPr>
          <a:xfrm>
            <a:off x="1410812" y="-2"/>
            <a:ext cx="10304446" cy="6858000"/>
            <a:chOff x="213096" y="0"/>
            <a:chExt cx="11447501" cy="6858000"/>
          </a:xfrm>
        </p:grpSpPr>
        <p:sp>
          <p:nvSpPr>
            <p:cNvPr id="174" name="Google Shape;174;p3"/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10483572" y="2337441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3"/>
            <p:cNvSpPr txBox="1"/>
            <p:nvPr/>
          </p:nvSpPr>
          <p:spPr>
            <a:xfrm rot="16200000">
              <a:off x="10332766" y="3105834"/>
              <a:ext cx="199208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3600" b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EDA</a:t>
              </a:r>
              <a:endParaRPr sz="3600" b="1">
                <a:solidFill>
                  <a:srgbClr val="F0EEF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grpSp>
        <p:nvGrpSpPr>
          <p:cNvPr id="178" name="Google Shape;178;p3"/>
          <p:cNvGrpSpPr/>
          <p:nvPr/>
        </p:nvGrpSpPr>
        <p:grpSpPr>
          <a:xfrm>
            <a:off x="-6663616" y="0"/>
            <a:ext cx="10535017" cy="6858000"/>
            <a:chOff x="491575" y="0"/>
            <a:chExt cx="10535017" cy="6858000"/>
          </a:xfrm>
        </p:grpSpPr>
        <p:sp>
          <p:nvSpPr>
            <p:cNvPr id="179" name="Google Shape;179;p3"/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3"/>
            <p:cNvSpPr txBox="1"/>
            <p:nvPr/>
          </p:nvSpPr>
          <p:spPr>
            <a:xfrm rot="-5400000">
              <a:off x="9182147" y="2922285"/>
              <a:ext cx="2488562" cy="12003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3600" b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BoW</a:t>
              </a:r>
              <a:endParaRPr sz="3600" b="1">
                <a:solidFill>
                  <a:srgbClr val="F0EEF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F0EEF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182" name="Google Shape;182;p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9385467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3" name="Google Shape;183;p3"/>
          <p:cNvGrpSpPr/>
          <p:nvPr/>
        </p:nvGrpSpPr>
        <p:grpSpPr>
          <a:xfrm>
            <a:off x="-6801174" y="0"/>
            <a:ext cx="9574094" cy="6858000"/>
            <a:chOff x="491575" y="0"/>
            <a:chExt cx="9574094" cy="6858000"/>
          </a:xfrm>
        </p:grpSpPr>
        <p:sp>
          <p:nvSpPr>
            <p:cNvPr id="184" name="Google Shape;184;p3"/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3"/>
            <p:cNvSpPr txBox="1"/>
            <p:nvPr/>
          </p:nvSpPr>
          <p:spPr>
            <a:xfrm rot="16200000">
              <a:off x="8351349" y="3313660"/>
              <a:ext cx="2889877" cy="4616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400" b="1" dirty="0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CV </a:t>
              </a:r>
              <a:r>
                <a:rPr lang="es-ES" sz="2400" b="1" dirty="0" err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Modeling</a:t>
              </a:r>
              <a:endParaRPr sz="2400" b="1" dirty="0">
                <a:solidFill>
                  <a:srgbClr val="F0EEF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187" name="Google Shape;187;p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8992269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8" name="Google Shape;188;p3"/>
          <p:cNvSpPr/>
          <p:nvPr/>
        </p:nvSpPr>
        <p:spPr>
          <a:xfrm>
            <a:off x="-6778154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rgbClr val="595959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9" name="Google Shape;189;p3"/>
          <p:cNvGrpSpPr/>
          <p:nvPr/>
        </p:nvGrpSpPr>
        <p:grpSpPr>
          <a:xfrm>
            <a:off x="-6454520" y="-1"/>
            <a:ext cx="8692331" cy="6858000"/>
            <a:chOff x="718505" y="-1"/>
            <a:chExt cx="8692331" cy="6858000"/>
          </a:xfrm>
        </p:grpSpPr>
        <p:sp>
          <p:nvSpPr>
            <p:cNvPr id="190" name="Google Shape;190;p3"/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3"/>
            <p:cNvSpPr txBox="1"/>
            <p:nvPr/>
          </p:nvSpPr>
          <p:spPr>
            <a:xfrm rot="16200000">
              <a:off x="7915303" y="3298676"/>
              <a:ext cx="2344737" cy="4616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400" b="1" dirty="0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TV </a:t>
              </a:r>
              <a:r>
                <a:rPr lang="es-ES" sz="2400" b="1" dirty="0" err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Modeling</a:t>
              </a:r>
              <a:endParaRPr sz="2400" b="1" dirty="0">
                <a:solidFill>
                  <a:srgbClr val="F0EEF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193" name="Google Shape;193;p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8340472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4" name="Google Shape;194;p3"/>
          <p:cNvGrpSpPr/>
          <p:nvPr/>
        </p:nvGrpSpPr>
        <p:grpSpPr>
          <a:xfrm>
            <a:off x="-8211059" y="-1"/>
            <a:ext cx="9927504" cy="6858000"/>
            <a:chOff x="-9337032" y="-1"/>
            <a:chExt cx="9927504" cy="6858000"/>
          </a:xfrm>
        </p:grpSpPr>
        <p:sp>
          <p:nvSpPr>
            <p:cNvPr id="195" name="Google Shape;195;p3"/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E495F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3"/>
            <p:cNvSpPr txBox="1"/>
            <p:nvPr/>
          </p:nvSpPr>
          <p:spPr>
            <a:xfrm rot="-5400000">
              <a:off x="-738260" y="3189608"/>
              <a:ext cx="199208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F0EEF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198" name="Google Shape;198;p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-491912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1" name="Google Shape;201;p3"/>
          <p:cNvSpPr txBox="1">
            <a:spLocks noGrp="1"/>
          </p:cNvSpPr>
          <p:nvPr>
            <p:ph type="sldNum" idx="12"/>
          </p:nvPr>
        </p:nvSpPr>
        <p:spPr>
          <a:xfrm>
            <a:off x="8845058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4</a:t>
            </a:fld>
            <a:endParaRPr dirty="0"/>
          </a:p>
        </p:txBody>
      </p:sp>
      <p:sp>
        <p:nvSpPr>
          <p:cNvPr id="203" name="Google Shape;203;p3"/>
          <p:cNvSpPr txBox="1"/>
          <p:nvPr/>
        </p:nvSpPr>
        <p:spPr>
          <a:xfrm rot="-5400000">
            <a:off x="7598" y="3268793"/>
            <a:ext cx="288074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 dirty="0" smtClean="0">
                <a:solidFill>
                  <a:srgbClr val="F0EEF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Red Neuronal</a:t>
            </a:r>
            <a:endParaRPr sz="2400" b="1" dirty="0">
              <a:solidFill>
                <a:srgbClr val="F0EEF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38" name="Google Shape;194;p3"/>
          <p:cNvGrpSpPr/>
          <p:nvPr/>
        </p:nvGrpSpPr>
        <p:grpSpPr>
          <a:xfrm>
            <a:off x="-8750316" y="0"/>
            <a:ext cx="9923504" cy="6858000"/>
            <a:chOff x="-9337032" y="-1"/>
            <a:chExt cx="9923504" cy="6858000"/>
          </a:xfrm>
        </p:grpSpPr>
        <p:sp>
          <p:nvSpPr>
            <p:cNvPr id="39" name="Google Shape;195;p3"/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197;p3"/>
            <p:cNvSpPr txBox="1"/>
            <p:nvPr/>
          </p:nvSpPr>
          <p:spPr>
            <a:xfrm rot="-5400000">
              <a:off x="-738260" y="3189608"/>
              <a:ext cx="199208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F0EEF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sp>
        <p:nvSpPr>
          <p:cNvPr id="49" name="Google Shape;154;p2"/>
          <p:cNvSpPr/>
          <p:nvPr/>
        </p:nvSpPr>
        <p:spPr>
          <a:xfrm>
            <a:off x="4788" y="2319146"/>
            <a:ext cx="1168400" cy="2360918"/>
          </a:xfrm>
          <a:custGeom>
            <a:avLst/>
            <a:gdLst/>
            <a:ahLst/>
            <a:cxnLst/>
            <a:rect l="l" t="t" r="r" b="b"/>
            <a:pathLst>
              <a:path w="1168400" h="2360918" extrusionOk="0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rgbClr val="00A0A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203;p3"/>
          <p:cNvSpPr txBox="1"/>
          <p:nvPr/>
        </p:nvSpPr>
        <p:spPr>
          <a:xfrm rot="-5400000">
            <a:off x="-554432" y="3268793"/>
            <a:ext cx="288074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 dirty="0" err="1" smtClean="0">
                <a:solidFill>
                  <a:srgbClr val="F0EEF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Conclusions</a:t>
            </a:r>
            <a:endParaRPr sz="2400" b="1" dirty="0">
              <a:solidFill>
                <a:srgbClr val="F0EEF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42" name="Google Shape;238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89645" y="1744636"/>
            <a:ext cx="6597688" cy="3328803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239;p4"/>
          <p:cNvSpPr/>
          <p:nvPr/>
        </p:nvSpPr>
        <p:spPr>
          <a:xfrm>
            <a:off x="3419805" y="604753"/>
            <a:ext cx="7590789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rgbClr val="03A1A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LAS 20 PALABRAS MAS IMPORTANTES</a:t>
            </a:r>
            <a:endParaRPr dirty="0"/>
          </a:p>
        </p:txBody>
      </p:sp>
      <p:sp>
        <p:nvSpPr>
          <p:cNvPr id="45" name="Google Shape;241;p4"/>
          <p:cNvSpPr/>
          <p:nvPr/>
        </p:nvSpPr>
        <p:spPr>
          <a:xfrm>
            <a:off x="3755968" y="5417394"/>
            <a:ext cx="7323501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Podemos encontrar que no importa la estrella que obtenga un lugar, las palabras más frecuentes son comida, servicio y algunas otras palabras (bueno, estupendo, etc.) que se utilizan para describir la calidad de los mismos.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66399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oogle Shape;168;p3"/>
          <p:cNvGrpSpPr/>
          <p:nvPr/>
        </p:nvGrpSpPr>
        <p:grpSpPr>
          <a:xfrm>
            <a:off x="893105" y="0"/>
            <a:ext cx="11298896" cy="6858000"/>
            <a:chOff x="-290920" y="0"/>
            <a:chExt cx="12482921" cy="6858000"/>
          </a:xfrm>
        </p:grpSpPr>
        <p:sp>
          <p:nvSpPr>
            <p:cNvPr id="169" name="Google Shape;169;p3"/>
            <p:cNvSpPr/>
            <p:nvPr/>
          </p:nvSpPr>
          <p:spPr>
            <a:xfrm>
              <a:off x="-290920" y="0"/>
              <a:ext cx="1248292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3"/>
            <p:cNvSpPr txBox="1"/>
            <p:nvPr/>
          </p:nvSpPr>
          <p:spPr>
            <a:xfrm rot="-5400000">
              <a:off x="10872792" y="3194734"/>
              <a:ext cx="199208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3600" b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About</a:t>
              </a:r>
              <a:endParaRPr sz="3600" b="1">
                <a:solidFill>
                  <a:srgbClr val="F0EEF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grpSp>
        <p:nvGrpSpPr>
          <p:cNvPr id="173" name="Google Shape;173;p3"/>
          <p:cNvGrpSpPr/>
          <p:nvPr/>
        </p:nvGrpSpPr>
        <p:grpSpPr>
          <a:xfrm>
            <a:off x="1410812" y="-2"/>
            <a:ext cx="10304446" cy="6858000"/>
            <a:chOff x="213096" y="0"/>
            <a:chExt cx="11447501" cy="6858000"/>
          </a:xfrm>
        </p:grpSpPr>
        <p:sp>
          <p:nvSpPr>
            <p:cNvPr id="174" name="Google Shape;174;p3"/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10483572" y="2337441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3"/>
            <p:cNvSpPr txBox="1"/>
            <p:nvPr/>
          </p:nvSpPr>
          <p:spPr>
            <a:xfrm rot="16200000">
              <a:off x="10332766" y="3105834"/>
              <a:ext cx="199208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3600" b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EDA</a:t>
              </a:r>
              <a:endParaRPr sz="3600" b="1">
                <a:solidFill>
                  <a:srgbClr val="F0EEF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grpSp>
        <p:nvGrpSpPr>
          <p:cNvPr id="178" name="Google Shape;178;p3"/>
          <p:cNvGrpSpPr/>
          <p:nvPr/>
        </p:nvGrpSpPr>
        <p:grpSpPr>
          <a:xfrm>
            <a:off x="-6663616" y="0"/>
            <a:ext cx="10535017" cy="6858000"/>
            <a:chOff x="491575" y="0"/>
            <a:chExt cx="10535017" cy="6858000"/>
          </a:xfrm>
        </p:grpSpPr>
        <p:sp>
          <p:nvSpPr>
            <p:cNvPr id="179" name="Google Shape;179;p3"/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3"/>
            <p:cNvSpPr txBox="1"/>
            <p:nvPr/>
          </p:nvSpPr>
          <p:spPr>
            <a:xfrm rot="-5400000">
              <a:off x="9182147" y="2922285"/>
              <a:ext cx="2488562" cy="12003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3600" b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BoW</a:t>
              </a:r>
              <a:endParaRPr sz="3600" b="1">
                <a:solidFill>
                  <a:srgbClr val="F0EEF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F0EEF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182" name="Google Shape;182;p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9385467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3" name="Google Shape;183;p3"/>
          <p:cNvGrpSpPr/>
          <p:nvPr/>
        </p:nvGrpSpPr>
        <p:grpSpPr>
          <a:xfrm>
            <a:off x="-6801174" y="0"/>
            <a:ext cx="9574094" cy="6858000"/>
            <a:chOff x="491575" y="0"/>
            <a:chExt cx="9574094" cy="6858000"/>
          </a:xfrm>
        </p:grpSpPr>
        <p:sp>
          <p:nvSpPr>
            <p:cNvPr id="184" name="Google Shape;184;p3"/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3"/>
            <p:cNvSpPr txBox="1"/>
            <p:nvPr/>
          </p:nvSpPr>
          <p:spPr>
            <a:xfrm rot="16200000">
              <a:off x="8351349" y="3313660"/>
              <a:ext cx="2889877" cy="4616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400" b="1" dirty="0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CV </a:t>
              </a:r>
              <a:r>
                <a:rPr lang="es-ES" sz="2400" b="1" dirty="0" err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Modeling</a:t>
              </a:r>
              <a:endParaRPr sz="2400" b="1" dirty="0">
                <a:solidFill>
                  <a:srgbClr val="F0EEF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187" name="Google Shape;187;p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8992269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8" name="Google Shape;188;p3"/>
          <p:cNvSpPr/>
          <p:nvPr/>
        </p:nvSpPr>
        <p:spPr>
          <a:xfrm>
            <a:off x="-6778154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rgbClr val="595959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9" name="Google Shape;189;p3"/>
          <p:cNvGrpSpPr/>
          <p:nvPr/>
        </p:nvGrpSpPr>
        <p:grpSpPr>
          <a:xfrm>
            <a:off x="-6454520" y="-1"/>
            <a:ext cx="8692331" cy="6858000"/>
            <a:chOff x="718505" y="-1"/>
            <a:chExt cx="8692331" cy="6858000"/>
          </a:xfrm>
        </p:grpSpPr>
        <p:sp>
          <p:nvSpPr>
            <p:cNvPr id="190" name="Google Shape;190;p3"/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3"/>
            <p:cNvSpPr txBox="1"/>
            <p:nvPr/>
          </p:nvSpPr>
          <p:spPr>
            <a:xfrm rot="16200000">
              <a:off x="7915303" y="3298676"/>
              <a:ext cx="2344737" cy="4616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400" b="1" dirty="0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TV </a:t>
              </a:r>
              <a:r>
                <a:rPr lang="es-ES" sz="2400" b="1" dirty="0" err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Modeling</a:t>
              </a:r>
              <a:endParaRPr sz="2400" b="1" dirty="0">
                <a:solidFill>
                  <a:srgbClr val="F0EEF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193" name="Google Shape;193;p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8340472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4" name="Google Shape;194;p3"/>
          <p:cNvGrpSpPr/>
          <p:nvPr/>
        </p:nvGrpSpPr>
        <p:grpSpPr>
          <a:xfrm>
            <a:off x="-8211059" y="-1"/>
            <a:ext cx="9927504" cy="6858000"/>
            <a:chOff x="-9337032" y="-1"/>
            <a:chExt cx="9927504" cy="6858000"/>
          </a:xfrm>
        </p:grpSpPr>
        <p:sp>
          <p:nvSpPr>
            <p:cNvPr id="195" name="Google Shape;195;p3"/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E495F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3"/>
            <p:cNvSpPr txBox="1"/>
            <p:nvPr/>
          </p:nvSpPr>
          <p:spPr>
            <a:xfrm rot="-5400000">
              <a:off x="-738260" y="3189608"/>
              <a:ext cx="199208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F0EEF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198" name="Google Shape;198;p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-491912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1" name="Google Shape;201;p3"/>
          <p:cNvSpPr txBox="1">
            <a:spLocks noGrp="1"/>
          </p:cNvSpPr>
          <p:nvPr>
            <p:ph type="sldNum" idx="12"/>
          </p:nvPr>
        </p:nvSpPr>
        <p:spPr>
          <a:xfrm>
            <a:off x="8774719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5</a:t>
            </a:fld>
            <a:endParaRPr dirty="0"/>
          </a:p>
        </p:txBody>
      </p:sp>
      <p:sp>
        <p:nvSpPr>
          <p:cNvPr id="203" name="Google Shape;203;p3"/>
          <p:cNvSpPr txBox="1"/>
          <p:nvPr/>
        </p:nvSpPr>
        <p:spPr>
          <a:xfrm rot="-5400000">
            <a:off x="7598" y="3268793"/>
            <a:ext cx="288074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 dirty="0" smtClean="0">
                <a:solidFill>
                  <a:srgbClr val="F0EEF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Red Neuronal</a:t>
            </a:r>
            <a:endParaRPr sz="2400" b="1" dirty="0">
              <a:solidFill>
                <a:srgbClr val="F0EEF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38" name="Google Shape;194;p3"/>
          <p:cNvGrpSpPr/>
          <p:nvPr/>
        </p:nvGrpSpPr>
        <p:grpSpPr>
          <a:xfrm>
            <a:off x="-8750316" y="0"/>
            <a:ext cx="9923504" cy="6858000"/>
            <a:chOff x="-9337032" y="-1"/>
            <a:chExt cx="9923504" cy="6858000"/>
          </a:xfrm>
        </p:grpSpPr>
        <p:sp>
          <p:nvSpPr>
            <p:cNvPr id="39" name="Google Shape;195;p3"/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197;p3"/>
            <p:cNvSpPr txBox="1"/>
            <p:nvPr/>
          </p:nvSpPr>
          <p:spPr>
            <a:xfrm rot="-5400000">
              <a:off x="-738260" y="3189608"/>
              <a:ext cx="199208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F0EEF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sp>
        <p:nvSpPr>
          <p:cNvPr id="49" name="Google Shape;154;p2"/>
          <p:cNvSpPr/>
          <p:nvPr/>
        </p:nvSpPr>
        <p:spPr>
          <a:xfrm>
            <a:off x="4788" y="2319146"/>
            <a:ext cx="1168400" cy="2360918"/>
          </a:xfrm>
          <a:custGeom>
            <a:avLst/>
            <a:gdLst/>
            <a:ahLst/>
            <a:cxnLst/>
            <a:rect l="l" t="t" r="r" b="b"/>
            <a:pathLst>
              <a:path w="1168400" h="2360918" extrusionOk="0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rgbClr val="00A0A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203;p3"/>
          <p:cNvSpPr txBox="1"/>
          <p:nvPr/>
        </p:nvSpPr>
        <p:spPr>
          <a:xfrm rot="-5400000">
            <a:off x="-554432" y="3268793"/>
            <a:ext cx="288074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 dirty="0" err="1" smtClean="0">
                <a:solidFill>
                  <a:srgbClr val="F0EEF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Conclusions</a:t>
            </a:r>
            <a:endParaRPr sz="2400" b="1" dirty="0">
              <a:solidFill>
                <a:srgbClr val="F0EEF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42" name="Google Shape;277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468245">
            <a:off x="3542610" y="967122"/>
            <a:ext cx="3543594" cy="1787874"/>
          </a:xfrm>
          <a:prstGeom prst="rect">
            <a:avLst/>
          </a:prstGeom>
          <a:solidFill>
            <a:srgbClr val="ECECEC"/>
          </a:solidFill>
          <a:ln w="1905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5000" dist="50800" dir="12900000" kx="195000" ky="145000" algn="tl" rotWithShape="0">
              <a:srgbClr val="000000">
                <a:alpha val="29411"/>
              </a:srgbClr>
            </a:outerShdw>
          </a:effectLst>
        </p:spPr>
      </p:pic>
      <p:sp>
        <p:nvSpPr>
          <p:cNvPr id="44" name="Google Shape;278;p5"/>
          <p:cNvSpPr/>
          <p:nvPr/>
        </p:nvSpPr>
        <p:spPr>
          <a:xfrm>
            <a:off x="4159963" y="238018"/>
            <a:ext cx="421647" cy="568738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5" name="Google Shape;279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-440696">
            <a:off x="6852194" y="2027776"/>
            <a:ext cx="3432733" cy="1815812"/>
          </a:xfrm>
          <a:prstGeom prst="rect">
            <a:avLst/>
          </a:prstGeom>
          <a:solidFill>
            <a:srgbClr val="ECECEC"/>
          </a:solidFill>
          <a:ln w="1905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5000" dist="50800" dir="12900000" kx="195000" ky="145000" algn="tl" rotWithShape="0">
              <a:srgbClr val="000000">
                <a:alpha val="29411"/>
              </a:srgbClr>
            </a:outerShdw>
          </a:effectLst>
        </p:spPr>
      </p:pic>
      <p:sp>
        <p:nvSpPr>
          <p:cNvPr id="46" name="Google Shape;280;p5"/>
          <p:cNvSpPr/>
          <p:nvPr/>
        </p:nvSpPr>
        <p:spPr>
          <a:xfrm>
            <a:off x="4729825" y="199222"/>
            <a:ext cx="715682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rgbClr val="03A1A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LAS 100 PALABRAS MAS USADAS PARA REVIEWS CON 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rgbClr val="03A1A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3 STARS </a:t>
            </a:r>
            <a:r>
              <a:rPr lang="es-ES" sz="1800" dirty="0" err="1">
                <a:solidFill>
                  <a:srgbClr val="03A1A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ó</a:t>
            </a:r>
            <a:r>
              <a:rPr lang="es-ES" sz="1800" dirty="0">
                <a:solidFill>
                  <a:srgbClr val="03A1A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MENOS</a:t>
            </a:r>
            <a:endParaRPr sz="1800" dirty="0">
              <a:solidFill>
                <a:srgbClr val="03A1A4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7" name="Google Shape;281;p5"/>
          <p:cNvSpPr/>
          <p:nvPr/>
        </p:nvSpPr>
        <p:spPr>
          <a:xfrm>
            <a:off x="9017554" y="1104632"/>
            <a:ext cx="421647" cy="568738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282;p5"/>
          <p:cNvSpPr/>
          <p:nvPr/>
        </p:nvSpPr>
        <p:spPr>
          <a:xfrm>
            <a:off x="9418479" y="977092"/>
            <a:ext cx="421647" cy="568738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" name="Google Shape;283;p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-434592">
            <a:off x="4641364" y="4481669"/>
            <a:ext cx="3543042" cy="1821529"/>
          </a:xfrm>
          <a:prstGeom prst="rect">
            <a:avLst/>
          </a:prstGeom>
          <a:solidFill>
            <a:srgbClr val="ECECEC"/>
          </a:solidFill>
          <a:ln w="1905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5000" dist="50800" dir="12900000" kx="195000" ky="145000" algn="tl" rotWithShape="0">
              <a:srgbClr val="000000">
                <a:alpha val="29411"/>
              </a:srgbClr>
            </a:outerShdw>
          </a:effectLst>
        </p:spPr>
      </p:pic>
      <p:sp>
        <p:nvSpPr>
          <p:cNvPr id="51" name="Google Shape;284;p5"/>
          <p:cNvSpPr/>
          <p:nvPr/>
        </p:nvSpPr>
        <p:spPr>
          <a:xfrm>
            <a:off x="8595907" y="4766732"/>
            <a:ext cx="421647" cy="568738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285;p5"/>
          <p:cNvSpPr/>
          <p:nvPr/>
        </p:nvSpPr>
        <p:spPr>
          <a:xfrm>
            <a:off x="8579426" y="5429185"/>
            <a:ext cx="421647" cy="568738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286;p5"/>
          <p:cNvSpPr/>
          <p:nvPr/>
        </p:nvSpPr>
        <p:spPr>
          <a:xfrm>
            <a:off x="9065586" y="5174396"/>
            <a:ext cx="421647" cy="568738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934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oogle Shape;168;p3"/>
          <p:cNvGrpSpPr/>
          <p:nvPr/>
        </p:nvGrpSpPr>
        <p:grpSpPr>
          <a:xfrm>
            <a:off x="893105" y="0"/>
            <a:ext cx="11298896" cy="6858000"/>
            <a:chOff x="-290920" y="0"/>
            <a:chExt cx="12482921" cy="6858000"/>
          </a:xfrm>
        </p:grpSpPr>
        <p:sp>
          <p:nvSpPr>
            <p:cNvPr id="169" name="Google Shape;169;p3"/>
            <p:cNvSpPr/>
            <p:nvPr/>
          </p:nvSpPr>
          <p:spPr>
            <a:xfrm>
              <a:off x="-290920" y="0"/>
              <a:ext cx="1248292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3"/>
            <p:cNvSpPr txBox="1"/>
            <p:nvPr/>
          </p:nvSpPr>
          <p:spPr>
            <a:xfrm rot="-5400000">
              <a:off x="10872792" y="3194734"/>
              <a:ext cx="199208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3600" b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About</a:t>
              </a:r>
              <a:endParaRPr sz="3600" b="1">
                <a:solidFill>
                  <a:srgbClr val="F0EEF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grpSp>
        <p:nvGrpSpPr>
          <p:cNvPr id="173" name="Google Shape;173;p3"/>
          <p:cNvGrpSpPr/>
          <p:nvPr/>
        </p:nvGrpSpPr>
        <p:grpSpPr>
          <a:xfrm>
            <a:off x="1410812" y="-2"/>
            <a:ext cx="10304446" cy="6858000"/>
            <a:chOff x="213096" y="0"/>
            <a:chExt cx="11447501" cy="6858000"/>
          </a:xfrm>
        </p:grpSpPr>
        <p:sp>
          <p:nvSpPr>
            <p:cNvPr id="174" name="Google Shape;174;p3"/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10483572" y="2337441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3"/>
            <p:cNvSpPr txBox="1"/>
            <p:nvPr/>
          </p:nvSpPr>
          <p:spPr>
            <a:xfrm rot="16200000">
              <a:off x="10332766" y="3105834"/>
              <a:ext cx="199208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3600" b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EDA</a:t>
              </a:r>
              <a:endParaRPr sz="3600" b="1">
                <a:solidFill>
                  <a:srgbClr val="F0EEF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grpSp>
        <p:nvGrpSpPr>
          <p:cNvPr id="178" name="Google Shape;178;p3"/>
          <p:cNvGrpSpPr/>
          <p:nvPr/>
        </p:nvGrpSpPr>
        <p:grpSpPr>
          <a:xfrm>
            <a:off x="-6663616" y="0"/>
            <a:ext cx="10535017" cy="6858000"/>
            <a:chOff x="491575" y="0"/>
            <a:chExt cx="10535017" cy="6858000"/>
          </a:xfrm>
        </p:grpSpPr>
        <p:sp>
          <p:nvSpPr>
            <p:cNvPr id="179" name="Google Shape;179;p3"/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3"/>
            <p:cNvSpPr txBox="1"/>
            <p:nvPr/>
          </p:nvSpPr>
          <p:spPr>
            <a:xfrm rot="-5400000">
              <a:off x="9182147" y="2922285"/>
              <a:ext cx="2488562" cy="12003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3600" b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BoW</a:t>
              </a:r>
              <a:endParaRPr sz="3600" b="1">
                <a:solidFill>
                  <a:srgbClr val="F0EEF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F0EEF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182" name="Google Shape;182;p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9385467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3" name="Google Shape;183;p3"/>
          <p:cNvGrpSpPr/>
          <p:nvPr/>
        </p:nvGrpSpPr>
        <p:grpSpPr>
          <a:xfrm>
            <a:off x="-6801174" y="0"/>
            <a:ext cx="9574094" cy="6858000"/>
            <a:chOff x="491575" y="0"/>
            <a:chExt cx="9574094" cy="6858000"/>
          </a:xfrm>
        </p:grpSpPr>
        <p:sp>
          <p:nvSpPr>
            <p:cNvPr id="184" name="Google Shape;184;p3"/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3"/>
            <p:cNvSpPr txBox="1"/>
            <p:nvPr/>
          </p:nvSpPr>
          <p:spPr>
            <a:xfrm rot="16200000">
              <a:off x="8351349" y="3313660"/>
              <a:ext cx="2889877" cy="4616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400" b="1" dirty="0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CV </a:t>
              </a:r>
              <a:r>
                <a:rPr lang="es-ES" sz="2400" b="1" dirty="0" err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Modeling</a:t>
              </a:r>
              <a:endParaRPr sz="2400" b="1" dirty="0">
                <a:solidFill>
                  <a:srgbClr val="F0EEF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187" name="Google Shape;187;p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8992269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8" name="Google Shape;188;p3"/>
          <p:cNvSpPr/>
          <p:nvPr/>
        </p:nvSpPr>
        <p:spPr>
          <a:xfrm>
            <a:off x="-6778154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rgbClr val="595959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9" name="Google Shape;189;p3"/>
          <p:cNvGrpSpPr/>
          <p:nvPr/>
        </p:nvGrpSpPr>
        <p:grpSpPr>
          <a:xfrm>
            <a:off x="-6454520" y="-1"/>
            <a:ext cx="8692331" cy="6858000"/>
            <a:chOff x="718505" y="-1"/>
            <a:chExt cx="8692331" cy="6858000"/>
          </a:xfrm>
        </p:grpSpPr>
        <p:sp>
          <p:nvSpPr>
            <p:cNvPr id="190" name="Google Shape;190;p3"/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3"/>
            <p:cNvSpPr txBox="1"/>
            <p:nvPr/>
          </p:nvSpPr>
          <p:spPr>
            <a:xfrm rot="16200000">
              <a:off x="7915303" y="3298676"/>
              <a:ext cx="2344737" cy="4616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400" b="1" dirty="0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TV </a:t>
              </a:r>
              <a:r>
                <a:rPr lang="es-ES" sz="2400" b="1" dirty="0" err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Modeling</a:t>
              </a:r>
              <a:endParaRPr sz="2400" b="1" dirty="0">
                <a:solidFill>
                  <a:srgbClr val="F0EEF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193" name="Google Shape;193;p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8340472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4" name="Google Shape;194;p3"/>
          <p:cNvGrpSpPr/>
          <p:nvPr/>
        </p:nvGrpSpPr>
        <p:grpSpPr>
          <a:xfrm>
            <a:off x="-8211059" y="-1"/>
            <a:ext cx="9927504" cy="6858000"/>
            <a:chOff x="-9337032" y="-1"/>
            <a:chExt cx="9927504" cy="6858000"/>
          </a:xfrm>
        </p:grpSpPr>
        <p:sp>
          <p:nvSpPr>
            <p:cNvPr id="195" name="Google Shape;195;p3"/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E495F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3"/>
            <p:cNvSpPr txBox="1"/>
            <p:nvPr/>
          </p:nvSpPr>
          <p:spPr>
            <a:xfrm rot="-5400000">
              <a:off x="-738260" y="3189608"/>
              <a:ext cx="199208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F0EEF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198" name="Google Shape;198;p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-491912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1" name="Google Shape;201;p3"/>
          <p:cNvSpPr txBox="1">
            <a:spLocks noGrp="1"/>
          </p:cNvSpPr>
          <p:nvPr>
            <p:ph type="sldNum" idx="12"/>
          </p:nvPr>
        </p:nvSpPr>
        <p:spPr>
          <a:xfrm>
            <a:off x="8786442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6</a:t>
            </a:fld>
            <a:endParaRPr dirty="0"/>
          </a:p>
        </p:txBody>
      </p:sp>
      <p:sp>
        <p:nvSpPr>
          <p:cNvPr id="203" name="Google Shape;203;p3"/>
          <p:cNvSpPr txBox="1"/>
          <p:nvPr/>
        </p:nvSpPr>
        <p:spPr>
          <a:xfrm rot="-5400000">
            <a:off x="7598" y="3268793"/>
            <a:ext cx="288074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 dirty="0" smtClean="0">
                <a:solidFill>
                  <a:srgbClr val="F0EEF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Red Neuronal</a:t>
            </a:r>
            <a:endParaRPr sz="2400" b="1" dirty="0">
              <a:solidFill>
                <a:srgbClr val="F0EEF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38" name="Google Shape;194;p3"/>
          <p:cNvGrpSpPr/>
          <p:nvPr/>
        </p:nvGrpSpPr>
        <p:grpSpPr>
          <a:xfrm>
            <a:off x="-8750316" y="0"/>
            <a:ext cx="9923504" cy="6858000"/>
            <a:chOff x="-9337032" y="-1"/>
            <a:chExt cx="9923504" cy="6858000"/>
          </a:xfrm>
        </p:grpSpPr>
        <p:sp>
          <p:nvSpPr>
            <p:cNvPr id="39" name="Google Shape;195;p3"/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197;p3"/>
            <p:cNvSpPr txBox="1"/>
            <p:nvPr/>
          </p:nvSpPr>
          <p:spPr>
            <a:xfrm rot="-5400000">
              <a:off x="-738260" y="3189608"/>
              <a:ext cx="199208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F0EEF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sp>
        <p:nvSpPr>
          <p:cNvPr id="49" name="Google Shape;154;p2"/>
          <p:cNvSpPr/>
          <p:nvPr/>
        </p:nvSpPr>
        <p:spPr>
          <a:xfrm>
            <a:off x="4788" y="2319146"/>
            <a:ext cx="1168400" cy="2360918"/>
          </a:xfrm>
          <a:custGeom>
            <a:avLst/>
            <a:gdLst/>
            <a:ahLst/>
            <a:cxnLst/>
            <a:rect l="l" t="t" r="r" b="b"/>
            <a:pathLst>
              <a:path w="1168400" h="2360918" extrusionOk="0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rgbClr val="00A0A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203;p3"/>
          <p:cNvSpPr txBox="1"/>
          <p:nvPr/>
        </p:nvSpPr>
        <p:spPr>
          <a:xfrm rot="-5400000">
            <a:off x="-554432" y="3268793"/>
            <a:ext cx="288074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 dirty="0" err="1" smtClean="0">
                <a:solidFill>
                  <a:srgbClr val="F0EEF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Conclusions</a:t>
            </a:r>
            <a:endParaRPr sz="2400" b="1" dirty="0">
              <a:solidFill>
                <a:srgbClr val="F0EEF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61" name="Google Shape;324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292865">
            <a:off x="3712615" y="1176265"/>
            <a:ext cx="4054321" cy="2078332"/>
          </a:xfrm>
          <a:prstGeom prst="rect">
            <a:avLst/>
          </a:prstGeom>
          <a:noFill/>
          <a:ln>
            <a:noFill/>
          </a:ln>
          <a:effectLst>
            <a:outerShdw blurRad="190500" algn="tl" rotWithShape="0">
              <a:srgbClr val="000000">
                <a:alpha val="69411"/>
              </a:srgbClr>
            </a:outerShdw>
          </a:effectLst>
        </p:spPr>
      </p:pic>
      <p:sp>
        <p:nvSpPr>
          <p:cNvPr id="62" name="Google Shape;325;p6"/>
          <p:cNvSpPr/>
          <p:nvPr/>
        </p:nvSpPr>
        <p:spPr>
          <a:xfrm>
            <a:off x="5769706" y="264263"/>
            <a:ext cx="60960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03A1A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LAS 100 PALABRAS MAS USADAS PARA REVIEWS CON  4 y 5 STARS</a:t>
            </a:r>
            <a:endParaRPr sz="1800">
              <a:solidFill>
                <a:srgbClr val="03A1A4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3" name="Google Shape;326;p6"/>
          <p:cNvSpPr/>
          <p:nvPr/>
        </p:nvSpPr>
        <p:spPr>
          <a:xfrm>
            <a:off x="8578698" y="1258727"/>
            <a:ext cx="421647" cy="568738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327;p6"/>
          <p:cNvSpPr/>
          <p:nvPr/>
        </p:nvSpPr>
        <p:spPr>
          <a:xfrm>
            <a:off x="8596359" y="2137345"/>
            <a:ext cx="421647" cy="568738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328;p6"/>
          <p:cNvSpPr/>
          <p:nvPr/>
        </p:nvSpPr>
        <p:spPr>
          <a:xfrm>
            <a:off x="9048377" y="1666391"/>
            <a:ext cx="421647" cy="568738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329;p6"/>
          <p:cNvSpPr/>
          <p:nvPr/>
        </p:nvSpPr>
        <p:spPr>
          <a:xfrm>
            <a:off x="8163993" y="1691282"/>
            <a:ext cx="421647" cy="568738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7" name="Google Shape;330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-246792">
            <a:off x="5950873" y="4028829"/>
            <a:ext cx="4206063" cy="2156118"/>
          </a:xfrm>
          <a:prstGeom prst="rect">
            <a:avLst/>
          </a:prstGeom>
          <a:solidFill>
            <a:srgbClr val="ECECEC"/>
          </a:solidFill>
          <a:ln w="1905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5000" dist="50800" dir="12900000" kx="195000" ky="145000" algn="tl" rotWithShape="0">
              <a:srgbClr val="000000">
                <a:alpha val="29411"/>
              </a:srgbClr>
            </a:outerShdw>
          </a:effectLst>
        </p:spPr>
      </p:pic>
      <p:sp>
        <p:nvSpPr>
          <p:cNvPr id="68" name="Google Shape;331;p6"/>
          <p:cNvSpPr/>
          <p:nvPr/>
        </p:nvSpPr>
        <p:spPr>
          <a:xfrm>
            <a:off x="4251788" y="4115924"/>
            <a:ext cx="421647" cy="568738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332;p6"/>
          <p:cNvSpPr/>
          <p:nvPr/>
        </p:nvSpPr>
        <p:spPr>
          <a:xfrm>
            <a:off x="4238269" y="5277287"/>
            <a:ext cx="421647" cy="568738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333;p6"/>
          <p:cNvSpPr/>
          <p:nvPr/>
        </p:nvSpPr>
        <p:spPr>
          <a:xfrm>
            <a:off x="4730086" y="4642327"/>
            <a:ext cx="421647" cy="568738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334;p6"/>
          <p:cNvSpPr/>
          <p:nvPr/>
        </p:nvSpPr>
        <p:spPr>
          <a:xfrm>
            <a:off x="3743695" y="4674221"/>
            <a:ext cx="421647" cy="568738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335;p6"/>
          <p:cNvSpPr/>
          <p:nvPr/>
        </p:nvSpPr>
        <p:spPr>
          <a:xfrm>
            <a:off x="4245738" y="4688708"/>
            <a:ext cx="421647" cy="568738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6868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oogle Shape;168;p3"/>
          <p:cNvGrpSpPr/>
          <p:nvPr/>
        </p:nvGrpSpPr>
        <p:grpSpPr>
          <a:xfrm>
            <a:off x="893105" y="0"/>
            <a:ext cx="11298896" cy="6858000"/>
            <a:chOff x="-290920" y="0"/>
            <a:chExt cx="12482921" cy="6858000"/>
          </a:xfrm>
        </p:grpSpPr>
        <p:sp>
          <p:nvSpPr>
            <p:cNvPr id="169" name="Google Shape;169;p3"/>
            <p:cNvSpPr/>
            <p:nvPr/>
          </p:nvSpPr>
          <p:spPr>
            <a:xfrm>
              <a:off x="-290920" y="0"/>
              <a:ext cx="1248292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3"/>
            <p:cNvSpPr txBox="1"/>
            <p:nvPr/>
          </p:nvSpPr>
          <p:spPr>
            <a:xfrm rot="-5400000">
              <a:off x="10872792" y="3194734"/>
              <a:ext cx="199208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3600" b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About</a:t>
              </a:r>
              <a:endParaRPr sz="3600" b="1">
                <a:solidFill>
                  <a:srgbClr val="F0EEF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grpSp>
        <p:nvGrpSpPr>
          <p:cNvPr id="173" name="Google Shape;173;p3"/>
          <p:cNvGrpSpPr/>
          <p:nvPr/>
        </p:nvGrpSpPr>
        <p:grpSpPr>
          <a:xfrm>
            <a:off x="1410812" y="-2"/>
            <a:ext cx="10304446" cy="6858000"/>
            <a:chOff x="213096" y="0"/>
            <a:chExt cx="11447501" cy="6858000"/>
          </a:xfrm>
        </p:grpSpPr>
        <p:sp>
          <p:nvSpPr>
            <p:cNvPr id="174" name="Google Shape;174;p3"/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10483572" y="2337441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3"/>
            <p:cNvSpPr txBox="1"/>
            <p:nvPr/>
          </p:nvSpPr>
          <p:spPr>
            <a:xfrm rot="16200000">
              <a:off x="10332766" y="3105834"/>
              <a:ext cx="199208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3600" b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EDA</a:t>
              </a:r>
              <a:endParaRPr sz="3600" b="1">
                <a:solidFill>
                  <a:srgbClr val="F0EEF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grpSp>
        <p:nvGrpSpPr>
          <p:cNvPr id="178" name="Google Shape;178;p3"/>
          <p:cNvGrpSpPr/>
          <p:nvPr/>
        </p:nvGrpSpPr>
        <p:grpSpPr>
          <a:xfrm>
            <a:off x="-6663616" y="0"/>
            <a:ext cx="10535017" cy="6858000"/>
            <a:chOff x="491575" y="0"/>
            <a:chExt cx="10535017" cy="6858000"/>
          </a:xfrm>
        </p:grpSpPr>
        <p:sp>
          <p:nvSpPr>
            <p:cNvPr id="179" name="Google Shape;179;p3"/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3"/>
            <p:cNvSpPr txBox="1"/>
            <p:nvPr/>
          </p:nvSpPr>
          <p:spPr>
            <a:xfrm rot="-5400000">
              <a:off x="9182147" y="2922285"/>
              <a:ext cx="2488562" cy="12003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3600" b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BoW</a:t>
              </a:r>
              <a:endParaRPr sz="3600" b="1">
                <a:solidFill>
                  <a:srgbClr val="F0EEF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F0EEF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182" name="Google Shape;182;p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9385467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3" name="Google Shape;183;p3"/>
          <p:cNvGrpSpPr/>
          <p:nvPr/>
        </p:nvGrpSpPr>
        <p:grpSpPr>
          <a:xfrm>
            <a:off x="-6801174" y="0"/>
            <a:ext cx="9574094" cy="6858000"/>
            <a:chOff x="491575" y="0"/>
            <a:chExt cx="9574094" cy="6858000"/>
          </a:xfrm>
        </p:grpSpPr>
        <p:sp>
          <p:nvSpPr>
            <p:cNvPr id="184" name="Google Shape;184;p3"/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3"/>
            <p:cNvSpPr txBox="1"/>
            <p:nvPr/>
          </p:nvSpPr>
          <p:spPr>
            <a:xfrm rot="16200000">
              <a:off x="8351349" y="3313660"/>
              <a:ext cx="2889877" cy="4616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400" b="1" dirty="0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CV </a:t>
              </a:r>
              <a:r>
                <a:rPr lang="es-ES" sz="2400" b="1" dirty="0" err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Modeling</a:t>
              </a:r>
              <a:endParaRPr sz="2400" b="1" dirty="0">
                <a:solidFill>
                  <a:srgbClr val="F0EEF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187" name="Google Shape;187;p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8992269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8" name="Google Shape;188;p3"/>
          <p:cNvSpPr/>
          <p:nvPr/>
        </p:nvSpPr>
        <p:spPr>
          <a:xfrm>
            <a:off x="-6778154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rgbClr val="595959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9" name="Google Shape;189;p3"/>
          <p:cNvGrpSpPr/>
          <p:nvPr/>
        </p:nvGrpSpPr>
        <p:grpSpPr>
          <a:xfrm>
            <a:off x="-6454520" y="-1"/>
            <a:ext cx="8692331" cy="6858000"/>
            <a:chOff x="718505" y="-1"/>
            <a:chExt cx="8692331" cy="6858000"/>
          </a:xfrm>
        </p:grpSpPr>
        <p:sp>
          <p:nvSpPr>
            <p:cNvPr id="190" name="Google Shape;190;p3"/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3"/>
            <p:cNvSpPr txBox="1"/>
            <p:nvPr/>
          </p:nvSpPr>
          <p:spPr>
            <a:xfrm rot="16200000">
              <a:off x="7915303" y="3298676"/>
              <a:ext cx="2344737" cy="4616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400" b="1" dirty="0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TV </a:t>
              </a:r>
              <a:r>
                <a:rPr lang="es-ES" sz="2400" b="1" dirty="0" err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Modeling</a:t>
              </a:r>
              <a:endParaRPr sz="2400" b="1" dirty="0">
                <a:solidFill>
                  <a:srgbClr val="F0EEF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193" name="Google Shape;193;p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8340472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4" name="Google Shape;194;p3"/>
          <p:cNvGrpSpPr/>
          <p:nvPr/>
        </p:nvGrpSpPr>
        <p:grpSpPr>
          <a:xfrm>
            <a:off x="-8211059" y="-1"/>
            <a:ext cx="9927504" cy="6858000"/>
            <a:chOff x="-9337032" y="-1"/>
            <a:chExt cx="9927504" cy="6858000"/>
          </a:xfrm>
        </p:grpSpPr>
        <p:sp>
          <p:nvSpPr>
            <p:cNvPr id="195" name="Google Shape;195;p3"/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E495F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3"/>
            <p:cNvSpPr txBox="1"/>
            <p:nvPr/>
          </p:nvSpPr>
          <p:spPr>
            <a:xfrm rot="-5400000">
              <a:off x="-738260" y="3189608"/>
              <a:ext cx="199208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F0EEF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198" name="Google Shape;198;p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-491912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1" name="Google Shape;201;p3"/>
          <p:cNvSpPr txBox="1">
            <a:spLocks noGrp="1"/>
          </p:cNvSpPr>
          <p:nvPr>
            <p:ph type="sldNum" idx="12"/>
          </p:nvPr>
        </p:nvSpPr>
        <p:spPr>
          <a:xfrm>
            <a:off x="8798168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7</a:t>
            </a:fld>
            <a:endParaRPr dirty="0"/>
          </a:p>
        </p:txBody>
      </p:sp>
      <p:sp>
        <p:nvSpPr>
          <p:cNvPr id="203" name="Google Shape;203;p3"/>
          <p:cNvSpPr txBox="1"/>
          <p:nvPr/>
        </p:nvSpPr>
        <p:spPr>
          <a:xfrm rot="-5400000">
            <a:off x="7598" y="3268793"/>
            <a:ext cx="288074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 dirty="0" smtClean="0">
                <a:solidFill>
                  <a:srgbClr val="F0EEF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Red Neuronal</a:t>
            </a:r>
            <a:endParaRPr sz="2400" b="1" dirty="0">
              <a:solidFill>
                <a:srgbClr val="F0EEF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38" name="Google Shape;194;p3"/>
          <p:cNvGrpSpPr/>
          <p:nvPr/>
        </p:nvGrpSpPr>
        <p:grpSpPr>
          <a:xfrm>
            <a:off x="-8750316" y="0"/>
            <a:ext cx="9923504" cy="6858000"/>
            <a:chOff x="-9337032" y="-1"/>
            <a:chExt cx="9923504" cy="6858000"/>
          </a:xfrm>
        </p:grpSpPr>
        <p:sp>
          <p:nvSpPr>
            <p:cNvPr id="39" name="Google Shape;195;p3"/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197;p3"/>
            <p:cNvSpPr txBox="1"/>
            <p:nvPr/>
          </p:nvSpPr>
          <p:spPr>
            <a:xfrm rot="-5400000">
              <a:off x="-738260" y="3189608"/>
              <a:ext cx="199208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F0EEF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sp>
        <p:nvSpPr>
          <p:cNvPr id="49" name="Google Shape;154;p2"/>
          <p:cNvSpPr/>
          <p:nvPr/>
        </p:nvSpPr>
        <p:spPr>
          <a:xfrm>
            <a:off x="4788" y="2319146"/>
            <a:ext cx="1168400" cy="2360918"/>
          </a:xfrm>
          <a:custGeom>
            <a:avLst/>
            <a:gdLst/>
            <a:ahLst/>
            <a:cxnLst/>
            <a:rect l="l" t="t" r="r" b="b"/>
            <a:pathLst>
              <a:path w="1168400" h="2360918" extrusionOk="0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rgbClr val="00A0A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203;p3"/>
          <p:cNvSpPr txBox="1"/>
          <p:nvPr/>
        </p:nvSpPr>
        <p:spPr>
          <a:xfrm rot="-5400000">
            <a:off x="-554432" y="3268793"/>
            <a:ext cx="288074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 dirty="0" err="1" smtClean="0">
                <a:solidFill>
                  <a:srgbClr val="F0EEF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Conclusions</a:t>
            </a:r>
            <a:endParaRPr sz="2400" b="1" dirty="0">
              <a:solidFill>
                <a:srgbClr val="F0EEF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42" name="Google Shape;380;p7"/>
          <p:cNvGrpSpPr/>
          <p:nvPr/>
        </p:nvGrpSpPr>
        <p:grpSpPr>
          <a:xfrm>
            <a:off x="3967156" y="1491437"/>
            <a:ext cx="1805441" cy="1894017"/>
            <a:chOff x="1387588" y="2182683"/>
            <a:chExt cx="1805441" cy="1894017"/>
          </a:xfrm>
        </p:grpSpPr>
        <p:sp>
          <p:nvSpPr>
            <p:cNvPr id="44" name="Google Shape;381;p7"/>
            <p:cNvSpPr/>
            <p:nvPr/>
          </p:nvSpPr>
          <p:spPr>
            <a:xfrm>
              <a:off x="1494518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FF596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382;p7"/>
            <p:cNvSpPr txBox="1"/>
            <p:nvPr/>
          </p:nvSpPr>
          <p:spPr>
            <a:xfrm>
              <a:off x="1387588" y="2182683"/>
              <a:ext cx="1805441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3600" b="1">
                  <a:solidFill>
                    <a:srgbClr val="E6E7E9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Stars</a:t>
              </a:r>
              <a:endParaRPr sz="3600" b="1">
                <a:solidFill>
                  <a:srgbClr val="E6E7E9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46" name="Google Shape;383;p7"/>
            <p:cNvSpPr txBox="1"/>
            <p:nvPr/>
          </p:nvSpPr>
          <p:spPr>
            <a:xfrm>
              <a:off x="1707311" y="2565323"/>
              <a:ext cx="1136078" cy="707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4000" b="1">
                  <a:solidFill>
                    <a:srgbClr val="E6E7E9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1-2</a:t>
              </a:r>
              <a:endParaRPr sz="4000" b="1">
                <a:solidFill>
                  <a:srgbClr val="E6E7E9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sp>
        <p:nvSpPr>
          <p:cNvPr id="47" name="Google Shape;384;p7"/>
          <p:cNvSpPr/>
          <p:nvPr/>
        </p:nvSpPr>
        <p:spPr>
          <a:xfrm rot="10800000" flipH="1">
            <a:off x="4074086" y="2452004"/>
            <a:ext cx="1591582" cy="3031986"/>
          </a:xfrm>
          <a:custGeom>
            <a:avLst/>
            <a:gdLst/>
            <a:ahLst/>
            <a:cxnLst/>
            <a:rect l="l" t="t" r="r" b="b"/>
            <a:pathLst>
              <a:path w="1591582" h="3031986" extrusionOk="0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127000" sx="107000" sy="107000" algn="ctr" rotWithShape="0">
              <a:srgbClr val="000000">
                <a:alpha val="2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8" name="Google Shape;387;p7"/>
          <p:cNvGrpSpPr/>
          <p:nvPr/>
        </p:nvGrpSpPr>
        <p:grpSpPr>
          <a:xfrm>
            <a:off x="4068417" y="3146196"/>
            <a:ext cx="1591582" cy="1263492"/>
            <a:chOff x="1488849" y="3837442"/>
            <a:chExt cx="1591582" cy="1263492"/>
          </a:xfrm>
        </p:grpSpPr>
        <p:sp>
          <p:nvSpPr>
            <p:cNvPr id="50" name="Google Shape;388;p7"/>
            <p:cNvSpPr txBox="1"/>
            <p:nvPr/>
          </p:nvSpPr>
          <p:spPr>
            <a:xfrm>
              <a:off x="1488849" y="3837442"/>
              <a:ext cx="159158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800" b="1">
                  <a:solidFill>
                    <a:srgbClr val="FF5969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HORRIBLE</a:t>
              </a:r>
              <a:endParaRPr sz="1800" b="1">
                <a:solidFill>
                  <a:srgbClr val="FF5969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51" name="Google Shape;389;p7"/>
            <p:cNvSpPr txBox="1"/>
            <p:nvPr/>
          </p:nvSpPr>
          <p:spPr>
            <a:xfrm>
              <a:off x="1488849" y="4146827"/>
              <a:ext cx="1591582" cy="9541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400" b="1">
                  <a:solidFill>
                    <a:srgbClr val="A6A6A6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Decepción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400" b="1">
                  <a:solidFill>
                    <a:srgbClr val="A6A6A6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Conflicto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400" b="1">
                  <a:solidFill>
                    <a:srgbClr val="A6A6A6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Renegar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400" b="1">
                  <a:solidFill>
                    <a:srgbClr val="A6A6A6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Lento</a:t>
              </a:r>
              <a:endParaRPr sz="1400" b="1">
                <a:solidFill>
                  <a:srgbClr val="A6A6A6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pic>
        <p:nvPicPr>
          <p:cNvPr id="52" name="Google Shape;396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30782" y="4479815"/>
            <a:ext cx="894354" cy="894352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400;p7"/>
          <p:cNvSpPr/>
          <p:nvPr/>
        </p:nvSpPr>
        <p:spPr>
          <a:xfrm>
            <a:off x="4041711" y="525127"/>
            <a:ext cx="677908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rgbClr val="03A1A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CLASIFICADORES MAS FRECUENTES PARA LAS REVIEWS</a:t>
            </a:r>
            <a:endParaRPr sz="1800" dirty="0">
              <a:solidFill>
                <a:srgbClr val="03A1A4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54" name="Google Shape;372;p7"/>
          <p:cNvGrpSpPr/>
          <p:nvPr/>
        </p:nvGrpSpPr>
        <p:grpSpPr>
          <a:xfrm>
            <a:off x="8820229" y="1491437"/>
            <a:ext cx="1805441" cy="1894017"/>
            <a:chOff x="6381342" y="2182683"/>
            <a:chExt cx="1805441" cy="1894017"/>
          </a:xfrm>
        </p:grpSpPr>
        <p:sp>
          <p:nvSpPr>
            <p:cNvPr id="55" name="Google Shape;373;p7"/>
            <p:cNvSpPr/>
            <p:nvPr/>
          </p:nvSpPr>
          <p:spPr>
            <a:xfrm>
              <a:off x="6488272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FEC6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374;p7"/>
            <p:cNvSpPr txBox="1"/>
            <p:nvPr/>
          </p:nvSpPr>
          <p:spPr>
            <a:xfrm>
              <a:off x="6381342" y="2182683"/>
              <a:ext cx="1805441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3600" b="1">
                  <a:solidFill>
                    <a:srgbClr val="E6E7E9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Stars</a:t>
              </a:r>
              <a:endParaRPr sz="3600" b="1">
                <a:solidFill>
                  <a:srgbClr val="E6E7E9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57" name="Google Shape;375;p7"/>
            <p:cNvSpPr txBox="1"/>
            <p:nvPr/>
          </p:nvSpPr>
          <p:spPr>
            <a:xfrm>
              <a:off x="6707893" y="2563851"/>
              <a:ext cx="1081712" cy="707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4000" b="1" dirty="0">
                  <a:solidFill>
                    <a:srgbClr val="E6E7E9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4-5</a:t>
              </a:r>
              <a:endParaRPr sz="4000" b="1" dirty="0">
                <a:solidFill>
                  <a:srgbClr val="E6E7E9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grpSp>
        <p:nvGrpSpPr>
          <p:cNvPr id="58" name="Google Shape;376;p7"/>
          <p:cNvGrpSpPr/>
          <p:nvPr/>
        </p:nvGrpSpPr>
        <p:grpSpPr>
          <a:xfrm>
            <a:off x="6323352" y="1491437"/>
            <a:ext cx="1805441" cy="1894017"/>
            <a:chOff x="3884465" y="2182683"/>
            <a:chExt cx="1805441" cy="1894017"/>
          </a:xfrm>
        </p:grpSpPr>
        <p:sp>
          <p:nvSpPr>
            <p:cNvPr id="59" name="Google Shape;377;p7"/>
            <p:cNvSpPr/>
            <p:nvPr/>
          </p:nvSpPr>
          <p:spPr>
            <a:xfrm>
              <a:off x="3991395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52CB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378;p7"/>
            <p:cNvSpPr txBox="1"/>
            <p:nvPr/>
          </p:nvSpPr>
          <p:spPr>
            <a:xfrm>
              <a:off x="3884465" y="2182683"/>
              <a:ext cx="1805441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3600" b="1">
                  <a:solidFill>
                    <a:srgbClr val="E6E7E9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Stars</a:t>
              </a:r>
              <a:endParaRPr sz="3600" b="1">
                <a:solidFill>
                  <a:srgbClr val="E6E7E9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61" name="Google Shape;379;p7"/>
            <p:cNvSpPr txBox="1"/>
            <p:nvPr/>
          </p:nvSpPr>
          <p:spPr>
            <a:xfrm>
              <a:off x="4339969" y="2563851"/>
              <a:ext cx="894432" cy="707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4000" b="1">
                  <a:solidFill>
                    <a:srgbClr val="E6E7E9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3</a:t>
              </a:r>
              <a:endParaRPr sz="4000" b="1">
                <a:solidFill>
                  <a:srgbClr val="E6E7E9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sp>
        <p:nvSpPr>
          <p:cNvPr id="62" name="Google Shape;385;p7"/>
          <p:cNvSpPr/>
          <p:nvPr/>
        </p:nvSpPr>
        <p:spPr>
          <a:xfrm rot="10800000" flipH="1">
            <a:off x="6430282" y="2452004"/>
            <a:ext cx="1591582" cy="3031986"/>
          </a:xfrm>
          <a:custGeom>
            <a:avLst/>
            <a:gdLst/>
            <a:ahLst/>
            <a:cxnLst/>
            <a:rect l="l" t="t" r="r" b="b"/>
            <a:pathLst>
              <a:path w="1591582" h="3031986" extrusionOk="0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127000" sx="107000" sy="107000" algn="ctr" rotWithShape="0">
              <a:srgbClr val="000000">
                <a:alpha val="2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386;p7"/>
          <p:cNvSpPr/>
          <p:nvPr/>
        </p:nvSpPr>
        <p:spPr>
          <a:xfrm rot="10800000" flipH="1">
            <a:off x="8927159" y="2452004"/>
            <a:ext cx="1591582" cy="3031986"/>
          </a:xfrm>
          <a:custGeom>
            <a:avLst/>
            <a:gdLst/>
            <a:ahLst/>
            <a:cxnLst/>
            <a:rect l="l" t="t" r="r" b="b"/>
            <a:pathLst>
              <a:path w="1591582" h="3031986" extrusionOk="0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127000" sx="107000" sy="107000" algn="ctr" rotWithShape="0">
              <a:srgbClr val="000000">
                <a:alpha val="2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4" name="Google Shape;390;p7"/>
          <p:cNvGrpSpPr/>
          <p:nvPr/>
        </p:nvGrpSpPr>
        <p:grpSpPr>
          <a:xfrm>
            <a:off x="6416561" y="3146196"/>
            <a:ext cx="1591582" cy="1048049"/>
            <a:chOff x="3977674" y="3837442"/>
            <a:chExt cx="1591582" cy="1048049"/>
          </a:xfrm>
        </p:grpSpPr>
        <p:sp>
          <p:nvSpPr>
            <p:cNvPr id="65" name="Google Shape;391;p7"/>
            <p:cNvSpPr txBox="1"/>
            <p:nvPr/>
          </p:nvSpPr>
          <p:spPr>
            <a:xfrm>
              <a:off x="3977674" y="3837442"/>
              <a:ext cx="159158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800" b="1">
                  <a:solidFill>
                    <a:srgbClr val="52CBBE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NADA</a:t>
              </a:r>
              <a:endParaRPr sz="1800" b="1">
                <a:solidFill>
                  <a:srgbClr val="52CBBE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66" name="Google Shape;392;p7"/>
            <p:cNvSpPr txBox="1"/>
            <p:nvPr/>
          </p:nvSpPr>
          <p:spPr>
            <a:xfrm>
              <a:off x="3977674" y="4146827"/>
              <a:ext cx="1591582" cy="7386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400" b="1">
                  <a:solidFill>
                    <a:srgbClr val="A6A6A6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Infame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400" b="1">
                  <a:solidFill>
                    <a:srgbClr val="A6A6A6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Problema</a:t>
              </a:r>
              <a:endParaRPr sz="1400" b="1">
                <a:solidFill>
                  <a:srgbClr val="A6A6A6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400" b="1">
                  <a:solidFill>
                    <a:srgbClr val="A6A6A6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Unica opción </a:t>
              </a:r>
              <a:endParaRPr/>
            </a:p>
          </p:txBody>
        </p:sp>
      </p:grpSp>
      <p:grpSp>
        <p:nvGrpSpPr>
          <p:cNvPr id="67" name="Google Shape;393;p7"/>
          <p:cNvGrpSpPr/>
          <p:nvPr/>
        </p:nvGrpSpPr>
        <p:grpSpPr>
          <a:xfrm>
            <a:off x="8927159" y="3146196"/>
            <a:ext cx="1591582" cy="1263492"/>
            <a:chOff x="6488272" y="3837442"/>
            <a:chExt cx="1591582" cy="1263492"/>
          </a:xfrm>
        </p:grpSpPr>
        <p:sp>
          <p:nvSpPr>
            <p:cNvPr id="68" name="Google Shape;394;p7"/>
            <p:cNvSpPr txBox="1"/>
            <p:nvPr/>
          </p:nvSpPr>
          <p:spPr>
            <a:xfrm>
              <a:off x="6488272" y="3837442"/>
              <a:ext cx="159158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800" b="1">
                  <a:solidFill>
                    <a:srgbClr val="FEC63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GOOD</a:t>
              </a:r>
              <a:endParaRPr sz="1800" b="1">
                <a:solidFill>
                  <a:srgbClr val="FEC63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69" name="Google Shape;395;p7"/>
            <p:cNvSpPr txBox="1"/>
            <p:nvPr/>
          </p:nvSpPr>
          <p:spPr>
            <a:xfrm>
              <a:off x="6488272" y="4146827"/>
              <a:ext cx="1591582" cy="9541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400" b="1">
                  <a:solidFill>
                    <a:srgbClr val="A6A6A6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Estupendo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400" b="1">
                  <a:solidFill>
                    <a:srgbClr val="A6A6A6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Agradable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400" b="1">
                  <a:solidFill>
                    <a:srgbClr val="A6A6A6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Realmente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400" b="1">
                  <a:solidFill>
                    <a:srgbClr val="A6A6A6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Siempre</a:t>
              </a:r>
              <a:endParaRPr sz="1400" b="1">
                <a:solidFill>
                  <a:srgbClr val="A6A6A6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pic>
        <p:nvPicPr>
          <p:cNvPr id="70" name="Google Shape;397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765781" y="4476311"/>
            <a:ext cx="897858" cy="897856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398;p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275733" y="4450441"/>
            <a:ext cx="907482" cy="9074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23645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5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250"/>
                            </p:stCondLst>
                            <p:childTnLst>
                              <p:par>
                                <p:cTn id="3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75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250"/>
                            </p:stCondLst>
                            <p:childTnLst>
                              <p:par>
                                <p:cTn id="4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oogle Shape;168;p3"/>
          <p:cNvGrpSpPr/>
          <p:nvPr/>
        </p:nvGrpSpPr>
        <p:grpSpPr>
          <a:xfrm>
            <a:off x="893105" y="0"/>
            <a:ext cx="11298896" cy="6858000"/>
            <a:chOff x="-290920" y="0"/>
            <a:chExt cx="12482921" cy="6858000"/>
          </a:xfrm>
        </p:grpSpPr>
        <p:sp>
          <p:nvSpPr>
            <p:cNvPr id="169" name="Google Shape;169;p3"/>
            <p:cNvSpPr/>
            <p:nvPr/>
          </p:nvSpPr>
          <p:spPr>
            <a:xfrm>
              <a:off x="-290920" y="0"/>
              <a:ext cx="1248292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3"/>
            <p:cNvSpPr txBox="1"/>
            <p:nvPr/>
          </p:nvSpPr>
          <p:spPr>
            <a:xfrm rot="-5400000">
              <a:off x="10872792" y="3194734"/>
              <a:ext cx="199208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3600" b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About</a:t>
              </a:r>
              <a:endParaRPr sz="3600" b="1">
                <a:solidFill>
                  <a:srgbClr val="F0EEF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grpSp>
        <p:nvGrpSpPr>
          <p:cNvPr id="173" name="Google Shape;173;p3"/>
          <p:cNvGrpSpPr/>
          <p:nvPr/>
        </p:nvGrpSpPr>
        <p:grpSpPr>
          <a:xfrm>
            <a:off x="1410812" y="-2"/>
            <a:ext cx="10304446" cy="6858000"/>
            <a:chOff x="213096" y="0"/>
            <a:chExt cx="11447501" cy="6858000"/>
          </a:xfrm>
        </p:grpSpPr>
        <p:sp>
          <p:nvSpPr>
            <p:cNvPr id="174" name="Google Shape;174;p3"/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10483572" y="2337441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3"/>
            <p:cNvSpPr txBox="1"/>
            <p:nvPr/>
          </p:nvSpPr>
          <p:spPr>
            <a:xfrm rot="16200000">
              <a:off x="10332766" y="3105834"/>
              <a:ext cx="199208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3600" b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EDA</a:t>
              </a:r>
              <a:endParaRPr sz="3600" b="1">
                <a:solidFill>
                  <a:srgbClr val="F0EEF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grpSp>
        <p:nvGrpSpPr>
          <p:cNvPr id="178" name="Google Shape;178;p3"/>
          <p:cNvGrpSpPr/>
          <p:nvPr/>
        </p:nvGrpSpPr>
        <p:grpSpPr>
          <a:xfrm>
            <a:off x="-6663616" y="0"/>
            <a:ext cx="10535017" cy="6858000"/>
            <a:chOff x="491575" y="0"/>
            <a:chExt cx="10535017" cy="6858000"/>
          </a:xfrm>
        </p:grpSpPr>
        <p:sp>
          <p:nvSpPr>
            <p:cNvPr id="179" name="Google Shape;179;p3"/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3"/>
            <p:cNvSpPr txBox="1"/>
            <p:nvPr/>
          </p:nvSpPr>
          <p:spPr>
            <a:xfrm rot="-5400000">
              <a:off x="9182147" y="2922285"/>
              <a:ext cx="2488562" cy="12003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3600" b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BoW</a:t>
              </a:r>
              <a:endParaRPr sz="3600" b="1">
                <a:solidFill>
                  <a:srgbClr val="F0EEF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F0EEF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182" name="Google Shape;182;p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9385467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3" name="Google Shape;183;p3"/>
          <p:cNvGrpSpPr/>
          <p:nvPr/>
        </p:nvGrpSpPr>
        <p:grpSpPr>
          <a:xfrm>
            <a:off x="-6801174" y="0"/>
            <a:ext cx="9574094" cy="6858000"/>
            <a:chOff x="491575" y="0"/>
            <a:chExt cx="9574094" cy="6858000"/>
          </a:xfrm>
        </p:grpSpPr>
        <p:sp>
          <p:nvSpPr>
            <p:cNvPr id="184" name="Google Shape;184;p3"/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3"/>
            <p:cNvSpPr txBox="1"/>
            <p:nvPr/>
          </p:nvSpPr>
          <p:spPr>
            <a:xfrm rot="16200000">
              <a:off x="8351349" y="3313660"/>
              <a:ext cx="2889877" cy="4616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400" b="1" dirty="0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CV </a:t>
              </a:r>
              <a:r>
                <a:rPr lang="es-ES" sz="2400" b="1" dirty="0" err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Modeling</a:t>
              </a:r>
              <a:endParaRPr sz="2400" b="1" dirty="0">
                <a:solidFill>
                  <a:srgbClr val="F0EEF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187" name="Google Shape;187;p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8992269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8" name="Google Shape;188;p3"/>
          <p:cNvSpPr/>
          <p:nvPr/>
        </p:nvSpPr>
        <p:spPr>
          <a:xfrm>
            <a:off x="-6778154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rgbClr val="595959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9" name="Google Shape;189;p3"/>
          <p:cNvGrpSpPr/>
          <p:nvPr/>
        </p:nvGrpSpPr>
        <p:grpSpPr>
          <a:xfrm>
            <a:off x="-6454520" y="-1"/>
            <a:ext cx="8692331" cy="6858000"/>
            <a:chOff x="718505" y="-1"/>
            <a:chExt cx="8692331" cy="6858000"/>
          </a:xfrm>
        </p:grpSpPr>
        <p:sp>
          <p:nvSpPr>
            <p:cNvPr id="190" name="Google Shape;190;p3"/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3"/>
            <p:cNvSpPr txBox="1"/>
            <p:nvPr/>
          </p:nvSpPr>
          <p:spPr>
            <a:xfrm rot="16200000">
              <a:off x="7915303" y="3298676"/>
              <a:ext cx="2344737" cy="4616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400" b="1" dirty="0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TV </a:t>
              </a:r>
              <a:r>
                <a:rPr lang="es-ES" sz="2400" b="1" dirty="0" err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Modeling</a:t>
              </a:r>
              <a:endParaRPr sz="2400" b="1" dirty="0">
                <a:solidFill>
                  <a:srgbClr val="F0EEF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193" name="Google Shape;193;p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8340472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4" name="Google Shape;194;p3"/>
          <p:cNvGrpSpPr/>
          <p:nvPr/>
        </p:nvGrpSpPr>
        <p:grpSpPr>
          <a:xfrm>
            <a:off x="-8211059" y="-1"/>
            <a:ext cx="9927504" cy="6858000"/>
            <a:chOff x="-9337032" y="-1"/>
            <a:chExt cx="9927504" cy="6858000"/>
          </a:xfrm>
        </p:grpSpPr>
        <p:sp>
          <p:nvSpPr>
            <p:cNvPr id="195" name="Google Shape;195;p3"/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E495F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3"/>
            <p:cNvSpPr txBox="1"/>
            <p:nvPr/>
          </p:nvSpPr>
          <p:spPr>
            <a:xfrm rot="-5400000">
              <a:off x="-738260" y="3189608"/>
              <a:ext cx="199208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F0EEF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198" name="Google Shape;198;p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-491912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1" name="Google Shape;201;p3"/>
          <p:cNvSpPr txBox="1">
            <a:spLocks noGrp="1"/>
          </p:cNvSpPr>
          <p:nvPr>
            <p:ph type="sldNum" idx="12"/>
          </p:nvPr>
        </p:nvSpPr>
        <p:spPr>
          <a:xfrm>
            <a:off x="8798164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8</a:t>
            </a:fld>
            <a:endParaRPr/>
          </a:p>
        </p:txBody>
      </p:sp>
      <p:sp>
        <p:nvSpPr>
          <p:cNvPr id="203" name="Google Shape;203;p3"/>
          <p:cNvSpPr txBox="1"/>
          <p:nvPr/>
        </p:nvSpPr>
        <p:spPr>
          <a:xfrm rot="-5400000">
            <a:off x="7598" y="3268793"/>
            <a:ext cx="288074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 dirty="0" smtClean="0">
                <a:solidFill>
                  <a:srgbClr val="F0EEF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Red Neuronal</a:t>
            </a:r>
            <a:endParaRPr sz="2400" b="1" dirty="0">
              <a:solidFill>
                <a:srgbClr val="F0EEF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38" name="Google Shape;194;p3"/>
          <p:cNvGrpSpPr/>
          <p:nvPr/>
        </p:nvGrpSpPr>
        <p:grpSpPr>
          <a:xfrm>
            <a:off x="-8750316" y="0"/>
            <a:ext cx="9923504" cy="6858000"/>
            <a:chOff x="-9337032" y="-1"/>
            <a:chExt cx="9923504" cy="6858000"/>
          </a:xfrm>
        </p:grpSpPr>
        <p:sp>
          <p:nvSpPr>
            <p:cNvPr id="39" name="Google Shape;195;p3"/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197;p3"/>
            <p:cNvSpPr txBox="1"/>
            <p:nvPr/>
          </p:nvSpPr>
          <p:spPr>
            <a:xfrm rot="-5400000">
              <a:off x="-738260" y="3189608"/>
              <a:ext cx="199208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F0EEF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sp>
        <p:nvSpPr>
          <p:cNvPr id="49" name="Google Shape;154;p2"/>
          <p:cNvSpPr/>
          <p:nvPr/>
        </p:nvSpPr>
        <p:spPr>
          <a:xfrm>
            <a:off x="4788" y="2319146"/>
            <a:ext cx="1168400" cy="2360918"/>
          </a:xfrm>
          <a:custGeom>
            <a:avLst/>
            <a:gdLst/>
            <a:ahLst/>
            <a:cxnLst/>
            <a:rect l="l" t="t" r="r" b="b"/>
            <a:pathLst>
              <a:path w="1168400" h="2360918" extrusionOk="0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rgbClr val="00A0A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203;p3"/>
          <p:cNvSpPr txBox="1"/>
          <p:nvPr/>
        </p:nvSpPr>
        <p:spPr>
          <a:xfrm rot="-5400000">
            <a:off x="-554432" y="3268793"/>
            <a:ext cx="288074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 dirty="0" err="1" smtClean="0">
                <a:solidFill>
                  <a:srgbClr val="F0EEF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Conclusions</a:t>
            </a:r>
            <a:endParaRPr sz="2400" b="1" dirty="0">
              <a:solidFill>
                <a:srgbClr val="F0EEF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42" name="Google Shape;436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95924" y="1464823"/>
            <a:ext cx="6660035" cy="325433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44" name="Google Shape;437;p8"/>
          <p:cNvSpPr txBox="1"/>
          <p:nvPr/>
        </p:nvSpPr>
        <p:spPr>
          <a:xfrm>
            <a:off x="4075576" y="5236755"/>
            <a:ext cx="64516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Las personas que tienden a calificar un lugar con 3 estrellas </a:t>
            </a:r>
            <a:r>
              <a:rPr lang="es-E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ó</a:t>
            </a: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menos, tienen en promedio </a:t>
            </a:r>
            <a:r>
              <a:rPr lang="es-E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140</a:t>
            </a: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palabras en sus reseñas, mientras que las personas que evalúan un lugar con un comentario de 4-5 estrellas, tienen un promedio de </a:t>
            </a:r>
            <a:r>
              <a:rPr lang="es-E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98</a:t>
            </a: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palabras en sus reseñas.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38;p8"/>
          <p:cNvSpPr/>
          <p:nvPr/>
        </p:nvSpPr>
        <p:spPr>
          <a:xfrm>
            <a:off x="4405775" y="436072"/>
            <a:ext cx="60960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rgbClr val="03A1A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RELACION ENTRE LA CANTIDAD DE STARS Y DURACIÓN DE LA REVIEW</a:t>
            </a:r>
            <a:endParaRPr sz="1800" dirty="0">
              <a:solidFill>
                <a:srgbClr val="03A1A4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  <p:extLst>
      <p:ext uri="{BB962C8B-B14F-4D97-AF65-F5344CB8AC3E}">
        <p14:creationId xmlns:p14="http://schemas.microsoft.com/office/powerpoint/2010/main" val="3202309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oogle Shape;168;p3"/>
          <p:cNvGrpSpPr/>
          <p:nvPr/>
        </p:nvGrpSpPr>
        <p:grpSpPr>
          <a:xfrm>
            <a:off x="893105" y="0"/>
            <a:ext cx="11298896" cy="6858000"/>
            <a:chOff x="-290920" y="0"/>
            <a:chExt cx="12482921" cy="6858000"/>
          </a:xfrm>
        </p:grpSpPr>
        <p:sp>
          <p:nvSpPr>
            <p:cNvPr id="169" name="Google Shape;169;p3"/>
            <p:cNvSpPr/>
            <p:nvPr/>
          </p:nvSpPr>
          <p:spPr>
            <a:xfrm>
              <a:off x="-290920" y="0"/>
              <a:ext cx="1248292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3"/>
            <p:cNvSpPr txBox="1"/>
            <p:nvPr/>
          </p:nvSpPr>
          <p:spPr>
            <a:xfrm rot="-5400000">
              <a:off x="10872792" y="3194734"/>
              <a:ext cx="199208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3600" b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About</a:t>
              </a:r>
              <a:endParaRPr sz="3600" b="1">
                <a:solidFill>
                  <a:srgbClr val="F0EEF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grpSp>
        <p:nvGrpSpPr>
          <p:cNvPr id="173" name="Google Shape;173;p3"/>
          <p:cNvGrpSpPr/>
          <p:nvPr/>
        </p:nvGrpSpPr>
        <p:grpSpPr>
          <a:xfrm>
            <a:off x="1410812" y="-2"/>
            <a:ext cx="10304446" cy="6858000"/>
            <a:chOff x="213096" y="0"/>
            <a:chExt cx="11447501" cy="6858000"/>
          </a:xfrm>
        </p:grpSpPr>
        <p:sp>
          <p:nvSpPr>
            <p:cNvPr id="174" name="Google Shape;174;p3"/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10483572" y="2337441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3"/>
            <p:cNvSpPr txBox="1"/>
            <p:nvPr/>
          </p:nvSpPr>
          <p:spPr>
            <a:xfrm rot="16200000">
              <a:off x="10332766" y="3105834"/>
              <a:ext cx="199208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3600" b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EDA</a:t>
              </a:r>
              <a:endParaRPr sz="3600" b="1">
                <a:solidFill>
                  <a:srgbClr val="F0EEF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grpSp>
        <p:nvGrpSpPr>
          <p:cNvPr id="178" name="Google Shape;178;p3"/>
          <p:cNvGrpSpPr/>
          <p:nvPr/>
        </p:nvGrpSpPr>
        <p:grpSpPr>
          <a:xfrm>
            <a:off x="-6663616" y="0"/>
            <a:ext cx="10535017" cy="6858000"/>
            <a:chOff x="491575" y="0"/>
            <a:chExt cx="10535017" cy="6858000"/>
          </a:xfrm>
        </p:grpSpPr>
        <p:sp>
          <p:nvSpPr>
            <p:cNvPr id="179" name="Google Shape;179;p3"/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3"/>
            <p:cNvSpPr txBox="1"/>
            <p:nvPr/>
          </p:nvSpPr>
          <p:spPr>
            <a:xfrm rot="-5400000">
              <a:off x="9182147" y="2922285"/>
              <a:ext cx="2488562" cy="12003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3600" b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BoW</a:t>
              </a:r>
              <a:endParaRPr sz="3600" b="1">
                <a:solidFill>
                  <a:srgbClr val="F0EEF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F0EEF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182" name="Google Shape;182;p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9385467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3" name="Google Shape;183;p3"/>
          <p:cNvGrpSpPr/>
          <p:nvPr/>
        </p:nvGrpSpPr>
        <p:grpSpPr>
          <a:xfrm>
            <a:off x="-6801174" y="0"/>
            <a:ext cx="9574094" cy="6858000"/>
            <a:chOff x="491575" y="0"/>
            <a:chExt cx="9574094" cy="6858000"/>
          </a:xfrm>
        </p:grpSpPr>
        <p:sp>
          <p:nvSpPr>
            <p:cNvPr id="184" name="Google Shape;184;p3"/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3"/>
            <p:cNvSpPr txBox="1"/>
            <p:nvPr/>
          </p:nvSpPr>
          <p:spPr>
            <a:xfrm rot="16200000">
              <a:off x="8351349" y="3313660"/>
              <a:ext cx="2889877" cy="4616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400" b="1" dirty="0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CV </a:t>
              </a:r>
              <a:r>
                <a:rPr lang="es-ES" sz="2400" b="1" dirty="0" err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Modeling</a:t>
              </a:r>
              <a:endParaRPr sz="2400" b="1" dirty="0">
                <a:solidFill>
                  <a:srgbClr val="F0EEF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187" name="Google Shape;187;p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8992269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8" name="Google Shape;188;p3"/>
          <p:cNvSpPr/>
          <p:nvPr/>
        </p:nvSpPr>
        <p:spPr>
          <a:xfrm>
            <a:off x="-6778154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rgbClr val="595959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9" name="Google Shape;189;p3"/>
          <p:cNvGrpSpPr/>
          <p:nvPr/>
        </p:nvGrpSpPr>
        <p:grpSpPr>
          <a:xfrm>
            <a:off x="-6454520" y="-1"/>
            <a:ext cx="8692331" cy="6858000"/>
            <a:chOff x="718505" y="-1"/>
            <a:chExt cx="8692331" cy="6858000"/>
          </a:xfrm>
        </p:grpSpPr>
        <p:sp>
          <p:nvSpPr>
            <p:cNvPr id="190" name="Google Shape;190;p3"/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3"/>
            <p:cNvSpPr txBox="1"/>
            <p:nvPr/>
          </p:nvSpPr>
          <p:spPr>
            <a:xfrm rot="16200000">
              <a:off x="7915303" y="3298676"/>
              <a:ext cx="2344737" cy="4616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400" b="1" dirty="0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TV </a:t>
              </a:r>
              <a:r>
                <a:rPr lang="es-ES" sz="2400" b="1" dirty="0" err="1">
                  <a:solidFill>
                    <a:srgbClr val="F0EE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Modeling</a:t>
              </a:r>
              <a:endParaRPr sz="2400" b="1" dirty="0">
                <a:solidFill>
                  <a:srgbClr val="F0EEF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193" name="Google Shape;193;p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8340472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4" name="Google Shape;194;p3"/>
          <p:cNvGrpSpPr/>
          <p:nvPr/>
        </p:nvGrpSpPr>
        <p:grpSpPr>
          <a:xfrm>
            <a:off x="-8211059" y="-1"/>
            <a:ext cx="9927504" cy="6858000"/>
            <a:chOff x="-9337032" y="-1"/>
            <a:chExt cx="9927504" cy="6858000"/>
          </a:xfrm>
        </p:grpSpPr>
        <p:sp>
          <p:nvSpPr>
            <p:cNvPr id="195" name="Google Shape;195;p3"/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/>
              <a:ahLst/>
              <a:cxnLst/>
              <a:rect l="l" t="t" r="r" b="b"/>
              <a:pathLst>
                <a:path w="1168400" h="2360918" extrusionOk="0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E495F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3"/>
            <p:cNvSpPr txBox="1"/>
            <p:nvPr/>
          </p:nvSpPr>
          <p:spPr>
            <a:xfrm rot="-5400000">
              <a:off x="-738260" y="3189608"/>
              <a:ext cx="199208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F0EEF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198" name="Google Shape;198;p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-491912" y="3247473"/>
              <a:ext cx="530600" cy="530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1" name="Google Shape;201;p3"/>
          <p:cNvSpPr txBox="1">
            <a:spLocks noGrp="1"/>
          </p:cNvSpPr>
          <p:nvPr>
            <p:ph type="sldNum" idx="12"/>
          </p:nvPr>
        </p:nvSpPr>
        <p:spPr>
          <a:xfrm>
            <a:off x="8786442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9</a:t>
            </a:fld>
            <a:endParaRPr dirty="0"/>
          </a:p>
        </p:txBody>
      </p:sp>
      <p:sp>
        <p:nvSpPr>
          <p:cNvPr id="203" name="Google Shape;203;p3"/>
          <p:cNvSpPr txBox="1"/>
          <p:nvPr/>
        </p:nvSpPr>
        <p:spPr>
          <a:xfrm rot="-5400000">
            <a:off x="7598" y="3268793"/>
            <a:ext cx="288074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 dirty="0" smtClean="0">
                <a:solidFill>
                  <a:srgbClr val="F0EEF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Red Neuronal</a:t>
            </a:r>
            <a:endParaRPr sz="2400" b="1" dirty="0">
              <a:solidFill>
                <a:srgbClr val="F0EEF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38" name="Google Shape;194;p3"/>
          <p:cNvGrpSpPr/>
          <p:nvPr/>
        </p:nvGrpSpPr>
        <p:grpSpPr>
          <a:xfrm>
            <a:off x="-8750316" y="0"/>
            <a:ext cx="9923504" cy="6858000"/>
            <a:chOff x="-9337032" y="-1"/>
            <a:chExt cx="9923504" cy="6858000"/>
          </a:xfrm>
        </p:grpSpPr>
        <p:sp>
          <p:nvSpPr>
            <p:cNvPr id="39" name="Google Shape;195;p3"/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rgbClr val="595959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197;p3"/>
            <p:cNvSpPr txBox="1"/>
            <p:nvPr/>
          </p:nvSpPr>
          <p:spPr>
            <a:xfrm rot="-5400000">
              <a:off x="-738260" y="3189608"/>
              <a:ext cx="199208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F0EEF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sp>
        <p:nvSpPr>
          <p:cNvPr id="49" name="Google Shape;154;p2"/>
          <p:cNvSpPr/>
          <p:nvPr/>
        </p:nvSpPr>
        <p:spPr>
          <a:xfrm>
            <a:off x="4788" y="2319146"/>
            <a:ext cx="1168400" cy="2360918"/>
          </a:xfrm>
          <a:custGeom>
            <a:avLst/>
            <a:gdLst/>
            <a:ahLst/>
            <a:cxnLst/>
            <a:rect l="l" t="t" r="r" b="b"/>
            <a:pathLst>
              <a:path w="1168400" h="2360918" extrusionOk="0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rgbClr val="00A0A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203;p3"/>
          <p:cNvSpPr txBox="1"/>
          <p:nvPr/>
        </p:nvSpPr>
        <p:spPr>
          <a:xfrm rot="-5400000">
            <a:off x="-554432" y="3268793"/>
            <a:ext cx="288074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 dirty="0" err="1" smtClean="0">
                <a:solidFill>
                  <a:srgbClr val="F0EEF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Conclusions</a:t>
            </a:r>
            <a:endParaRPr sz="2400" b="1" dirty="0">
              <a:solidFill>
                <a:srgbClr val="F0EEF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2" name="Google Shape;475;p9"/>
          <p:cNvSpPr/>
          <p:nvPr/>
        </p:nvSpPr>
        <p:spPr>
          <a:xfrm>
            <a:off x="3387516" y="436072"/>
            <a:ext cx="80989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rgbClr val="03A1A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RELACION ENTRE LA CANTIDAD DE STARS Y TIPOS DE VOTACIÓN</a:t>
            </a:r>
            <a:endParaRPr sz="1800" dirty="0">
              <a:solidFill>
                <a:srgbClr val="03A1A4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44" name="Google Shape;476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91888" y="907653"/>
            <a:ext cx="3841119" cy="2258880"/>
          </a:xfrm>
          <a:prstGeom prst="rect">
            <a:avLst/>
          </a:prstGeom>
          <a:noFill/>
          <a:ln>
            <a:noFill/>
          </a:ln>
          <a:effectLst>
            <a:outerShdw blurRad="190500" algn="tl" rotWithShape="0">
              <a:srgbClr val="000000">
                <a:alpha val="69803"/>
              </a:srgbClr>
            </a:outerShdw>
          </a:effectLst>
        </p:spPr>
      </p:pic>
      <p:pic>
        <p:nvPicPr>
          <p:cNvPr id="45" name="Google Shape;477;p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750603" y="1914869"/>
            <a:ext cx="3929233" cy="2224639"/>
          </a:xfrm>
          <a:prstGeom prst="rect">
            <a:avLst/>
          </a:prstGeom>
          <a:noFill/>
          <a:ln>
            <a:noFill/>
          </a:ln>
          <a:effectLst>
            <a:outerShdw blurRad="190500" algn="tl" rotWithShape="0">
              <a:srgbClr val="000000">
                <a:alpha val="69803"/>
              </a:srgbClr>
            </a:outerShdw>
          </a:effectLst>
        </p:spPr>
      </p:pic>
      <p:pic>
        <p:nvPicPr>
          <p:cNvPr id="46" name="Google Shape;479;p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452599" y="3778071"/>
            <a:ext cx="3931194" cy="2297548"/>
          </a:xfrm>
          <a:prstGeom prst="rect">
            <a:avLst/>
          </a:prstGeom>
          <a:noFill/>
          <a:ln>
            <a:noFill/>
          </a:ln>
          <a:effectLst>
            <a:outerShdw blurRad="190500" algn="tl" rotWithShape="0">
              <a:srgbClr val="000000">
                <a:alpha val="69803"/>
              </a:srgbClr>
            </a:outerShdw>
          </a:effectLst>
        </p:spPr>
      </p:pic>
      <p:sp>
        <p:nvSpPr>
          <p:cNvPr id="47" name="Google Shape;480;p9"/>
          <p:cNvSpPr txBox="1"/>
          <p:nvPr/>
        </p:nvSpPr>
        <p:spPr>
          <a:xfrm>
            <a:off x="7488868" y="4695095"/>
            <a:ext cx="3956790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✔"/>
            </a:pPr>
            <a:r>
              <a:rPr lang="es-E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Las reseñas que tienen una calificación baja (1-2 estrellas) se consideran más "</a:t>
            </a:r>
            <a:r>
              <a:rPr lang="es-ES" sz="1400" dirty="0">
                <a:solidFill>
                  <a:srgbClr val="548135"/>
                </a:solidFill>
                <a:latin typeface="Calibri"/>
                <a:ea typeface="Calibri"/>
                <a:cs typeface="Calibri"/>
                <a:sym typeface="Calibri"/>
              </a:rPr>
              <a:t>útiles</a:t>
            </a:r>
            <a:r>
              <a:rPr lang="es-E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".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✔"/>
            </a:pPr>
            <a:r>
              <a:rPr lang="es-E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Las calificaciones con 3 y 4 estrellas han sido votado como '</a:t>
            </a:r>
            <a:r>
              <a:rPr lang="es-ES" sz="1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genial</a:t>
            </a:r>
            <a:r>
              <a:rPr lang="es-E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✔"/>
            </a:pPr>
            <a:r>
              <a:rPr lang="es-E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Las calificaciones más bajas parecen haber sido votadas como "</a:t>
            </a:r>
            <a:r>
              <a:rPr lang="es-ES" sz="140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divertidas</a:t>
            </a:r>
            <a:r>
              <a:rPr lang="es-E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 en comparación con las reseñas con una calificación de estrellas más alta.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8925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522</TotalTime>
  <Words>992</Words>
  <Application>Microsoft Office PowerPoint</Application>
  <PresentationFormat>Panorámica</PresentationFormat>
  <Paragraphs>395</Paragraphs>
  <Slides>21</Slides>
  <Notes>21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9" baseType="lpstr">
      <vt:lpstr>Arial</vt:lpstr>
      <vt:lpstr>Bauhaus 93</vt:lpstr>
      <vt:lpstr>Calibri</vt:lpstr>
      <vt:lpstr>Noto Sans Symbols</vt:lpstr>
      <vt:lpstr>Tempus Sans ITC</vt:lpstr>
      <vt:lpstr>Twentieth Century</vt:lpstr>
      <vt:lpstr>Wingdings</vt:lpstr>
      <vt:lpstr>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Zähringer</dc:creator>
  <cp:lastModifiedBy>usuario</cp:lastModifiedBy>
  <cp:revision>47</cp:revision>
  <dcterms:created xsi:type="dcterms:W3CDTF">2017-01-05T13:17:27Z</dcterms:created>
  <dcterms:modified xsi:type="dcterms:W3CDTF">2021-10-28T20:51:55Z</dcterms:modified>
</cp:coreProperties>
</file>