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708" r:id="rId1"/>
  </p:sldMasterIdLst>
  <p:notesMasterIdLst>
    <p:notesMasterId r:id="rId18"/>
  </p:notesMasterIdLst>
  <p:sldIdLst>
    <p:sldId id="256" r:id="rId2"/>
    <p:sldId id="338" r:id="rId3"/>
    <p:sldId id="354" r:id="rId4"/>
    <p:sldId id="339" r:id="rId5"/>
    <p:sldId id="352" r:id="rId6"/>
    <p:sldId id="343" r:id="rId7"/>
    <p:sldId id="353" r:id="rId8"/>
    <p:sldId id="344" r:id="rId9"/>
    <p:sldId id="361" r:id="rId10"/>
    <p:sldId id="363" r:id="rId11"/>
    <p:sldId id="357" r:id="rId12"/>
    <p:sldId id="358" r:id="rId13"/>
    <p:sldId id="359" r:id="rId14"/>
    <p:sldId id="351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001"/>
    <a:srgbClr val="ECB0AD"/>
    <a:srgbClr val="BABCBE"/>
    <a:srgbClr val="EAEBEB"/>
    <a:srgbClr val="D6A6FF"/>
    <a:srgbClr val="FF5B59"/>
    <a:srgbClr val="92D050"/>
    <a:srgbClr val="00B0F0"/>
    <a:srgbClr val="F6A21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/>
    <p:restoredTop sz="87138"/>
  </p:normalViewPr>
  <p:slideViewPr>
    <p:cSldViewPr snapToGrid="0" showGuides="1">
      <p:cViewPr>
        <p:scale>
          <a:sx n="85" d="100"/>
          <a:sy n="85" d="100"/>
        </p:scale>
        <p:origin x="14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368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1A39-F76B-2345-8A11-D9A9DFAFAB1A}" type="datetimeFigureOut">
              <a:rPr lang="it-IT" smtClean="0"/>
              <a:t>07/06/24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A48C-DDF3-4242-804E-4A6E1FC90A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70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427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15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6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63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64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2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39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83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49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23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85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86D2-9E64-2B4C-8FFB-872CA87DE244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1769" y="6431027"/>
            <a:ext cx="323968" cy="32396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A69-7CF0-F840-93BE-C94C8CF906F9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BBDF-61F4-6A4A-89A2-0DB304DF6BCD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F3DD-00DB-2146-9B64-A73BEFADED4D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4FD-AA13-EB4E-BE26-DC9AA3AECB0C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0A6-CB7E-024E-9E00-074FF25B85E9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CDA7-E86E-2F48-8BFD-7055E8D601C2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4FF-2B39-E145-B7EB-027DE301F18F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044A-1C1E-0847-8963-472E169A0C49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4D9C-B097-D444-8ACF-F6FA75A1CACF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9359F9-1411-1A4E-87CD-C94AEA2822E8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25000" t="-38000" r="-25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11EBAA-2D15-9942-A40D-E3BCEFC416B0}" type="datetime1">
              <a:rPr lang="it-IT" smtClean="0"/>
              <a:t>07/06/24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977" y="6389235"/>
            <a:ext cx="365760" cy="365760"/>
          </a:xfrm>
          <a:prstGeom prst="ellipse">
            <a:avLst/>
          </a:prstGeom>
          <a:solidFill>
            <a:srgbClr val="EAEBEB">
              <a:alpha val="4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50" spc="0" baseline="0">
                <a:solidFill>
                  <a:srgbClr val="C0000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37C52-2CC7-4293-381D-C85D6D24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931" y="2544305"/>
            <a:ext cx="8226137" cy="176938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</a:rPr>
              <a:t>the main sequence of star forming galaxies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A99AD5-E9A6-04CA-4FC9-4A631F34E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124" y="5279094"/>
            <a:ext cx="5215751" cy="921358"/>
          </a:xfrm>
        </p:spPr>
        <p:txBody>
          <a:bodyPr numCol="2" anchor="ctr">
            <a:normAutofit/>
          </a:bodyPr>
          <a:lstStyle/>
          <a:p>
            <a:pPr>
              <a:spcBef>
                <a:spcPts val="400"/>
              </a:spcBef>
            </a:pPr>
            <a:r>
              <a:rPr lang="it-IT" dirty="0"/>
              <a:t>Noemi </a:t>
            </a:r>
            <a:r>
              <a:rPr lang="it-IT" dirty="0" err="1"/>
              <a:t>Mezzanzanica</a:t>
            </a:r>
            <a:endParaRPr lang="it-IT" dirty="0"/>
          </a:p>
          <a:p>
            <a:pPr>
              <a:spcBef>
                <a:spcPts val="400"/>
              </a:spcBef>
            </a:pPr>
            <a:r>
              <a:rPr lang="it-IT" dirty="0"/>
              <a:t>Federico Ravelli</a:t>
            </a:r>
          </a:p>
          <a:p>
            <a:pPr>
              <a:spcBef>
                <a:spcPts val="400"/>
              </a:spcBef>
            </a:pPr>
            <a:r>
              <a:rPr lang="it-IT" dirty="0"/>
              <a:t>Simone Restuccia</a:t>
            </a:r>
          </a:p>
          <a:p>
            <a:pPr>
              <a:spcBef>
                <a:spcPts val="400"/>
              </a:spcBef>
            </a:pPr>
            <a:r>
              <a:rPr lang="it-IT" dirty="0"/>
              <a:t>Leonardo Toti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4E660E78-0C6A-8A9B-FE8A-1B07043389C7}"/>
              </a:ext>
            </a:extLst>
          </p:cNvPr>
          <p:cNvSpPr txBox="1">
            <a:spLocks/>
          </p:cNvSpPr>
          <p:nvPr/>
        </p:nvSpPr>
        <p:spPr>
          <a:xfrm>
            <a:off x="3488124" y="657547"/>
            <a:ext cx="5215751" cy="1337507"/>
          </a:xfrm>
          <a:prstGeom prst="rect">
            <a:avLst/>
          </a:prstGeom>
          <a:noFill/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it-IT" cap="small" dirty="0" err="1"/>
              <a:t>Laboratory</a:t>
            </a:r>
            <a:r>
              <a:rPr lang="it-IT" cap="small" dirty="0"/>
              <a:t> of data </a:t>
            </a:r>
            <a:r>
              <a:rPr lang="it-IT" cap="small" dirty="0" err="1"/>
              <a:t>analysis</a:t>
            </a:r>
            <a:endParaRPr lang="it-IT" cap="small" dirty="0"/>
          </a:p>
          <a:p>
            <a:pPr>
              <a:spcBef>
                <a:spcPts val="400"/>
              </a:spcBef>
            </a:pPr>
            <a:endParaRPr lang="it-IT" cap="small" dirty="0"/>
          </a:p>
          <a:p>
            <a:pPr>
              <a:spcBef>
                <a:spcPts val="400"/>
              </a:spcBef>
            </a:pPr>
            <a:r>
              <a:rPr lang="it-IT" sz="2800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8866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closed</a:t>
            </a:r>
            <a:r>
              <a:rPr lang="it-IT" sz="3200" dirty="0">
                <a:solidFill>
                  <a:srgbClr val="C00000"/>
                </a:solidFill>
              </a:rPr>
              <a:t> box model</a:t>
            </a:r>
          </a:p>
        </p:txBody>
      </p:sp>
      <p:pic>
        <p:nvPicPr>
          <p:cNvPr id="4" name="Immagine 3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578D30B6-AEFA-F907-B105-543D2A7F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76" y="2072865"/>
            <a:ext cx="5220664" cy="3794400"/>
          </a:xfrm>
          <a:prstGeom prst="rect">
            <a:avLst/>
          </a:prstGeom>
        </p:spPr>
      </p:pic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AB02655-665D-AEC8-2972-DDAFA9B31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862" y="2115874"/>
            <a:ext cx="5220664" cy="37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3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closed</a:t>
            </a:r>
            <a:r>
              <a:rPr lang="it-IT" sz="3200" dirty="0">
                <a:solidFill>
                  <a:srgbClr val="C00000"/>
                </a:solidFill>
              </a:rPr>
              <a:t> box model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5520C3-19CE-4107-3D50-6E181B50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0204" y="2097124"/>
            <a:ext cx="5139595" cy="36507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AA82F5B-E2B9-57BF-F0CD-519AD4BD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2201" y="2073112"/>
            <a:ext cx="5220321" cy="36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opened</a:t>
            </a:r>
            <a:r>
              <a:rPr lang="it-IT" sz="3200" dirty="0">
                <a:solidFill>
                  <a:srgbClr val="C00000"/>
                </a:solidFill>
              </a:rPr>
              <a:t> box model </a:t>
            </a:r>
          </a:p>
        </p:txBody>
      </p:sp>
      <p:pic>
        <p:nvPicPr>
          <p:cNvPr id="17" name="Segnaposto contenuto 1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0A73C3E-C27E-F132-3709-2A21B6078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9000" y="1984450"/>
            <a:ext cx="6174000" cy="4385563"/>
          </a:xfrm>
        </p:spPr>
      </p:pic>
    </p:spTree>
    <p:extLst>
      <p:ext uri="{BB962C8B-B14F-4D97-AF65-F5344CB8AC3E}">
        <p14:creationId xmlns:p14="http://schemas.microsoft.com/office/powerpoint/2010/main" val="396891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opened</a:t>
            </a:r>
            <a:r>
              <a:rPr lang="it-IT" sz="3200" dirty="0">
                <a:solidFill>
                  <a:srgbClr val="C00000"/>
                </a:solidFill>
              </a:rPr>
              <a:t> box model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5520C3-19CE-4107-3D50-6E181B50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0204" y="2097124"/>
            <a:ext cx="5139595" cy="36507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AA82F5B-E2B9-57BF-F0CD-519AD4BD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91875" y="2073112"/>
            <a:ext cx="5180972" cy="36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4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summary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Closed box model VS SDSS data</a:t>
            </a:r>
          </a:p>
          <a:p>
            <a:r>
              <a:rPr lang="en-US" dirty="0"/>
              <a:t>The closed box is not an equilibrium model</a:t>
            </a:r>
          </a:p>
          <a:p>
            <a:r>
              <a:rPr lang="en-US" dirty="0"/>
              <a:t>The two fits of the Main Sequence of star forming galaxies aren’t compatible</a:t>
            </a:r>
          </a:p>
          <a:p>
            <a:r>
              <a:rPr lang="en-US" dirty="0"/>
              <a:t>The bimodality is not reproduced by this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Opened box model</a:t>
            </a:r>
            <a:endParaRPr lang="en-US" sz="2000" dirty="0"/>
          </a:p>
          <a:p>
            <a:r>
              <a:rPr lang="en-US" dirty="0"/>
              <a:t>We cannot perform the same analysis since we’re not able to reproduce the spread of the galaxies in the </a:t>
            </a:r>
            <a:r>
              <a:rPr lang="en-US" dirty="0" err="1"/>
              <a:t>sSFR</a:t>
            </a:r>
            <a:r>
              <a:rPr lang="en-US" dirty="0"/>
              <a:t> plot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age of the galaxies</a:t>
            </a:r>
          </a:p>
          <a:p>
            <a:r>
              <a:rPr lang="en-US" dirty="0"/>
              <a:t>The code doesn’t produce galaxies in the passive region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sSFR</a:t>
            </a:r>
            <a:r>
              <a:rPr lang="en-US" dirty="0">
                <a:sym typeface="Wingdings" pitchFamily="2" charset="2"/>
              </a:rPr>
              <a:t>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5FDAF-5DEC-40E7-AF67-31E9600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00" y="2834640"/>
            <a:ext cx="8989200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0454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7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39346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What are the physical processes that determine the presence of two regions?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What is the relation between the </a:t>
            </a:r>
            <a:r>
              <a:rPr lang="en-US" sz="3200" cap="none" dirty="0" err="1">
                <a:solidFill>
                  <a:schemeClr val="tx1"/>
                </a:solidFill>
              </a:rPr>
              <a:t>s</a:t>
            </a:r>
            <a:r>
              <a:rPr lang="en-US" sz="3200" dirty="0" err="1">
                <a:solidFill>
                  <a:schemeClr val="tx1"/>
                </a:solidFill>
              </a:rPr>
              <a:t>SFR</a:t>
            </a:r>
            <a:r>
              <a:rPr lang="en-US" sz="3200" dirty="0">
                <a:solidFill>
                  <a:schemeClr val="tx1"/>
                </a:solidFill>
              </a:rPr>
              <a:t> and the mass of the galaxy on the star formation main sequence?</a:t>
            </a:r>
          </a:p>
        </p:txBody>
      </p:sp>
    </p:spTree>
    <p:extLst>
      <p:ext uri="{BB962C8B-B14F-4D97-AF65-F5344CB8AC3E}">
        <p14:creationId xmlns:p14="http://schemas.microsoft.com/office/powerpoint/2010/main" val="15967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materials</a:t>
            </a:r>
            <a:r>
              <a:rPr lang="it-IT" sz="3200" dirty="0">
                <a:solidFill>
                  <a:srgbClr val="C00000"/>
                </a:solidFill>
              </a:rPr>
              <a:t> &amp; </a:t>
            </a:r>
            <a:r>
              <a:rPr lang="it-IT" sz="3200" dirty="0" err="1">
                <a:solidFill>
                  <a:srgbClr val="C00000"/>
                </a:solidFill>
              </a:rPr>
              <a:t>methods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80190"/>
            <a:ext cx="4244615" cy="40932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Sloan Digital Sky Survey (SDSS)</a:t>
            </a:r>
          </a:p>
          <a:p>
            <a:r>
              <a:rPr lang="en-US" dirty="0"/>
              <a:t>Catalog containing 300000 multi-band photometric observations of galaxies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Code Investigating </a:t>
            </a:r>
            <a:r>
              <a:rPr lang="en-US" sz="2000" b="1" dirty="0" err="1"/>
              <a:t>GALaxy</a:t>
            </a:r>
            <a:r>
              <a:rPr lang="en-US" sz="2000" b="1" dirty="0"/>
              <a:t> Emission (CIGALE)</a:t>
            </a:r>
          </a:p>
          <a:p>
            <a:r>
              <a:rPr lang="en-US" dirty="0"/>
              <a:t>Python tool to derive physical properties from galaxy photometric observations</a:t>
            </a:r>
          </a:p>
        </p:txBody>
      </p:sp>
      <p:pic>
        <p:nvPicPr>
          <p:cNvPr id="5" name="Immagine 4" descr="Immagine che contiene cerchio, arte&#10;&#10;Descrizione generata automaticamente">
            <a:extLst>
              <a:ext uri="{FF2B5EF4-FFF2-40B4-BE49-F238E27FC236}">
                <a16:creationId xmlns:a16="http://schemas.microsoft.com/office/drawing/2014/main" id="{89E1EAF9-E047-F0BE-E4F5-65D46AD2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64" y="2030290"/>
            <a:ext cx="3200400" cy="1485900"/>
          </a:xfrm>
          <a:prstGeom prst="rect">
            <a:avLst/>
          </a:prstGeom>
        </p:spPr>
      </p:pic>
      <p:pic>
        <p:nvPicPr>
          <p:cNvPr id="10" name="Immagine 9" descr="Immagine che contiene cerchio, bicicletta&#10;&#10;Descrizione generata automaticamente">
            <a:extLst>
              <a:ext uri="{FF2B5EF4-FFF2-40B4-BE49-F238E27FC236}">
                <a16:creationId xmlns:a16="http://schemas.microsoft.com/office/drawing/2014/main" id="{E2523A72-4646-6EA0-15EE-1A6834CB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49" y="3832216"/>
            <a:ext cx="2163849" cy="21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</a:rPr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03CA10-7EC5-78A7-2CF6-304C557B1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022764"/>
                <a:ext cx="7729728" cy="434724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dirty="0"/>
                  <a:t>Closed box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𝑠𝑆𝐹𝑅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</m:t>
                        </m:r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𝑑𝑦𝑛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400" b="1" dirty="0"/>
                  <a:t>Opened box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𝑠𝑆𝐹𝑅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𝑔𝑎𝑠</m:t>
                            </m:r>
                          </m:sub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with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𝑣𝑖𝑟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we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03CA10-7EC5-78A7-2CF6-304C557B1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022764"/>
                <a:ext cx="7729728" cy="4347249"/>
              </a:xfrm>
              <a:blipFill>
                <a:blip r:embed="rId3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5FDAF-5DEC-40E7-AF67-31E9600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0" y="2772987"/>
            <a:ext cx="5503119" cy="1312025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4400" dirty="0" err="1">
                <a:solidFill>
                  <a:srgbClr val="C00000"/>
                </a:solidFill>
              </a:rPr>
              <a:t>Results</a:t>
            </a:r>
            <a:endParaRPr lang="it-IT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sdss</a:t>
            </a:r>
            <a:r>
              <a:rPr lang="it-IT" sz="3200" dirty="0">
                <a:solidFill>
                  <a:srgbClr val="C00000"/>
                </a:solidFill>
              </a:rPr>
              <a:t> dataset</a:t>
            </a:r>
          </a:p>
        </p:txBody>
      </p:sp>
      <p:pic>
        <p:nvPicPr>
          <p:cNvPr id="6" name="Immagine 5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5AB466F3-1F25-6503-1C24-22D0336E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04" y="2073113"/>
            <a:ext cx="5139596" cy="3794152"/>
          </a:xfrm>
          <a:prstGeom prst="rect">
            <a:avLst/>
          </a:prstGeom>
        </p:spPr>
      </p:pic>
      <p:pic>
        <p:nvPicPr>
          <p:cNvPr id="9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AD64AA2-69DF-70A2-E498-437088EE0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073113"/>
            <a:ext cx="5220323" cy="37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5FDAF-5DEC-40E7-AF67-31E9600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0" y="2772987"/>
            <a:ext cx="5503119" cy="1312025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4400" dirty="0" err="1">
                <a:solidFill>
                  <a:srgbClr val="C00000"/>
                </a:solidFill>
              </a:rPr>
              <a:t>discussion</a:t>
            </a:r>
            <a:endParaRPr lang="it-IT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FIt</a:t>
            </a:r>
            <a:r>
              <a:rPr lang="it-IT" sz="3200" dirty="0">
                <a:solidFill>
                  <a:srgbClr val="C00000"/>
                </a:solidFill>
              </a:rPr>
              <a:t> of the </a:t>
            </a:r>
            <a:r>
              <a:rPr lang="it-IT" sz="3200" dirty="0" err="1">
                <a:solidFill>
                  <a:srgbClr val="C00000"/>
                </a:solidFill>
              </a:rPr>
              <a:t>main</a:t>
            </a:r>
            <a:r>
              <a:rPr lang="it-IT" sz="3200" dirty="0">
                <a:solidFill>
                  <a:srgbClr val="C00000"/>
                </a:solidFill>
              </a:rPr>
              <a:t> </a:t>
            </a:r>
            <a:r>
              <a:rPr lang="it-IT" sz="3200" dirty="0" err="1">
                <a:solidFill>
                  <a:srgbClr val="C00000"/>
                </a:solidFill>
              </a:rPr>
              <a:t>sequence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6" name="Segnaposto contenuto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2FD07A2-8577-00FE-B019-D29836251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1721" y="1988318"/>
            <a:ext cx="6168557" cy="4381695"/>
          </a:xfrm>
        </p:spPr>
      </p:pic>
    </p:spTree>
    <p:extLst>
      <p:ext uri="{BB962C8B-B14F-4D97-AF65-F5344CB8AC3E}">
        <p14:creationId xmlns:p14="http://schemas.microsoft.com/office/powerpoint/2010/main" val="40366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Bimodal</a:t>
            </a:r>
            <a:r>
              <a:rPr lang="it-IT" sz="3200" dirty="0">
                <a:solidFill>
                  <a:srgbClr val="C00000"/>
                </a:solidFill>
              </a:rPr>
              <a:t> plot</a:t>
            </a:r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A5520C3-19CE-4107-3D50-6E181B50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04" y="2097124"/>
            <a:ext cx="5139596" cy="3650796"/>
          </a:xfrm>
          <a:prstGeom prst="rect">
            <a:avLst/>
          </a:prstGeom>
        </p:spPr>
      </p:pic>
      <p:pic>
        <p:nvPicPr>
          <p:cNvPr id="7" name="Immagine 6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BAA82F5B-E2B9-57BF-F0CD-519AD4BD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073112"/>
            <a:ext cx="5220322" cy="36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{5E6F0385-622D-D543-8475-0EBC159F73C2}tf10001120</Template>
  <TotalTime>7822</TotalTime>
  <Words>242</Words>
  <Application>Microsoft Macintosh PowerPoint</Application>
  <PresentationFormat>Widescreen</PresentationFormat>
  <Paragraphs>55</Paragraphs>
  <Slides>16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Wingdings</vt:lpstr>
      <vt:lpstr>Pacco</vt:lpstr>
      <vt:lpstr>the main sequence of star forming galaxies</vt:lpstr>
      <vt:lpstr>questions</vt:lpstr>
      <vt:lpstr>materials &amp; methods</vt:lpstr>
      <vt:lpstr>models</vt:lpstr>
      <vt:lpstr>Results</vt:lpstr>
      <vt:lpstr>sdss dataset</vt:lpstr>
      <vt:lpstr>discussion</vt:lpstr>
      <vt:lpstr>FIt of the main sequence</vt:lpstr>
      <vt:lpstr>Bimodal plot</vt:lpstr>
      <vt:lpstr>closed box model</vt:lpstr>
      <vt:lpstr>closed box model </vt:lpstr>
      <vt:lpstr>opened box model </vt:lpstr>
      <vt:lpstr>opened box model </vt:lpstr>
      <vt:lpstr>summary</vt:lpstr>
      <vt:lpstr>Thanks for your attention!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simulations for drone-borne calibrators for Cosmic Microwave Background</dc:title>
  <dc:creator>n.mezzanzanica@campus.unimib.it</dc:creator>
  <cp:lastModifiedBy>n.mezzanzanica@campus.unimib.it</cp:lastModifiedBy>
  <cp:revision>39</cp:revision>
  <dcterms:created xsi:type="dcterms:W3CDTF">2023-10-10T12:49:04Z</dcterms:created>
  <dcterms:modified xsi:type="dcterms:W3CDTF">2024-06-07T14:14:03Z</dcterms:modified>
</cp:coreProperties>
</file>