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708" r:id="rId1"/>
  </p:sldMasterIdLst>
  <p:notesMasterIdLst>
    <p:notesMasterId r:id="rId16"/>
  </p:notesMasterIdLst>
  <p:sldIdLst>
    <p:sldId id="256" r:id="rId2"/>
    <p:sldId id="338" r:id="rId3"/>
    <p:sldId id="354" r:id="rId4"/>
    <p:sldId id="339" r:id="rId5"/>
    <p:sldId id="343" r:id="rId6"/>
    <p:sldId id="352" r:id="rId7"/>
    <p:sldId id="344" r:id="rId8"/>
    <p:sldId id="345" r:id="rId9"/>
    <p:sldId id="347" r:id="rId10"/>
    <p:sldId id="353" r:id="rId11"/>
    <p:sldId id="348" r:id="rId12"/>
    <p:sldId id="351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0001"/>
    <a:srgbClr val="ECB0AD"/>
    <a:srgbClr val="BABCBE"/>
    <a:srgbClr val="EAEBEB"/>
    <a:srgbClr val="D6A6FF"/>
    <a:srgbClr val="FF5B59"/>
    <a:srgbClr val="92D050"/>
    <a:srgbClr val="00B0F0"/>
    <a:srgbClr val="F6A21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/>
    <p:restoredTop sz="87138"/>
  </p:normalViewPr>
  <p:slideViewPr>
    <p:cSldViewPr snapToGrid="0" showGuides="1">
      <p:cViewPr varScale="1">
        <p:scale>
          <a:sx n="92" d="100"/>
          <a:sy n="92" d="100"/>
        </p:scale>
        <p:origin x="11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368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1A39-F76B-2345-8A11-D9A9DFAFAB1A}" type="datetimeFigureOut">
              <a:rPr lang="it-IT" smtClean="0"/>
              <a:t>04/06/24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A48C-DDF3-4242-804E-4A6E1FC90A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70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42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63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64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2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39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1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222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80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1A48C-DDF3-4242-804E-4A6E1FC90AF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6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86D2-9E64-2B4C-8FFB-872CA87DE244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1769" y="6431027"/>
            <a:ext cx="323968" cy="32396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4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A69-7CF0-F840-93BE-C94C8CF906F9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BBDF-61F4-6A4A-89A2-0DB304DF6BCD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F3DD-00DB-2146-9B64-A73BEFADED4D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4FD-AA13-EB4E-BE26-DC9AA3AECB0C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0A6-CB7E-024E-9E00-074FF25B85E9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CDA7-E86E-2F48-8BFD-7055E8D601C2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4FF-2B39-E145-B7EB-027DE301F18F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044A-1C1E-0847-8963-472E169A0C49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4D9C-B097-D444-8ACF-F6FA75A1CACF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9359F9-1411-1A4E-87CD-C94AEA2822E8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25000" t="-38000" r="-25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11EBAA-2D15-9942-A40D-E3BCEFC416B0}" type="datetime1">
              <a:rPr lang="it-IT" smtClean="0"/>
              <a:t>04/06/24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977" y="6389235"/>
            <a:ext cx="365760" cy="365760"/>
          </a:xfrm>
          <a:prstGeom prst="ellipse">
            <a:avLst/>
          </a:prstGeom>
          <a:solidFill>
            <a:srgbClr val="EAEBEB">
              <a:alpha val="4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50" spc="0" baseline="0">
                <a:solidFill>
                  <a:srgbClr val="C0000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37C52-2CC7-4293-381D-C85D6D24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931" y="2544305"/>
            <a:ext cx="8226137" cy="176938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</a:rPr>
              <a:t>the main sequence of star forming galaxies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A99AD5-E9A6-04CA-4FC9-4A631F34E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124" y="5279094"/>
            <a:ext cx="5215751" cy="921358"/>
          </a:xfrm>
        </p:spPr>
        <p:txBody>
          <a:bodyPr numCol="2" anchor="ctr">
            <a:normAutofit/>
          </a:bodyPr>
          <a:lstStyle/>
          <a:p>
            <a:pPr>
              <a:spcBef>
                <a:spcPts val="400"/>
              </a:spcBef>
            </a:pPr>
            <a:r>
              <a:rPr lang="it-IT" dirty="0"/>
              <a:t>Noemi </a:t>
            </a:r>
            <a:r>
              <a:rPr lang="it-IT" dirty="0" err="1"/>
              <a:t>Mezzanzanica</a:t>
            </a:r>
            <a:endParaRPr lang="it-IT" dirty="0"/>
          </a:p>
          <a:p>
            <a:pPr>
              <a:spcBef>
                <a:spcPts val="400"/>
              </a:spcBef>
            </a:pPr>
            <a:r>
              <a:rPr lang="it-IT" dirty="0"/>
              <a:t>Federico Ravelli</a:t>
            </a:r>
          </a:p>
          <a:p>
            <a:pPr>
              <a:spcBef>
                <a:spcPts val="400"/>
              </a:spcBef>
            </a:pPr>
            <a:r>
              <a:rPr lang="it-IT" dirty="0"/>
              <a:t>Simone Restuccia</a:t>
            </a:r>
          </a:p>
          <a:p>
            <a:pPr>
              <a:spcBef>
                <a:spcPts val="400"/>
              </a:spcBef>
            </a:pPr>
            <a:r>
              <a:rPr lang="it-IT" dirty="0"/>
              <a:t>Leonardo Toti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4E660E78-0C6A-8A9B-FE8A-1B07043389C7}"/>
              </a:ext>
            </a:extLst>
          </p:cNvPr>
          <p:cNvSpPr txBox="1">
            <a:spLocks/>
          </p:cNvSpPr>
          <p:nvPr/>
        </p:nvSpPr>
        <p:spPr>
          <a:xfrm>
            <a:off x="3488124" y="657547"/>
            <a:ext cx="5215751" cy="1337507"/>
          </a:xfrm>
          <a:prstGeom prst="rect">
            <a:avLst/>
          </a:prstGeom>
          <a:noFill/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it-IT" cap="small" dirty="0" err="1"/>
              <a:t>Laboratory</a:t>
            </a:r>
            <a:r>
              <a:rPr lang="it-IT" cap="small" dirty="0"/>
              <a:t> of data </a:t>
            </a:r>
            <a:r>
              <a:rPr lang="it-IT" cap="small" dirty="0" err="1"/>
              <a:t>analysis</a:t>
            </a:r>
            <a:endParaRPr lang="it-IT" cap="small" dirty="0"/>
          </a:p>
          <a:p>
            <a:pPr>
              <a:spcBef>
                <a:spcPts val="400"/>
              </a:spcBef>
            </a:pPr>
            <a:endParaRPr lang="it-IT" cap="small" dirty="0"/>
          </a:p>
          <a:p>
            <a:pPr>
              <a:spcBef>
                <a:spcPts val="400"/>
              </a:spcBef>
            </a:pPr>
            <a:r>
              <a:rPr lang="it-IT" sz="2800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8866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5FDAF-5DEC-40E7-AF67-31E9600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0" y="2772987"/>
            <a:ext cx="5503119" cy="1312025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4400" dirty="0" err="1">
                <a:solidFill>
                  <a:srgbClr val="C00000"/>
                </a:solidFill>
              </a:rPr>
              <a:t>discussion</a:t>
            </a:r>
            <a:endParaRPr lang="it-IT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Bimodal</a:t>
            </a:r>
            <a:r>
              <a:rPr lang="it-IT" sz="3200" dirty="0">
                <a:solidFill>
                  <a:srgbClr val="C00000"/>
                </a:solidFill>
              </a:rPr>
              <a:t> plot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r>
              <a:rPr lang="en-US" dirty="0"/>
              <a:t>2 graph opened</a:t>
            </a:r>
          </a:p>
          <a:p>
            <a:r>
              <a:rPr lang="en-US" dirty="0"/>
              <a:t>bins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3903FE-60E1-411E-A35B-BBCB64F9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039" y="3429000"/>
            <a:ext cx="4023922" cy="28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6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summary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r>
              <a:rPr lang="en-US" b="1" dirty="0" err="1"/>
              <a:t>ssds</a:t>
            </a:r>
            <a:r>
              <a:rPr lang="en-US" b="1" dirty="0"/>
              <a:t> vs closed</a:t>
            </a:r>
          </a:p>
          <a:p>
            <a:r>
              <a:rPr lang="en-US" dirty="0"/>
              <a:t>no </a:t>
            </a:r>
            <a:r>
              <a:rPr lang="en-US" dirty="0" err="1"/>
              <a:t>equilibrio</a:t>
            </a:r>
            <a:endParaRPr lang="en-US" dirty="0"/>
          </a:p>
          <a:p>
            <a:r>
              <a:rPr lang="en-US" dirty="0"/>
              <a:t>fit non </a:t>
            </a:r>
            <a:r>
              <a:rPr lang="en-US" dirty="0" err="1"/>
              <a:t>compatibile</a:t>
            </a:r>
            <a:endParaRPr lang="en-US" dirty="0"/>
          </a:p>
          <a:p>
            <a:r>
              <a:rPr lang="en-US" dirty="0" err="1"/>
              <a:t>bimodalità</a:t>
            </a:r>
            <a:r>
              <a:rPr lang="en-US" dirty="0"/>
              <a:t> non </a:t>
            </a:r>
            <a:r>
              <a:rPr lang="en-US" dirty="0" err="1"/>
              <a:t>riprodotta</a:t>
            </a:r>
            <a:endParaRPr lang="en-US" dirty="0"/>
          </a:p>
          <a:p>
            <a:r>
              <a:rPr lang="en-US" b="1" dirty="0"/>
              <a:t>opened</a:t>
            </a:r>
          </a:p>
          <a:p>
            <a:r>
              <a:rPr lang="en-US" dirty="0"/>
              <a:t>non </a:t>
            </a:r>
            <a:r>
              <a:rPr lang="en-US" dirty="0" err="1"/>
              <a:t>possiamo</a:t>
            </a:r>
            <a:r>
              <a:rPr lang="en-US" dirty="0"/>
              <a:t> fare la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no spread </a:t>
            </a:r>
            <a:r>
              <a:rPr lang="en-US" dirty="0" err="1">
                <a:sym typeface="Wingdings" pitchFamily="2" charset="2"/>
              </a:rPr>
              <a:t>perchè</a:t>
            </a:r>
            <a:r>
              <a:rPr lang="en-US" dirty="0">
                <a:sym typeface="Wingdings" pitchFamily="2" charset="2"/>
              </a:rPr>
              <a:t> ~</a:t>
            </a:r>
            <a:r>
              <a:rPr lang="en-US" dirty="0" err="1">
                <a:sym typeface="Wingdings" pitchFamily="2" charset="2"/>
              </a:rPr>
              <a:t>stessa</a:t>
            </a:r>
            <a:r>
              <a:rPr lang="en-US" dirty="0">
                <a:sym typeface="Wingdings" pitchFamily="2" charset="2"/>
              </a:rPr>
              <a:t> 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2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5FDAF-5DEC-40E7-AF67-31E9600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400" y="2834640"/>
            <a:ext cx="8989200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C00000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04545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7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39346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What are the physical processes that determine the presence of two regions?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What is the relation between the </a:t>
            </a:r>
            <a:r>
              <a:rPr lang="en-US" sz="3200" cap="none" dirty="0" err="1">
                <a:solidFill>
                  <a:schemeClr val="tx1"/>
                </a:solidFill>
              </a:rPr>
              <a:t>s</a:t>
            </a:r>
            <a:r>
              <a:rPr lang="en-US" sz="3200" dirty="0" err="1">
                <a:solidFill>
                  <a:schemeClr val="tx1"/>
                </a:solidFill>
              </a:rPr>
              <a:t>sfr</a:t>
            </a:r>
            <a:r>
              <a:rPr lang="en-US" sz="3200" dirty="0">
                <a:solidFill>
                  <a:schemeClr val="tx1"/>
                </a:solidFill>
              </a:rPr>
              <a:t> and the mass of the galaxy on the star formation main sequence?</a:t>
            </a:r>
          </a:p>
        </p:txBody>
      </p:sp>
    </p:spTree>
    <p:extLst>
      <p:ext uri="{BB962C8B-B14F-4D97-AF65-F5344CB8AC3E}">
        <p14:creationId xmlns:p14="http://schemas.microsoft.com/office/powerpoint/2010/main" val="159677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materials</a:t>
            </a:r>
            <a:r>
              <a:rPr lang="it-IT" sz="3200" dirty="0">
                <a:solidFill>
                  <a:srgbClr val="C00000"/>
                </a:solidFill>
              </a:rPr>
              <a:t> &amp; </a:t>
            </a:r>
            <a:r>
              <a:rPr lang="it-IT" sz="3200" dirty="0" err="1">
                <a:solidFill>
                  <a:srgbClr val="C00000"/>
                </a:solidFill>
              </a:rPr>
              <a:t>methods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r>
              <a:rPr lang="en-US" dirty="0"/>
              <a:t>SSDS</a:t>
            </a:r>
          </a:p>
          <a:p>
            <a:r>
              <a:rPr lang="en-US" dirty="0" err="1"/>
              <a:t>Cigale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4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</a:rPr>
              <a:t>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r>
              <a:rPr lang="en-US" dirty="0"/>
              <a:t>Closed box</a:t>
            </a:r>
          </a:p>
          <a:p>
            <a:r>
              <a:rPr lang="en-US" dirty="0"/>
              <a:t>Opened box</a:t>
            </a:r>
          </a:p>
        </p:txBody>
      </p:sp>
    </p:spTree>
    <p:extLst>
      <p:ext uri="{BB962C8B-B14F-4D97-AF65-F5344CB8AC3E}">
        <p14:creationId xmlns:p14="http://schemas.microsoft.com/office/powerpoint/2010/main" val="203746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sdss</a:t>
            </a:r>
            <a:r>
              <a:rPr lang="it-IT" sz="3200" dirty="0">
                <a:solidFill>
                  <a:srgbClr val="C00000"/>
                </a:solidFill>
              </a:rPr>
              <a:t>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r>
              <a:rPr lang="en-US" dirty="0"/>
              <a:t>2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9DC236-546E-ADEB-3EE4-2011FB54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9321"/>
            <a:ext cx="3544016" cy="25758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3BCE62-0AF4-CB1B-E579-9E36EC88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971" y="2724470"/>
            <a:ext cx="4288029" cy="31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5FDAF-5DEC-40E7-AF67-31E9600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0" y="2772987"/>
            <a:ext cx="5503119" cy="1312025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4400" dirty="0" err="1">
                <a:solidFill>
                  <a:srgbClr val="C00000"/>
                </a:solidFill>
              </a:rPr>
              <a:t>Results</a:t>
            </a:r>
            <a:endParaRPr lang="it-IT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FIt</a:t>
            </a:r>
            <a:r>
              <a:rPr lang="it-IT" sz="3200" dirty="0">
                <a:solidFill>
                  <a:srgbClr val="C00000"/>
                </a:solidFill>
              </a:rPr>
              <a:t> of the </a:t>
            </a:r>
            <a:r>
              <a:rPr lang="it-IT" sz="3200" dirty="0" err="1">
                <a:solidFill>
                  <a:srgbClr val="C00000"/>
                </a:solidFill>
              </a:rPr>
              <a:t>main</a:t>
            </a:r>
            <a:r>
              <a:rPr lang="it-IT" sz="3200" dirty="0">
                <a:solidFill>
                  <a:srgbClr val="C00000"/>
                </a:solidFill>
              </a:rPr>
              <a:t> </a:t>
            </a:r>
            <a:r>
              <a:rPr lang="it-IT" sz="3200" dirty="0" err="1">
                <a:solidFill>
                  <a:srgbClr val="C00000"/>
                </a:solidFill>
              </a:rPr>
              <a:t>sequence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r>
              <a:rPr lang="en-US" dirty="0"/>
              <a:t>SSDS</a:t>
            </a:r>
          </a:p>
          <a:p>
            <a:r>
              <a:rPr lang="en-US" dirty="0"/>
              <a:t>(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titoli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7E98EA-8D9D-A397-A801-CEF201CF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32" y="2861154"/>
            <a:ext cx="4927335" cy="35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2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Bimodal</a:t>
            </a:r>
            <a:r>
              <a:rPr lang="it-IT" sz="3200" dirty="0">
                <a:solidFill>
                  <a:srgbClr val="C00000"/>
                </a:solidFill>
              </a:rPr>
              <a:t> plot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r>
              <a:rPr lang="en-US" dirty="0"/>
              <a:t>2 graph SDSS</a:t>
            </a:r>
          </a:p>
          <a:p>
            <a:r>
              <a:rPr lang="en-US" dirty="0"/>
              <a:t>bins</a:t>
            </a:r>
          </a:p>
          <a:p>
            <a:r>
              <a:rPr lang="en-US" dirty="0"/>
              <a:t>histogram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350D56-4D7A-96C2-D0E4-87B58079D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300" y="3429000"/>
            <a:ext cx="3551700" cy="25292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76A9AE3-4B47-EE2F-7FC6-147FF1742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3569638" cy="25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9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46A30-2501-5F83-078D-3D6E15C0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987"/>
            <a:ext cx="7729728" cy="118872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rgbClr val="C00000"/>
                </a:solidFill>
              </a:rPr>
              <a:t>opened</a:t>
            </a:r>
            <a:r>
              <a:rPr lang="it-IT" sz="3200" dirty="0">
                <a:solidFill>
                  <a:srgbClr val="C00000"/>
                </a:solidFill>
              </a:rPr>
              <a:t> box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3CA10-7EC5-78A7-2CF6-304C557B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2764"/>
            <a:ext cx="7729728" cy="4347249"/>
          </a:xfrm>
        </p:spPr>
        <p:txBody>
          <a:bodyPr/>
          <a:lstStyle/>
          <a:p>
            <a:r>
              <a:rPr lang="en-US" dirty="0"/>
              <a:t>2 graph closed</a:t>
            </a:r>
          </a:p>
          <a:p>
            <a:r>
              <a:rPr lang="en-US" dirty="0"/>
              <a:t>bins</a:t>
            </a:r>
          </a:p>
          <a:p>
            <a:r>
              <a:rPr lang="en-US" dirty="0"/>
              <a:t>histogram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26BF4D0-CBD4-9624-FC77-DD059F50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429000"/>
            <a:ext cx="3782879" cy="26938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68E1EA-2908-E21B-59DC-F7DCE62E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15" y="3429000"/>
            <a:ext cx="3801984" cy="26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{5E6F0385-622D-D543-8475-0EBC159F73C2}tf10001120</Template>
  <TotalTime>7711</TotalTime>
  <Words>142</Words>
  <Application>Microsoft Macintosh PowerPoint</Application>
  <PresentationFormat>Widescreen</PresentationFormat>
  <Paragraphs>51</Paragraphs>
  <Slides>14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Pacco</vt:lpstr>
      <vt:lpstr>the main sequence of star forming galaxies</vt:lpstr>
      <vt:lpstr>questions</vt:lpstr>
      <vt:lpstr>materials &amp; methods</vt:lpstr>
      <vt:lpstr>models</vt:lpstr>
      <vt:lpstr>sdss dataset</vt:lpstr>
      <vt:lpstr>Results</vt:lpstr>
      <vt:lpstr>FIt of the main sequence</vt:lpstr>
      <vt:lpstr>Bimodal plot</vt:lpstr>
      <vt:lpstr>opened box</vt:lpstr>
      <vt:lpstr>discussion</vt:lpstr>
      <vt:lpstr>Bimodal plot</vt:lpstr>
      <vt:lpstr>summary</vt:lpstr>
      <vt:lpstr>Grazie per l’attenzione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simulations for drone-borne calibrators for Cosmic Microwave Background</dc:title>
  <dc:creator>n.mezzanzanica@campus.unimib.it</dc:creator>
  <cp:lastModifiedBy>n.mezzanzanica@campus.unimib.it</cp:lastModifiedBy>
  <cp:revision>38</cp:revision>
  <dcterms:created xsi:type="dcterms:W3CDTF">2023-10-10T12:49:04Z</dcterms:created>
  <dcterms:modified xsi:type="dcterms:W3CDTF">2024-06-04T17:48:45Z</dcterms:modified>
</cp:coreProperties>
</file>