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drawings/drawing3.xml" ContentType="application/vnd.openxmlformats-officedocument.drawingml.chartshape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drawings/drawing4.xml" ContentType="application/vnd.openxmlformats-officedocument.drawingml.chartshape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drawings/drawing5.xml" ContentType="application/vnd.openxmlformats-officedocument.drawingml.chartshape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drawings/drawing6.xml" ContentType="application/vnd.openxmlformats-officedocument.drawingml.chartshape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drawings/drawing7.xml" ContentType="application/vnd.openxmlformats-officedocument.drawingml.chartshape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drawings/drawing8.xml" ContentType="application/vnd.openxmlformats-officedocument.drawingml.chartshape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drawings/drawing9.xml" ContentType="application/vnd.openxmlformats-officedocument.drawingml.chartshape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65" r:id="rId9"/>
    <p:sldId id="261" r:id="rId10"/>
    <p:sldId id="271" r:id="rId11"/>
    <p:sldId id="275" r:id="rId12"/>
    <p:sldId id="276" r:id="rId13"/>
    <p:sldId id="267" r:id="rId14"/>
    <p:sldId id="262" r:id="rId15"/>
    <p:sldId id="272" r:id="rId16"/>
    <p:sldId id="284" r:id="rId17"/>
    <p:sldId id="315" r:id="rId18"/>
    <p:sldId id="285" r:id="rId19"/>
    <p:sldId id="286" r:id="rId20"/>
    <p:sldId id="289" r:id="rId21"/>
    <p:sldId id="288" r:id="rId22"/>
    <p:sldId id="287" r:id="rId23"/>
    <p:sldId id="296" r:id="rId24"/>
    <p:sldId id="278" r:id="rId25"/>
    <p:sldId id="279" r:id="rId26"/>
    <p:sldId id="280" r:id="rId27"/>
    <p:sldId id="281" r:id="rId28"/>
    <p:sldId id="282" r:id="rId29"/>
    <p:sldId id="269" r:id="rId30"/>
    <p:sldId id="263" r:id="rId31"/>
    <p:sldId id="273" r:id="rId32"/>
    <p:sldId id="297" r:id="rId33"/>
    <p:sldId id="295" r:id="rId34"/>
    <p:sldId id="293" r:id="rId35"/>
    <p:sldId id="294" r:id="rId36"/>
    <p:sldId id="270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orient="horz" pos="3271" userDrawn="1">
          <p15:clr>
            <a:srgbClr val="A4A3A4"/>
          </p15:clr>
        </p15:guide>
        <p15:guide id="4" orient="horz" pos="1298" userDrawn="1">
          <p15:clr>
            <a:srgbClr val="A4A3A4"/>
          </p15:clr>
        </p15:guide>
        <p15:guide id="5" pos="4112" userDrawn="1">
          <p15:clr>
            <a:srgbClr val="A4A3A4"/>
          </p15:clr>
        </p15:guide>
        <p15:guide id="6" pos="7061" userDrawn="1">
          <p15:clr>
            <a:srgbClr val="A4A3A4"/>
          </p15:clr>
        </p15:guide>
        <p15:guide id="7" orient="horz" pos="1933" userDrawn="1">
          <p15:clr>
            <a:srgbClr val="A4A3A4"/>
          </p15:clr>
        </p15:guide>
        <p15:guide id="8" pos="1118" userDrawn="1">
          <p15:clr>
            <a:srgbClr val="A4A3A4"/>
          </p15:clr>
        </p15:guide>
        <p15:guide id="9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528"/>
    <a:srgbClr val="C83E45"/>
    <a:srgbClr val="01A764"/>
    <a:srgbClr val="FF142B"/>
    <a:srgbClr val="FFED00"/>
    <a:srgbClr val="64AC20"/>
    <a:srgbClr val="DA262F"/>
    <a:srgbClr val="EB2129"/>
    <a:srgbClr val="F6000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89" d="100"/>
          <a:sy n="89" d="100"/>
        </p:scale>
        <p:origin x="336" y="66"/>
      </p:cViewPr>
      <p:guideLst>
        <p:guide orient="horz" pos="3952"/>
        <p:guide pos="438"/>
        <p:guide orient="horz" pos="3271"/>
        <p:guide orient="horz" pos="1298"/>
        <p:guide pos="4112"/>
        <p:guide pos="7061"/>
        <p:guide orient="horz" pos="1933"/>
        <p:guide pos="11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7.xml"/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8.xml"/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dministrador\Desktop\PRESENTACIONES%20POWER%20BI\ENTREGABLE%20NPS%20SPSA\Gr&#225;fico%20en%20Microsoft%20PowerPoint.xlsx" TargetMode="Externa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9.xml"/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dministrador\Desktop\PRESENTACIONES%20POWER%20BI\ENTREGABLE%20NPS%20SPSA\Gr&#225;fico%20en%20Microsoft%20PowerPoint.xlsx" TargetMode="Externa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Administrador\Desktop\PRESENTACIONES%20POWER%20BI\ENTREGABLE%20NPS%20SPSA\Gr&#225;fico%20en%20Microsoft%20PowerPoint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RESULTADOS DEL NPS POR CADENA  2021 </a:t>
            </a:r>
          </a:p>
          <a:p>
            <a:pPr>
              <a:defRPr/>
            </a:pPr>
            <a:r>
              <a:rPr lang="en-US" sz="1600" dirty="0"/>
              <a:t>(Noviembre - Diciembre</a:t>
            </a:r>
            <a:r>
              <a:rPr lang="en-US" sz="1600" dirty="0" smtClean="0"/>
              <a:t> </a:t>
            </a:r>
            <a:r>
              <a:rPr lang="en-US" sz="1600" dirty="0"/>
              <a:t>2021)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5260034483090091E-2"/>
          <c:y val="0.19767592991037267"/>
          <c:w val="0.9694799310338198"/>
          <c:h val="0.64719167359527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TOTALES!$B$2</c:f>
              <c:strCache>
                <c:ptCount val="1"/>
                <c:pt idx="0">
                  <c:v>RANKING NPS</c:v>
                </c:pt>
              </c:strCache>
            </c:strRef>
          </c:tx>
          <c:spPr>
            <a:noFill/>
            <a:ln>
              <a:solidFill>
                <a:schemeClr val="accent1"/>
              </a:solidFill>
            </a:ln>
          </c:spPr>
          <c:invertIfNegative val="0"/>
          <c:dPt>
            <c:idx val="0"/>
            <c:invertIfNegative val="0"/>
            <c:bubble3D val="0"/>
            <c:spPr>
              <a:noFill/>
              <a:ln w="15875">
                <a:solidFill>
                  <a:srgbClr val="01A76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172-4644-9991-0A83606704AC}"/>
              </c:ext>
            </c:extLst>
          </c:dPt>
          <c:dPt>
            <c:idx val="1"/>
            <c:invertIfNegative val="0"/>
            <c:bubble3D val="0"/>
            <c:spPr>
              <a:solidFill>
                <a:srgbClr val="C83E45"/>
              </a:solidFill>
              <a:ln w="15875">
                <a:noFill/>
              </a:ln>
            </c:spPr>
            <c:extLst>
              <c:ext xmlns:c16="http://schemas.microsoft.com/office/drawing/2014/chart" uri="{C3380CC4-5D6E-409C-BE32-E72D297353CC}">
                <c16:uniqueId val="{00000003-D172-4644-9991-0A83606704AC}"/>
              </c:ext>
            </c:extLst>
          </c:dPt>
          <c:dPt>
            <c:idx val="2"/>
            <c:invertIfNegative val="0"/>
            <c:bubble3D val="0"/>
            <c:spPr>
              <a:solidFill>
                <a:srgbClr val="FF142B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D172-4644-9991-0A83606704AC}"/>
              </c:ext>
            </c:extLst>
          </c:dPt>
          <c:dPt>
            <c:idx val="3"/>
            <c:invertIfNegative val="0"/>
            <c:bubble3D val="0"/>
            <c:spPr>
              <a:solidFill>
                <a:srgbClr val="E42528"/>
              </a:solidFill>
              <a:ln w="15875">
                <a:noFill/>
              </a:ln>
            </c:spPr>
            <c:extLst>
              <c:ext xmlns:c16="http://schemas.microsoft.com/office/drawing/2014/chart" uri="{C3380CC4-5D6E-409C-BE32-E72D297353CC}">
                <c16:uniqueId val="{00000007-D172-4644-9991-0A83606704AC}"/>
              </c:ext>
            </c:extLst>
          </c:dPt>
          <c:dPt>
            <c:idx val="4"/>
            <c:invertIfNegative val="0"/>
            <c:bubble3D val="0"/>
            <c:spPr>
              <a:noFill/>
              <a:ln w="15875">
                <a:solidFill>
                  <a:srgbClr val="64AC2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D172-4644-9991-0A83606704AC}"/>
              </c:ext>
            </c:extLst>
          </c:dPt>
          <c:dPt>
            <c:idx val="5"/>
            <c:invertIfNegative val="0"/>
            <c:bubble3D val="0"/>
            <c:spPr>
              <a:solidFill>
                <a:srgbClr val="FFED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D172-4644-9991-0A83606704AC}"/>
              </c:ext>
            </c:extLst>
          </c:dPt>
          <c:dPt>
            <c:idx val="6"/>
            <c:invertIfNegative val="0"/>
            <c:bubble3D val="0"/>
            <c:spPr>
              <a:solidFill>
                <a:srgbClr val="DA262F"/>
              </a:solidFill>
              <a:ln w="28575">
                <a:noFill/>
              </a:ln>
            </c:spPr>
            <c:extLst>
              <c:ext xmlns:c16="http://schemas.microsoft.com/office/drawing/2014/chart" uri="{C3380CC4-5D6E-409C-BE32-E72D297353CC}">
                <c16:uniqueId val="{0000000D-D172-4644-9991-0A83606704AC}"/>
              </c:ext>
            </c:extLst>
          </c:dPt>
          <c:dPt>
            <c:idx val="7"/>
            <c:invertIfNegative val="0"/>
            <c:bubble3D val="0"/>
            <c:spPr>
              <a:solidFill>
                <a:srgbClr val="EB212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F-D172-4644-9991-0A83606704A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D172-4644-9991-0A83606704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TOTALES!$A$3:$A$10</c:f>
              <c:strCache>
                <c:ptCount val="8"/>
                <c:pt idx="0">
                  <c:v>Vivanda</c:v>
                </c:pt>
                <c:pt idx="1">
                  <c:v>Wong</c:v>
                </c:pt>
                <c:pt idx="2">
                  <c:v>Plaza Vea</c:v>
                </c:pt>
                <c:pt idx="3">
                  <c:v>Uno</c:v>
                </c:pt>
                <c:pt idx="4">
                  <c:v>Tottus</c:v>
                </c:pt>
                <c:pt idx="5">
                  <c:v>Metro</c:v>
                </c:pt>
                <c:pt idx="6">
                  <c:v>Makro</c:v>
                </c:pt>
                <c:pt idx="7">
                  <c:v>Vega M</c:v>
                </c:pt>
              </c:strCache>
            </c:strRef>
          </c:cat>
          <c:val>
            <c:numRef>
              <c:f>TOTALES!$B$3:$B$10</c:f>
              <c:numCache>
                <c:formatCode>0%</c:formatCode>
                <c:ptCount val="8"/>
                <c:pt idx="0">
                  <c:v>0.66666666666666663</c:v>
                </c:pt>
                <c:pt idx="1">
                  <c:v>0.64666666666666672</c:v>
                </c:pt>
                <c:pt idx="2">
                  <c:v>0.49547008547008542</c:v>
                </c:pt>
                <c:pt idx="3">
                  <c:v>0.48</c:v>
                </c:pt>
                <c:pt idx="4">
                  <c:v>0.46047619047619048</c:v>
                </c:pt>
                <c:pt idx="5">
                  <c:v>0.44121212121212117</c:v>
                </c:pt>
                <c:pt idx="6">
                  <c:v>0.42285714285714282</c:v>
                </c:pt>
                <c:pt idx="7">
                  <c:v>0.34333333333333338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172-4644-9991-0A83606704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58"/>
        <c:axId val="495029248"/>
        <c:axId val="525527296"/>
      </c:barChart>
      <c:catAx>
        <c:axId val="4950292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600" b="1"/>
            </a:pPr>
            <a:endParaRPr lang="es-PE"/>
          </a:p>
        </c:txPr>
        <c:crossAx val="525527296"/>
        <c:crosses val="autoZero"/>
        <c:auto val="1"/>
        <c:lblAlgn val="ctr"/>
        <c:lblOffset val="100"/>
        <c:noMultiLvlLbl val="0"/>
      </c:catAx>
      <c:valAx>
        <c:axId val="52552729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950292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129325135742149"/>
          <c:y val="7.4443767307931664E-3"/>
          <c:w val="0.38528613671850587"/>
          <c:h val="0.93704188678250833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TOTALES!$A$201:$A$206</c:f>
              <c:strCache>
                <c:ptCount val="6"/>
                <c:pt idx="0">
                  <c:v>Paita - Pvh</c:v>
                </c:pt>
                <c:pt idx="1">
                  <c:v>Talara Municipalidad - Pvh</c:v>
                </c:pt>
                <c:pt idx="2">
                  <c:v>Talara - Pvh</c:v>
                </c:pt>
                <c:pt idx="3">
                  <c:v>Chiclayo - Pvh</c:v>
                </c:pt>
                <c:pt idx="4">
                  <c:v>Piura - Pvh</c:v>
                </c:pt>
                <c:pt idx="5">
                  <c:v>Sullana - Pvh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TOTALES!$A$201:$A$206</c:f>
              <c:strCache>
                <c:ptCount val="6"/>
                <c:pt idx="0">
                  <c:v>Paita - Pvh</c:v>
                </c:pt>
                <c:pt idx="1">
                  <c:v>Talara Municipalidad - Pvh</c:v>
                </c:pt>
                <c:pt idx="2">
                  <c:v>Talara - Pvh</c:v>
                </c:pt>
                <c:pt idx="3">
                  <c:v>Chiclayo - Pvh</c:v>
                </c:pt>
                <c:pt idx="4">
                  <c:v>Piura - Pvh</c:v>
                </c:pt>
                <c:pt idx="5">
                  <c:v>Sullana - Pvh</c:v>
                </c:pt>
              </c:strCache>
            </c:strRef>
          </c:cat>
          <c:val>
            <c:numRef>
              <c:f>TOTALES!$B$201:$B$206</c:f>
              <c:numCache>
                <c:formatCode>0%</c:formatCode>
                <c:ptCount val="6"/>
                <c:pt idx="0">
                  <c:v>0.36666666666666664</c:v>
                </c:pt>
                <c:pt idx="1">
                  <c:v>0.48000000000000004</c:v>
                </c:pt>
                <c:pt idx="2">
                  <c:v>0.52</c:v>
                </c:pt>
                <c:pt idx="3">
                  <c:v>0.52666666666666673</c:v>
                </c:pt>
                <c:pt idx="4">
                  <c:v>0.57333333333333336</c:v>
                </c:pt>
                <c:pt idx="5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6-4168-A0E8-577D1C2A91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3842816"/>
        <c:axId val="527938624"/>
      </c:barChart>
      <c:catAx>
        <c:axId val="503842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/>
            </a:pPr>
            <a:endParaRPr lang="es-PE"/>
          </a:p>
        </c:txPr>
        <c:crossAx val="527938624"/>
        <c:crosses val="autoZero"/>
        <c:auto val="1"/>
        <c:lblAlgn val="ctr"/>
        <c:lblOffset val="100"/>
        <c:noMultiLvlLbl val="0"/>
      </c:catAx>
      <c:valAx>
        <c:axId val="52793862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38428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NPS</a:t>
            </a:r>
          </a:p>
        </c:rich>
      </c:tx>
      <c:layout>
        <c:manualLayout>
          <c:xMode val="edge"/>
          <c:yMode val="edge"/>
          <c:x val="0.3463263888888888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84426946631672"/>
          <c:y val="0.15990303295421404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TOTALES!$F$146</c:f>
              <c:strCache>
                <c:ptCount val="1"/>
                <c:pt idx="0">
                  <c:v>CALIFICACION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4B44-4D2D-9072-EC40B0ADE390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4B44-4D2D-9072-EC40B0ADE39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4B44-4D2D-9072-EC40B0ADE390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B44-4D2D-9072-EC40B0ADE39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B44-4D2D-9072-EC40B0ADE3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TOTALES!$E$200:$E$202</c:f>
              <c:strCache>
                <c:ptCount val="3"/>
                <c:pt idx="0">
                  <c:v>Detractores</c:v>
                </c:pt>
                <c:pt idx="1">
                  <c:v>Neutrales</c:v>
                </c:pt>
                <c:pt idx="2">
                  <c:v>Promotores</c:v>
                </c:pt>
              </c:strCache>
            </c:strRef>
          </c:cat>
          <c:val>
            <c:numRef>
              <c:f>TOTALES!$F$200:$F$202</c:f>
              <c:numCache>
                <c:formatCode>0%</c:formatCode>
                <c:ptCount val="3"/>
                <c:pt idx="0">
                  <c:v>8.4444444444444447E-2</c:v>
                </c:pt>
                <c:pt idx="1">
                  <c:v>0.32333333333333331</c:v>
                </c:pt>
                <c:pt idx="2">
                  <c:v>0.59222222222222221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B44-4D2D-9072-EC40B0ADE3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legend>
      <c:legendPos val="r"/>
      <c:layout>
        <c:manualLayout>
          <c:xMode val="edge"/>
          <c:yMode val="edge"/>
          <c:x val="0.69312916666666669"/>
          <c:y val="0.46172317002041413"/>
          <c:w val="0.21393110236220472"/>
          <c:h val="0.28477143482064743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129325135742149"/>
          <c:y val="7.4443767307931664E-3"/>
          <c:w val="0.38528613671850587"/>
          <c:h val="0.93704188678250833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TOTALES!$A$230:$A$241</c:f>
              <c:strCache>
                <c:ptCount val="12"/>
                <c:pt idx="0">
                  <c:v>Huanuco - Pvo</c:v>
                </c:pt>
                <c:pt idx="1">
                  <c:v>Pisco - Pvh</c:v>
                </c:pt>
                <c:pt idx="2">
                  <c:v>Tarapoto - Pvo</c:v>
                </c:pt>
                <c:pt idx="3">
                  <c:v>Chincha - Pvh</c:v>
                </c:pt>
                <c:pt idx="4">
                  <c:v>Chosica - Pvh</c:v>
                </c:pt>
                <c:pt idx="5">
                  <c:v>Jaen - Pvo</c:v>
                </c:pt>
                <c:pt idx="6">
                  <c:v>Ica - Pvh</c:v>
                </c:pt>
                <c:pt idx="7">
                  <c:v>Santa Clara - Pvh</c:v>
                </c:pt>
                <c:pt idx="8">
                  <c:v>Ate - Pvh</c:v>
                </c:pt>
                <c:pt idx="9">
                  <c:v>Pucallpa - Pvo</c:v>
                </c:pt>
                <c:pt idx="10">
                  <c:v>Ceres - Pvh</c:v>
                </c:pt>
                <c:pt idx="11">
                  <c:v>Puruchuco - Pvh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TOTALES!$A$230:$A$241</c:f>
              <c:strCache>
                <c:ptCount val="12"/>
                <c:pt idx="0">
                  <c:v>Huanuco - Pvo</c:v>
                </c:pt>
                <c:pt idx="1">
                  <c:v>Pisco - Pvh</c:v>
                </c:pt>
                <c:pt idx="2">
                  <c:v>Tarapoto - Pvo</c:v>
                </c:pt>
                <c:pt idx="3">
                  <c:v>Chincha - Pvh</c:v>
                </c:pt>
                <c:pt idx="4">
                  <c:v>Chosica - Pvh</c:v>
                </c:pt>
                <c:pt idx="5">
                  <c:v>Jaen - Pvo</c:v>
                </c:pt>
                <c:pt idx="6">
                  <c:v>Ica - Pvh</c:v>
                </c:pt>
                <c:pt idx="7">
                  <c:v>Santa Clara - Pvh</c:v>
                </c:pt>
                <c:pt idx="8">
                  <c:v>Ate - Pvh</c:v>
                </c:pt>
                <c:pt idx="9">
                  <c:v>Pucallpa - Pvo</c:v>
                </c:pt>
                <c:pt idx="10">
                  <c:v>Ceres - Pvh</c:v>
                </c:pt>
                <c:pt idx="11">
                  <c:v>Puruchuco - Pvh</c:v>
                </c:pt>
              </c:strCache>
            </c:strRef>
          </c:cat>
          <c:val>
            <c:numRef>
              <c:f>TOTALES!$B$230:$B$241</c:f>
              <c:numCache>
                <c:formatCode>0%</c:formatCode>
                <c:ptCount val="12"/>
                <c:pt idx="0">
                  <c:v>0.23333333333333334</c:v>
                </c:pt>
                <c:pt idx="1">
                  <c:v>0.36</c:v>
                </c:pt>
                <c:pt idx="2">
                  <c:v>0.36</c:v>
                </c:pt>
                <c:pt idx="3">
                  <c:v>0.42666666666666669</c:v>
                </c:pt>
                <c:pt idx="4">
                  <c:v>0.45333333333333337</c:v>
                </c:pt>
                <c:pt idx="5">
                  <c:v>0.46666666666666667</c:v>
                </c:pt>
                <c:pt idx="6">
                  <c:v>0.49333333333333329</c:v>
                </c:pt>
                <c:pt idx="7">
                  <c:v>0.50666666666666671</c:v>
                </c:pt>
                <c:pt idx="8">
                  <c:v>0.51333333333333331</c:v>
                </c:pt>
                <c:pt idx="9">
                  <c:v>0.51333333333333342</c:v>
                </c:pt>
                <c:pt idx="10">
                  <c:v>0.64</c:v>
                </c:pt>
                <c:pt idx="11">
                  <c:v>0.70666666666666667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F8-4D5D-A17B-9064BB98C9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3841280"/>
        <c:axId val="527940352"/>
      </c:barChart>
      <c:catAx>
        <c:axId val="50384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/>
            </a:pPr>
            <a:endParaRPr lang="es-PE"/>
          </a:p>
        </c:txPr>
        <c:crossAx val="527940352"/>
        <c:crosses val="autoZero"/>
        <c:auto val="1"/>
        <c:lblAlgn val="ctr"/>
        <c:lblOffset val="100"/>
        <c:noMultiLvlLbl val="0"/>
      </c:catAx>
      <c:valAx>
        <c:axId val="52794035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38412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NPS</a:t>
            </a:r>
          </a:p>
        </c:rich>
      </c:tx>
      <c:layout>
        <c:manualLayout>
          <c:xMode val="edge"/>
          <c:yMode val="edge"/>
          <c:x val="0.3639652230971128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84426946631672"/>
          <c:y val="0.15990303295421404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TOTALES!$F$146</c:f>
              <c:strCache>
                <c:ptCount val="1"/>
                <c:pt idx="0">
                  <c:v>CALIFICACION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5111-4B4F-90E9-D6C1CBAE1788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5111-4B4F-90E9-D6C1CBAE178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5111-4B4F-90E9-D6C1CBAE1788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111-4B4F-90E9-D6C1CBAE178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111-4B4F-90E9-D6C1CBAE17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TOTALES!$E$229:$E$231</c:f>
              <c:strCache>
                <c:ptCount val="3"/>
                <c:pt idx="0">
                  <c:v>Detractores</c:v>
                </c:pt>
                <c:pt idx="1">
                  <c:v>Neutrales</c:v>
                </c:pt>
                <c:pt idx="2">
                  <c:v>Promotores</c:v>
                </c:pt>
              </c:strCache>
            </c:strRef>
          </c:cat>
          <c:val>
            <c:numRef>
              <c:f>TOTALES!$F$229:$F$231</c:f>
              <c:numCache>
                <c:formatCode>0%</c:formatCode>
                <c:ptCount val="3"/>
                <c:pt idx="0">
                  <c:v>9.8888888888888887E-2</c:v>
                </c:pt>
                <c:pt idx="1">
                  <c:v>0.32944444444444443</c:v>
                </c:pt>
                <c:pt idx="2">
                  <c:v>0.57166666666666666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1-4B4F-90E9-D6C1CBAE178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legend>
      <c:legendPos val="r"/>
      <c:layout>
        <c:manualLayout>
          <c:xMode val="edge"/>
          <c:yMode val="edge"/>
          <c:x val="0.70194861111111106"/>
          <c:y val="0.48024168853893262"/>
          <c:w val="0.21393110236220472"/>
          <c:h val="0.28477143482064743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NPS</a:t>
            </a:r>
          </a:p>
        </c:rich>
      </c:tx>
      <c:layout>
        <c:manualLayout>
          <c:xMode val="edge"/>
          <c:yMode val="edge"/>
          <c:x val="0.3639652230971128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84426946631672"/>
          <c:y val="0.15990303295421404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TOTALES!$F$146</c:f>
              <c:strCache>
                <c:ptCount val="1"/>
                <c:pt idx="0">
                  <c:v>CALIFICACION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F246-4359-90C5-310CB48A6FD4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F246-4359-90C5-310CB48A6FD4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F246-4359-90C5-310CB48A6FD4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246-4359-90C5-310CB48A6FD4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246-4359-90C5-310CB48A6F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TOTALES!$E$256:$E$258</c:f>
              <c:strCache>
                <c:ptCount val="3"/>
                <c:pt idx="0">
                  <c:v>Detractores</c:v>
                </c:pt>
                <c:pt idx="1">
                  <c:v>Neutrales</c:v>
                </c:pt>
                <c:pt idx="2">
                  <c:v>Promotores</c:v>
                </c:pt>
              </c:strCache>
            </c:strRef>
          </c:cat>
          <c:val>
            <c:numRef>
              <c:f>TOTALES!$F$256:$F$258</c:f>
              <c:numCache>
                <c:formatCode>0%</c:formatCode>
                <c:ptCount val="3"/>
                <c:pt idx="0">
                  <c:v>0.1</c:v>
                </c:pt>
                <c:pt idx="1">
                  <c:v>0.32969696969696971</c:v>
                </c:pt>
                <c:pt idx="2">
                  <c:v>0.57030303030303031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46-4359-90C5-310CB48A6F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legend>
      <c:legendPos val="r"/>
      <c:layout>
        <c:manualLayout>
          <c:xMode val="edge"/>
          <c:yMode val="edge"/>
          <c:x val="0.6949347222222223"/>
          <c:y val="0.49876020705745117"/>
          <c:w val="0.21393110236220472"/>
          <c:h val="0.28477143482064743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717283950617282"/>
          <c:y val="0"/>
          <c:w val="0.38528613671850587"/>
          <c:h val="0.93704188678250833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TOTALES!$A$257:$A$267</c:f>
              <c:strCache>
                <c:ptCount val="11"/>
                <c:pt idx="0">
                  <c:v>Huancayo - Pvh</c:v>
                </c:pt>
                <c:pt idx="1">
                  <c:v>Moquegua - Pvh</c:v>
                </c:pt>
                <c:pt idx="2">
                  <c:v>Callao - Pvh</c:v>
                </c:pt>
                <c:pt idx="3">
                  <c:v>Colonial - Pvh</c:v>
                </c:pt>
                <c:pt idx="4">
                  <c:v>Sj Lurigancho - Pvh</c:v>
                </c:pt>
                <c:pt idx="5">
                  <c:v>Ilo - Pvh</c:v>
                </c:pt>
                <c:pt idx="6">
                  <c:v>Grifo Mexico - Pvh</c:v>
                </c:pt>
                <c:pt idx="7">
                  <c:v>Tacna - Pvh</c:v>
                </c:pt>
                <c:pt idx="8">
                  <c:v>San Jorge - Pvs</c:v>
                </c:pt>
                <c:pt idx="9">
                  <c:v>Acho - Pvh</c:v>
                </c:pt>
                <c:pt idx="10">
                  <c:v>El Agustino - Pvh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TOTALES!$A$257:$A$267</c:f>
              <c:strCache>
                <c:ptCount val="11"/>
                <c:pt idx="0">
                  <c:v>Huancayo - Pvh</c:v>
                </c:pt>
                <c:pt idx="1">
                  <c:v>Moquegua - Pvh</c:v>
                </c:pt>
                <c:pt idx="2">
                  <c:v>Callao - Pvh</c:v>
                </c:pt>
                <c:pt idx="3">
                  <c:v>Colonial - Pvh</c:v>
                </c:pt>
                <c:pt idx="4">
                  <c:v>Sj Lurigancho - Pvh</c:v>
                </c:pt>
                <c:pt idx="5">
                  <c:v>Ilo - Pvh</c:v>
                </c:pt>
                <c:pt idx="6">
                  <c:v>Grifo Mexico - Pvh</c:v>
                </c:pt>
                <c:pt idx="7">
                  <c:v>Tacna - Pvh</c:v>
                </c:pt>
                <c:pt idx="8">
                  <c:v>San Jorge - Pvs</c:v>
                </c:pt>
                <c:pt idx="9">
                  <c:v>Acho - Pvh</c:v>
                </c:pt>
                <c:pt idx="10">
                  <c:v>El Agustino - Pvh</c:v>
                </c:pt>
              </c:strCache>
            </c:strRef>
          </c:cat>
          <c:val>
            <c:numRef>
              <c:f>TOTALES!$B$257:$B$267</c:f>
              <c:numCache>
                <c:formatCode>0%</c:formatCode>
                <c:ptCount val="11"/>
                <c:pt idx="0">
                  <c:v>0.26</c:v>
                </c:pt>
                <c:pt idx="1">
                  <c:v>0.35333333333333339</c:v>
                </c:pt>
                <c:pt idx="2">
                  <c:v>0.38666666666666671</c:v>
                </c:pt>
                <c:pt idx="3">
                  <c:v>0.44666666666666666</c:v>
                </c:pt>
                <c:pt idx="4">
                  <c:v>0.46</c:v>
                </c:pt>
                <c:pt idx="5">
                  <c:v>0.49333333333333329</c:v>
                </c:pt>
                <c:pt idx="6">
                  <c:v>0.52</c:v>
                </c:pt>
                <c:pt idx="7">
                  <c:v>0.52666666666666662</c:v>
                </c:pt>
                <c:pt idx="8">
                  <c:v>0.57333333333333336</c:v>
                </c:pt>
                <c:pt idx="9">
                  <c:v>0.57333333333333336</c:v>
                </c:pt>
                <c:pt idx="10">
                  <c:v>0.58000000000000007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E-476E-A53A-6EA1403472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3967744"/>
        <c:axId val="531579456"/>
      </c:barChart>
      <c:catAx>
        <c:axId val="50396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/>
            </a:pPr>
            <a:endParaRPr lang="es-PE"/>
          </a:p>
        </c:txPr>
        <c:crossAx val="531579456"/>
        <c:crosses val="autoZero"/>
        <c:auto val="1"/>
        <c:lblAlgn val="ctr"/>
        <c:lblOffset val="100"/>
        <c:noMultiLvlLbl val="0"/>
      </c:catAx>
      <c:valAx>
        <c:axId val="53157945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39677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129325135742149"/>
          <c:y val="7.4443767307931664E-3"/>
          <c:w val="0.38528613671850587"/>
          <c:h val="0.93704188678250833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TOTALES!$A$286:$A$289</c:f>
              <c:strCache>
                <c:ptCount val="4"/>
                <c:pt idx="0">
                  <c:v>El Chacarero - Pvh</c:v>
                </c:pt>
                <c:pt idx="1">
                  <c:v>Chimbote - Pvh</c:v>
                </c:pt>
                <c:pt idx="2">
                  <c:v>Trujillo - Pvh</c:v>
                </c:pt>
                <c:pt idx="3">
                  <c:v>Nvo Chimbote - Pvh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TOTALES!$A$286:$A$289</c:f>
              <c:strCache>
                <c:ptCount val="4"/>
                <c:pt idx="0">
                  <c:v>El Chacarero - Pvh</c:v>
                </c:pt>
                <c:pt idx="1">
                  <c:v>Chimbote - Pvh</c:v>
                </c:pt>
                <c:pt idx="2">
                  <c:v>Trujillo - Pvh</c:v>
                </c:pt>
                <c:pt idx="3">
                  <c:v>Nvo Chimbote - Pvh</c:v>
                </c:pt>
              </c:strCache>
            </c:strRef>
          </c:cat>
          <c:val>
            <c:numRef>
              <c:f>TOTALES!$B$286:$B$289</c:f>
              <c:numCache>
                <c:formatCode>0%</c:formatCode>
                <c:ptCount val="4"/>
                <c:pt idx="0">
                  <c:v>0.38666666666666671</c:v>
                </c:pt>
                <c:pt idx="1">
                  <c:v>0.41333333333333333</c:v>
                </c:pt>
                <c:pt idx="2">
                  <c:v>0.47333333333333327</c:v>
                </c:pt>
                <c:pt idx="3">
                  <c:v>0.56666666666666665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E-48FF-BB39-0C6D4CF4AD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3843328"/>
        <c:axId val="531581184"/>
      </c:barChart>
      <c:catAx>
        <c:axId val="50384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/>
            </a:pPr>
            <a:endParaRPr lang="es-PE"/>
          </a:p>
        </c:txPr>
        <c:crossAx val="531581184"/>
        <c:crosses val="autoZero"/>
        <c:auto val="1"/>
        <c:lblAlgn val="ctr"/>
        <c:lblOffset val="100"/>
        <c:noMultiLvlLbl val="0"/>
      </c:catAx>
      <c:valAx>
        <c:axId val="5315811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3843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NPS</a:t>
            </a:r>
          </a:p>
        </c:rich>
      </c:tx>
      <c:layout>
        <c:manualLayout>
          <c:xMode val="edge"/>
          <c:yMode val="edge"/>
          <c:x val="0.3639652230971128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84426946631672"/>
          <c:y val="0.15990303295421404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TOTALES!$F$146</c:f>
              <c:strCache>
                <c:ptCount val="1"/>
                <c:pt idx="0">
                  <c:v>CALIFICACION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37AB-4C3B-8FF0-981DC0DC2765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37AB-4C3B-8FF0-981DC0DC2765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37AB-4C3B-8FF0-981DC0DC2765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7AB-4C3B-8FF0-981DC0DC2765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7AB-4C3B-8FF0-981DC0DC27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TOTALES!$E$285:$E$287</c:f>
              <c:strCache>
                <c:ptCount val="3"/>
                <c:pt idx="0">
                  <c:v>Detractores</c:v>
                </c:pt>
                <c:pt idx="1">
                  <c:v>Neutrales</c:v>
                </c:pt>
                <c:pt idx="2">
                  <c:v>Promotores</c:v>
                </c:pt>
              </c:strCache>
            </c:strRef>
          </c:cat>
          <c:val>
            <c:numRef>
              <c:f>TOTALES!$F$285:$F$287</c:f>
              <c:numCache>
                <c:formatCode>0%</c:formatCode>
                <c:ptCount val="3"/>
                <c:pt idx="0">
                  <c:v>0.1</c:v>
                </c:pt>
                <c:pt idx="1">
                  <c:v>0.34</c:v>
                </c:pt>
                <c:pt idx="2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AB-4C3B-8FF0-981DC0DC276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legend>
      <c:legendPos val="r"/>
      <c:layout>
        <c:manualLayout>
          <c:xMode val="edge"/>
          <c:yMode val="edge"/>
          <c:x val="0.69312916666666669"/>
          <c:y val="0.48024168853893262"/>
          <c:w val="0.21393110236220472"/>
          <c:h val="0.28477143482064743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NPS</a:t>
            </a:r>
          </a:p>
        </c:rich>
      </c:tx>
      <c:layout>
        <c:manualLayout>
          <c:xMode val="edge"/>
          <c:yMode val="edge"/>
          <c:x val="0.3639652230971128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84426946631672"/>
          <c:y val="0.15990303295421404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TOTALES!$F$146</c:f>
              <c:strCache>
                <c:ptCount val="1"/>
                <c:pt idx="0">
                  <c:v>CALIFICACION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7B55-4B61-AE47-EA0990D116F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7B55-4B61-AE47-EA0990D116FB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7B55-4B61-AE47-EA0990D116FB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B55-4B61-AE47-EA0990D116FB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B55-4B61-AE47-EA0990D116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TOTALES!$E$285:$E$287</c:f>
              <c:strCache>
                <c:ptCount val="3"/>
                <c:pt idx="0">
                  <c:v>Detractores</c:v>
                </c:pt>
                <c:pt idx="1">
                  <c:v>Neutrales</c:v>
                </c:pt>
                <c:pt idx="2">
                  <c:v>Promotores</c:v>
                </c:pt>
              </c:strCache>
            </c:strRef>
          </c:cat>
          <c:val>
            <c:numRef>
              <c:f>TOTALES!$F$285:$F$287</c:f>
              <c:numCache>
                <c:formatCode>0%</c:formatCode>
                <c:ptCount val="3"/>
                <c:pt idx="0">
                  <c:v>0.1</c:v>
                </c:pt>
                <c:pt idx="1">
                  <c:v>0.34</c:v>
                </c:pt>
                <c:pt idx="2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55-4B61-AE47-EA0990D116F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legend>
      <c:legendPos val="r"/>
      <c:layout>
        <c:manualLayout>
          <c:xMode val="edge"/>
          <c:yMode val="edge"/>
          <c:x val="0.69312916666666669"/>
          <c:y val="0.48024168853893262"/>
          <c:w val="0.21393110236220472"/>
          <c:h val="0.28477143482064743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129325135742149"/>
          <c:y val="7.4443767307931664E-3"/>
          <c:w val="0.38528613671850587"/>
          <c:h val="0.93704188678250833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TOTALES!$A$314:$A$325</c:f>
              <c:strCache>
                <c:ptCount val="12"/>
                <c:pt idx="0">
                  <c:v>Puno - Pvh</c:v>
                </c:pt>
                <c:pt idx="1">
                  <c:v>Juliaca - Pvh</c:v>
                </c:pt>
                <c:pt idx="2">
                  <c:v>Salamanca - Pvs</c:v>
                </c:pt>
                <c:pt idx="3">
                  <c:v>Pro - Pvh</c:v>
                </c:pt>
                <c:pt idx="4">
                  <c:v>Cajamarca - Pvh</c:v>
                </c:pt>
                <c:pt idx="5">
                  <c:v>Puente Piedra - Pvh</c:v>
                </c:pt>
                <c:pt idx="6">
                  <c:v>Ventanilla - Pvh</c:v>
                </c:pt>
                <c:pt idx="7">
                  <c:v>Los Olivos - Pvh</c:v>
                </c:pt>
                <c:pt idx="8">
                  <c:v>Izaguirre - Pvh</c:v>
                </c:pt>
                <c:pt idx="9">
                  <c:v>Comas - Pvh</c:v>
                </c:pt>
                <c:pt idx="10">
                  <c:v>Tumbes - Pvh</c:v>
                </c:pt>
                <c:pt idx="11">
                  <c:v>Universitaria - Pvh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TOTALES!$A$314:$A$325</c:f>
              <c:strCache>
                <c:ptCount val="12"/>
                <c:pt idx="0">
                  <c:v>Puno - Pvh</c:v>
                </c:pt>
                <c:pt idx="1">
                  <c:v>Juliaca - Pvh</c:v>
                </c:pt>
                <c:pt idx="2">
                  <c:v>Salamanca - Pvs</c:v>
                </c:pt>
                <c:pt idx="3">
                  <c:v>Pro - Pvh</c:v>
                </c:pt>
                <c:pt idx="4">
                  <c:v>Cajamarca - Pvh</c:v>
                </c:pt>
                <c:pt idx="5">
                  <c:v>Puente Piedra - Pvh</c:v>
                </c:pt>
                <c:pt idx="6">
                  <c:v>Ventanilla - Pvh</c:v>
                </c:pt>
                <c:pt idx="7">
                  <c:v>Los Olivos - Pvh</c:v>
                </c:pt>
                <c:pt idx="8">
                  <c:v>Izaguirre - Pvh</c:v>
                </c:pt>
                <c:pt idx="9">
                  <c:v>Comas - Pvh</c:v>
                </c:pt>
                <c:pt idx="10">
                  <c:v>Tumbes - Pvh</c:v>
                </c:pt>
                <c:pt idx="11">
                  <c:v>Universitaria - Pvh</c:v>
                </c:pt>
              </c:strCache>
            </c:strRef>
          </c:cat>
          <c:val>
            <c:numRef>
              <c:f>TOTALES!$B$314:$B$325</c:f>
              <c:numCache>
                <c:formatCode>0%</c:formatCode>
                <c:ptCount val="12"/>
                <c:pt idx="0">
                  <c:v>3.3333333333333326E-2</c:v>
                </c:pt>
                <c:pt idx="1">
                  <c:v>0.16666666666666669</c:v>
                </c:pt>
                <c:pt idx="2">
                  <c:v>0.32666666666666666</c:v>
                </c:pt>
                <c:pt idx="3">
                  <c:v>0.3866666666666666</c:v>
                </c:pt>
                <c:pt idx="4">
                  <c:v>0.45333333333333331</c:v>
                </c:pt>
                <c:pt idx="5">
                  <c:v>0.49333333333333329</c:v>
                </c:pt>
                <c:pt idx="6">
                  <c:v>0.52</c:v>
                </c:pt>
                <c:pt idx="7">
                  <c:v>0.52666666666666662</c:v>
                </c:pt>
                <c:pt idx="8">
                  <c:v>0.54666666666666663</c:v>
                </c:pt>
                <c:pt idx="9">
                  <c:v>0.55999999999999994</c:v>
                </c:pt>
                <c:pt idx="10">
                  <c:v>0.59333333333333327</c:v>
                </c:pt>
                <c:pt idx="1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36-4D33-8BAD-8B387FC481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3843328"/>
        <c:axId val="531581184"/>
      </c:barChart>
      <c:catAx>
        <c:axId val="50384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/>
            </a:pPr>
            <a:endParaRPr lang="es-PE"/>
          </a:p>
        </c:txPr>
        <c:crossAx val="531581184"/>
        <c:crosses val="autoZero"/>
        <c:auto val="1"/>
        <c:lblAlgn val="ctr"/>
        <c:lblOffset val="100"/>
        <c:noMultiLvlLbl val="0"/>
      </c:catAx>
      <c:valAx>
        <c:axId val="5315811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3843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s-PE"/>
              <a:t>2021</a:t>
            </a:r>
            <a:r>
              <a:rPr lang="es-PE" baseline="0"/>
              <a:t>-II</a:t>
            </a:r>
            <a:endParaRPr lang="es-PE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6666689161556954E-2"/>
          <c:y val="0.13180777933143309"/>
          <c:w val="0.96666666666666667"/>
          <c:h val="0.62692865072718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TOTALES!$A$43</c:f>
              <c:strCache>
                <c:ptCount val="1"/>
                <c:pt idx="0">
                  <c:v>Vega M</c:v>
                </c:pt>
              </c:strCache>
            </c:strRef>
          </c:tx>
          <c:spPr>
            <a:pattFill prst="ltHorz">
              <a:fgClr>
                <a:srgbClr val="EB2129"/>
              </a:fgClr>
              <a:bgClr>
                <a:sysClr val="window" lastClr="FFFFFF"/>
              </a:bgClr>
            </a:pattFill>
            <a:ln>
              <a:solidFill>
                <a:srgbClr val="EB2129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TOTALES!$B$42:$C$42</c:f>
              <c:strCache>
                <c:ptCount val="2"/>
                <c:pt idx="0">
                  <c:v>Detractores</c:v>
                </c:pt>
                <c:pt idx="1">
                  <c:v>Promotores</c:v>
                </c:pt>
              </c:strCache>
            </c:strRef>
          </c:cat>
          <c:val>
            <c:numRef>
              <c:f>TOTALES!$B$43:$C$43</c:f>
              <c:numCache>
                <c:formatCode>0%</c:formatCode>
                <c:ptCount val="2"/>
                <c:pt idx="0">
                  <c:v>0.16166666666666665</c:v>
                </c:pt>
                <c:pt idx="1">
                  <c:v>0.505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3-45AA-852C-5ECA37F0854C}"/>
            </c:ext>
          </c:extLst>
        </c:ser>
        <c:ser>
          <c:idx val="1"/>
          <c:order val="1"/>
          <c:tx>
            <c:strRef>
              <c:f>TOTALES!$A$44</c:f>
              <c:strCache>
                <c:ptCount val="1"/>
                <c:pt idx="0">
                  <c:v>Makro</c:v>
                </c:pt>
              </c:strCache>
            </c:strRef>
          </c:tx>
          <c:spPr>
            <a:solidFill>
              <a:sysClr val="window" lastClr="FFFFFF"/>
            </a:solidFill>
            <a:ln>
              <a:solidFill>
                <a:srgbClr val="DA262F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TOTALES!$B$42:$C$42</c:f>
              <c:strCache>
                <c:ptCount val="2"/>
                <c:pt idx="0">
                  <c:v>Detractores</c:v>
                </c:pt>
                <c:pt idx="1">
                  <c:v>Promotores</c:v>
                </c:pt>
              </c:strCache>
            </c:strRef>
          </c:cat>
          <c:val>
            <c:numRef>
              <c:f>TOTALES!$B$44:$C$44</c:f>
              <c:numCache>
                <c:formatCode>0%</c:formatCode>
                <c:ptCount val="2"/>
                <c:pt idx="0">
                  <c:v>0.10380952380952381</c:v>
                </c:pt>
                <c:pt idx="1">
                  <c:v>0.52666666666666662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3-45AA-852C-5ECA37F0854C}"/>
            </c:ext>
          </c:extLst>
        </c:ser>
        <c:ser>
          <c:idx val="2"/>
          <c:order val="2"/>
          <c:tx>
            <c:strRef>
              <c:f>TOTALES!$A$45</c:f>
              <c:strCache>
                <c:ptCount val="1"/>
                <c:pt idx="0">
                  <c:v>Tottus</c:v>
                </c:pt>
              </c:strCache>
            </c:strRef>
          </c:tx>
          <c:spPr>
            <a:solidFill>
              <a:srgbClr val="64AC2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TOTALES!$B$42:$C$42</c:f>
              <c:strCache>
                <c:ptCount val="2"/>
                <c:pt idx="0">
                  <c:v>Detractores</c:v>
                </c:pt>
                <c:pt idx="1">
                  <c:v>Promotores</c:v>
                </c:pt>
              </c:strCache>
            </c:strRef>
          </c:cat>
          <c:val>
            <c:numRef>
              <c:f>TOTALES!$B$45:$C$45</c:f>
              <c:numCache>
                <c:formatCode>0%</c:formatCode>
                <c:ptCount val="2"/>
                <c:pt idx="0">
                  <c:v>9.285714285714286E-2</c:v>
                </c:pt>
                <c:pt idx="1">
                  <c:v>0.55333333333333334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3-45AA-852C-5ECA37F0854C}"/>
            </c:ext>
          </c:extLst>
        </c:ser>
        <c:ser>
          <c:idx val="3"/>
          <c:order val="3"/>
          <c:tx>
            <c:strRef>
              <c:f>TOTALES!$A$46</c:f>
              <c:strCache>
                <c:ptCount val="1"/>
                <c:pt idx="0">
                  <c:v>Metro</c:v>
                </c:pt>
              </c:strCache>
            </c:strRef>
          </c:tx>
          <c:spPr>
            <a:solidFill>
              <a:srgbClr val="FFED00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TOTALES!$B$42:$C$42</c:f>
              <c:strCache>
                <c:ptCount val="2"/>
                <c:pt idx="0">
                  <c:v>Detractores</c:v>
                </c:pt>
                <c:pt idx="1">
                  <c:v>Promotores</c:v>
                </c:pt>
              </c:strCache>
            </c:strRef>
          </c:cat>
          <c:val>
            <c:numRef>
              <c:f>TOTALES!$B$46:$C$46</c:f>
              <c:numCache>
                <c:formatCode>0%</c:formatCode>
                <c:ptCount val="2"/>
                <c:pt idx="0">
                  <c:v>0.12424242424242424</c:v>
                </c:pt>
                <c:pt idx="1">
                  <c:v>0.56545454545454543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13-45AA-852C-5ECA37F0854C}"/>
            </c:ext>
          </c:extLst>
        </c:ser>
        <c:ser>
          <c:idx val="4"/>
          <c:order val="4"/>
          <c:tx>
            <c:strRef>
              <c:f>TOTALES!$A$47</c:f>
              <c:strCache>
                <c:ptCount val="1"/>
                <c:pt idx="0">
                  <c:v>Uno</c:v>
                </c:pt>
              </c:strCache>
            </c:strRef>
          </c:tx>
          <c:spPr>
            <a:pattFill prst="pct30">
              <a:fgClr>
                <a:srgbClr val="E42528"/>
              </a:fgClr>
              <a:bgClr>
                <a:sysClr val="window" lastClr="FFFFFF"/>
              </a:bgClr>
            </a:pattFill>
            <a:ln>
              <a:solidFill>
                <a:srgbClr val="E42528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TOTALES!$B$42:$C$42</c:f>
              <c:strCache>
                <c:ptCount val="2"/>
                <c:pt idx="0">
                  <c:v>Detractores</c:v>
                </c:pt>
                <c:pt idx="1">
                  <c:v>Promotores</c:v>
                </c:pt>
              </c:strCache>
            </c:strRef>
          </c:cat>
          <c:val>
            <c:numRef>
              <c:f>TOTALES!$B$47:$C$47</c:f>
              <c:numCache>
                <c:formatCode>0%</c:formatCode>
                <c:ptCount val="2"/>
                <c:pt idx="0">
                  <c:v>8.666666666666667E-2</c:v>
                </c:pt>
                <c:pt idx="1">
                  <c:v>0.56666666666666665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13-45AA-852C-5ECA37F0854C}"/>
            </c:ext>
          </c:extLst>
        </c:ser>
        <c:ser>
          <c:idx val="5"/>
          <c:order val="5"/>
          <c:tx>
            <c:strRef>
              <c:f>TOTALES!$A$48</c:f>
              <c:strCache>
                <c:ptCount val="1"/>
                <c:pt idx="0">
                  <c:v>Plaza Vea</c:v>
                </c:pt>
              </c:strCache>
            </c:strRef>
          </c:tx>
          <c:spPr>
            <a:solidFill>
              <a:srgbClr val="FF14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TOTALES!$B$42:$C$42</c:f>
              <c:strCache>
                <c:ptCount val="2"/>
                <c:pt idx="0">
                  <c:v>Detractores</c:v>
                </c:pt>
                <c:pt idx="1">
                  <c:v>Promotores</c:v>
                </c:pt>
              </c:strCache>
            </c:strRef>
          </c:cat>
          <c:val>
            <c:numRef>
              <c:f>TOTALES!$B$48:$C$48</c:f>
              <c:numCache>
                <c:formatCode>0%</c:formatCode>
                <c:ptCount val="2"/>
                <c:pt idx="0">
                  <c:v>8.7521367521367521E-2</c:v>
                </c:pt>
                <c:pt idx="1">
                  <c:v>0.58299145299145294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13-45AA-852C-5ECA37F0854C}"/>
            </c:ext>
          </c:extLst>
        </c:ser>
        <c:ser>
          <c:idx val="6"/>
          <c:order val="6"/>
          <c:tx>
            <c:strRef>
              <c:f>TOTALES!$A$49</c:f>
              <c:strCache>
                <c:ptCount val="1"/>
                <c:pt idx="0">
                  <c:v>Wong</c:v>
                </c:pt>
              </c:strCache>
            </c:strRef>
          </c:tx>
          <c:spPr>
            <a:solidFill>
              <a:srgbClr val="C83E4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TOTALES!$B$42:$C$42</c:f>
              <c:strCache>
                <c:ptCount val="2"/>
                <c:pt idx="0">
                  <c:v>Detractores</c:v>
                </c:pt>
                <c:pt idx="1">
                  <c:v>Promotores</c:v>
                </c:pt>
              </c:strCache>
            </c:strRef>
          </c:cat>
          <c:val>
            <c:numRef>
              <c:f>TOTALES!$B$49:$C$49</c:f>
              <c:numCache>
                <c:formatCode>0%</c:formatCode>
                <c:ptCount val="2"/>
                <c:pt idx="0">
                  <c:v>5.1666666666666666E-2</c:v>
                </c:pt>
                <c:pt idx="1">
                  <c:v>0.69833333333333336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13-45AA-852C-5ECA37F0854C}"/>
            </c:ext>
          </c:extLst>
        </c:ser>
        <c:ser>
          <c:idx val="7"/>
          <c:order val="7"/>
          <c:tx>
            <c:strRef>
              <c:f>TOTALES!$A$50</c:f>
              <c:strCache>
                <c:ptCount val="1"/>
                <c:pt idx="0">
                  <c:v>Vivanda</c:v>
                </c:pt>
              </c:strCache>
            </c:strRef>
          </c:tx>
          <c:spPr>
            <a:solidFill>
              <a:srgbClr val="01A76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TOTALES!$B$42:$C$42</c:f>
              <c:strCache>
                <c:ptCount val="2"/>
                <c:pt idx="0">
                  <c:v>Detractores</c:v>
                </c:pt>
                <c:pt idx="1">
                  <c:v>Promotores</c:v>
                </c:pt>
              </c:strCache>
            </c:strRef>
          </c:cat>
          <c:val>
            <c:numRef>
              <c:f>TOTALES!$B$50:$C$50</c:f>
              <c:numCache>
                <c:formatCode>0%</c:formatCode>
                <c:ptCount val="2"/>
                <c:pt idx="0">
                  <c:v>5.1111111111111114E-2</c:v>
                </c:pt>
                <c:pt idx="1">
                  <c:v>0.71777777777777774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D13-45AA-852C-5ECA37F085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2"/>
        <c:overlap val="-10"/>
        <c:axId val="502419456"/>
        <c:axId val="525529024"/>
      </c:barChart>
      <c:catAx>
        <c:axId val="50241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anchor="t"/>
          <a:lstStyle/>
          <a:p>
            <a:pPr>
              <a:defRPr sz="1600"/>
            </a:pPr>
            <a:endParaRPr lang="es-PE"/>
          </a:p>
        </c:txPr>
        <c:crossAx val="525529024"/>
        <c:crosses val="autoZero"/>
        <c:auto val="1"/>
        <c:lblAlgn val="ctr"/>
        <c:lblOffset val="100"/>
        <c:noMultiLvlLbl val="0"/>
      </c:catAx>
      <c:valAx>
        <c:axId val="5255290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024194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1.3622455659197005E-2"/>
          <c:y val="0.86579779346798902"/>
          <c:w val="0.97505527115293855"/>
          <c:h val="0.10780739366821786"/>
        </c:manualLayout>
      </c:layout>
      <c:overlay val="0"/>
      <c:txPr>
        <a:bodyPr/>
        <a:lstStyle/>
        <a:p>
          <a:pPr>
            <a:defRPr sz="1600"/>
          </a:pPr>
          <a:endParaRPr lang="es-PE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493827160493824E-2"/>
          <c:y val="0.1148578811369509"/>
          <c:w val="0.96550617283950613"/>
          <c:h val="0.7042273901808785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TOTALES!$D$54</c:f>
              <c:strCache>
                <c:ptCount val="1"/>
                <c:pt idx="0">
                  <c:v>Metro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E788-4480-943B-EA06A1C7A84F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3-E788-4480-943B-EA06A1C7A84F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5-E788-4480-943B-EA06A1C7A84F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7-E788-4480-943B-EA06A1C7A84F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9-E788-4480-943B-EA06A1C7A84F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B-E788-4480-943B-EA06A1C7A84F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D-E788-4480-943B-EA06A1C7A84F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F-E788-4480-943B-EA06A1C7A84F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1-E788-4480-943B-EA06A1C7A84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3-E788-4480-943B-EA06A1C7A8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TOTALES!$A$81:$A$91</c:f>
              <c:numCache>
                <c:formatCode>@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TOTALES!$D$81:$D$91</c:f>
              <c:numCache>
                <c:formatCode>0%</c:formatCode>
                <c:ptCount val="11"/>
                <c:pt idx="0">
                  <c:v>4.8484848484848485E-3</c:v>
                </c:pt>
                <c:pt idx="1">
                  <c:v>3.0303030303030303E-3</c:v>
                </c:pt>
                <c:pt idx="2">
                  <c:v>4.8484848484848485E-3</c:v>
                </c:pt>
                <c:pt idx="3">
                  <c:v>1.0303030303030303E-2</c:v>
                </c:pt>
                <c:pt idx="4">
                  <c:v>8.4848484848484857E-3</c:v>
                </c:pt>
                <c:pt idx="5">
                  <c:v>4.7878787878787882E-2</c:v>
                </c:pt>
                <c:pt idx="6">
                  <c:v>4.4848484848484846E-2</c:v>
                </c:pt>
                <c:pt idx="7">
                  <c:v>0.1006060606060606</c:v>
                </c:pt>
                <c:pt idx="8">
                  <c:v>0.20969696969696969</c:v>
                </c:pt>
                <c:pt idx="9">
                  <c:v>0.20545454545454545</c:v>
                </c:pt>
                <c:pt idx="10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788-4480-943B-EA06A1C7A8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8"/>
        <c:axId val="502422016"/>
        <c:axId val="526644864"/>
      </c:barChart>
      <c:catAx>
        <c:axId val="502422016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txPr>
          <a:bodyPr/>
          <a:lstStyle/>
          <a:p>
            <a:pPr>
              <a:defRPr sz="1000" b="1"/>
            </a:pPr>
            <a:endParaRPr lang="es-PE"/>
          </a:p>
        </c:txPr>
        <c:crossAx val="526644864"/>
        <c:crosses val="autoZero"/>
        <c:auto val="1"/>
        <c:lblAlgn val="ctr"/>
        <c:lblOffset val="100"/>
        <c:noMultiLvlLbl val="0"/>
      </c:catAx>
      <c:valAx>
        <c:axId val="52664486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242201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2">
          <a:lumMod val="50000"/>
        </a:schemeClr>
      </a:solidFill>
    </a:ln>
  </c:sp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TOTALES!$C$54</c:f>
              <c:strCache>
                <c:ptCount val="1"/>
                <c:pt idx="0">
                  <c:v>Tottus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F21E-456C-B489-6EBF38F2B2D1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3-F21E-456C-B489-6EBF38F2B2D1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5-F21E-456C-B489-6EBF38F2B2D1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7-F21E-456C-B489-6EBF38F2B2D1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9-F21E-456C-B489-6EBF38F2B2D1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B-F21E-456C-B489-6EBF38F2B2D1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D-F21E-456C-B489-6EBF38F2B2D1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F-F21E-456C-B489-6EBF38F2B2D1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1-F21E-456C-B489-6EBF38F2B2D1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3-F21E-456C-B489-6EBF38F2B2D1}"/>
              </c:ext>
            </c:extLst>
          </c:dPt>
          <c:dLbls>
            <c:spPr>
              <a:ln>
                <a:noFill/>
              </a:ln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TOTALES!$A$81:$A$91</c:f>
              <c:numCache>
                <c:formatCode>@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TOTALES!$C$81:$C$91</c:f>
              <c:numCache>
                <c:formatCode>0%</c:formatCode>
                <c:ptCount val="11"/>
                <c:pt idx="0">
                  <c:v>4.2857142857142859E-3</c:v>
                </c:pt>
                <c:pt idx="1">
                  <c:v>1.4285714285714286E-3</c:v>
                </c:pt>
                <c:pt idx="2">
                  <c:v>2.3809523809523812E-3</c:v>
                </c:pt>
                <c:pt idx="3">
                  <c:v>4.7619047619047623E-3</c:v>
                </c:pt>
                <c:pt idx="4">
                  <c:v>9.5238095238095247E-3</c:v>
                </c:pt>
                <c:pt idx="5">
                  <c:v>4.1428571428571426E-2</c:v>
                </c:pt>
                <c:pt idx="6">
                  <c:v>2.9047619047619048E-2</c:v>
                </c:pt>
                <c:pt idx="7">
                  <c:v>9.4761904761904756E-2</c:v>
                </c:pt>
                <c:pt idx="8">
                  <c:v>0.25904761904761903</c:v>
                </c:pt>
                <c:pt idx="9">
                  <c:v>0.19047619047619047</c:v>
                </c:pt>
                <c:pt idx="10">
                  <c:v>0.36285714285714288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1E-456C-B489-6EBF38F2B2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8"/>
        <c:axId val="502421504"/>
        <c:axId val="526643136"/>
      </c:barChart>
      <c:catAx>
        <c:axId val="502421504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s-PE"/>
          </a:p>
        </c:txPr>
        <c:crossAx val="526643136"/>
        <c:crosses val="autoZero"/>
        <c:auto val="1"/>
        <c:lblAlgn val="ctr"/>
        <c:lblOffset val="100"/>
        <c:noMultiLvlLbl val="0"/>
      </c:catAx>
      <c:valAx>
        <c:axId val="52664313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242150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2">
          <a:lumMod val="50000"/>
        </a:schemeClr>
      </a:solidFill>
    </a:ln>
  </c:sp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TOTALES!$B$54</c:f>
              <c:strCache>
                <c:ptCount val="1"/>
                <c:pt idx="0">
                  <c:v>Plaza Vea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C38C-48E2-83D2-F0A7A3CBAF1A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3-C38C-48E2-83D2-F0A7A3CBAF1A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5-C38C-48E2-83D2-F0A7A3CBAF1A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7-C38C-48E2-83D2-F0A7A3CBAF1A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9-C38C-48E2-83D2-F0A7A3CBAF1A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B-C38C-48E2-83D2-F0A7A3CBAF1A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D-C38C-48E2-83D2-F0A7A3CBAF1A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F-C38C-48E2-83D2-F0A7A3CBAF1A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11-C38C-48E2-83D2-F0A7A3CBAF1A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3-C38C-48E2-83D2-F0A7A3CBAF1A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5-C38C-48E2-83D2-F0A7A3CBAF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TOTALES!$A$81:$A$91</c:f>
              <c:numCache>
                <c:formatCode>@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TOTALES!$B$81:$B$91</c:f>
              <c:numCache>
                <c:formatCode>0%</c:formatCode>
                <c:ptCount val="11"/>
                <c:pt idx="0">
                  <c:v>2.5641025641025641E-3</c:v>
                </c:pt>
                <c:pt idx="1">
                  <c:v>6.8376068376068376E-4</c:v>
                </c:pt>
                <c:pt idx="2">
                  <c:v>2.8205128205128207E-3</c:v>
                </c:pt>
                <c:pt idx="3">
                  <c:v>4.9572649572649577E-3</c:v>
                </c:pt>
                <c:pt idx="4">
                  <c:v>6.7521367521367519E-3</c:v>
                </c:pt>
                <c:pt idx="5">
                  <c:v>3.3931623931623932E-2</c:v>
                </c:pt>
                <c:pt idx="6">
                  <c:v>3.5811965811965815E-2</c:v>
                </c:pt>
                <c:pt idx="7">
                  <c:v>0.10333333333333333</c:v>
                </c:pt>
                <c:pt idx="8">
                  <c:v>0.22615384615384615</c:v>
                </c:pt>
                <c:pt idx="9">
                  <c:v>0.20076923076923076</c:v>
                </c:pt>
                <c:pt idx="10">
                  <c:v>0.38222222222222224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38C-48E2-83D2-F0A7A3CBAF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8"/>
        <c:axId val="502420992"/>
        <c:axId val="526640832"/>
      </c:barChart>
      <c:catAx>
        <c:axId val="502420992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s-PE"/>
          </a:p>
        </c:txPr>
        <c:crossAx val="526640832"/>
        <c:crosses val="autoZero"/>
        <c:auto val="1"/>
        <c:lblAlgn val="ctr"/>
        <c:lblOffset val="100"/>
        <c:noMultiLvlLbl val="0"/>
      </c:catAx>
      <c:valAx>
        <c:axId val="52664083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242099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2">
          <a:lumMod val="50000"/>
        </a:schemeClr>
      </a:solidFill>
    </a:ln>
  </c:sp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52577193947249368"/>
          <c:y val="8.4244005153168516E-2"/>
          <c:w val="0.44287627525950868"/>
          <c:h val="0.858064240719313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'RAZONES PROM Y DETR'!$C$39</c:f>
              <c:strCache>
                <c:ptCount val="1"/>
                <c:pt idx="0">
                  <c:v>2021-I</c:v>
                </c:pt>
              </c:strCache>
            </c:strRef>
          </c:tx>
          <c:spPr>
            <a:solidFill>
              <a:srgbClr val="68DA9E"/>
            </a:solidFill>
            <a:ln w="25400" cap="flat" cmpd="sng" algn="ctr">
              <a:solidFill>
                <a:srgbClr val="68DA9E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'RAZONES PROM Y DETR'!$B$40:$B$53</c:f>
              <c:strCache>
                <c:ptCount val="14"/>
                <c:pt idx="0">
                  <c:v>Otros Positivo </c:v>
                </c:pt>
                <c:pt idx="1">
                  <c:v>Todo Bien / Conforme</c:v>
                </c:pt>
                <c:pt idx="2">
                  <c:v>Cumplen con los protocoles de bioseguridad</c:v>
                </c:pt>
                <c:pt idx="3">
                  <c:v>Infraestructura buena / amplia</c:v>
                </c:pt>
                <c:pt idx="4">
                  <c:v>Comodidad / Buen ambiente/ Tienda agradable </c:v>
                </c:pt>
                <c:pt idx="5">
                  <c:v>Tienda cercana </c:v>
                </c:pt>
                <c:pt idx="6">
                  <c:v>Productos de calidad/ agradables</c:v>
                </c:pt>
                <c:pt idx="7">
                  <c:v>Caja atención rápida</c:v>
                </c:pt>
                <c:pt idx="8">
                  <c:v>Ofertas / Promociones buenas/agradables</c:v>
                </c:pt>
                <c:pt idx="9">
                  <c:v>Caja buena atención</c:v>
                </c:pt>
                <c:pt idx="10">
                  <c:v>Hay Orden, Organización, Limpieza</c:v>
                </c:pt>
                <c:pt idx="11">
                  <c:v>Precios económicos</c:v>
                </c:pt>
                <c:pt idx="12">
                  <c:v>Productos variados / encuentra de todo</c:v>
                </c:pt>
                <c:pt idx="13">
                  <c:v>Buena atención / Buen Trato / Buen servicio</c:v>
                </c:pt>
              </c:strCache>
            </c:strRef>
          </c:cat>
          <c:val>
            <c:numRef>
              <c:f>'RAZONES PROM Y DETR'!$C$40:$C$53</c:f>
              <c:numCache>
                <c:formatCode>0%</c:formatCode>
                <c:ptCount val="14"/>
                <c:pt idx="0">
                  <c:v>8.4397088300453634E-4</c:v>
                </c:pt>
                <c:pt idx="1">
                  <c:v>1.6879417660090727E-3</c:v>
                </c:pt>
                <c:pt idx="2">
                  <c:v>1.8989344867602068E-2</c:v>
                </c:pt>
                <c:pt idx="3">
                  <c:v>1.2870555965819179E-2</c:v>
                </c:pt>
                <c:pt idx="4">
                  <c:v>2.3631184724127018E-2</c:v>
                </c:pt>
                <c:pt idx="5">
                  <c:v>3.7451207933326298E-2</c:v>
                </c:pt>
                <c:pt idx="6">
                  <c:v>4.9055807574638677E-2</c:v>
                </c:pt>
                <c:pt idx="7">
                  <c:v>5.3275661989661355E-2</c:v>
                </c:pt>
                <c:pt idx="8">
                  <c:v>8.2920139255195702E-2</c:v>
                </c:pt>
                <c:pt idx="9">
                  <c:v>5.0849245701023317E-2</c:v>
                </c:pt>
                <c:pt idx="10">
                  <c:v>9.0304884481485395E-2</c:v>
                </c:pt>
                <c:pt idx="11">
                  <c:v>0.1104546893132187</c:v>
                </c:pt>
                <c:pt idx="12">
                  <c:v>0.17132608924992088</c:v>
                </c:pt>
                <c:pt idx="13">
                  <c:v>0.28716109294229347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1-4384-B814-4BB26420D01F}"/>
            </c:ext>
          </c:extLst>
        </c:ser>
        <c:ser>
          <c:idx val="1"/>
          <c:order val="1"/>
          <c:tx>
            <c:strRef>
              <c:f>'RAZONES PROM Y DETR'!$D$39</c:f>
              <c:strCache>
                <c:ptCount val="1"/>
                <c:pt idx="0">
                  <c:v>2021-II</c:v>
                </c:pt>
              </c:strCache>
            </c:strRef>
          </c:tx>
          <c:spPr>
            <a:solidFill>
              <a:srgbClr val="00B050"/>
            </a:solidFill>
            <a:ln w="25400" cap="flat" cmpd="sng" algn="ctr">
              <a:solidFill>
                <a:srgbClr val="00B050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'RAZONES PROM Y DETR'!$B$40:$B$53</c:f>
              <c:strCache>
                <c:ptCount val="14"/>
                <c:pt idx="0">
                  <c:v>Otros Positivo </c:v>
                </c:pt>
                <c:pt idx="1">
                  <c:v>Todo Bien / Conforme</c:v>
                </c:pt>
                <c:pt idx="2">
                  <c:v>Cumplen con los protocoles de bioseguridad</c:v>
                </c:pt>
                <c:pt idx="3">
                  <c:v>Infraestructura buena / amplia</c:v>
                </c:pt>
                <c:pt idx="4">
                  <c:v>Comodidad / Buen ambiente/ Tienda agradable </c:v>
                </c:pt>
                <c:pt idx="5">
                  <c:v>Tienda cercana </c:v>
                </c:pt>
                <c:pt idx="6">
                  <c:v>Productos de calidad/ agradables</c:v>
                </c:pt>
                <c:pt idx="7">
                  <c:v>Caja atención rápida</c:v>
                </c:pt>
                <c:pt idx="8">
                  <c:v>Ofertas / Promociones buenas/agradables</c:v>
                </c:pt>
                <c:pt idx="9">
                  <c:v>Caja buena atención</c:v>
                </c:pt>
                <c:pt idx="10">
                  <c:v>Hay Orden, Organización, Limpieza</c:v>
                </c:pt>
                <c:pt idx="11">
                  <c:v>Precios económicos</c:v>
                </c:pt>
                <c:pt idx="12">
                  <c:v>Productos variados / encuentra de todo</c:v>
                </c:pt>
                <c:pt idx="13">
                  <c:v>Buena atención / Buen Trato / Buen servicio</c:v>
                </c:pt>
              </c:strCache>
            </c:strRef>
          </c:cat>
          <c:val>
            <c:numRef>
              <c:f>'RAZONES PROM Y DETR'!$D$40:$D$53</c:f>
              <c:numCache>
                <c:formatCode>0%</c:formatCode>
                <c:ptCount val="14"/>
                <c:pt idx="0">
                  <c:v>5.0556117290192111E-3</c:v>
                </c:pt>
                <c:pt idx="1">
                  <c:v>5.7633973710819013E-3</c:v>
                </c:pt>
                <c:pt idx="2">
                  <c:v>1.2740141557128413E-2</c:v>
                </c:pt>
                <c:pt idx="3">
                  <c:v>1.577350859453994E-2</c:v>
                </c:pt>
                <c:pt idx="4">
                  <c:v>1.8200202224469161E-2</c:v>
                </c:pt>
                <c:pt idx="5">
                  <c:v>3.4277047522750251E-2</c:v>
                </c:pt>
                <c:pt idx="6">
                  <c:v>4.711830131445905E-2</c:v>
                </c:pt>
                <c:pt idx="7">
                  <c:v>5.2376137512639032E-2</c:v>
                </c:pt>
                <c:pt idx="8">
                  <c:v>7.0980788675429729E-2</c:v>
                </c:pt>
                <c:pt idx="9">
                  <c:v>7.3407482305358943E-2</c:v>
                </c:pt>
                <c:pt idx="10">
                  <c:v>8.2002022244691608E-2</c:v>
                </c:pt>
                <c:pt idx="11">
                  <c:v>0.11638018200202224</c:v>
                </c:pt>
                <c:pt idx="12">
                  <c:v>0.17977755308392315</c:v>
                </c:pt>
                <c:pt idx="13">
                  <c:v>0.2732052578361982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1-4384-B814-4BB26420D0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70"/>
        <c:axId val="507334144"/>
        <c:axId val="430865152"/>
      </c:barChart>
      <c:catAx>
        <c:axId val="5073341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30865152"/>
        <c:crosses val="autoZero"/>
        <c:auto val="1"/>
        <c:lblAlgn val="ctr"/>
        <c:lblOffset val="100"/>
        <c:noMultiLvlLbl val="0"/>
      </c:catAx>
      <c:valAx>
        <c:axId val="43086515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733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tx1"/>
          </a:solidFill>
        </a:defRPr>
      </a:pPr>
      <a:endParaRPr lang="es-PE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5209294570998777"/>
          <c:y val="2.5460350288492924E-2"/>
          <c:w val="0.34335639304188875"/>
          <c:h val="0.949079299423014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'RAZONES PROM Y DETR'!$C$4</c:f>
              <c:strCache>
                <c:ptCount val="1"/>
                <c:pt idx="0">
                  <c:v>2021-I</c:v>
                </c:pt>
              </c:strCache>
            </c:strRef>
          </c:tx>
          <c:spPr>
            <a:solidFill>
              <a:srgbClr val="EEA4A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'RAZONES PROM Y DETR'!$B$5:$B$26</c:f>
              <c:strCache>
                <c:ptCount val="22"/>
                <c:pt idx="0">
                  <c:v>Tienda Lejana </c:v>
                </c:pt>
                <c:pt idx="1">
                  <c:v>Ofertas / Promociones son sólo con tarjeta</c:v>
                </c:pt>
                <c:pt idx="2">
                  <c:v>Cobran por las bolsas</c:v>
                </c:pt>
                <c:pt idx="3">
                  <c:v>Ofertas confusas / desactualizadas</c:v>
                </c:pt>
                <c:pt idx="4">
                  <c:v>Ofertas / Promociones no buenas</c:v>
                </c:pt>
                <c:pt idx="5">
                  <c:v>Mala orientación al cliente/falta de información</c:v>
                </c:pt>
                <c:pt idx="6">
                  <c:v>Productos de mala calidad/ desagradable</c:v>
                </c:pt>
                <c:pt idx="7">
                  <c:v>Productos mal estado / vencidos / no frescos</c:v>
                </c:pt>
                <c:pt idx="8">
                  <c:v>Mala infraestructura/local pequeño/incómodo</c:v>
                </c:pt>
                <c:pt idx="9">
                  <c:v>No cumplen con los protocoles de bioseguridad</c:v>
                </c:pt>
                <c:pt idx="10">
                  <c:v>Ofertas / Promociones faltan/agotadas</c:v>
                </c:pt>
                <c:pt idx="11">
                  <c:v>Otros Negativo </c:v>
                </c:pt>
                <c:pt idx="12">
                  <c:v>Personal insuficiente</c:v>
                </c:pt>
                <c:pt idx="13">
                  <c:v>No hay orden y limpieza</c:v>
                </c:pt>
                <c:pt idx="14">
                  <c:v>Cajas mala atención</c:v>
                </c:pt>
                <c:pt idx="15">
                  <c:v>Precios engañosos/ desactualizados</c:v>
                </c:pt>
                <c:pt idx="16">
                  <c:v>Cajas falta personal/ faltan cajas operativas</c:v>
                </c:pt>
                <c:pt idx="17">
                  <c:v>Cajas atención lenta</c:v>
                </c:pt>
                <c:pt idx="18">
                  <c:v>Caja Problemas/precios no coinciden / no acepta tarjeta.</c:v>
                </c:pt>
                <c:pt idx="19">
                  <c:v>Atención mala / Mal trato / Mejorar Servicio</c:v>
                </c:pt>
                <c:pt idx="20">
                  <c:v>Precios Caros</c:v>
                </c:pt>
                <c:pt idx="21">
                  <c:v>Productos falta variedad</c:v>
                </c:pt>
              </c:strCache>
            </c:strRef>
          </c:cat>
          <c:val>
            <c:numRef>
              <c:f>'RAZONES PROM Y DETR'!$C$5:$C$26</c:f>
              <c:numCache>
                <c:formatCode>0%</c:formatCode>
                <c:ptCount val="22"/>
                <c:pt idx="0">
                  <c:v>2.8957528957528956E-3</c:v>
                </c:pt>
                <c:pt idx="1">
                  <c:v>5.7915057915057912E-3</c:v>
                </c:pt>
                <c:pt idx="2">
                  <c:v>2.8957528957528956E-3</c:v>
                </c:pt>
                <c:pt idx="3">
                  <c:v>9.6525096525096523E-3</c:v>
                </c:pt>
                <c:pt idx="4">
                  <c:v>9.6525096525096527E-4</c:v>
                </c:pt>
                <c:pt idx="5">
                  <c:v>1.5444015444015444E-2</c:v>
                </c:pt>
                <c:pt idx="6">
                  <c:v>9.6525096525096523E-3</c:v>
                </c:pt>
                <c:pt idx="7">
                  <c:v>1.3513513513513514E-2</c:v>
                </c:pt>
                <c:pt idx="8">
                  <c:v>1.3513513513513514E-2</c:v>
                </c:pt>
                <c:pt idx="9">
                  <c:v>4.72972972972973E-2</c:v>
                </c:pt>
                <c:pt idx="10">
                  <c:v>1.9305019305019305E-2</c:v>
                </c:pt>
                <c:pt idx="11">
                  <c:v>1.2548262548262547E-2</c:v>
                </c:pt>
                <c:pt idx="12">
                  <c:v>2.2200772200772202E-2</c:v>
                </c:pt>
                <c:pt idx="13">
                  <c:v>4.2471042471042469E-2</c:v>
                </c:pt>
                <c:pt idx="14">
                  <c:v>2.9922779922779922E-2</c:v>
                </c:pt>
                <c:pt idx="15">
                  <c:v>4.2471042471042469E-2</c:v>
                </c:pt>
                <c:pt idx="16">
                  <c:v>2.7992277992277992E-2</c:v>
                </c:pt>
                <c:pt idx="17">
                  <c:v>7.3359073359073365E-2</c:v>
                </c:pt>
                <c:pt idx="18">
                  <c:v>0.14864864864864866</c:v>
                </c:pt>
                <c:pt idx="19">
                  <c:v>0.13706563706563707</c:v>
                </c:pt>
                <c:pt idx="20">
                  <c:v>0.1554054054054054</c:v>
                </c:pt>
                <c:pt idx="21">
                  <c:v>0.16698841698841699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26-4446-8EF6-1A0C530A8B78}"/>
            </c:ext>
          </c:extLst>
        </c:ser>
        <c:ser>
          <c:idx val="1"/>
          <c:order val="1"/>
          <c:tx>
            <c:strRef>
              <c:f>'RAZONES PROM Y DETR'!$D$4</c:f>
              <c:strCache>
                <c:ptCount val="1"/>
                <c:pt idx="0">
                  <c:v>2021-II</c:v>
                </c:pt>
              </c:strCache>
            </c:strRef>
          </c:tx>
          <c:spPr>
            <a:solidFill>
              <a:srgbClr val="F0566C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'RAZONES PROM Y DETR'!$B$5:$B$26</c:f>
              <c:strCache>
                <c:ptCount val="22"/>
                <c:pt idx="0">
                  <c:v>Tienda Lejana </c:v>
                </c:pt>
                <c:pt idx="1">
                  <c:v>Ofertas / Promociones son sólo con tarjeta</c:v>
                </c:pt>
                <c:pt idx="2">
                  <c:v>Cobran por las bolsas</c:v>
                </c:pt>
                <c:pt idx="3">
                  <c:v>Ofertas confusas / desactualizadas</c:v>
                </c:pt>
                <c:pt idx="4">
                  <c:v>Ofertas / Promociones no buenas</c:v>
                </c:pt>
                <c:pt idx="5">
                  <c:v>Mala orientación al cliente/falta de información</c:v>
                </c:pt>
                <c:pt idx="6">
                  <c:v>Productos de mala calidad/ desagradable</c:v>
                </c:pt>
                <c:pt idx="7">
                  <c:v>Productos mal estado / vencidos / no frescos</c:v>
                </c:pt>
                <c:pt idx="8">
                  <c:v>Mala infraestructura/local pequeño/incómodo</c:v>
                </c:pt>
                <c:pt idx="9">
                  <c:v>No cumplen con los protocoles de bioseguridad</c:v>
                </c:pt>
                <c:pt idx="10">
                  <c:v>Ofertas / Promociones faltan/agotadas</c:v>
                </c:pt>
                <c:pt idx="11">
                  <c:v>Otros Negativo </c:v>
                </c:pt>
                <c:pt idx="12">
                  <c:v>Personal insuficiente</c:v>
                </c:pt>
                <c:pt idx="13">
                  <c:v>No hay orden y limpieza</c:v>
                </c:pt>
                <c:pt idx="14">
                  <c:v>Cajas mala atención</c:v>
                </c:pt>
                <c:pt idx="15">
                  <c:v>Precios engañosos/ desactualizados</c:v>
                </c:pt>
                <c:pt idx="16">
                  <c:v>Cajas falta personal/ faltan cajas operativas</c:v>
                </c:pt>
                <c:pt idx="17">
                  <c:v>Cajas atención lenta</c:v>
                </c:pt>
                <c:pt idx="18">
                  <c:v>Caja Problemas/precios no coinciden / no acepta tarjeta.</c:v>
                </c:pt>
                <c:pt idx="19">
                  <c:v>Atención mala / Mal trato / Mejorar Servicio</c:v>
                </c:pt>
                <c:pt idx="20">
                  <c:v>Precios Caros</c:v>
                </c:pt>
                <c:pt idx="21">
                  <c:v>Productos falta variedad</c:v>
                </c:pt>
              </c:strCache>
            </c:strRef>
          </c:cat>
          <c:val>
            <c:numRef>
              <c:f>'RAZONES PROM Y DETR'!$D$5:$D$26</c:f>
              <c:numCache>
                <c:formatCode>0%</c:formatCode>
                <c:ptCount val="22"/>
                <c:pt idx="0">
                  <c:v>0</c:v>
                </c:pt>
                <c:pt idx="1">
                  <c:v>1.7809439002671415E-3</c:v>
                </c:pt>
                <c:pt idx="2">
                  <c:v>2.6714158504007124E-3</c:v>
                </c:pt>
                <c:pt idx="3">
                  <c:v>4.4523597506678537E-3</c:v>
                </c:pt>
                <c:pt idx="4">
                  <c:v>6.2333036509349959E-3</c:v>
                </c:pt>
                <c:pt idx="5">
                  <c:v>1.068566340160285E-2</c:v>
                </c:pt>
                <c:pt idx="6">
                  <c:v>1.3357079252003561E-2</c:v>
                </c:pt>
                <c:pt idx="7">
                  <c:v>1.4247551202137132E-2</c:v>
                </c:pt>
                <c:pt idx="8">
                  <c:v>1.6028495102404273E-2</c:v>
                </c:pt>
                <c:pt idx="9">
                  <c:v>1.9590382902938557E-2</c:v>
                </c:pt>
                <c:pt idx="10">
                  <c:v>2.5823686553873553E-2</c:v>
                </c:pt>
                <c:pt idx="11">
                  <c:v>2.8495102404274265E-2</c:v>
                </c:pt>
                <c:pt idx="12">
                  <c:v>3.1166518254674976E-2</c:v>
                </c:pt>
                <c:pt idx="13">
                  <c:v>3.2947462154942118E-2</c:v>
                </c:pt>
                <c:pt idx="14">
                  <c:v>4.2742653606411399E-2</c:v>
                </c:pt>
                <c:pt idx="15">
                  <c:v>5.7880676758682102E-2</c:v>
                </c:pt>
                <c:pt idx="16">
                  <c:v>6.2333036509349952E-2</c:v>
                </c:pt>
                <c:pt idx="17">
                  <c:v>9.0828138913624221E-2</c:v>
                </c:pt>
                <c:pt idx="18">
                  <c:v>0.11398040961709706</c:v>
                </c:pt>
                <c:pt idx="19">
                  <c:v>0.12822796081923418</c:v>
                </c:pt>
                <c:pt idx="20">
                  <c:v>0.14603739982190561</c:v>
                </c:pt>
                <c:pt idx="21">
                  <c:v>0.15048975957257346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26-4446-8EF6-1A0C530A8B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07333120"/>
        <c:axId val="430863424"/>
      </c:barChart>
      <c:catAx>
        <c:axId val="5073331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s-PE"/>
          </a:p>
        </c:txPr>
        <c:crossAx val="430863424"/>
        <c:crosses val="autoZero"/>
        <c:auto val="1"/>
        <c:lblAlgn val="ctr"/>
        <c:lblOffset val="100"/>
        <c:tickLblSkip val="1"/>
        <c:noMultiLvlLbl val="0"/>
      </c:catAx>
      <c:valAx>
        <c:axId val="43086342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5073331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 b="1">
              <a:solidFill>
                <a:schemeClr val="tx1"/>
              </a:solidFill>
            </a:defRPr>
          </a:pPr>
          <a:endParaRPr lang="es-PE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NPS - VIVANDA</a:t>
            </a:r>
          </a:p>
        </c:rich>
      </c:tx>
      <c:layout>
        <c:manualLayout>
          <c:xMode val="edge"/>
          <c:yMode val="edge"/>
          <c:x val="0.2611874453193350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84426946631672"/>
          <c:y val="0.15990303295421404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TOTALES!$B$394</c:f>
              <c:strCache>
                <c:ptCount val="1"/>
                <c:pt idx="0">
                  <c:v>CALIFICACION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6B57-4987-959F-83919C1AA618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6B57-4987-959F-83919C1AA618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6B57-4987-959F-83919C1AA618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B57-4987-959F-83919C1AA61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B57-4987-959F-83919C1AA6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TOTALES!$A$395:$A$397</c:f>
              <c:strCache>
                <c:ptCount val="3"/>
                <c:pt idx="0">
                  <c:v>Detractores</c:v>
                </c:pt>
                <c:pt idx="1">
                  <c:v>Neutrales</c:v>
                </c:pt>
                <c:pt idx="2">
                  <c:v>Promotores</c:v>
                </c:pt>
              </c:strCache>
            </c:strRef>
          </c:cat>
          <c:val>
            <c:numRef>
              <c:f>TOTALES!$B$395:$B$397</c:f>
              <c:numCache>
                <c:formatCode>0%</c:formatCode>
                <c:ptCount val="3"/>
                <c:pt idx="0">
                  <c:v>5.1111111111111114E-2</c:v>
                </c:pt>
                <c:pt idx="1">
                  <c:v>0.2311111111111111</c:v>
                </c:pt>
                <c:pt idx="2">
                  <c:v>0.71777777777777774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57-4987-959F-83919C1AA6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legend>
      <c:legendPos val="r"/>
      <c:layout>
        <c:manualLayout>
          <c:xMode val="edge"/>
          <c:yMode val="edge"/>
          <c:x val="0.69018935185185182"/>
          <c:y val="0.45784278984708188"/>
          <c:w val="0.21393110236220472"/>
          <c:h val="0.28477143482064743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6785391974948553E-2"/>
          <c:y val="0.29731652258155167"/>
          <c:w val="0.9664292160501029"/>
          <c:h val="0.555629765347098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TOTALES!$C$54</c:f>
              <c:strCache>
                <c:ptCount val="1"/>
                <c:pt idx="0">
                  <c:v>Tottus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E0AC-4AEC-BBE9-AB3CA55D3D85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3-E0AC-4AEC-BBE9-AB3CA55D3D85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5-E0AC-4AEC-BBE9-AB3CA55D3D85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7-E0AC-4AEC-BBE9-AB3CA55D3D85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9-E0AC-4AEC-BBE9-AB3CA55D3D85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B-E0AC-4AEC-BBE9-AB3CA55D3D85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D-E0AC-4AEC-BBE9-AB3CA55D3D85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F-E0AC-4AEC-BBE9-AB3CA55D3D85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11-E0AC-4AEC-BBE9-AB3CA55D3D85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3-E0AC-4AEC-BBE9-AB3CA55D3D85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5-E0AC-4AEC-BBE9-AB3CA55D3D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TOTALES!$A$407:$A$417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TOTALES!$C$407:$C$417</c:f>
              <c:numCache>
                <c:formatCode>0%</c:formatCode>
                <c:ptCount val="11"/>
                <c:pt idx="0">
                  <c:v>3.3333333333333335E-3</c:v>
                </c:pt>
                <c:pt idx="1">
                  <c:v>0</c:v>
                </c:pt>
                <c:pt idx="2">
                  <c:v>2.2222222222222222E-3</c:v>
                </c:pt>
                <c:pt idx="3">
                  <c:v>0</c:v>
                </c:pt>
                <c:pt idx="4">
                  <c:v>2.2222222222222222E-3</c:v>
                </c:pt>
                <c:pt idx="5">
                  <c:v>1.4444444444444444E-2</c:v>
                </c:pt>
                <c:pt idx="6">
                  <c:v>2.8888888888888888E-2</c:v>
                </c:pt>
                <c:pt idx="7">
                  <c:v>7.1111111111111111E-2</c:v>
                </c:pt>
                <c:pt idx="8">
                  <c:v>0.16</c:v>
                </c:pt>
                <c:pt idx="9">
                  <c:v>0.21</c:v>
                </c:pt>
                <c:pt idx="10">
                  <c:v>0.50777777777777777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0AC-4AEC-BBE9-AB3CA55D3D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8"/>
        <c:axId val="507330560"/>
        <c:axId val="430858816"/>
      </c:barChart>
      <c:catAx>
        <c:axId val="50733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s-PE"/>
          </a:p>
        </c:txPr>
        <c:crossAx val="430858816"/>
        <c:crosses val="autoZero"/>
        <c:auto val="1"/>
        <c:lblAlgn val="ctr"/>
        <c:lblOffset val="100"/>
        <c:noMultiLvlLbl val="0"/>
      </c:catAx>
      <c:valAx>
        <c:axId val="43085881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7330560"/>
        <c:crosses val="autoZero"/>
        <c:crossBetween val="between"/>
      </c:valAx>
    </c:plotArea>
    <c:plotVisOnly val="1"/>
    <c:dispBlanksAs val="gap"/>
    <c:showDLblsOverMax val="0"/>
  </c:chart>
  <c:spPr>
    <a:noFill/>
    <a:ln>
      <a:solidFill>
        <a:schemeClr val="accent1">
          <a:lumMod val="75000"/>
        </a:schemeClr>
      </a:solidFill>
    </a:ln>
  </c:sp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6785391974948553E-2"/>
          <c:y val="0.29731652258155167"/>
          <c:w val="0.9664292160501029"/>
          <c:h val="0.555629765347098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TOTALES!$B$54</c:f>
              <c:strCache>
                <c:ptCount val="1"/>
                <c:pt idx="0">
                  <c:v>Plaza Vea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1FE4-4DB8-8192-A9D49A8F2F3F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3-1FE4-4DB8-8192-A9D49A8F2F3F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5-1FE4-4DB8-8192-A9D49A8F2F3F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7-1FE4-4DB8-8192-A9D49A8F2F3F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9-1FE4-4DB8-8192-A9D49A8F2F3F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B-1FE4-4DB8-8192-A9D49A8F2F3F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D-1FE4-4DB8-8192-A9D49A8F2F3F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F-1FE4-4DB8-8192-A9D49A8F2F3F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11-1FE4-4DB8-8192-A9D49A8F2F3F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3-1FE4-4DB8-8192-A9D49A8F2F3F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5-1FE4-4DB8-8192-A9D49A8F2F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TOTALES!$A$407:$A$417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TOTALES!$B$407:$B$417</c:f>
              <c:numCache>
                <c:formatCode>0%</c:formatCode>
                <c:ptCount val="11"/>
                <c:pt idx="0">
                  <c:v>1.6666666666666668E-3</c:v>
                </c:pt>
                <c:pt idx="1">
                  <c:v>0</c:v>
                </c:pt>
                <c:pt idx="2">
                  <c:v>1.6666666666666668E-3</c:v>
                </c:pt>
                <c:pt idx="3">
                  <c:v>3.3333333333333335E-3</c:v>
                </c:pt>
                <c:pt idx="4">
                  <c:v>8.3333333333333332E-3</c:v>
                </c:pt>
                <c:pt idx="5">
                  <c:v>0.02</c:v>
                </c:pt>
                <c:pt idx="6">
                  <c:v>1.6666666666666666E-2</c:v>
                </c:pt>
                <c:pt idx="7">
                  <c:v>7.6666666666666661E-2</c:v>
                </c:pt>
                <c:pt idx="8">
                  <c:v>0.17333333333333334</c:v>
                </c:pt>
                <c:pt idx="9">
                  <c:v>0.24</c:v>
                </c:pt>
                <c:pt idx="10">
                  <c:v>0.45833333333333331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1FE4-4DB8-8192-A9D49A8F2F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8"/>
        <c:axId val="504278528"/>
        <c:axId val="430471360"/>
      </c:barChart>
      <c:catAx>
        <c:axId val="5042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b="1"/>
            </a:pPr>
            <a:endParaRPr lang="es-PE"/>
          </a:p>
        </c:txPr>
        <c:crossAx val="430471360"/>
        <c:crosses val="autoZero"/>
        <c:auto val="1"/>
        <c:lblAlgn val="ctr"/>
        <c:lblOffset val="100"/>
        <c:noMultiLvlLbl val="0"/>
      </c:catAx>
      <c:valAx>
        <c:axId val="43047136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04278528"/>
        <c:crosses val="autoZero"/>
        <c:crossBetween val="between"/>
      </c:valAx>
    </c:plotArea>
    <c:plotVisOnly val="1"/>
    <c:dispBlanksAs val="gap"/>
    <c:showDLblsOverMax val="0"/>
  </c:chart>
  <c:spPr>
    <a:noFill/>
    <a:ln>
      <a:solidFill>
        <a:schemeClr val="accent1">
          <a:lumMod val="75000"/>
        </a:schemeClr>
      </a:solidFill>
    </a:ln>
  </c:sp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319579196772542"/>
          <c:y val="7.7540463692038486E-2"/>
          <c:w val="0.85565017599882276"/>
          <c:h val="0.6261632400116652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TOTALES!$A$426</c:f>
              <c:strCache>
                <c:ptCount val="1"/>
                <c:pt idx="0">
                  <c:v>Buena atención / Buen Trato / Buen servicio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TOTALES!$B$425:$C$425</c:f>
              <c:strCache>
                <c:ptCount val="2"/>
                <c:pt idx="0">
                  <c:v>W</c:v>
                </c:pt>
                <c:pt idx="1">
                  <c:v>V</c:v>
                </c:pt>
              </c:strCache>
            </c:strRef>
          </c:cat>
          <c:val>
            <c:numRef>
              <c:f>TOTALES!$B$426:$C$426</c:f>
              <c:numCache>
                <c:formatCode>0%</c:formatCode>
                <c:ptCount val="2"/>
                <c:pt idx="0">
                  <c:v>0.3568716780561883</c:v>
                </c:pt>
                <c:pt idx="1">
                  <c:v>0.29087452471482889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7-4A9C-81F2-6943B96016D4}"/>
            </c:ext>
          </c:extLst>
        </c:ser>
        <c:ser>
          <c:idx val="1"/>
          <c:order val="1"/>
          <c:tx>
            <c:strRef>
              <c:f>TOTALES!$A$427</c:f>
              <c:strCache>
                <c:ptCount val="1"/>
                <c:pt idx="0">
                  <c:v>Productos variados / encuentra de todo</c:v>
                </c:pt>
              </c:strCache>
            </c:strRef>
          </c:tx>
          <c:spPr>
            <a:solidFill>
              <a:srgbClr val="FF1D1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TOTALES!$B$425:$C$425</c:f>
              <c:strCache>
                <c:ptCount val="2"/>
                <c:pt idx="0">
                  <c:v>W</c:v>
                </c:pt>
                <c:pt idx="1">
                  <c:v>V</c:v>
                </c:pt>
              </c:strCache>
            </c:strRef>
          </c:cat>
          <c:val>
            <c:numRef>
              <c:f>TOTALES!$B$427:$C$427</c:f>
              <c:numCache>
                <c:formatCode>0%</c:formatCode>
                <c:ptCount val="2"/>
                <c:pt idx="0">
                  <c:v>0.23538344722854973</c:v>
                </c:pt>
                <c:pt idx="1">
                  <c:v>0.1943916349809886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27-4A9C-81F2-6943B96016D4}"/>
            </c:ext>
          </c:extLst>
        </c:ser>
        <c:ser>
          <c:idx val="2"/>
          <c:order val="2"/>
          <c:tx>
            <c:strRef>
              <c:f>TOTALES!$A$428</c:f>
              <c:strCache>
                <c:ptCount val="1"/>
                <c:pt idx="0">
                  <c:v>Hay Orden, Organización, Limpieza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TOTALES!$B$425:$C$425</c:f>
              <c:strCache>
                <c:ptCount val="2"/>
                <c:pt idx="0">
                  <c:v>W</c:v>
                </c:pt>
                <c:pt idx="1">
                  <c:v>V</c:v>
                </c:pt>
              </c:strCache>
            </c:strRef>
          </c:cat>
          <c:val>
            <c:numRef>
              <c:f>TOTALES!$B$428:$C$428</c:f>
              <c:numCache>
                <c:formatCode>0%</c:formatCode>
                <c:ptCount val="2"/>
                <c:pt idx="0">
                  <c:v>0.11769172361427487</c:v>
                </c:pt>
                <c:pt idx="1">
                  <c:v>0.12927756653992395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27-4A9C-81F2-6943B96016D4}"/>
            </c:ext>
          </c:extLst>
        </c:ser>
        <c:ser>
          <c:idx val="3"/>
          <c:order val="3"/>
          <c:tx>
            <c:strRef>
              <c:f>TOTALES!$A$429</c:f>
              <c:strCache>
                <c:ptCount val="1"/>
                <c:pt idx="0">
                  <c:v>Productos de calidad/ agradables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TOTALES!$B$425:$C$425</c:f>
              <c:strCache>
                <c:ptCount val="2"/>
                <c:pt idx="0">
                  <c:v>W</c:v>
                </c:pt>
                <c:pt idx="1">
                  <c:v>V</c:v>
                </c:pt>
              </c:strCache>
            </c:strRef>
          </c:cat>
          <c:val>
            <c:numRef>
              <c:f>TOTALES!$B$429:$C$429</c:f>
              <c:numCache>
                <c:formatCode>0%</c:formatCode>
                <c:ptCount val="2"/>
                <c:pt idx="0">
                  <c:v>9.1116173120728935E-2</c:v>
                </c:pt>
                <c:pt idx="1">
                  <c:v>9.2680608365019013E-2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27-4A9C-81F2-6943B96016D4}"/>
            </c:ext>
          </c:extLst>
        </c:ser>
        <c:ser>
          <c:idx val="4"/>
          <c:order val="4"/>
          <c:tx>
            <c:strRef>
              <c:f>TOTALES!$A$430</c:f>
              <c:strCache>
                <c:ptCount val="1"/>
                <c:pt idx="0">
                  <c:v>Tienda cercana 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TOTALES!$B$425:$C$425</c:f>
              <c:strCache>
                <c:ptCount val="2"/>
                <c:pt idx="0">
                  <c:v>W</c:v>
                </c:pt>
                <c:pt idx="1">
                  <c:v>V</c:v>
                </c:pt>
              </c:strCache>
            </c:strRef>
          </c:cat>
          <c:val>
            <c:numRef>
              <c:f>TOTALES!$B$430:$C$430</c:f>
              <c:numCache>
                <c:formatCode>0%</c:formatCode>
                <c:ptCount val="2"/>
                <c:pt idx="0">
                  <c:v>1.8223234624145785E-2</c:v>
                </c:pt>
                <c:pt idx="1">
                  <c:v>5.8460076045627377E-2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27-4A9C-81F2-6943B96016D4}"/>
            </c:ext>
          </c:extLst>
        </c:ser>
        <c:ser>
          <c:idx val="5"/>
          <c:order val="5"/>
          <c:tx>
            <c:strRef>
              <c:f>TOTALES!$A$431</c:f>
              <c:strCache>
                <c:ptCount val="1"/>
                <c:pt idx="0">
                  <c:v>Caja atención rápida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TOTALES!$B$425:$C$425</c:f>
              <c:strCache>
                <c:ptCount val="2"/>
                <c:pt idx="0">
                  <c:v>W</c:v>
                </c:pt>
                <c:pt idx="1">
                  <c:v>V</c:v>
                </c:pt>
              </c:strCache>
            </c:strRef>
          </c:cat>
          <c:val>
            <c:numRef>
              <c:f>TOTALES!$B$431:$C$431</c:f>
              <c:numCache>
                <c:formatCode>0%</c:formatCode>
                <c:ptCount val="2"/>
                <c:pt idx="0">
                  <c:v>4.1002277904328019E-2</c:v>
                </c:pt>
                <c:pt idx="1">
                  <c:v>5.7509505703422052E-2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27-4A9C-81F2-6943B96016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507332608"/>
        <c:axId val="430861120"/>
      </c:barChart>
      <c:catAx>
        <c:axId val="50733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30861120"/>
        <c:crosses val="autoZero"/>
        <c:auto val="1"/>
        <c:lblAlgn val="ctr"/>
        <c:lblOffset val="100"/>
        <c:noMultiLvlLbl val="0"/>
      </c:catAx>
      <c:valAx>
        <c:axId val="43086112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733260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3238852778615734"/>
          <c:y val="0.75859009860722737"/>
          <c:w val="0.86761151823626104"/>
          <c:h val="0.12627342396678345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51450904522025087"/>
          <c:y val="2.6767477419132327E-2"/>
          <c:w val="0.46813581680567906"/>
          <c:h val="0.9464650451617353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'RAZONES PROM Y DETR'!$C$73</c:f>
              <c:strCache>
                <c:ptCount val="1"/>
                <c:pt idx="0">
                  <c:v>2021-I</c:v>
                </c:pt>
              </c:strCache>
            </c:strRef>
          </c:tx>
          <c:spPr>
            <a:solidFill>
              <a:srgbClr val="68DA9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'RAZONES PROM Y DETR'!$B$74:$B$84</c:f>
              <c:strCache>
                <c:ptCount val="11"/>
                <c:pt idx="0">
                  <c:v>Cumplen con los protocoles de bioseguridad</c:v>
                </c:pt>
                <c:pt idx="1">
                  <c:v>Precios económicos</c:v>
                </c:pt>
                <c:pt idx="2">
                  <c:v>Comodidad / Buen ambiente/ Tienda agradable </c:v>
                </c:pt>
                <c:pt idx="3">
                  <c:v>Caja atención rápida</c:v>
                </c:pt>
                <c:pt idx="4">
                  <c:v>Ofertas / Promociones buenas/agradables</c:v>
                </c:pt>
                <c:pt idx="5">
                  <c:v>Caja buena atención</c:v>
                </c:pt>
                <c:pt idx="6">
                  <c:v>Tienda cercana </c:v>
                </c:pt>
                <c:pt idx="7">
                  <c:v>Productos de calidad/ agradables</c:v>
                </c:pt>
                <c:pt idx="8">
                  <c:v>Hay Orden, Organización, Limpieza</c:v>
                </c:pt>
                <c:pt idx="9">
                  <c:v>Productos variados / encuentra de todo</c:v>
                </c:pt>
                <c:pt idx="10">
                  <c:v>Buena atención / Buen Trato / Buen servicio</c:v>
                </c:pt>
              </c:strCache>
            </c:strRef>
          </c:cat>
          <c:val>
            <c:numRef>
              <c:f>'RAZONES PROM Y DETR'!$C$74:$C$84</c:f>
              <c:numCache>
                <c:formatCode>0%</c:formatCode>
                <c:ptCount val="11"/>
                <c:pt idx="0">
                  <c:v>4.3196544276457886E-3</c:v>
                </c:pt>
                <c:pt idx="1">
                  <c:v>2.267818574514039E-2</c:v>
                </c:pt>
                <c:pt idx="2">
                  <c:v>2.591792656587473E-2</c:v>
                </c:pt>
                <c:pt idx="3">
                  <c:v>6.3714902807775378E-2</c:v>
                </c:pt>
                <c:pt idx="4">
                  <c:v>4.3196544276457881E-2</c:v>
                </c:pt>
                <c:pt idx="5">
                  <c:v>2.9157667386609073E-2</c:v>
                </c:pt>
                <c:pt idx="6">
                  <c:v>4.7516198704103674E-2</c:v>
                </c:pt>
                <c:pt idx="7">
                  <c:v>0.10583153347732181</c:v>
                </c:pt>
                <c:pt idx="8">
                  <c:v>0.14686825053995681</c:v>
                </c:pt>
                <c:pt idx="9">
                  <c:v>0.18250539956803455</c:v>
                </c:pt>
                <c:pt idx="10">
                  <c:v>0.32289416846652269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0C-4F40-94D1-D41EB4D774D9}"/>
            </c:ext>
          </c:extLst>
        </c:ser>
        <c:ser>
          <c:idx val="1"/>
          <c:order val="1"/>
          <c:tx>
            <c:strRef>
              <c:f>'RAZONES PROM Y DETR'!$D$73</c:f>
              <c:strCache>
                <c:ptCount val="1"/>
                <c:pt idx="0">
                  <c:v>2021-II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1"/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'RAZONES PROM Y DETR'!$B$74:$B$84</c:f>
              <c:strCache>
                <c:ptCount val="11"/>
                <c:pt idx="0">
                  <c:v>Cumplen con los protocoles de bioseguridad</c:v>
                </c:pt>
                <c:pt idx="1">
                  <c:v>Precios económicos</c:v>
                </c:pt>
                <c:pt idx="2">
                  <c:v>Comodidad / Buen ambiente/ Tienda agradable </c:v>
                </c:pt>
                <c:pt idx="3">
                  <c:v>Caja atención rápida</c:v>
                </c:pt>
                <c:pt idx="4">
                  <c:v>Ofertas / Promociones buenas/agradables</c:v>
                </c:pt>
                <c:pt idx="5">
                  <c:v>Caja buena atención</c:v>
                </c:pt>
                <c:pt idx="6">
                  <c:v>Tienda cercana </c:v>
                </c:pt>
                <c:pt idx="7">
                  <c:v>Productos de calidad/ agradables</c:v>
                </c:pt>
                <c:pt idx="8">
                  <c:v>Hay Orden, Organización, Limpieza</c:v>
                </c:pt>
                <c:pt idx="9">
                  <c:v>Productos variados / encuentra de todo</c:v>
                </c:pt>
                <c:pt idx="10">
                  <c:v>Buena atención / Buen Trato / Buen servicio</c:v>
                </c:pt>
              </c:strCache>
            </c:strRef>
          </c:cat>
          <c:val>
            <c:numRef>
              <c:f>'RAZONES PROM Y DETR'!$D$74:$D$84</c:f>
              <c:numCache>
                <c:formatCode>0%</c:formatCode>
                <c:ptCount val="11"/>
                <c:pt idx="0">
                  <c:v>1.483679525222552E-2</c:v>
                </c:pt>
                <c:pt idx="1">
                  <c:v>2.3738872403560832E-2</c:v>
                </c:pt>
                <c:pt idx="2">
                  <c:v>4.1543026706231452E-2</c:v>
                </c:pt>
                <c:pt idx="3">
                  <c:v>5.1434223541048464E-2</c:v>
                </c:pt>
                <c:pt idx="4">
                  <c:v>5.3412462908011868E-2</c:v>
                </c:pt>
                <c:pt idx="5">
                  <c:v>6.330365974282888E-2</c:v>
                </c:pt>
                <c:pt idx="6">
                  <c:v>6.5281899109792291E-2</c:v>
                </c:pt>
                <c:pt idx="7">
                  <c:v>8.2096933728981206E-2</c:v>
                </c:pt>
                <c:pt idx="8">
                  <c:v>0.11671612265084075</c:v>
                </c:pt>
                <c:pt idx="9">
                  <c:v>0.20870425321463898</c:v>
                </c:pt>
                <c:pt idx="10">
                  <c:v>0.25420375865479722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0C-4F40-94D1-D41EB4D774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0"/>
        <c:axId val="509112320"/>
        <c:axId val="431243840"/>
      </c:barChart>
      <c:catAx>
        <c:axId val="5091123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 b="1"/>
            </a:pPr>
            <a:endParaRPr lang="es-PE"/>
          </a:p>
        </c:txPr>
        <c:crossAx val="431243840"/>
        <c:crosses val="autoZero"/>
        <c:auto val="1"/>
        <c:lblAlgn val="ctr"/>
        <c:lblOffset val="100"/>
        <c:noMultiLvlLbl val="0"/>
      </c:catAx>
      <c:valAx>
        <c:axId val="43124384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5091123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 b="1">
              <a:solidFill>
                <a:schemeClr val="tx1"/>
              </a:solidFill>
            </a:defRPr>
          </a:pPr>
          <a:endParaRPr lang="es-PE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817186639153811E-2"/>
          <c:y val="2.4750298025612294E-2"/>
          <c:w val="0.93888888888888888"/>
          <c:h val="0.79548392708221416"/>
        </c:manualLayout>
      </c:layout>
      <c:lineChart>
        <c:grouping val="standard"/>
        <c:varyColors val="0"/>
        <c:ser>
          <c:idx val="0"/>
          <c:order val="0"/>
          <c:tx>
            <c:strRef>
              <c:f>TOTALES!$A$57</c:f>
              <c:strCache>
                <c:ptCount val="1"/>
                <c:pt idx="0">
                  <c:v>Wong</c:v>
                </c:pt>
              </c:strCache>
            </c:strRef>
          </c:tx>
          <c:spPr>
            <a:ln w="28575" cap="rnd">
              <a:solidFill>
                <a:srgbClr val="C83E4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83E45"/>
              </a:solidFill>
              <a:ln w="9525">
                <a:solidFill>
                  <a:srgbClr val="C83E45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3.861745458268063E-3"/>
                  <c:y val="-1.3768818288460003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F77-4193-BE2E-070267E1A3F1}"/>
                </c:ext>
              </c:extLst>
            </c:dLbl>
            <c:dLbl>
              <c:idx val="2"/>
              <c:layout>
                <c:manualLayout>
                  <c:x val="1.0297987888724275E-4"/>
                  <c:y val="-5.5075273153839983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F77-4193-BE2E-070267E1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TOTALES!$B$56:$D$56</c:f>
              <c:strCache>
                <c:ptCount val="3"/>
                <c:pt idx="0">
                  <c:v>NPS 2020</c:v>
                </c:pt>
                <c:pt idx="1">
                  <c:v>NPS 2021-I</c:v>
                </c:pt>
                <c:pt idx="2">
                  <c:v>NPS 2021-II</c:v>
                </c:pt>
              </c:strCache>
            </c:strRef>
          </c:cat>
          <c:val>
            <c:numRef>
              <c:f>TOTALES!$B$57:$D$57</c:f>
              <c:numCache>
                <c:formatCode>0%</c:formatCode>
                <c:ptCount val="3"/>
                <c:pt idx="0">
                  <c:v>0.66333333333333333</c:v>
                </c:pt>
                <c:pt idx="1">
                  <c:v>0.71666666666666701</c:v>
                </c:pt>
                <c:pt idx="2">
                  <c:v>0.64666666666666661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77-4193-BE2E-070267E1A3F1}"/>
            </c:ext>
          </c:extLst>
        </c:ser>
        <c:ser>
          <c:idx val="1"/>
          <c:order val="1"/>
          <c:tx>
            <c:strRef>
              <c:f>TOTALES!$A$58</c:f>
              <c:strCache>
                <c:ptCount val="1"/>
                <c:pt idx="0">
                  <c:v>Vivanda</c:v>
                </c:pt>
              </c:strCache>
            </c:strRef>
          </c:tx>
          <c:spPr>
            <a:ln w="28575" cap="rnd">
              <a:solidFill>
                <a:srgbClr val="01A76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A764"/>
              </a:solidFill>
              <a:ln w="9525">
                <a:solidFill>
                  <a:srgbClr val="01A764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5744969721787085E-3"/>
                  <c:y val="2.4783872919228005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F77-4193-BE2E-070267E1A3F1}"/>
                </c:ext>
              </c:extLst>
            </c:dLbl>
            <c:dLbl>
              <c:idx val="2"/>
              <c:layout>
                <c:manualLayout>
                  <c:x val="-6.1401752786462201E-3"/>
                  <c:y val="-5.5075273153839983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F77-4193-BE2E-070267E1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TOTALES!$B$56:$D$56</c:f>
              <c:strCache>
                <c:ptCount val="3"/>
                <c:pt idx="0">
                  <c:v>NPS 2020</c:v>
                </c:pt>
                <c:pt idx="1">
                  <c:v>NPS 2021-I</c:v>
                </c:pt>
                <c:pt idx="2">
                  <c:v>NPS 2021-II</c:v>
                </c:pt>
              </c:strCache>
            </c:strRef>
          </c:cat>
          <c:val>
            <c:numRef>
              <c:f>TOTALES!$B$58:$D$58</c:f>
              <c:numCache>
                <c:formatCode>0%</c:formatCode>
                <c:ptCount val="3"/>
                <c:pt idx="0">
                  <c:v>0.68857142857142861</c:v>
                </c:pt>
                <c:pt idx="1">
                  <c:v>0.7088888888888889</c:v>
                </c:pt>
                <c:pt idx="2">
                  <c:v>0.66666666666666663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77-4193-BE2E-070267E1A3F1}"/>
            </c:ext>
          </c:extLst>
        </c:ser>
        <c:ser>
          <c:idx val="2"/>
          <c:order val="2"/>
          <c:tx>
            <c:strRef>
              <c:f>TOTALES!$A$59</c:f>
              <c:strCache>
                <c:ptCount val="1"/>
                <c:pt idx="0">
                  <c:v>Vega M</c:v>
                </c:pt>
              </c:strCache>
            </c:strRef>
          </c:tx>
          <c:spPr>
            <a:ln w="28575" cap="rnd">
              <a:solidFill>
                <a:srgbClr val="EB212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2129"/>
              </a:solidFill>
              <a:ln w="9525">
                <a:solidFill>
                  <a:srgbClr val="EB2129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209853691078583E-2"/>
                  <c:y val="-1.5494403674141033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77-4193-BE2E-070267E1A3F1}"/>
                </c:ext>
              </c:extLst>
            </c:dLbl>
            <c:dLbl>
              <c:idx val="1"/>
              <c:layout>
                <c:manualLayout>
                  <c:x val="-0.10297987888714839"/>
                  <c:y val="-5.5075273153839983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77-4193-BE2E-070267E1A3F1}"/>
                </c:ext>
              </c:extLst>
            </c:dLbl>
            <c:dLbl>
              <c:idx val="2"/>
              <c:layout>
                <c:manualLayout>
                  <c:x val="-1.3773558801157034E-3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F77-4193-BE2E-070267E1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TOTALES!$B$56:$D$56</c:f>
              <c:strCache>
                <c:ptCount val="3"/>
                <c:pt idx="0">
                  <c:v>NPS 2020</c:v>
                </c:pt>
                <c:pt idx="1">
                  <c:v>NPS 2021-I</c:v>
                </c:pt>
                <c:pt idx="2">
                  <c:v>NPS 2021-II</c:v>
                </c:pt>
              </c:strCache>
            </c:strRef>
          </c:cat>
          <c:val>
            <c:numRef>
              <c:f>TOTALES!$B$59:$D$59</c:f>
              <c:numCache>
                <c:formatCode>0%</c:formatCode>
                <c:ptCount val="3"/>
                <c:pt idx="1">
                  <c:v>0.33114754098360655</c:v>
                </c:pt>
                <c:pt idx="2">
                  <c:v>0.34333333333333332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F77-4193-BE2E-070267E1A3F1}"/>
            </c:ext>
          </c:extLst>
        </c:ser>
        <c:ser>
          <c:idx val="3"/>
          <c:order val="3"/>
          <c:tx>
            <c:strRef>
              <c:f>TOTALES!$A$60</c:f>
              <c:strCache>
                <c:ptCount val="1"/>
                <c:pt idx="0">
                  <c:v>Uno</c:v>
                </c:pt>
              </c:strCache>
            </c:strRef>
          </c:tx>
          <c:spPr>
            <a:ln w="28575" cap="rnd">
              <a:solidFill>
                <a:srgbClr val="E4252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42528"/>
              </a:solidFill>
              <a:ln w="9525">
                <a:solidFill>
                  <a:srgbClr val="E42528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209853691078583E-2"/>
                  <c:y val="8.4515534110447387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F77-4193-BE2E-070267E1A3F1}"/>
                </c:ext>
              </c:extLst>
            </c:dLbl>
            <c:dLbl>
              <c:idx val="1"/>
              <c:layout>
                <c:manualLayout>
                  <c:x val="-2.5744969721787085E-3"/>
                  <c:y val="-1.9276345603843992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F77-4193-BE2E-070267E1A3F1}"/>
                </c:ext>
              </c:extLst>
            </c:dLbl>
            <c:dLbl>
              <c:idx val="2"/>
              <c:layout>
                <c:manualLayout>
                  <c:x val="-3.4240809729977769E-3"/>
                  <c:y val="-1.1015054630767997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F77-4193-BE2E-070267E1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TOTALES!$B$56:$D$56</c:f>
              <c:strCache>
                <c:ptCount val="3"/>
                <c:pt idx="0">
                  <c:v>NPS 2020</c:v>
                </c:pt>
                <c:pt idx="1">
                  <c:v>NPS 2021-I</c:v>
                </c:pt>
                <c:pt idx="2">
                  <c:v>NPS 2021-II</c:v>
                </c:pt>
              </c:strCache>
            </c:strRef>
          </c:cat>
          <c:val>
            <c:numRef>
              <c:f>TOTALES!$B$60:$D$60</c:f>
              <c:numCache>
                <c:formatCode>0%</c:formatCode>
                <c:ptCount val="3"/>
                <c:pt idx="1">
                  <c:v>0.495</c:v>
                </c:pt>
                <c:pt idx="2">
                  <c:v>0.48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F77-4193-BE2E-070267E1A3F1}"/>
            </c:ext>
          </c:extLst>
        </c:ser>
        <c:ser>
          <c:idx val="4"/>
          <c:order val="4"/>
          <c:tx>
            <c:strRef>
              <c:f>TOTALES!$A$61</c:f>
              <c:strCache>
                <c:ptCount val="1"/>
                <c:pt idx="0">
                  <c:v>Tottus</c:v>
                </c:pt>
              </c:strCache>
            </c:strRef>
          </c:tx>
          <c:spPr>
            <a:ln w="28575" cap="rnd">
              <a:solidFill>
                <a:srgbClr val="64AC2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AC20"/>
              </a:solidFill>
              <a:ln w="9525">
                <a:solidFill>
                  <a:srgbClr val="64AC2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9.6543636456701623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F77-4193-BE2E-070267E1A3F1}"/>
                </c:ext>
              </c:extLst>
            </c:dLbl>
            <c:dLbl>
              <c:idx val="2"/>
              <c:layout>
                <c:manualLayout>
                  <c:x val="-8.9458701875784572E-4"/>
                  <c:y val="-1.1015054630767997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F77-4193-BE2E-070267E1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TOTALES!$B$56:$D$56</c:f>
              <c:strCache>
                <c:ptCount val="3"/>
                <c:pt idx="0">
                  <c:v>NPS 2020</c:v>
                </c:pt>
                <c:pt idx="1">
                  <c:v>NPS 2021-I</c:v>
                </c:pt>
                <c:pt idx="2">
                  <c:v>NPS 2021-II</c:v>
                </c:pt>
              </c:strCache>
            </c:strRef>
          </c:cat>
          <c:val>
            <c:numRef>
              <c:f>TOTALES!$B$61:$D$61</c:f>
              <c:numCache>
                <c:formatCode>0%</c:formatCode>
                <c:ptCount val="3"/>
                <c:pt idx="0">
                  <c:v>0.41190476190476188</c:v>
                </c:pt>
                <c:pt idx="1">
                  <c:v>0.44</c:v>
                </c:pt>
                <c:pt idx="2">
                  <c:v>0.46047619047619048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F77-4193-BE2E-070267E1A3F1}"/>
            </c:ext>
          </c:extLst>
        </c:ser>
        <c:ser>
          <c:idx val="5"/>
          <c:order val="5"/>
          <c:tx>
            <c:strRef>
              <c:f>TOTALES!$A$62</c:f>
              <c:strCache>
                <c:ptCount val="1"/>
                <c:pt idx="0">
                  <c:v>Plaza Vea</c:v>
                </c:pt>
              </c:strCache>
            </c:strRef>
          </c:tx>
          <c:spPr>
            <a:ln w="28575" cap="rnd">
              <a:solidFill>
                <a:srgbClr val="FF142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142B"/>
              </a:solidFill>
              <a:ln w="9525">
                <a:solidFill>
                  <a:srgbClr val="FF142B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0.11571715197792826"/>
                  <c:y val="-1.376881828845999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F77-4193-BE2E-070267E1A3F1}"/>
                </c:ext>
              </c:extLst>
            </c:dLbl>
            <c:dLbl>
              <c:idx val="2"/>
              <c:layout>
                <c:manualLayout>
                  <c:x val="-5.0137821742437796E-3"/>
                  <c:y val="-1.9276345603843992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F77-4193-BE2E-070267E1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TOTALES!$B$56:$D$56</c:f>
              <c:strCache>
                <c:ptCount val="3"/>
                <c:pt idx="0">
                  <c:v>NPS 2020</c:v>
                </c:pt>
                <c:pt idx="1">
                  <c:v>NPS 2021-I</c:v>
                </c:pt>
                <c:pt idx="2">
                  <c:v>NPS 2021-II</c:v>
                </c:pt>
              </c:strCache>
            </c:strRef>
          </c:cat>
          <c:val>
            <c:numRef>
              <c:f>TOTALES!$B$62:$D$62</c:f>
              <c:numCache>
                <c:formatCode>0%</c:formatCode>
                <c:ptCount val="3"/>
                <c:pt idx="0">
                  <c:v>0.46294372294372294</c:v>
                </c:pt>
                <c:pt idx="1">
                  <c:v>0.49298701298701297</c:v>
                </c:pt>
                <c:pt idx="2">
                  <c:v>0.49547008547008548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F77-4193-BE2E-070267E1A3F1}"/>
            </c:ext>
          </c:extLst>
        </c:ser>
        <c:ser>
          <c:idx val="6"/>
          <c:order val="6"/>
          <c:tx>
            <c:strRef>
              <c:f>TOTALES!$A$63</c:f>
              <c:strCache>
                <c:ptCount val="1"/>
                <c:pt idx="0">
                  <c:v>Metro</c:v>
                </c:pt>
              </c:strCache>
            </c:strRef>
          </c:tx>
          <c:spPr>
            <a:ln w="28575" cap="rnd">
              <a:solidFill>
                <a:srgbClr val="FFED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ED00"/>
              </a:solidFill>
              <a:ln w="9525">
                <a:solidFill>
                  <a:srgbClr val="FFED0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8.6393631464812812E-2"/>
                  <c:y val="1.376881828845999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F77-4193-BE2E-070267E1A3F1}"/>
                </c:ext>
              </c:extLst>
            </c:dLbl>
            <c:dLbl>
              <c:idx val="2"/>
              <c:layout>
                <c:manualLayout>
                  <c:x val="2.4265140753525938E-3"/>
                  <c:y val="2.7537636576919992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F77-4193-BE2E-070267E1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TOTALES!$B$56:$D$56</c:f>
              <c:strCache>
                <c:ptCount val="3"/>
                <c:pt idx="0">
                  <c:v>NPS 2020</c:v>
                </c:pt>
                <c:pt idx="1">
                  <c:v>NPS 2021-I</c:v>
                </c:pt>
                <c:pt idx="2">
                  <c:v>NPS 2021-II</c:v>
                </c:pt>
              </c:strCache>
            </c:strRef>
          </c:cat>
          <c:val>
            <c:numRef>
              <c:f>TOTALES!$B$63:$D$63</c:f>
              <c:numCache>
                <c:formatCode>0%</c:formatCode>
                <c:ptCount val="3"/>
                <c:pt idx="0">
                  <c:v>0.31090909090909091</c:v>
                </c:pt>
                <c:pt idx="1">
                  <c:v>0.43272727272727274</c:v>
                </c:pt>
                <c:pt idx="2">
                  <c:v>0.44121212121212122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F77-4193-BE2E-070267E1A3F1}"/>
            </c:ext>
          </c:extLst>
        </c:ser>
        <c:ser>
          <c:idx val="7"/>
          <c:order val="7"/>
          <c:tx>
            <c:strRef>
              <c:f>TOTALES!$A$64</c:f>
              <c:strCache>
                <c:ptCount val="1"/>
                <c:pt idx="0">
                  <c:v>Makro</c:v>
                </c:pt>
              </c:strCache>
            </c:strRef>
          </c:tx>
          <c:spPr>
            <a:ln w="28575" cap="rnd">
              <a:solidFill>
                <a:srgbClr val="DA262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A262F"/>
              </a:solidFill>
              <a:ln w="9525">
                <a:solidFill>
                  <a:srgbClr val="DA262F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449825942719564E-3"/>
                  <c:y val="2.7537636576918981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F77-4193-BE2E-070267E1A3F1}"/>
                </c:ext>
              </c:extLst>
            </c:dLbl>
            <c:dLbl>
              <c:idx val="2"/>
              <c:layout>
                <c:manualLayout>
                  <c:x val="1.6991680016379476E-3"/>
                  <c:y val="5.5075273153839983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F77-4193-BE2E-070267E1A3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TOTALES!$B$56:$D$56</c:f>
              <c:strCache>
                <c:ptCount val="3"/>
                <c:pt idx="0">
                  <c:v>NPS 2020</c:v>
                </c:pt>
                <c:pt idx="1">
                  <c:v>NPS 2021-I</c:v>
                </c:pt>
                <c:pt idx="2">
                  <c:v>NPS 2021-II</c:v>
                </c:pt>
              </c:strCache>
            </c:strRef>
          </c:cat>
          <c:val>
            <c:numRef>
              <c:f>TOTALES!$B$64:$D$64</c:f>
              <c:numCache>
                <c:formatCode>0%</c:formatCode>
                <c:ptCount val="3"/>
                <c:pt idx="1">
                  <c:v>0.43874999999999997</c:v>
                </c:pt>
                <c:pt idx="2">
                  <c:v>0.42285714285714288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F77-4193-BE2E-070267E1A3F1}"/>
            </c:ext>
          </c:extLst>
        </c:ser>
        <c:ser>
          <c:idx val="8"/>
          <c:order val="8"/>
          <c:tx>
            <c:strRef>
              <c:f>TOTALES!$A$65</c:f>
              <c:strCache>
                <c:ptCount val="1"/>
                <c:pt idx="0">
                  <c:v>Economax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l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TOTALES!$B$56:$D$56</c:f>
              <c:strCache>
                <c:ptCount val="3"/>
                <c:pt idx="0">
                  <c:v>NPS 2020</c:v>
                </c:pt>
                <c:pt idx="1">
                  <c:v>NPS 2021-I</c:v>
                </c:pt>
                <c:pt idx="2">
                  <c:v>NPS 2021-II</c:v>
                </c:pt>
              </c:strCache>
            </c:strRef>
          </c:cat>
          <c:val>
            <c:numRef>
              <c:f>TOTALES!$B$65:$D$65</c:f>
              <c:numCache>
                <c:formatCode>0%</c:formatCode>
                <c:ptCount val="3"/>
                <c:pt idx="1">
                  <c:v>0.46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F77-4193-BE2E-070267E1A3F1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2420480"/>
        <c:axId val="525532480"/>
      </c:lineChart>
      <c:catAx>
        <c:axId val="502420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25532480"/>
        <c:crosses val="autoZero"/>
        <c:auto val="1"/>
        <c:lblAlgn val="ctr"/>
        <c:lblOffset val="100"/>
        <c:noMultiLvlLbl val="0"/>
      </c:catAx>
      <c:valAx>
        <c:axId val="525532480"/>
        <c:scaling>
          <c:orientation val="minMax"/>
          <c:min val="0.25"/>
        </c:scaling>
        <c:delete val="1"/>
        <c:axPos val="l"/>
        <c:numFmt formatCode="0%" sourceLinked="1"/>
        <c:majorTickMark val="none"/>
        <c:minorTickMark val="none"/>
        <c:tickLblPos val="nextTo"/>
        <c:crossAx val="5024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51601702464818"/>
          <c:y val="2.5460350288492924E-2"/>
          <c:w val="0.47588908790236617"/>
          <c:h val="0.949079299423014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'RAZONES PROM Y DETR'!$C$95</c:f>
              <c:strCache>
                <c:ptCount val="1"/>
                <c:pt idx="0">
                  <c:v>2021-I</c:v>
                </c:pt>
              </c:strCache>
            </c:strRef>
          </c:tx>
          <c:spPr>
            <a:solidFill>
              <a:srgbClr val="EEA4A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'RAZONES PROM Y DETR'!$B$96:$B$110</c:f>
              <c:strCache>
                <c:ptCount val="15"/>
                <c:pt idx="0">
                  <c:v>No cumplen con los protocoles de bioseguridad</c:v>
                </c:pt>
                <c:pt idx="1">
                  <c:v>Mala orientación al cliente/falta de información</c:v>
                </c:pt>
                <c:pt idx="2">
                  <c:v>Mala infraestructura/local pequeño/incómodo</c:v>
                </c:pt>
                <c:pt idx="3">
                  <c:v>Caja Problemas/precios no coinciden / no acepta tarjeta.</c:v>
                </c:pt>
                <c:pt idx="4">
                  <c:v>Productos mal estado / vencidos / no frescos</c:v>
                </c:pt>
                <c:pt idx="5">
                  <c:v>Ofertas confusas / desactualizadas</c:v>
                </c:pt>
                <c:pt idx="6">
                  <c:v>Personal insuficiente</c:v>
                </c:pt>
                <c:pt idx="7">
                  <c:v>No hay orden y limpieza</c:v>
                </c:pt>
                <c:pt idx="8">
                  <c:v>Cajas mala atención</c:v>
                </c:pt>
                <c:pt idx="9">
                  <c:v>Ofertas / Promociones faltan/agotadas</c:v>
                </c:pt>
                <c:pt idx="10">
                  <c:v>Cajas falta personal/ faltan cajas operativas</c:v>
                </c:pt>
                <c:pt idx="11">
                  <c:v>Cajas atención lenta</c:v>
                </c:pt>
                <c:pt idx="12">
                  <c:v>Precios Caros</c:v>
                </c:pt>
                <c:pt idx="13">
                  <c:v>Atención mala / Mal trato / Mejorar Servicio</c:v>
                </c:pt>
                <c:pt idx="14">
                  <c:v>Productos falta variedad</c:v>
                </c:pt>
              </c:strCache>
            </c:strRef>
          </c:cat>
          <c:val>
            <c:numRef>
              <c:f>'RAZONES PROM Y DETR'!$C$96:$C$110</c:f>
              <c:numCache>
                <c:formatCode>0%</c:formatCode>
                <c:ptCount val="15"/>
                <c:pt idx="0">
                  <c:v>2.5000000000000001E-2</c:v>
                </c:pt>
                <c:pt idx="1">
                  <c:v>0.05</c:v>
                </c:pt>
                <c:pt idx="2">
                  <c:v>7.4999999999999997E-2</c:v>
                </c:pt>
                <c:pt idx="3">
                  <c:v>2.5000000000000001E-2</c:v>
                </c:pt>
                <c:pt idx="4">
                  <c:v>0.05</c:v>
                </c:pt>
                <c:pt idx="5">
                  <c:v>0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2.5000000000000001E-2</c:v>
                </c:pt>
                <c:pt idx="10">
                  <c:v>0</c:v>
                </c:pt>
                <c:pt idx="11">
                  <c:v>0.1</c:v>
                </c:pt>
                <c:pt idx="12">
                  <c:v>2.5000000000000001E-2</c:v>
                </c:pt>
                <c:pt idx="13">
                  <c:v>0.22500000000000001</c:v>
                </c:pt>
                <c:pt idx="14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2-4C9E-B359-6F2AACC7F324}"/>
            </c:ext>
          </c:extLst>
        </c:ser>
        <c:ser>
          <c:idx val="1"/>
          <c:order val="1"/>
          <c:tx>
            <c:strRef>
              <c:f>'RAZONES PROM Y DETR'!$D$95</c:f>
              <c:strCache>
                <c:ptCount val="1"/>
                <c:pt idx="0">
                  <c:v>2021-II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tx1"/>
                    </a:solidFill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'RAZONES PROM Y DETR'!$B$96:$B$110</c:f>
              <c:strCache>
                <c:ptCount val="15"/>
                <c:pt idx="0">
                  <c:v>No cumplen con los protocoles de bioseguridad</c:v>
                </c:pt>
                <c:pt idx="1">
                  <c:v>Mala orientación al cliente/falta de información</c:v>
                </c:pt>
                <c:pt idx="2">
                  <c:v>Mala infraestructura/local pequeño/incómodo</c:v>
                </c:pt>
                <c:pt idx="3">
                  <c:v>Caja Problemas/precios no coinciden / no acepta tarjeta.</c:v>
                </c:pt>
                <c:pt idx="4">
                  <c:v>Productos mal estado / vencidos / no frescos</c:v>
                </c:pt>
                <c:pt idx="5">
                  <c:v>Ofertas confusas / desactualizadas</c:v>
                </c:pt>
                <c:pt idx="6">
                  <c:v>Personal insuficiente</c:v>
                </c:pt>
                <c:pt idx="7">
                  <c:v>No hay orden y limpieza</c:v>
                </c:pt>
                <c:pt idx="8">
                  <c:v>Cajas mala atención</c:v>
                </c:pt>
                <c:pt idx="9">
                  <c:v>Ofertas / Promociones faltan/agotadas</c:v>
                </c:pt>
                <c:pt idx="10">
                  <c:v>Cajas falta personal/ faltan cajas operativas</c:v>
                </c:pt>
                <c:pt idx="11">
                  <c:v>Cajas atención lenta</c:v>
                </c:pt>
                <c:pt idx="12">
                  <c:v>Precios Caros</c:v>
                </c:pt>
                <c:pt idx="13">
                  <c:v>Atención mala / Mal trato / Mejorar Servicio</c:v>
                </c:pt>
                <c:pt idx="14">
                  <c:v>Productos falta variedad</c:v>
                </c:pt>
              </c:strCache>
            </c:strRef>
          </c:cat>
          <c:val>
            <c:numRef>
              <c:f>'RAZONES PROM Y DETR'!$D$96:$D$110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1.8181818181818181E-2</c:v>
                </c:pt>
                <c:pt idx="4">
                  <c:v>1.8181818181818181E-2</c:v>
                </c:pt>
                <c:pt idx="5">
                  <c:v>1.8181818181818181E-2</c:v>
                </c:pt>
                <c:pt idx="6">
                  <c:v>1.8181818181818181E-2</c:v>
                </c:pt>
                <c:pt idx="7">
                  <c:v>3.6363636363636362E-2</c:v>
                </c:pt>
                <c:pt idx="8">
                  <c:v>3.6363636363636362E-2</c:v>
                </c:pt>
                <c:pt idx="9">
                  <c:v>3.6363636363636362E-2</c:v>
                </c:pt>
                <c:pt idx="10">
                  <c:v>3.6363636363636362E-2</c:v>
                </c:pt>
                <c:pt idx="11">
                  <c:v>7.2727272727272724E-2</c:v>
                </c:pt>
                <c:pt idx="12">
                  <c:v>0.18181818181818182</c:v>
                </c:pt>
                <c:pt idx="13">
                  <c:v>0.2</c:v>
                </c:pt>
                <c:pt idx="14">
                  <c:v>0.32727272727272727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32-4C9E-B359-6F2AACC7F3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09112832"/>
        <c:axId val="431245568"/>
      </c:barChart>
      <c:catAx>
        <c:axId val="50911283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50" b="1"/>
            </a:pPr>
            <a:endParaRPr lang="es-PE"/>
          </a:p>
        </c:txPr>
        <c:crossAx val="431245568"/>
        <c:crosses val="autoZero"/>
        <c:auto val="1"/>
        <c:lblAlgn val="ctr"/>
        <c:lblOffset val="100"/>
        <c:noMultiLvlLbl val="0"/>
      </c:catAx>
      <c:valAx>
        <c:axId val="43124556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50911283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 b="1"/>
          </a:pPr>
          <a:endParaRPr lang="es-PE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NPS por Gerente Zonal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36516316710411201"/>
          <c:y val="0.10215137933670962"/>
          <c:w val="0.60428127734033243"/>
          <c:h val="0.871078778643683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TOTALES!$A$111:$A$118</c:f>
              <c:strCache>
                <c:ptCount val="8"/>
                <c:pt idx="0">
                  <c:v>Jose Aramburu</c:v>
                </c:pt>
                <c:pt idx="1">
                  <c:v>Vik Enciso</c:v>
                </c:pt>
                <c:pt idx="2">
                  <c:v>Luz Maria de la Haza</c:v>
                </c:pt>
                <c:pt idx="3">
                  <c:v>Daniel Rodriguez</c:v>
                </c:pt>
                <c:pt idx="4">
                  <c:v>Rodolfo Olivry</c:v>
                </c:pt>
                <c:pt idx="5">
                  <c:v>Edicson Medoza</c:v>
                </c:pt>
                <c:pt idx="6">
                  <c:v>Luis Zarate</c:v>
                </c:pt>
                <c:pt idx="7">
                  <c:v>Eduardo San Miguel</c:v>
                </c:pt>
              </c:strCache>
            </c:strRef>
          </c:cat>
          <c:val>
            <c:numRef>
              <c:f>TOTALES!$B$111:$B$118</c:f>
              <c:numCache>
                <c:formatCode>0%</c:formatCode>
                <c:ptCount val="8"/>
                <c:pt idx="0">
                  <c:v>0.43555555555555553</c:v>
                </c:pt>
                <c:pt idx="1">
                  <c:v>0.46000000000000008</c:v>
                </c:pt>
                <c:pt idx="2">
                  <c:v>0.47030303030303033</c:v>
                </c:pt>
                <c:pt idx="3">
                  <c:v>0.47277777777777774</c:v>
                </c:pt>
                <c:pt idx="4">
                  <c:v>0.50777777777777777</c:v>
                </c:pt>
                <c:pt idx="5">
                  <c:v>0.5168627450980392</c:v>
                </c:pt>
                <c:pt idx="6">
                  <c:v>0.55466666666666664</c:v>
                </c:pt>
                <c:pt idx="7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12-4DA8-972A-6DB06C31DE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42"/>
        <c:axId val="502423040"/>
        <c:axId val="526646592"/>
      </c:barChart>
      <c:catAx>
        <c:axId val="5024230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PE"/>
          </a:p>
        </c:txPr>
        <c:crossAx val="526646592"/>
        <c:crosses val="autoZero"/>
        <c:auto val="1"/>
        <c:lblAlgn val="ctr"/>
        <c:lblOffset val="100"/>
        <c:noMultiLvlLbl val="0"/>
      </c:catAx>
      <c:valAx>
        <c:axId val="5266465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50242304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NPS</a:t>
            </a:r>
          </a:p>
        </c:rich>
      </c:tx>
      <c:layout>
        <c:manualLayout>
          <c:xMode val="edge"/>
          <c:yMode val="edge"/>
          <c:x val="0.34338657407407408"/>
          <c:y val="4.6296296296296294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84426946631672"/>
          <c:y val="0.15990303295421404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TOTALES!$B$123</c:f>
              <c:strCache>
                <c:ptCount val="1"/>
                <c:pt idx="0">
                  <c:v>CALIFICACION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01E9-43F0-A373-2B8D35A94719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01E9-43F0-A373-2B8D35A94719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01E9-43F0-A373-2B8D35A94719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1E9-43F0-A373-2B8D35A94719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1E9-43F0-A373-2B8D35A947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TOTALES!$A$124:$A$126</c:f>
              <c:strCache>
                <c:ptCount val="3"/>
                <c:pt idx="0">
                  <c:v>Detractores</c:v>
                </c:pt>
                <c:pt idx="1">
                  <c:v>Neutrales</c:v>
                </c:pt>
                <c:pt idx="2">
                  <c:v>Promotores</c:v>
                </c:pt>
              </c:strCache>
            </c:strRef>
          </c:cat>
          <c:val>
            <c:numRef>
              <c:f>TOTALES!$B$124:$B$126</c:f>
              <c:numCache>
                <c:formatCode>0%</c:formatCode>
                <c:ptCount val="3"/>
                <c:pt idx="0">
                  <c:v>8.7521367521367521E-2</c:v>
                </c:pt>
                <c:pt idx="1">
                  <c:v>0.32948717948717948</c:v>
                </c:pt>
                <c:pt idx="2">
                  <c:v>0.58299145299145294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E9-43F0-A373-2B8D35A947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legend>
      <c:legendPos val="r"/>
      <c:layout>
        <c:manualLayout>
          <c:xMode val="edge"/>
          <c:yMode val="edge"/>
          <c:x val="0.69177175925925916"/>
          <c:y val="0.46635279965004367"/>
          <c:w val="0.23459522910189731"/>
          <c:h val="0.27088254593175859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129325135742149"/>
          <c:y val="7.4443767307931664E-3"/>
          <c:w val="0.38528613671850587"/>
          <c:h val="0.93704188678250833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TOTALES!$AF$147:$AF$162</c:f>
              <c:strCache>
                <c:ptCount val="16"/>
                <c:pt idx="0">
                  <c:v>51%</c:v>
                </c:pt>
                <c:pt idx="1">
                  <c:v>56%</c:v>
                </c:pt>
                <c:pt idx="2">
                  <c:v>53%</c:v>
                </c:pt>
                <c:pt idx="3">
                  <c:v>59%</c:v>
                </c:pt>
                <c:pt idx="4">
                  <c:v>59%</c:v>
                </c:pt>
                <c:pt idx="5">
                  <c:v>63%</c:v>
                </c:pt>
                <c:pt idx="6">
                  <c:v>41%</c:v>
                </c:pt>
                <c:pt idx="7">
                  <c:v>46%</c:v>
                </c:pt>
                <c:pt idx="8">
                  <c:v>59%</c:v>
                </c:pt>
                <c:pt idx="9">
                  <c:v>53%</c:v>
                </c:pt>
                <c:pt idx="10">
                  <c:v>61%</c:v>
                </c:pt>
                <c:pt idx="11">
                  <c:v>53%</c:v>
                </c:pt>
                <c:pt idx="12">
                  <c:v>46%</c:v>
                </c:pt>
                <c:pt idx="13">
                  <c:v>69%</c:v>
                </c:pt>
                <c:pt idx="14">
                  <c:v>61%</c:v>
                </c:pt>
                <c:pt idx="15">
                  <c:v>55%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TOTALES!$A$148:$A$162</c:f>
              <c:strCache>
                <c:ptCount val="15"/>
                <c:pt idx="0">
                  <c:v>Rimac Alcazar - Pvh</c:v>
                </c:pt>
                <c:pt idx="1">
                  <c:v>La Curva - Pvh</c:v>
                </c:pt>
                <c:pt idx="2">
                  <c:v>Bolichera - Pvh</c:v>
                </c:pt>
                <c:pt idx="3">
                  <c:v>Brasil - Pvh</c:v>
                </c:pt>
                <c:pt idx="4">
                  <c:v>Ayacucho - Pvs</c:v>
                </c:pt>
                <c:pt idx="5">
                  <c:v>Sucre - Pvh</c:v>
                </c:pt>
                <c:pt idx="6">
                  <c:v>Villa El Salvador - Pvs</c:v>
                </c:pt>
                <c:pt idx="7">
                  <c:v>Risso - Pvh</c:v>
                </c:pt>
                <c:pt idx="8">
                  <c:v>Brena - Pvh</c:v>
                </c:pt>
                <c:pt idx="9">
                  <c:v>Lurin - Pvh</c:v>
                </c:pt>
                <c:pt idx="10">
                  <c:v>Alfonso Ugarte - Pvh</c:v>
                </c:pt>
                <c:pt idx="11">
                  <c:v>Primavera - Pvh</c:v>
                </c:pt>
                <c:pt idx="12">
                  <c:v>Ves Placita - Pvh</c:v>
                </c:pt>
                <c:pt idx="13">
                  <c:v>Centro Civico - Pvh</c:v>
                </c:pt>
                <c:pt idx="14">
                  <c:v>Guardia Civil - Pvh</c:v>
                </c:pt>
              </c:strCache>
            </c:strRef>
          </c:cat>
          <c:val>
            <c:numRef>
              <c:f>TOTALES!$B$148:$B$162</c:f>
              <c:numCache>
                <c:formatCode>0%</c:formatCode>
                <c:ptCount val="15"/>
                <c:pt idx="0">
                  <c:v>0.41333333333333333</c:v>
                </c:pt>
                <c:pt idx="1">
                  <c:v>0.45999999999999996</c:v>
                </c:pt>
                <c:pt idx="2">
                  <c:v>0.46</c:v>
                </c:pt>
                <c:pt idx="3">
                  <c:v>0.50666666666666671</c:v>
                </c:pt>
                <c:pt idx="4">
                  <c:v>0.53333333333333333</c:v>
                </c:pt>
                <c:pt idx="5">
                  <c:v>0.53333333333333333</c:v>
                </c:pt>
                <c:pt idx="6">
                  <c:v>0.53333333333333333</c:v>
                </c:pt>
                <c:pt idx="7">
                  <c:v>0.56000000000000005</c:v>
                </c:pt>
                <c:pt idx="8">
                  <c:v>0.58666666666666667</c:v>
                </c:pt>
                <c:pt idx="9">
                  <c:v>0.58666666666666667</c:v>
                </c:pt>
                <c:pt idx="10">
                  <c:v>0.59333333333333338</c:v>
                </c:pt>
                <c:pt idx="11">
                  <c:v>0.61333333333333329</c:v>
                </c:pt>
                <c:pt idx="12">
                  <c:v>0.61333333333333329</c:v>
                </c:pt>
                <c:pt idx="13">
                  <c:v>0.6333333333333333</c:v>
                </c:pt>
                <c:pt idx="14">
                  <c:v>0.69333333333333336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2-4D3D-A65A-097902BE64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3840768"/>
        <c:axId val="527935168"/>
      </c:barChart>
      <c:catAx>
        <c:axId val="503840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/>
            </a:pPr>
            <a:endParaRPr lang="es-PE"/>
          </a:p>
        </c:txPr>
        <c:crossAx val="527935168"/>
        <c:crosses val="autoZero"/>
        <c:auto val="1"/>
        <c:lblAlgn val="ctr"/>
        <c:lblOffset val="100"/>
        <c:noMultiLvlLbl val="0"/>
      </c:catAx>
      <c:valAx>
        <c:axId val="5279351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38407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NPS</a:t>
            </a:r>
          </a:p>
        </c:rich>
      </c:tx>
      <c:layout>
        <c:manualLayout>
          <c:xMode val="edge"/>
          <c:yMode val="edge"/>
          <c:x val="0.34632638888888889"/>
          <c:y val="9.2592592592592587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84426946631672"/>
          <c:y val="0.15990303295421404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TOTALES!$F$146</c:f>
              <c:strCache>
                <c:ptCount val="1"/>
                <c:pt idx="0">
                  <c:v>CALIFICACION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2ED9-4A2D-8A2D-FE0C32E44372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2ED9-4A2D-8A2D-FE0C32E44372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2ED9-4A2D-8A2D-FE0C32E44372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D9-4A2D-8A2D-FE0C32E44372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ED9-4A2D-8A2D-FE0C32E443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TOTALES!$E$147:$E$149</c:f>
              <c:strCache>
                <c:ptCount val="3"/>
                <c:pt idx="0">
                  <c:v>Detractores</c:v>
                </c:pt>
                <c:pt idx="1">
                  <c:v>Neutrales</c:v>
                </c:pt>
                <c:pt idx="2">
                  <c:v>Promotores</c:v>
                </c:pt>
              </c:strCache>
            </c:strRef>
          </c:cat>
          <c:val>
            <c:numRef>
              <c:f>TOTALES!$F$147:$F$149</c:f>
              <c:numCache>
                <c:formatCode>0%</c:formatCode>
                <c:ptCount val="3"/>
                <c:pt idx="0">
                  <c:v>7.5555555555555556E-2</c:v>
                </c:pt>
                <c:pt idx="1">
                  <c:v>0.29422222222222222</c:v>
                </c:pt>
                <c:pt idx="2">
                  <c:v>0.63022222222222224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D9-4A2D-8A2D-FE0C32E44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legend>
      <c:legendPos val="r"/>
      <c:layout>
        <c:manualLayout>
          <c:xMode val="edge"/>
          <c:yMode val="edge"/>
          <c:x val="0.69312916666666669"/>
          <c:y val="0.39690835520559931"/>
          <c:w val="0.21393110236220472"/>
          <c:h val="0.28477143482064743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45129325135742149"/>
          <c:y val="7.4443767307931664E-3"/>
          <c:w val="0.38528613671850587"/>
          <c:h val="0.93704188678250833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TOTALES!$A$172:$A$188</c:f>
              <c:strCache>
                <c:ptCount val="17"/>
                <c:pt idx="0">
                  <c:v>Cusco Mall - Pvh</c:v>
                </c:pt>
                <c:pt idx="1">
                  <c:v>Barranca - Pvh</c:v>
                </c:pt>
                <c:pt idx="2">
                  <c:v>Huaral - Pvh</c:v>
                </c:pt>
                <c:pt idx="3">
                  <c:v>Higuereta - Pvh</c:v>
                </c:pt>
                <c:pt idx="4">
                  <c:v>Huacho - Pvh</c:v>
                </c:pt>
                <c:pt idx="5">
                  <c:v>El Ejercito - Pvs</c:v>
                </c:pt>
                <c:pt idx="6">
                  <c:v>Arequipa - Pvh</c:v>
                </c:pt>
                <c:pt idx="7">
                  <c:v>Valle Hermoso - Pvh</c:v>
                </c:pt>
                <c:pt idx="8">
                  <c:v>Alameda Sur - Pvs</c:v>
                </c:pt>
                <c:pt idx="9">
                  <c:v>San Borja - Pvh</c:v>
                </c:pt>
                <c:pt idx="10">
                  <c:v>Cortijo - Pvh</c:v>
                </c:pt>
                <c:pt idx="11">
                  <c:v>Jockey Plaza - Pvh</c:v>
                </c:pt>
                <c:pt idx="12">
                  <c:v>Dasso - Pvs</c:v>
                </c:pt>
                <c:pt idx="13">
                  <c:v>Salaverry - Pvh</c:v>
                </c:pt>
                <c:pt idx="14">
                  <c:v>La Molina - Pvh</c:v>
                </c:pt>
                <c:pt idx="15">
                  <c:v>Caminos Del Inca - Pvs</c:v>
                </c:pt>
                <c:pt idx="16">
                  <c:v>San Isidro - Pvh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TOTALES!$A$172:$A$188</c:f>
              <c:strCache>
                <c:ptCount val="17"/>
                <c:pt idx="0">
                  <c:v>Cusco Mall - Pvh</c:v>
                </c:pt>
                <c:pt idx="1">
                  <c:v>Barranca - Pvh</c:v>
                </c:pt>
                <c:pt idx="2">
                  <c:v>Huaral - Pvh</c:v>
                </c:pt>
                <c:pt idx="3">
                  <c:v>Higuereta - Pvh</c:v>
                </c:pt>
                <c:pt idx="4">
                  <c:v>Huacho - Pvh</c:v>
                </c:pt>
                <c:pt idx="5">
                  <c:v>El Ejercito - Pvs</c:v>
                </c:pt>
                <c:pt idx="6">
                  <c:v>Arequipa - Pvh</c:v>
                </c:pt>
                <c:pt idx="7">
                  <c:v>Valle Hermoso - Pvh</c:v>
                </c:pt>
                <c:pt idx="8">
                  <c:v>Alameda Sur - Pvs</c:v>
                </c:pt>
                <c:pt idx="9">
                  <c:v>San Borja - Pvh</c:v>
                </c:pt>
                <c:pt idx="10">
                  <c:v>Cortijo - Pvh</c:v>
                </c:pt>
                <c:pt idx="11">
                  <c:v>Jockey Plaza - Pvh</c:v>
                </c:pt>
                <c:pt idx="12">
                  <c:v>Dasso - Pvs</c:v>
                </c:pt>
                <c:pt idx="13">
                  <c:v>Salaverry - Pvh</c:v>
                </c:pt>
                <c:pt idx="14">
                  <c:v>La Molina - Pvh</c:v>
                </c:pt>
                <c:pt idx="15">
                  <c:v>Caminos Del Inca - Pvs</c:v>
                </c:pt>
                <c:pt idx="16">
                  <c:v>San Isidro - Pvh</c:v>
                </c:pt>
              </c:strCache>
            </c:strRef>
          </c:cat>
          <c:val>
            <c:numRef>
              <c:f>TOTALES!$B$172:$B$188</c:f>
              <c:numCache>
                <c:formatCode>0%</c:formatCode>
                <c:ptCount val="17"/>
                <c:pt idx="0">
                  <c:v>0.27333333333333332</c:v>
                </c:pt>
                <c:pt idx="1">
                  <c:v>0.34666666666666668</c:v>
                </c:pt>
                <c:pt idx="2">
                  <c:v>0.38666666666666671</c:v>
                </c:pt>
                <c:pt idx="3">
                  <c:v>0.39999999999999997</c:v>
                </c:pt>
                <c:pt idx="4">
                  <c:v>0.45333333333333331</c:v>
                </c:pt>
                <c:pt idx="5">
                  <c:v>0.45999999999999996</c:v>
                </c:pt>
                <c:pt idx="6">
                  <c:v>0.46</c:v>
                </c:pt>
                <c:pt idx="7">
                  <c:v>0.5066666666666666</c:v>
                </c:pt>
                <c:pt idx="8">
                  <c:v>0.51333333333333342</c:v>
                </c:pt>
                <c:pt idx="9">
                  <c:v>0.52</c:v>
                </c:pt>
                <c:pt idx="10">
                  <c:v>0.56666666666666665</c:v>
                </c:pt>
                <c:pt idx="11">
                  <c:v>0.6</c:v>
                </c:pt>
                <c:pt idx="12">
                  <c:v>0.62666666666666659</c:v>
                </c:pt>
                <c:pt idx="13">
                  <c:v>0.6333333333333333</c:v>
                </c:pt>
                <c:pt idx="14">
                  <c:v>0.64</c:v>
                </c:pt>
                <c:pt idx="15">
                  <c:v>0.67333333333333334</c:v>
                </c:pt>
                <c:pt idx="16">
                  <c:v>0.72666666666666668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8-4804-89FA-99ED5AA7F5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2422528"/>
        <c:axId val="527936896"/>
      </c:barChart>
      <c:catAx>
        <c:axId val="502422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b="1"/>
            </a:pPr>
            <a:endParaRPr lang="es-PE"/>
          </a:p>
        </c:txPr>
        <c:crossAx val="527936896"/>
        <c:crosses val="autoZero"/>
        <c:auto val="1"/>
        <c:lblAlgn val="ctr"/>
        <c:lblOffset val="100"/>
        <c:noMultiLvlLbl val="0"/>
      </c:catAx>
      <c:valAx>
        <c:axId val="52793689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024225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NPS</a:t>
            </a:r>
          </a:p>
        </c:rich>
      </c:tx>
      <c:layout>
        <c:manualLayout>
          <c:xMode val="edge"/>
          <c:yMode val="edge"/>
          <c:x val="0.3463263888888888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84426946631672"/>
          <c:y val="0.15990303295421404"/>
          <c:w val="0.49971369203849519"/>
          <c:h val="0.83285615339749197"/>
        </c:manualLayout>
      </c:layout>
      <c:doughnutChart>
        <c:varyColors val="1"/>
        <c:ser>
          <c:idx val="0"/>
          <c:order val="0"/>
          <c:tx>
            <c:strRef>
              <c:f>TOTALES!$F$146</c:f>
              <c:strCache>
                <c:ptCount val="1"/>
                <c:pt idx="0">
                  <c:v>CALIFICACION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CA66-402E-8A45-16E9D06BE980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CA66-402E-8A45-16E9D06BE980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5-CA66-402E-8A45-16E9D06BE980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A66-402E-8A45-16E9D06BE980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200" b="1">
                      <a:solidFill>
                        <a:schemeClr val="bg1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A66-402E-8A45-16E9D06BE9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TOTALES!$E$171:$E$173</c:f>
              <c:strCache>
                <c:ptCount val="3"/>
                <c:pt idx="0">
                  <c:v>Detractores</c:v>
                </c:pt>
                <c:pt idx="1">
                  <c:v>Neutrales</c:v>
                </c:pt>
                <c:pt idx="2">
                  <c:v>Promotores</c:v>
                </c:pt>
              </c:strCache>
            </c:strRef>
          </c:cat>
          <c:val>
            <c:numRef>
              <c:f>TOTALES!$F$171:$F$173</c:f>
              <c:numCache>
                <c:formatCode>0%</c:formatCode>
                <c:ptCount val="3"/>
                <c:pt idx="0">
                  <c:v>7.2549019607843143E-2</c:v>
                </c:pt>
                <c:pt idx="1">
                  <c:v>0.33803921568627449</c:v>
                </c:pt>
                <c:pt idx="2">
                  <c:v>0.5894117647058823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66-402E-8A45-16E9D06BE9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</c:plotArea>
    <c:legend>
      <c:legendPos val="r"/>
      <c:layout>
        <c:manualLayout>
          <c:xMode val="edge"/>
          <c:yMode val="edge"/>
          <c:x val="0.69312916666666669"/>
          <c:y val="0.44320465150189553"/>
          <c:w val="0.21393110236220472"/>
          <c:h val="0.28477143482064743"/>
        </c:manualLayout>
      </c:layout>
      <c:overlay val="0"/>
      <c:txPr>
        <a:bodyPr/>
        <a:lstStyle/>
        <a:p>
          <a:pPr>
            <a:defRPr sz="1200"/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0.31548</cdr:x>
      <cdr:y>0.49752</cdr:y>
    </cdr:from>
    <cdr:to>
      <cdr:x>0.49881</cdr:x>
      <cdr:y>0.58938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362874" y="1364797"/>
          <a:ext cx="792000" cy="25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75000"/>
          </a:schemeClr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s-PE" sz="1200" b="1"/>
            <a:t>NPS.</a:t>
          </a:r>
          <a:r>
            <a:rPr lang="es-PE" sz="1200" b="1" baseline="0"/>
            <a:t> 50%</a:t>
          </a:r>
          <a:endParaRPr lang="es-PE" sz="1200" b="1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0.33739</cdr:x>
      <cdr:y>0.49752</cdr:y>
    </cdr:from>
    <cdr:to>
      <cdr:x>0.52072</cdr:x>
      <cdr:y>0.58938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457525" y="1364797"/>
          <a:ext cx="792000" cy="25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75000"/>
          </a:schemeClr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s-PE" sz="1200" b="1" dirty="0"/>
            <a:t>NPS.</a:t>
          </a:r>
          <a:r>
            <a:rPr lang="es-PE" sz="1200" b="1" baseline="0" dirty="0"/>
            <a:t> 55%</a:t>
          </a:r>
          <a:endParaRPr lang="es-PE" sz="12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0.31548</cdr:x>
      <cdr:y>0.49752</cdr:y>
    </cdr:from>
    <cdr:to>
      <cdr:x>0.49881</cdr:x>
      <cdr:y>0.58938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362874" y="1364797"/>
          <a:ext cx="792000" cy="25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75000"/>
          </a:schemeClr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s-PE" sz="1200" b="1"/>
            <a:t>NPS.</a:t>
          </a:r>
          <a:r>
            <a:rPr lang="es-PE" sz="1200" b="1" baseline="0"/>
            <a:t> 52%</a:t>
          </a:r>
          <a:endParaRPr lang="es-PE" sz="1200" b="1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0.31548</cdr:x>
      <cdr:y>0.49752</cdr:y>
    </cdr:from>
    <cdr:to>
      <cdr:x>0.49881</cdr:x>
      <cdr:y>0.58938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362874" y="1364797"/>
          <a:ext cx="792000" cy="25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75000"/>
          </a:schemeClr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s-PE" sz="1200" b="1"/>
            <a:t>NPS.</a:t>
          </a:r>
          <a:r>
            <a:rPr lang="es-PE" sz="1200" b="1" baseline="0"/>
            <a:t> 51%</a:t>
          </a:r>
          <a:endParaRPr lang="es-PE" sz="1200" b="1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0.31548</cdr:x>
      <cdr:y>0.49752</cdr:y>
    </cdr:from>
    <cdr:to>
      <cdr:x>0.49881</cdr:x>
      <cdr:y>0.58938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362874" y="1364797"/>
          <a:ext cx="792000" cy="25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75000"/>
          </a:schemeClr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s-PE" sz="1200" b="1"/>
            <a:t>NPS.</a:t>
          </a:r>
          <a:r>
            <a:rPr lang="es-PE" sz="1200" b="1" baseline="0"/>
            <a:t> 47%</a:t>
          </a:r>
          <a:endParaRPr lang="es-PE" sz="1200" b="1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0.31548</cdr:x>
      <cdr:y>0.49752</cdr:y>
    </cdr:from>
    <cdr:to>
      <cdr:x>0.49881</cdr:x>
      <cdr:y>0.58938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362874" y="1364797"/>
          <a:ext cx="792000" cy="25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75000"/>
          </a:schemeClr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s-PE" sz="1200" b="1" dirty="0"/>
            <a:t>NPS.</a:t>
          </a:r>
          <a:r>
            <a:rPr lang="es-PE" sz="1200" b="1" baseline="0" dirty="0"/>
            <a:t> 47%</a:t>
          </a:r>
          <a:endParaRPr lang="es-PE" sz="1200" b="1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0.31548</cdr:x>
      <cdr:y>0.49752</cdr:y>
    </cdr:from>
    <cdr:to>
      <cdr:x>0.49881</cdr:x>
      <cdr:y>0.58938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362874" y="1364797"/>
          <a:ext cx="792000" cy="25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75000"/>
          </a:schemeClr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s-PE" sz="1200" b="1"/>
            <a:t>NPS.</a:t>
          </a:r>
          <a:r>
            <a:rPr lang="es-PE" sz="1200" b="1" baseline="0"/>
            <a:t> 46%</a:t>
          </a:r>
          <a:endParaRPr lang="es-PE" sz="1200" b="1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0.31548</cdr:x>
      <cdr:y>0.49752</cdr:y>
    </cdr:from>
    <cdr:to>
      <cdr:x>0.49881</cdr:x>
      <cdr:y>0.58938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362874" y="1364796"/>
          <a:ext cx="792000" cy="25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75000"/>
          </a:schemeClr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s-PE" sz="1200" b="1" dirty="0"/>
            <a:t>NPS.</a:t>
          </a:r>
          <a:r>
            <a:rPr lang="es-PE" sz="1200" b="1" baseline="0" dirty="0"/>
            <a:t> 44%</a:t>
          </a:r>
          <a:endParaRPr lang="es-PE" sz="1200" b="1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0.31548</cdr:x>
      <cdr:y>0.49752</cdr:y>
    </cdr:from>
    <cdr:to>
      <cdr:x>0.49881</cdr:x>
      <cdr:y>0.58673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362874" y="1405416"/>
          <a:ext cx="792000" cy="2520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75000"/>
          </a:schemeClr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s-PE" sz="1200" b="1" dirty="0"/>
            <a:t>NPS.</a:t>
          </a:r>
          <a:r>
            <a:rPr lang="es-PE" sz="1200" b="1" baseline="0" dirty="0"/>
            <a:t> 67%</a:t>
          </a:r>
          <a:endParaRPr lang="es-PE" sz="12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5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66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230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28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270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95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08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286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26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50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3220D-7B27-4808-8FE4-B908F1D15D53}" type="datetimeFigureOut">
              <a:rPr lang="es-PE" smtClean="0"/>
              <a:t>18/08/2022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98F1-19BD-4499-8A67-07BCC4A7DF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hart" Target="../charts/chart21.xml"/><Relationship Id="rId7" Type="http://schemas.openxmlformats.org/officeDocument/2006/relationships/image" Target="../media/image28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4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11.png"/><Relationship Id="rId7" Type="http://schemas.openxmlformats.org/officeDocument/2006/relationships/image" Target="../media/image3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chart" Target="../charts/chart25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chart" Target="../charts/chart2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4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microsoft.com/office/2007/relationships/hdphoto" Target="../media/hdphoto4.wdp"/><Relationship Id="rId12" Type="http://schemas.microsoft.com/office/2007/relationships/hdphoto" Target="../media/hdphoto2.wdp"/><Relationship Id="rId2" Type="http://schemas.openxmlformats.org/officeDocument/2006/relationships/chart" Target="../charts/chart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3.png"/><Relationship Id="rId7" Type="http://schemas.microsoft.com/office/2007/relationships/hdphoto" Target="../media/hdphoto2.wdp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596" t="-55403" r="-11396" b="-66671"/>
          <a:stretch/>
        </p:blipFill>
        <p:spPr bwMode="auto">
          <a:xfrm>
            <a:off x="3785937" y="2021306"/>
            <a:ext cx="4636168" cy="1957136"/>
          </a:xfrm>
          <a:prstGeom prst="roundRect">
            <a:avLst>
              <a:gd name="adj" fmla="val 44535"/>
            </a:avLst>
          </a:prstGeom>
          <a:gradFill>
            <a:gsLst>
              <a:gs pos="0">
                <a:schemeClr val="bg2">
                  <a:lumMod val="90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xtLst/>
        </p:spPr>
      </p:pic>
    </p:spTree>
    <p:extLst>
      <p:ext uri="{BB962C8B-B14F-4D97-AF65-F5344CB8AC3E}">
        <p14:creationId xmlns:p14="http://schemas.microsoft.com/office/powerpoint/2010/main" val="1549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731" y="1378083"/>
            <a:ext cx="205216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7000" b="1" dirty="0" smtClean="0">
                <a:solidFill>
                  <a:schemeClr val="bg1"/>
                </a:solidFill>
                <a:latin typeface="Futura Std Book" panose="020B0502020204020303" pitchFamily="34" charset="0"/>
              </a:rPr>
              <a:t>3</a:t>
            </a:r>
            <a:endParaRPr lang="es-PE" sz="27000" b="1" dirty="0">
              <a:solidFill>
                <a:schemeClr val="bg1"/>
              </a:solidFill>
              <a:latin typeface="Futura Std Book" panose="020B0502020204020303" pitchFamily="34" charset="0"/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96BD5660-D289-4F93-8F31-F2CC674AB01A}"/>
              </a:ext>
            </a:extLst>
          </p:cNvPr>
          <p:cNvSpPr/>
          <p:nvPr/>
        </p:nvSpPr>
        <p:spPr>
          <a:xfrm>
            <a:off x="3197700" y="2245894"/>
            <a:ext cx="7836696" cy="2515105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>
              <a:solidFill>
                <a:schemeClr val="tx1"/>
              </a:solidFill>
            </a:endParaRPr>
          </a:p>
        </p:txBody>
      </p:sp>
      <p:sp>
        <p:nvSpPr>
          <p:cNvPr id="4" name="CuadroTexto 11"/>
          <p:cNvSpPr txBox="1"/>
          <p:nvPr/>
        </p:nvSpPr>
        <p:spPr>
          <a:xfrm>
            <a:off x="3197700" y="2456868"/>
            <a:ext cx="7836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Bold ☞" charset="0"/>
                <a:ea typeface="Gilroy-Bold ☞" charset="0"/>
                <a:cs typeface="Gilroy-Bold ☞" charset="0"/>
              </a:rPr>
              <a:t>REPORTE DE RESULTADOS</a:t>
            </a:r>
            <a:endParaRPr lang="es-ES_tradnl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Bold ☞" charset="0"/>
              <a:ea typeface="Gilroy-Bold ☞" charset="0"/>
              <a:cs typeface="Gilroy-Bold ☞" charset="0"/>
            </a:endParaRPr>
          </a:p>
        </p:txBody>
      </p:sp>
      <p:pic>
        <p:nvPicPr>
          <p:cNvPr id="5" name="Picture 2" descr="Resultado de imagen para plaza vea 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127" y="3280083"/>
            <a:ext cx="3979842" cy="13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8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66181" y="1372048"/>
            <a:ext cx="80274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>REPORTE DE </a:t>
            </a:r>
            <a:r>
              <a:rPr lang="es-PE" sz="36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RESULTADOS PLAZAVEA:</a:t>
            </a:r>
          </a:p>
          <a:p>
            <a:pPr algn="r"/>
            <a:r>
              <a:rPr lang="es-PE" sz="36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/>
            </a:r>
            <a:br>
              <a:rPr lang="es-PE" sz="3600" b="1" dirty="0">
                <a:solidFill>
                  <a:srgbClr val="00955E"/>
                </a:solidFill>
                <a:latin typeface="Futura Std Book" panose="020B0502020204020303" pitchFamily="34" charset="0"/>
              </a:rPr>
            </a:br>
            <a:r>
              <a:rPr lang="es-PE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3.1 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RANKING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GERENCIA ZONAL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  <a:latin typeface="Futura Std Book" panose="020B0502020204020303" pitchFamily="34" charset="0"/>
            </a:endParaRPr>
          </a:p>
          <a:p>
            <a:pPr algn="r"/>
            <a:r>
              <a:rPr lang="es-PE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3.2 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PORCENTAJE POR SCORE POR CADENA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  <a:latin typeface="Futura Std Book" panose="020B0502020204020303" pitchFamily="34" charset="0"/>
            </a:endParaRPr>
          </a:p>
          <a:p>
            <a:pPr algn="r"/>
            <a:r>
              <a:rPr lang="es-PE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3.3 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RAZONES DE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PROMOTORES</a:t>
            </a:r>
          </a:p>
          <a:p>
            <a:pPr algn="r"/>
            <a:r>
              <a:rPr lang="es-ES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3.4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 RAZONES DE DETRACTORES</a:t>
            </a:r>
          </a:p>
          <a:p>
            <a:pPr algn="r"/>
            <a:r>
              <a:rPr lang="es-ES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3.5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RANKING POR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TIENDA</a:t>
            </a:r>
          </a:p>
          <a:p>
            <a:pPr algn="r"/>
            <a:r>
              <a:rPr lang="es-ES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3.6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RANKING POR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TIENDA PROMOTORES Y DETRACTORES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  <a:latin typeface="Futura Std Book" panose="020B0502020204020303" pitchFamily="34" charset="0"/>
            </a:endParaRPr>
          </a:p>
          <a:p>
            <a:pPr algn="r"/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  <a:latin typeface="Futura Std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 Triángulo rectángulo"/>
          <p:cNvSpPr/>
          <p:nvPr/>
        </p:nvSpPr>
        <p:spPr>
          <a:xfrm rot="2727674">
            <a:off x="4287608" y="2406424"/>
            <a:ext cx="3340370" cy="33045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RANKING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GERENCIA ZONAL - PLAZAVEA</a:t>
            </a:r>
            <a:endParaRPr lang="es-PE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1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12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4901995" y="6231099"/>
            <a:ext cx="7372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dirty="0" smtClean="0"/>
              <a:t>(*) En el siguiente gráfico Eduardo San Miguel representa al formato PlazaVea por lo que muestra resultados de la tienda </a:t>
            </a:r>
            <a:r>
              <a:rPr lang="es-PE" sz="900" dirty="0" err="1" smtClean="0"/>
              <a:t>Córpac</a:t>
            </a:r>
            <a:r>
              <a:rPr lang="es-PE" sz="900" dirty="0" smtClean="0"/>
              <a:t> que obtuvo 58% de NPS.</a:t>
            </a:r>
            <a:endParaRPr lang="es-PE" sz="900" dirty="0"/>
          </a:p>
        </p:txBody>
      </p:sp>
      <p:graphicFrame>
        <p:nvGraphicFramePr>
          <p:cNvPr id="14" name="1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283808"/>
              </p:ext>
            </p:extLst>
          </p:nvPr>
        </p:nvGraphicFramePr>
        <p:xfrm>
          <a:off x="5880175" y="1304565"/>
          <a:ext cx="5400000" cy="4644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5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037367"/>
              </p:ext>
            </p:extLst>
          </p:nvPr>
        </p:nvGraphicFramePr>
        <p:xfrm>
          <a:off x="1124493" y="2406466"/>
          <a:ext cx="43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547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 Triángulo rectángulo"/>
          <p:cNvSpPr/>
          <p:nvPr/>
        </p:nvSpPr>
        <p:spPr>
          <a:xfrm rot="2727674">
            <a:off x="4287608" y="2406424"/>
            <a:ext cx="3340370" cy="33045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RANKING GERENCIA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ZONAL: </a:t>
            </a:r>
            <a:r>
              <a:rPr lang="es-PE" sz="2800" b="1" dirty="0">
                <a:latin typeface="Futura Std Book" panose="020B0502020204020303" pitchFamily="34" charset="0"/>
              </a:rPr>
              <a:t>Luis Zarate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3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521313" y="1582940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Tiendas por gerencia:</a:t>
            </a:r>
            <a:endParaRPr lang="es-PE" b="1" dirty="0"/>
          </a:p>
        </p:txBody>
      </p:sp>
      <p:graphicFrame>
        <p:nvGraphicFramePr>
          <p:cNvPr id="12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335975"/>
              </p:ext>
            </p:extLst>
          </p:nvPr>
        </p:nvGraphicFramePr>
        <p:xfrm>
          <a:off x="6474630" y="1934714"/>
          <a:ext cx="4320000" cy="445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885964"/>
              </p:ext>
            </p:extLst>
          </p:nvPr>
        </p:nvGraphicFramePr>
        <p:xfrm>
          <a:off x="1120956" y="2567460"/>
          <a:ext cx="43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546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 Triángulo rectángulo"/>
          <p:cNvSpPr/>
          <p:nvPr/>
        </p:nvSpPr>
        <p:spPr>
          <a:xfrm rot="2727674">
            <a:off x="4287608" y="2406424"/>
            <a:ext cx="3340370" cy="33045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947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RANKING GERENCIA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ZONAL: </a:t>
            </a:r>
            <a:r>
              <a:rPr lang="es-PE" sz="2800" b="1" dirty="0" smtClean="0">
                <a:latin typeface="Futura Std Book" panose="020B0502020204020303" pitchFamily="34" charset="0"/>
              </a:rPr>
              <a:t>Edicson </a:t>
            </a:r>
            <a:r>
              <a:rPr lang="es-PE" sz="2800" b="1" dirty="0">
                <a:latin typeface="Futura Std Book" panose="020B0502020204020303" pitchFamily="34" charset="0"/>
              </a:rPr>
              <a:t>Mendoza </a:t>
            </a:r>
          </a:p>
          <a:p>
            <a:endParaRPr lang="es-PE" sz="2800" b="1" dirty="0">
              <a:latin typeface="Futura Std Book" panose="020B0502020204020303" pitchFamily="34" charset="0"/>
            </a:endParaRPr>
          </a:p>
          <a:p>
            <a:endParaRPr lang="es-PE" sz="2800" b="1" dirty="0">
              <a:latin typeface="Futura Std Book" panose="020B05020202040203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3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7521313" y="1582940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Tiendas por gerencia:</a:t>
            </a:r>
            <a:endParaRPr lang="es-PE" b="1" dirty="0"/>
          </a:p>
        </p:txBody>
      </p:sp>
      <p:graphicFrame>
        <p:nvGraphicFramePr>
          <p:cNvPr id="12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522928"/>
              </p:ext>
            </p:extLst>
          </p:nvPr>
        </p:nvGraphicFramePr>
        <p:xfrm>
          <a:off x="6474630" y="1952273"/>
          <a:ext cx="4320000" cy="454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5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030332"/>
              </p:ext>
            </p:extLst>
          </p:nvPr>
        </p:nvGraphicFramePr>
        <p:xfrm>
          <a:off x="1120956" y="2440905"/>
          <a:ext cx="43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094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 Triángulo rectángulo"/>
          <p:cNvSpPr/>
          <p:nvPr/>
        </p:nvSpPr>
        <p:spPr>
          <a:xfrm rot="2727674">
            <a:off x="4287608" y="2406424"/>
            <a:ext cx="3340370" cy="33045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RANKING GERENCIA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ZONAL: </a:t>
            </a:r>
            <a:r>
              <a:rPr lang="es-PE" sz="2800" b="1" dirty="0" smtClean="0">
                <a:latin typeface="Futura Std Book" panose="020B0502020204020303" pitchFamily="34" charset="0"/>
              </a:rPr>
              <a:t>Rodolfo </a:t>
            </a:r>
            <a:r>
              <a:rPr lang="es-PE" sz="2800" b="1" dirty="0" err="1">
                <a:latin typeface="Futura Std Book" panose="020B0502020204020303" pitchFamily="34" charset="0"/>
              </a:rPr>
              <a:t>Olivry</a:t>
            </a:r>
            <a:r>
              <a:rPr lang="es-PE" sz="2800" b="1" dirty="0">
                <a:latin typeface="Futura Std Book" panose="020B0502020204020303" pitchFamily="34" charset="0"/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3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7521313" y="1582940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Tiendas por gerencia:</a:t>
            </a:r>
            <a:endParaRPr lang="es-PE" b="1" dirty="0"/>
          </a:p>
        </p:txBody>
      </p:sp>
      <p:graphicFrame>
        <p:nvGraphicFramePr>
          <p:cNvPr id="1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43321"/>
              </p:ext>
            </p:extLst>
          </p:nvPr>
        </p:nvGraphicFramePr>
        <p:xfrm>
          <a:off x="6474630" y="1975963"/>
          <a:ext cx="4320000" cy="2622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5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69082"/>
              </p:ext>
            </p:extLst>
          </p:nvPr>
        </p:nvGraphicFramePr>
        <p:xfrm>
          <a:off x="1120956" y="2393122"/>
          <a:ext cx="43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973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 Triángulo rectángulo"/>
          <p:cNvSpPr/>
          <p:nvPr/>
        </p:nvSpPr>
        <p:spPr>
          <a:xfrm rot="2727674">
            <a:off x="4287608" y="2406424"/>
            <a:ext cx="3340370" cy="33045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815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RANKING GERENCIA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ZONAL: </a:t>
            </a:r>
            <a:r>
              <a:rPr lang="es-PE" sz="2800" b="1" dirty="0" smtClean="0">
                <a:latin typeface="Futura Std Book" panose="020B0502020204020303" pitchFamily="34" charset="0"/>
              </a:rPr>
              <a:t>Daniel </a:t>
            </a:r>
            <a:r>
              <a:rPr lang="es-PE" sz="2800" b="1" dirty="0" err="1">
                <a:latin typeface="Futura Std Book" panose="020B0502020204020303" pitchFamily="34" charset="0"/>
              </a:rPr>
              <a:t>Rodriguez</a:t>
            </a:r>
            <a:r>
              <a:rPr lang="es-PE" sz="2800" b="1" dirty="0">
                <a:latin typeface="Futura Std Book" panose="020B0502020204020303" pitchFamily="34" charset="0"/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3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521313" y="1582940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Tiendas por gerencia:</a:t>
            </a:r>
            <a:endParaRPr lang="es-PE" b="1" dirty="0"/>
          </a:p>
        </p:txBody>
      </p:sp>
      <p:graphicFrame>
        <p:nvGraphicFramePr>
          <p:cNvPr id="1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959711"/>
              </p:ext>
            </p:extLst>
          </p:nvPr>
        </p:nvGraphicFramePr>
        <p:xfrm>
          <a:off x="6474630" y="1952273"/>
          <a:ext cx="4320000" cy="456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5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03439"/>
              </p:ext>
            </p:extLst>
          </p:nvPr>
        </p:nvGraphicFramePr>
        <p:xfrm>
          <a:off x="1120956" y="2347131"/>
          <a:ext cx="43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209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 Triángulo rectángulo"/>
          <p:cNvSpPr/>
          <p:nvPr/>
        </p:nvSpPr>
        <p:spPr>
          <a:xfrm rot="2727674">
            <a:off x="4287608" y="2406424"/>
            <a:ext cx="3340370" cy="33045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844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RANKING GERENCIA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ZONAL: </a:t>
            </a:r>
            <a:r>
              <a:rPr lang="es-ES" sz="2800" b="1" dirty="0">
                <a:latin typeface="Futura Std Book" panose="020B0502020204020303" pitchFamily="34" charset="0"/>
              </a:rPr>
              <a:t>Luz </a:t>
            </a:r>
            <a:r>
              <a:rPr lang="es-ES" sz="2800" b="1" dirty="0" err="1">
                <a:latin typeface="Futura Std Book" panose="020B0502020204020303" pitchFamily="34" charset="0"/>
              </a:rPr>
              <a:t>Maria</a:t>
            </a:r>
            <a:r>
              <a:rPr lang="es-ES" sz="2800" b="1" dirty="0">
                <a:latin typeface="Futura Std Book" panose="020B0502020204020303" pitchFamily="34" charset="0"/>
              </a:rPr>
              <a:t> de la Haza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3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521313" y="1582940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Tiendas por gerencia:</a:t>
            </a:r>
            <a:endParaRPr lang="es-PE" b="1" dirty="0"/>
          </a:p>
        </p:txBody>
      </p:sp>
      <p:graphicFrame>
        <p:nvGraphicFramePr>
          <p:cNvPr id="18" name="5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739962"/>
              </p:ext>
            </p:extLst>
          </p:nvPr>
        </p:nvGraphicFramePr>
        <p:xfrm>
          <a:off x="1120956" y="2298041"/>
          <a:ext cx="43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053488"/>
              </p:ext>
            </p:extLst>
          </p:nvPr>
        </p:nvGraphicFramePr>
        <p:xfrm>
          <a:off x="5440956" y="1952273"/>
          <a:ext cx="6480000" cy="459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608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 Triángulo rectángulo"/>
          <p:cNvSpPr/>
          <p:nvPr/>
        </p:nvSpPr>
        <p:spPr>
          <a:xfrm rot="2727674">
            <a:off x="4287608" y="2406424"/>
            <a:ext cx="3340370" cy="33045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RANKING GERENCIA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ZONAL: </a:t>
            </a:r>
            <a:r>
              <a:rPr lang="es-PE" sz="2800" b="1" dirty="0" err="1">
                <a:latin typeface="Futura Std Book" panose="020B0502020204020303" pitchFamily="34" charset="0"/>
              </a:rPr>
              <a:t>Vik</a:t>
            </a:r>
            <a:r>
              <a:rPr lang="es-PE" sz="2800" b="1" dirty="0">
                <a:latin typeface="Futura Std Book" panose="020B0502020204020303" pitchFamily="34" charset="0"/>
              </a:rPr>
              <a:t> Enciso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3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521313" y="1582940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Tiendas por gerencia:</a:t>
            </a:r>
            <a:endParaRPr lang="es-PE" b="1" dirty="0"/>
          </a:p>
        </p:txBody>
      </p:sp>
      <p:graphicFrame>
        <p:nvGraphicFramePr>
          <p:cNvPr id="12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261475"/>
              </p:ext>
            </p:extLst>
          </p:nvPr>
        </p:nvGraphicFramePr>
        <p:xfrm>
          <a:off x="6474630" y="1967996"/>
          <a:ext cx="4320000" cy="223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5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132835"/>
              </p:ext>
            </p:extLst>
          </p:nvPr>
        </p:nvGraphicFramePr>
        <p:xfrm>
          <a:off x="1120956" y="2347131"/>
          <a:ext cx="43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69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 Triángulo rectángulo"/>
          <p:cNvSpPr/>
          <p:nvPr/>
        </p:nvSpPr>
        <p:spPr>
          <a:xfrm rot="2727674">
            <a:off x="4287608" y="2406424"/>
            <a:ext cx="3340370" cy="33045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1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8744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RANKING GERENCIA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ZONAL: </a:t>
            </a:r>
            <a:r>
              <a:rPr lang="es-PE" sz="2800" b="1" dirty="0" err="1">
                <a:latin typeface="Futura Std Book" panose="020B0502020204020303" pitchFamily="34" charset="0"/>
              </a:rPr>
              <a:t>Jose</a:t>
            </a:r>
            <a:r>
              <a:rPr lang="es-PE" sz="2800" b="1" dirty="0">
                <a:latin typeface="Futura Std Book" panose="020B0502020204020303" pitchFamily="34" charset="0"/>
              </a:rPr>
              <a:t> Aramburú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3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521313" y="1582940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Tiendas por gerencia:</a:t>
            </a:r>
            <a:endParaRPr lang="es-PE" b="1" dirty="0"/>
          </a:p>
        </p:txBody>
      </p:sp>
      <p:graphicFrame>
        <p:nvGraphicFramePr>
          <p:cNvPr id="18" name="5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895525"/>
              </p:ext>
            </p:extLst>
          </p:nvPr>
        </p:nvGraphicFramePr>
        <p:xfrm>
          <a:off x="1120956" y="2347131"/>
          <a:ext cx="43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038293"/>
              </p:ext>
            </p:extLst>
          </p:nvPr>
        </p:nvGraphicFramePr>
        <p:xfrm>
          <a:off x="5543635" y="1952272"/>
          <a:ext cx="6480000" cy="459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124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12146" y="2747879"/>
            <a:ext cx="62072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 smtClean="0">
                <a:solidFill>
                  <a:schemeClr val="bg1"/>
                </a:solidFill>
                <a:latin typeface="Futura Std Book" panose="020B0502020204020303" pitchFamily="34" charset="0"/>
              </a:rPr>
              <a:t>Resultados NPS en tiendas</a:t>
            </a:r>
          </a:p>
          <a:p>
            <a:r>
              <a:rPr lang="es-PE" sz="4000" b="1" dirty="0" smtClean="0">
                <a:solidFill>
                  <a:schemeClr val="bg1"/>
                </a:solidFill>
                <a:latin typeface="Futura Std Book" panose="020B0502020204020303" pitchFamily="34" charset="0"/>
              </a:rPr>
              <a:t>(Noviembre – Diciembre)</a:t>
            </a:r>
            <a:endParaRPr lang="es-PE" sz="4000" b="1" dirty="0">
              <a:solidFill>
                <a:schemeClr val="bg1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3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20632" y="3126923"/>
            <a:ext cx="614437" cy="565352"/>
          </a:xfrm>
          <a:prstGeom prst="ellipse">
            <a:avLst/>
          </a:prstGeom>
          <a:solidFill>
            <a:schemeClr val="bg1"/>
          </a:solidFill>
          <a:extLst/>
        </p:spPr>
      </p:pic>
      <p:sp>
        <p:nvSpPr>
          <p:cNvPr id="4" name="1 CuadroTexto"/>
          <p:cNvSpPr txBox="1"/>
          <p:nvPr/>
        </p:nvSpPr>
        <p:spPr>
          <a:xfrm>
            <a:off x="0" y="6531508"/>
            <a:ext cx="12191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E" sz="1600" dirty="0">
                <a:solidFill>
                  <a:schemeClr val="bg2">
                    <a:lumMod val="25000"/>
                  </a:schemeClr>
                </a:solidFill>
                <a:latin typeface="Futura Std Book" panose="020B0502020204020303"/>
              </a:rPr>
              <a:t>Investigación de mercados y Gestión de </a:t>
            </a:r>
            <a:r>
              <a:rPr lang="es-PE" sz="1600" dirty="0" smtClean="0">
                <a:solidFill>
                  <a:schemeClr val="bg2">
                    <a:lumMod val="25000"/>
                  </a:schemeClr>
                </a:solidFill>
                <a:latin typeface="Futura Std Book" panose="020B0502020204020303"/>
              </a:rPr>
              <a:t>clientes – Diciembre 2021</a:t>
            </a:r>
            <a:endParaRPr lang="es-PE" sz="1600" dirty="0">
              <a:solidFill>
                <a:schemeClr val="bg2">
                  <a:lumMod val="25000"/>
                </a:schemeClr>
              </a:solidFill>
              <a:latin typeface="Futura Std Book" panose="020B0502020204020303"/>
            </a:endParaRPr>
          </a:p>
        </p:txBody>
      </p:sp>
      <p:pic>
        <p:nvPicPr>
          <p:cNvPr id="5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25309"/>
            <a:ext cx="1368000" cy="31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/>
          <p:cNvSpPr/>
          <p:nvPr/>
        </p:nvSpPr>
        <p:spPr>
          <a:xfrm>
            <a:off x="1238074" y="4654736"/>
            <a:ext cx="1553471" cy="1548000"/>
          </a:xfrm>
          <a:prstGeom prst="roundRect">
            <a:avLst/>
          </a:prstGeom>
          <a:solidFill>
            <a:srgbClr val="FFE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9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289318"/>
              </p:ext>
            </p:extLst>
          </p:nvPr>
        </p:nvGraphicFramePr>
        <p:xfrm>
          <a:off x="2902474" y="4654736"/>
          <a:ext cx="8100000" cy="15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ángulo redondeado 12"/>
          <p:cNvSpPr/>
          <p:nvPr/>
        </p:nvSpPr>
        <p:spPr>
          <a:xfrm>
            <a:off x="1238076" y="3022747"/>
            <a:ext cx="1553471" cy="1548000"/>
          </a:xfrm>
          <a:prstGeom prst="roundRect">
            <a:avLst/>
          </a:prstGeom>
          <a:solidFill>
            <a:schemeClr val="bg1"/>
          </a:solidFill>
          <a:ln>
            <a:solidFill>
              <a:srgbClr val="64AC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655590"/>
              </p:ext>
            </p:extLst>
          </p:nvPr>
        </p:nvGraphicFramePr>
        <p:xfrm>
          <a:off x="2902474" y="3022747"/>
          <a:ext cx="8100000" cy="15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261585"/>
              </p:ext>
            </p:extLst>
          </p:nvPr>
        </p:nvGraphicFramePr>
        <p:xfrm>
          <a:off x="2902474" y="1390758"/>
          <a:ext cx="8100000" cy="15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</a:t>
            </a:r>
            <a:r>
              <a:rPr lang="es-PE" sz="3200" b="1" dirty="0">
                <a:solidFill>
                  <a:srgbClr val="00713D"/>
                </a:solidFill>
                <a:latin typeface="Futura Std Book" panose="020B0502020204020303" pitchFamily="34" charset="0"/>
              </a:rPr>
              <a:t>2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PORCENTAJE POR SCORE POR CADENA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pic>
        <p:nvPicPr>
          <p:cNvPr id="14" name="Picture 12" descr="Image result for logo supermercados tottu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9509" y="3610392"/>
            <a:ext cx="990603" cy="37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logo supermercados metro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1642" y="5010079"/>
            <a:ext cx="842578" cy="8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1238077" y="1420420"/>
            <a:ext cx="1553471" cy="1548000"/>
          </a:xfrm>
          <a:prstGeom prst="roundRect">
            <a:avLst/>
          </a:prstGeom>
          <a:solidFill>
            <a:srgbClr val="F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5" name="Picture 8" descr="Image result for logo supermercados plaza vea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69" t="21207" b="29308"/>
          <a:stretch/>
        </p:blipFill>
        <p:spPr bwMode="auto">
          <a:xfrm>
            <a:off x="1377131" y="1757958"/>
            <a:ext cx="1275362" cy="724255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6393249" y="1420420"/>
            <a:ext cx="1118449" cy="3514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NPS 50% 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6393248" y="3070191"/>
            <a:ext cx="1118449" cy="3514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NPS 46% </a:t>
            </a:r>
            <a:endParaRPr lang="es-PE" sz="1600" b="1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393247" y="4715439"/>
            <a:ext cx="1118449" cy="3514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tx1"/>
                </a:solidFill>
              </a:rPr>
              <a:t>NPS 44% </a:t>
            </a:r>
            <a:endParaRPr lang="es-P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28824"/>
              </p:ext>
            </p:extLst>
          </p:nvPr>
        </p:nvGraphicFramePr>
        <p:xfrm>
          <a:off x="3249026" y="1256583"/>
          <a:ext cx="6480000" cy="5106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3.3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49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RAZONES DE PROMOTORES 2021-II Y 2021-I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27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28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2 CuadroTexto"/>
          <p:cNvSpPr txBox="1"/>
          <p:nvPr/>
        </p:nvSpPr>
        <p:spPr>
          <a:xfrm>
            <a:off x="581091" y="3427812"/>
            <a:ext cx="2983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(2021-II: Noviembre – Diciembre)</a:t>
            </a:r>
          </a:p>
          <a:p>
            <a:r>
              <a:rPr lang="es-PE" sz="1600" dirty="0" smtClean="0"/>
              <a:t>(2021-I:  Mayo - Junio)</a:t>
            </a:r>
          </a:p>
        </p:txBody>
      </p:sp>
      <p:sp>
        <p:nvSpPr>
          <p:cNvPr id="13" name="17 CuadroTexto"/>
          <p:cNvSpPr txBox="1"/>
          <p:nvPr/>
        </p:nvSpPr>
        <p:spPr>
          <a:xfrm>
            <a:off x="7835057" y="3671463"/>
            <a:ext cx="1338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Razones positivas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8369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3.4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8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RAZONES DE </a:t>
            </a:r>
            <a:r>
              <a:rPr lang="es-ES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DETRACTORES 2021-II Y 2021-I</a:t>
            </a:r>
            <a:endParaRPr lang="es-ES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20" name="12 CuadroTexto"/>
          <p:cNvSpPr txBox="1"/>
          <p:nvPr/>
        </p:nvSpPr>
        <p:spPr>
          <a:xfrm>
            <a:off x="581091" y="3427812"/>
            <a:ext cx="2983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(2021-II: Noviembre – Diciembre)</a:t>
            </a:r>
          </a:p>
          <a:p>
            <a:r>
              <a:rPr lang="es-PE" sz="1600" dirty="0" smtClean="0"/>
              <a:t>(2021-I:  Mayo - Junio)</a:t>
            </a:r>
          </a:p>
        </p:txBody>
      </p:sp>
      <p:sp>
        <p:nvSpPr>
          <p:cNvPr id="16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21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18291"/>
              </p:ext>
            </p:extLst>
          </p:nvPr>
        </p:nvGraphicFramePr>
        <p:xfrm>
          <a:off x="3476918" y="1306769"/>
          <a:ext cx="6480000" cy="5245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17 CuadroTexto"/>
          <p:cNvSpPr txBox="1"/>
          <p:nvPr/>
        </p:nvSpPr>
        <p:spPr>
          <a:xfrm>
            <a:off x="7990258" y="3791187"/>
            <a:ext cx="1320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Razones negativas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1652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3.5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RANKING DE </a:t>
            </a:r>
            <a:r>
              <a:rPr lang="es-ES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NPS</a:t>
            </a:r>
            <a:r>
              <a:rPr lang="es-ES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 POR TIENDA</a:t>
            </a:r>
            <a:endParaRPr lang="es-ES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2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13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84" y="1384048"/>
            <a:ext cx="11837728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3.6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51650"/>
            <a:ext cx="739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RANKING DE </a:t>
            </a:r>
            <a:r>
              <a:rPr lang="es-ES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PROMOTORES</a:t>
            </a:r>
            <a:r>
              <a:rPr lang="es-ES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 POR TIENDA</a:t>
            </a:r>
            <a:endParaRPr lang="es-ES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7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44" y="1336425"/>
            <a:ext cx="11824110" cy="33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3.6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51650"/>
            <a:ext cx="739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RANKING DE </a:t>
            </a:r>
            <a:r>
              <a:rPr lang="es-ES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DETRACTORES</a:t>
            </a:r>
            <a:r>
              <a:rPr lang="es-ES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 POR TIENDA</a:t>
            </a:r>
            <a:endParaRPr lang="es-ES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7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3" y="1336425"/>
            <a:ext cx="11817532" cy="34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731" y="1378083"/>
            <a:ext cx="2052165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7000" b="1" dirty="0" smtClean="0">
                <a:solidFill>
                  <a:schemeClr val="bg1"/>
                </a:solidFill>
                <a:latin typeface="Futura Std Book" panose="020B0502020204020303" pitchFamily="34" charset="0"/>
              </a:rPr>
              <a:t>4</a:t>
            </a:r>
            <a:endParaRPr lang="es-PE" sz="27000" b="1" dirty="0">
              <a:solidFill>
                <a:schemeClr val="bg1"/>
              </a:solidFill>
              <a:latin typeface="Futura Std Book" panose="020B0502020204020303" pitchFamily="34" charset="0"/>
            </a:endParaRPr>
          </a:p>
        </p:txBody>
      </p:sp>
      <p:sp>
        <p:nvSpPr>
          <p:cNvPr id="3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96BD5660-D289-4F93-8F31-F2CC674AB01A}"/>
              </a:ext>
            </a:extLst>
          </p:cNvPr>
          <p:cNvSpPr/>
          <p:nvPr/>
        </p:nvSpPr>
        <p:spPr>
          <a:xfrm>
            <a:off x="3197700" y="2245894"/>
            <a:ext cx="7836696" cy="2515105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>
              <a:solidFill>
                <a:schemeClr val="tx1"/>
              </a:solidFill>
            </a:endParaRPr>
          </a:p>
        </p:txBody>
      </p:sp>
      <p:sp>
        <p:nvSpPr>
          <p:cNvPr id="8" name="CuadroTexto 11"/>
          <p:cNvSpPr txBox="1"/>
          <p:nvPr/>
        </p:nvSpPr>
        <p:spPr>
          <a:xfrm>
            <a:off x="3197700" y="2456868"/>
            <a:ext cx="7836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Bold ☞" charset="0"/>
                <a:ea typeface="Gilroy-Bold ☞" charset="0"/>
                <a:cs typeface="Gilroy-Bold ☞" charset="0"/>
              </a:rPr>
              <a:t>REPORTE DE RESULTADOS</a:t>
            </a:r>
            <a:endParaRPr lang="es-ES_tradnl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Bold ☞" charset="0"/>
              <a:ea typeface="Gilroy-Bold ☞" charset="0"/>
              <a:cs typeface="Gilroy-Bold ☞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546" y="3226309"/>
            <a:ext cx="2687004" cy="13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66181" y="1372048"/>
            <a:ext cx="802746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>REPORTE DE </a:t>
            </a:r>
            <a:r>
              <a:rPr lang="es-PE" sz="36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RESULTADOS VIVANDA:</a:t>
            </a:r>
          </a:p>
          <a:p>
            <a:pPr algn="r"/>
            <a:r>
              <a:rPr lang="es-PE" sz="36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/>
            </a:r>
            <a:br>
              <a:rPr lang="es-PE" sz="3600" b="1" dirty="0">
                <a:solidFill>
                  <a:srgbClr val="00955E"/>
                </a:solidFill>
                <a:latin typeface="Futura Std Book" panose="020B0502020204020303" pitchFamily="34" charset="0"/>
              </a:rPr>
            </a:br>
            <a:r>
              <a:rPr lang="es-PE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4.1 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RANKING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NPS DE TIENDAS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  <a:latin typeface="Futura Std Book" panose="020B0502020204020303" pitchFamily="34" charset="0"/>
            </a:endParaRPr>
          </a:p>
          <a:p>
            <a:pPr algn="r"/>
            <a:r>
              <a:rPr lang="es-PE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4.2 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PORCENTAJE POR SCORE POR CADENA </a:t>
            </a:r>
          </a:p>
          <a:p>
            <a:pPr algn="r"/>
            <a:r>
              <a:rPr lang="es-ES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4.3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RAZONES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DE PROMOTORES POR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CADENA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  <a:latin typeface="Futura Std Book" panose="020B0502020204020303" pitchFamily="34" charset="0"/>
            </a:endParaRPr>
          </a:p>
          <a:p>
            <a:pPr algn="r"/>
            <a:r>
              <a:rPr lang="es-PE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4.4 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RAZONES DE 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PROMOTORES</a:t>
            </a:r>
          </a:p>
          <a:p>
            <a:pPr algn="r"/>
            <a:r>
              <a:rPr lang="es-ES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4.5</a:t>
            </a:r>
            <a:r>
              <a:rPr lang="es-E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 RAZONES DE DETRACTORES</a:t>
            </a:r>
          </a:p>
        </p:txBody>
      </p:sp>
    </p:spTree>
    <p:extLst>
      <p:ext uri="{BB962C8B-B14F-4D97-AF65-F5344CB8AC3E}">
        <p14:creationId xmlns:p14="http://schemas.microsoft.com/office/powerpoint/2010/main" val="12138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>4</a:t>
            </a:r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RANKING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NPS DE TIENDAS</a:t>
            </a:r>
            <a:endParaRPr lang="es-PE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2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13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5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705089"/>
              </p:ext>
            </p:extLst>
          </p:nvPr>
        </p:nvGraphicFramePr>
        <p:xfrm>
          <a:off x="687143" y="2014343"/>
          <a:ext cx="4320000" cy="2824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841" y="3064801"/>
            <a:ext cx="2500316" cy="136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908" y="1827431"/>
            <a:ext cx="2500316" cy="136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5908" y="4302171"/>
            <a:ext cx="250031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4.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2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PORCENTAJE POR SCORE POR CADENA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9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cto 20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135801"/>
              </p:ext>
            </p:extLst>
          </p:nvPr>
        </p:nvGraphicFramePr>
        <p:xfrm>
          <a:off x="2902474" y="1403537"/>
          <a:ext cx="8100000" cy="15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ángulo redondeado 9"/>
          <p:cNvSpPr/>
          <p:nvPr/>
        </p:nvSpPr>
        <p:spPr>
          <a:xfrm>
            <a:off x="1257006" y="1403537"/>
            <a:ext cx="1553471" cy="1548000"/>
          </a:xfrm>
          <a:prstGeom prst="roundRect">
            <a:avLst/>
          </a:prstGeom>
          <a:noFill/>
          <a:ln>
            <a:solidFill>
              <a:srgbClr val="01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1251780" y="3048305"/>
            <a:ext cx="1553471" cy="1548000"/>
          </a:xfrm>
          <a:prstGeom prst="roundRect">
            <a:avLst/>
          </a:prstGeom>
          <a:solidFill>
            <a:srgbClr val="F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3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550247"/>
              </p:ext>
            </p:extLst>
          </p:nvPr>
        </p:nvGraphicFramePr>
        <p:xfrm>
          <a:off x="2902474" y="3048305"/>
          <a:ext cx="8100000" cy="15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" name="Picture 4" descr="Resultado de imagen para vivanda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28520" y="1851272"/>
            <a:ext cx="1235222" cy="444137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4" name="Picture 2" descr="Image result for logo supermercados won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93834" y="3612952"/>
            <a:ext cx="1069362" cy="418706"/>
          </a:xfrm>
          <a:prstGeom prst="roundRect">
            <a:avLst/>
          </a:prstGeom>
          <a:solidFill>
            <a:srgbClr val="FF0000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2669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71731" y="1378083"/>
            <a:ext cx="256031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7000" b="1" dirty="0">
                <a:solidFill>
                  <a:schemeClr val="bg1"/>
                </a:solidFill>
                <a:latin typeface="Futura Std Book" panose="020B0502020204020303" pitchFamily="34" charset="0"/>
              </a:rPr>
              <a:t>1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96BD5660-D289-4F93-8F31-F2CC674AB01A}"/>
              </a:ext>
            </a:extLst>
          </p:cNvPr>
          <p:cNvSpPr/>
          <p:nvPr/>
        </p:nvSpPr>
        <p:spPr>
          <a:xfrm>
            <a:off x="3197700" y="385722"/>
            <a:ext cx="7836696" cy="6077189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>
              <a:solidFill>
                <a:schemeClr val="tx1"/>
              </a:solidFill>
            </a:endParaRPr>
          </a:p>
        </p:txBody>
      </p:sp>
      <p:sp>
        <p:nvSpPr>
          <p:cNvPr id="5" name="8 Rectángulo"/>
          <p:cNvSpPr/>
          <p:nvPr/>
        </p:nvSpPr>
        <p:spPr>
          <a:xfrm>
            <a:off x="3199556" y="1348786"/>
            <a:ext cx="8013876" cy="4977163"/>
          </a:xfrm>
          <a:prstGeom prst="rect">
            <a:avLst/>
          </a:prstGeom>
        </p:spPr>
        <p:txBody>
          <a:bodyPr wrap="square" lIns="103028" tIns="51514" rIns="103028" bIns="51514" anchor="ctr">
            <a:spAutoFit/>
          </a:bodyPr>
          <a:lstStyle/>
          <a:p>
            <a:pPr marL="350530" indent="-350530" eaLnBrk="0" hangingPunct="0">
              <a:spcAft>
                <a:spcPts val="676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s-PE" b="1" dirty="0" smtClean="0">
                <a:latin typeface="Arial" pitchFamily="34" charset="0"/>
                <a:cs typeface="Arial" pitchFamily="34" charset="0"/>
              </a:rPr>
              <a:t>Grupo objetivo: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Amas </a:t>
            </a:r>
            <a:r>
              <a:rPr lang="es-ES" dirty="0">
                <a:latin typeface="Arial" pitchFamily="34" charset="0"/>
                <a:cs typeface="Arial" pitchFamily="34" charset="0"/>
              </a:rPr>
              <a:t>de casa  entre 25 y 55 años, que hayan comprado al menos dos bolsas medianas de productos en las tiendas</a:t>
            </a:r>
          </a:p>
          <a:p>
            <a:pPr marL="285750" indent="-285750" eaLnBrk="0" hangingPunct="0">
              <a:spcAft>
                <a:spcPts val="676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s-PE" dirty="0">
              <a:latin typeface="Arial" pitchFamily="34" charset="0"/>
              <a:cs typeface="Arial" pitchFamily="34" charset="0"/>
            </a:endParaRPr>
          </a:p>
          <a:p>
            <a:pPr marL="350530" indent="-350530" eaLnBrk="0" hangingPunct="0">
              <a:spcAft>
                <a:spcPts val="676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s-PE" b="1" dirty="0" smtClean="0">
                <a:latin typeface="Arial" pitchFamily="34" charset="0"/>
                <a:cs typeface="Arial" pitchFamily="34" charset="0"/>
              </a:rPr>
              <a:t>Detalles de la muestra: </a:t>
            </a:r>
            <a:r>
              <a:rPr lang="es-ES" dirty="0">
                <a:latin typeface="Arial" pitchFamily="34" charset="0"/>
                <a:cs typeface="Arial" pitchFamily="34" charset="0"/>
              </a:rPr>
              <a:t>Las encuestas se realizaron en las siguientes cadenas de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supermercados, las cuales fueron 150 por tienda, distribuidas de la siguiente manera: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ts val="676"/>
              </a:spcAft>
              <a:buClr>
                <a:schemeClr val="tx1"/>
              </a:buClr>
              <a:buSzPct val="150000"/>
              <a:defRPr/>
            </a:pPr>
            <a:r>
              <a:rPr lang="es-PE" dirty="0">
                <a:latin typeface="Arial" pitchFamily="34" charset="0"/>
                <a:cs typeface="Arial" pitchFamily="34" charset="0"/>
              </a:rPr>
              <a:t/>
            </a:r>
            <a:br>
              <a:rPr lang="es-PE" dirty="0">
                <a:latin typeface="Arial" pitchFamily="34" charset="0"/>
                <a:cs typeface="Arial" pitchFamily="34" charset="0"/>
              </a:rPr>
            </a:br>
            <a:r>
              <a:rPr lang="es-PE" dirty="0">
                <a:latin typeface="Arial" pitchFamily="34" charset="0"/>
                <a:cs typeface="Arial" pitchFamily="34" charset="0"/>
              </a:rPr>
              <a:t/>
            </a:r>
            <a:br>
              <a:rPr lang="es-PE" dirty="0">
                <a:latin typeface="Arial" pitchFamily="34" charset="0"/>
                <a:cs typeface="Arial" pitchFamily="34" charset="0"/>
              </a:rPr>
            </a:br>
            <a:r>
              <a:rPr lang="es-PE" dirty="0">
                <a:latin typeface="Arial" pitchFamily="34" charset="0"/>
                <a:cs typeface="Arial" pitchFamily="34" charset="0"/>
              </a:rPr>
              <a:t/>
            </a:r>
            <a:br>
              <a:rPr lang="es-PE" dirty="0">
                <a:latin typeface="Arial" pitchFamily="34" charset="0"/>
                <a:cs typeface="Arial" pitchFamily="34" charset="0"/>
              </a:rPr>
            </a:br>
            <a:endParaRPr lang="es-PE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ts val="676"/>
              </a:spcAft>
              <a:buClr>
                <a:schemeClr val="tx1"/>
              </a:buClr>
              <a:buSzPct val="150000"/>
              <a:defRPr/>
            </a:pPr>
            <a:endParaRPr lang="es-PE" dirty="0">
              <a:latin typeface="Arial" pitchFamily="34" charset="0"/>
              <a:cs typeface="Arial" pitchFamily="34" charset="0"/>
            </a:endParaRPr>
          </a:p>
          <a:p>
            <a:pPr eaLnBrk="0" hangingPunct="0">
              <a:spcAft>
                <a:spcPts val="676"/>
              </a:spcAft>
              <a:buClr>
                <a:schemeClr val="tx1"/>
              </a:buClr>
              <a:buSzPct val="150000"/>
              <a:defRPr/>
            </a:pPr>
            <a:endParaRPr lang="es-PE" dirty="0">
              <a:latin typeface="Arial" pitchFamily="34" charset="0"/>
              <a:cs typeface="Arial" pitchFamily="34" charset="0"/>
            </a:endParaRPr>
          </a:p>
          <a:p>
            <a:pPr marL="350530" indent="-350530" eaLnBrk="0" hangingPunct="0">
              <a:spcAft>
                <a:spcPts val="676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s-PE" dirty="0">
              <a:latin typeface="Arial" pitchFamily="34" charset="0"/>
              <a:cs typeface="Arial" pitchFamily="34" charset="0"/>
            </a:endParaRPr>
          </a:p>
          <a:p>
            <a:pPr marL="285750" indent="-285750" eaLnBrk="0" hangingPunct="0">
              <a:spcAft>
                <a:spcPts val="676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defRPr/>
            </a:pPr>
            <a:endParaRPr lang="es-PE" dirty="0">
              <a:latin typeface="Arial" pitchFamily="34" charset="0"/>
              <a:cs typeface="Arial" pitchFamily="34" charset="0"/>
            </a:endParaRPr>
          </a:p>
          <a:p>
            <a:pPr marL="350530" indent="-350530" eaLnBrk="0" hangingPunct="0">
              <a:spcAft>
                <a:spcPts val="676"/>
              </a:spcAft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  <a:defRPr/>
            </a:pPr>
            <a:r>
              <a:rPr lang="es-PE" b="1" dirty="0" smtClean="0">
                <a:latin typeface="Arial" pitchFamily="34" charset="0"/>
                <a:cs typeface="Arial" pitchFamily="34" charset="0"/>
              </a:rPr>
              <a:t>Trabajo de campo: </a:t>
            </a:r>
            <a:r>
              <a:rPr lang="es-PE" dirty="0" smtClean="0">
                <a:latin typeface="Arial" pitchFamily="34" charset="0"/>
                <a:cs typeface="Arial" pitchFamily="34" charset="0"/>
              </a:rPr>
              <a:t>Del 18 noviembre al 07 diciembre 2021.</a:t>
            </a:r>
            <a:endParaRPr lang="es-PE" sz="1300" i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1"/>
          <p:cNvSpPr txBox="1"/>
          <p:nvPr/>
        </p:nvSpPr>
        <p:spPr>
          <a:xfrm>
            <a:off x="3536439" y="693489"/>
            <a:ext cx="7214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Bold ☞" charset="0"/>
                <a:ea typeface="Gilroy-Bold ☞" charset="0"/>
                <a:cs typeface="Gilroy-Bold ☞" charset="0"/>
              </a:rPr>
              <a:t>METODOLOGÍA</a:t>
            </a:r>
            <a:endParaRPr lang="es-ES_tradn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Bold ☞" charset="0"/>
              <a:ea typeface="Gilroy-Bold ☞" charset="0"/>
              <a:cs typeface="Gilroy-Bold ☞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53393"/>
              </p:ext>
            </p:extLst>
          </p:nvPr>
        </p:nvGraphicFramePr>
        <p:xfrm>
          <a:off x="5141198" y="3347743"/>
          <a:ext cx="3949700" cy="2508885"/>
        </p:xfrm>
        <a:graphic>
          <a:graphicData uri="http://schemas.openxmlformats.org/drawingml/2006/table">
            <a:tbl>
              <a:tblPr/>
              <a:tblGrid>
                <a:gridCol w="1330648">
                  <a:extLst>
                    <a:ext uri="{9D8B030D-6E8A-4147-A177-3AD203B41FA5}">
                      <a16:colId xmlns:a16="http://schemas.microsoft.com/office/drawing/2014/main" val="3934052214"/>
                    </a:ext>
                  </a:extLst>
                </a:gridCol>
                <a:gridCol w="1025896">
                  <a:extLst>
                    <a:ext uri="{9D8B030D-6E8A-4147-A177-3AD203B41FA5}">
                      <a16:colId xmlns:a16="http://schemas.microsoft.com/office/drawing/2014/main" val="1467707781"/>
                    </a:ext>
                  </a:extLst>
                </a:gridCol>
                <a:gridCol w="796578">
                  <a:extLst>
                    <a:ext uri="{9D8B030D-6E8A-4147-A177-3AD203B41FA5}">
                      <a16:colId xmlns:a16="http://schemas.microsoft.com/office/drawing/2014/main" val="1469088770"/>
                    </a:ext>
                  </a:extLst>
                </a:gridCol>
                <a:gridCol w="796578">
                  <a:extLst>
                    <a:ext uri="{9D8B030D-6E8A-4147-A177-3AD203B41FA5}">
                      <a16:colId xmlns:a16="http://schemas.microsoft.com/office/drawing/2014/main" val="41179749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Cadena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Locales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Encuestas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51426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Plaza Vea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50179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1969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Vivanda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679487"/>
                  </a:ext>
                </a:extLst>
              </a:tr>
              <a:tr h="247650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COMPETENCIA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6959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2620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 Uno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34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39058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116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general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61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4.3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RAZONES DE </a:t>
            </a:r>
            <a:r>
              <a:rPr lang="es-ES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PROMOTORES POR CADENA</a:t>
            </a:r>
            <a:endParaRPr lang="es-ES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pic>
        <p:nvPicPr>
          <p:cNvPr id="21" name="Picture 2" descr="Image result for logo supermercados wo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94663" y="3797968"/>
            <a:ext cx="1102957" cy="4247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672" y="2358191"/>
            <a:ext cx="1190947" cy="778309"/>
          </a:xfrm>
          <a:prstGeom prst="rect">
            <a:avLst/>
          </a:prstGeom>
        </p:spPr>
      </p:pic>
      <p:sp>
        <p:nvSpPr>
          <p:cNvPr id="22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23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969556"/>
              </p:ext>
            </p:extLst>
          </p:nvPr>
        </p:nvGraphicFramePr>
        <p:xfrm>
          <a:off x="1548196" y="2012789"/>
          <a:ext cx="9454278" cy="379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434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372815"/>
              </p:ext>
            </p:extLst>
          </p:nvPr>
        </p:nvGraphicFramePr>
        <p:xfrm>
          <a:off x="3380718" y="1241196"/>
          <a:ext cx="6480000" cy="5219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4.4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RAZONES DE PROMOTORES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9" name="17 CuadroTexto"/>
          <p:cNvSpPr txBox="1"/>
          <p:nvPr/>
        </p:nvSpPr>
        <p:spPr>
          <a:xfrm>
            <a:off x="7700888" y="3712206"/>
            <a:ext cx="1280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Razones positivas</a:t>
            </a:r>
            <a:endParaRPr lang="es-PE" sz="1200" dirty="0"/>
          </a:p>
        </p:txBody>
      </p:sp>
      <p:sp>
        <p:nvSpPr>
          <p:cNvPr id="10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11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2 CuadroTexto"/>
          <p:cNvSpPr txBox="1"/>
          <p:nvPr/>
        </p:nvSpPr>
        <p:spPr>
          <a:xfrm>
            <a:off x="939523" y="3556950"/>
            <a:ext cx="2983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(2021-II: Noviembre – Diciembre)</a:t>
            </a:r>
          </a:p>
          <a:p>
            <a:r>
              <a:rPr lang="es-PE" sz="1600" dirty="0" smtClean="0"/>
              <a:t>(2021-I:  Mayo - Junio)</a:t>
            </a:r>
          </a:p>
        </p:txBody>
      </p:sp>
    </p:spTree>
    <p:extLst>
      <p:ext uri="{BB962C8B-B14F-4D97-AF65-F5344CB8AC3E}">
        <p14:creationId xmlns:p14="http://schemas.microsoft.com/office/powerpoint/2010/main" val="29026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207839"/>
              </p:ext>
            </p:extLst>
          </p:nvPr>
        </p:nvGraphicFramePr>
        <p:xfrm>
          <a:off x="3380718" y="1167795"/>
          <a:ext cx="6480000" cy="5347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RAZONES DE </a:t>
            </a:r>
            <a:r>
              <a:rPr lang="es-ES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DETRACTORES</a:t>
            </a:r>
            <a:endParaRPr lang="es-ES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9" name="17 CuadroTexto"/>
          <p:cNvSpPr txBox="1"/>
          <p:nvPr/>
        </p:nvSpPr>
        <p:spPr>
          <a:xfrm>
            <a:off x="7820441" y="3703289"/>
            <a:ext cx="1320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Razones negativas</a:t>
            </a:r>
            <a:endParaRPr lang="es-PE" sz="1200" dirty="0"/>
          </a:p>
        </p:txBody>
      </p:sp>
      <p:sp>
        <p:nvSpPr>
          <p:cNvPr id="17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21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2 CuadroTexto"/>
          <p:cNvSpPr txBox="1"/>
          <p:nvPr/>
        </p:nvSpPr>
        <p:spPr>
          <a:xfrm>
            <a:off x="1125061" y="3395513"/>
            <a:ext cx="2983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(2021-II: Noviembre – Diciembre)</a:t>
            </a:r>
          </a:p>
          <a:p>
            <a:r>
              <a:rPr lang="es-PE" sz="1600" dirty="0" smtClean="0"/>
              <a:t>(2021-I:  Mayo - Junio)</a:t>
            </a:r>
          </a:p>
        </p:txBody>
      </p:sp>
    </p:spTree>
    <p:extLst>
      <p:ext uri="{BB962C8B-B14F-4D97-AF65-F5344CB8AC3E}">
        <p14:creationId xmlns:p14="http://schemas.microsoft.com/office/powerpoint/2010/main" val="35681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014286" y="3224681"/>
            <a:ext cx="222817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PE" sz="4000" b="1" dirty="0" smtClean="0">
                <a:solidFill>
                  <a:schemeClr val="bg1"/>
                </a:solidFill>
                <a:latin typeface="Futura Std Book" panose="020B0502020204020303" pitchFamily="34" charset="0"/>
              </a:rPr>
              <a:t>GRACIAS</a:t>
            </a:r>
          </a:p>
        </p:txBody>
      </p:sp>
      <p:pic>
        <p:nvPicPr>
          <p:cNvPr id="5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86696" y="2435258"/>
            <a:ext cx="710737" cy="653959"/>
          </a:xfrm>
          <a:prstGeom prst="ellipse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xtLst/>
        </p:spPr>
      </p:pic>
    </p:spTree>
    <p:extLst>
      <p:ext uri="{BB962C8B-B14F-4D97-AF65-F5344CB8AC3E}">
        <p14:creationId xmlns:p14="http://schemas.microsoft.com/office/powerpoint/2010/main" val="3102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4500" y="777562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186745" y="808339"/>
            <a:ext cx="909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METODOLOGÍA</a:t>
            </a:r>
            <a:endParaRPr lang="es-PE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714500" y="1486218"/>
            <a:ext cx="9464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sz="1400" b="1" dirty="0"/>
              <a:t>¿CÓMO MEDIR LA EXPERIENCIA DEL CLIENTE?</a:t>
            </a:r>
          </a:p>
          <a:p>
            <a:pPr algn="just" fontAlgn="base"/>
            <a:r>
              <a:rPr lang="es-ES" sz="1400" dirty="0"/>
              <a:t>Las estrategias de Experiencia de Cliente se han convertido en la principal prioridad para las organizaciones dentro de su estrategia de competencia y relación con clientes. El 75% de las empresas líderes opinan que la diferenciación en el mercado se encuentra en la Experiencia de Cliente, sin embargo, apenas un 2% consigue una experiencia “WOW”. </a:t>
            </a:r>
          </a:p>
          <a:p>
            <a:pPr algn="just" fontAlgn="base"/>
            <a:endParaRPr lang="es-PE" sz="1400" dirty="0"/>
          </a:p>
        </p:txBody>
      </p:sp>
      <p:sp>
        <p:nvSpPr>
          <p:cNvPr id="8" name="Rectángulo 8"/>
          <p:cNvSpPr/>
          <p:nvPr/>
        </p:nvSpPr>
        <p:spPr>
          <a:xfrm>
            <a:off x="3117494" y="5741613"/>
            <a:ext cx="6320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1600" i="1" dirty="0">
                <a:solidFill>
                  <a:srgbClr val="00713D"/>
                </a:solidFill>
              </a:rPr>
              <a:t>Una buena gestión de la experiencia del cliente está directamente relacionada con la fidelidad (NPS) hacia la empresa. </a:t>
            </a:r>
          </a:p>
        </p:txBody>
      </p:sp>
      <p:pic>
        <p:nvPicPr>
          <p:cNvPr id="9" name="Imagen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094" y="2583059"/>
            <a:ext cx="6525173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1731" y="1378083"/>
            <a:ext cx="256031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7000" b="1" dirty="0" smtClean="0">
                <a:solidFill>
                  <a:schemeClr val="bg1"/>
                </a:solidFill>
                <a:latin typeface="Futura Std Book" panose="020B0502020204020303" pitchFamily="34" charset="0"/>
              </a:rPr>
              <a:t>2</a:t>
            </a:r>
            <a:endParaRPr lang="es-PE" sz="27000" b="1" dirty="0">
              <a:solidFill>
                <a:schemeClr val="bg1"/>
              </a:solidFill>
              <a:latin typeface="Futura Std Book" panose="020B0502020204020303" pitchFamily="34" charset="0"/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96BD5660-D289-4F93-8F31-F2CC674AB01A}"/>
              </a:ext>
            </a:extLst>
          </p:cNvPr>
          <p:cNvSpPr/>
          <p:nvPr/>
        </p:nvSpPr>
        <p:spPr>
          <a:xfrm>
            <a:off x="3197700" y="2245894"/>
            <a:ext cx="7836696" cy="2515105"/>
          </a:xfrm>
          <a:prstGeom prst="round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>
              <a:solidFill>
                <a:schemeClr val="tx1"/>
              </a:solidFill>
            </a:endParaRPr>
          </a:p>
        </p:txBody>
      </p:sp>
      <p:sp>
        <p:nvSpPr>
          <p:cNvPr id="4" name="CuadroTexto 11"/>
          <p:cNvSpPr txBox="1"/>
          <p:nvPr/>
        </p:nvSpPr>
        <p:spPr>
          <a:xfrm>
            <a:off x="3197699" y="2778466"/>
            <a:ext cx="7836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roy-Bold ☞" charset="0"/>
                <a:ea typeface="Gilroy-Bold ☞" charset="0"/>
                <a:cs typeface="Gilroy-Bold ☞" charset="0"/>
              </a:rPr>
              <a:t>REPORTE DE RESULTADOS GENERALES</a:t>
            </a:r>
            <a:endParaRPr lang="es-ES_tradnl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roy-Bold ☞" charset="0"/>
              <a:ea typeface="Gilroy-Bold ☞" charset="0"/>
              <a:cs typeface="Gilroy-Bold ☞" charset="0"/>
            </a:endParaRPr>
          </a:p>
        </p:txBody>
      </p:sp>
      <p:sp>
        <p:nvSpPr>
          <p:cNvPr id="6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8897" y="1869353"/>
            <a:ext cx="816928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>REPORTE DE </a:t>
            </a:r>
            <a:r>
              <a:rPr lang="es-PE" sz="36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RESULTADOS GENERALES:</a:t>
            </a:r>
          </a:p>
          <a:p>
            <a:pPr algn="r"/>
            <a:r>
              <a:rPr lang="es-PE" sz="40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/>
            </a:r>
            <a:br>
              <a:rPr lang="es-PE" sz="4000" b="1" dirty="0">
                <a:solidFill>
                  <a:srgbClr val="00955E"/>
                </a:solidFill>
                <a:latin typeface="Futura Std Book" panose="020B0502020204020303" pitchFamily="34" charset="0"/>
              </a:rPr>
            </a:br>
            <a:r>
              <a:rPr lang="es-PE" sz="28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>2.1 </a:t>
            </a:r>
            <a:r>
              <a:rPr lang="es-PE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 </a:t>
            </a:r>
            <a:r>
              <a:rPr lang="es-P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NPS POR </a:t>
            </a:r>
            <a:r>
              <a:rPr lang="es-P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CADENA</a:t>
            </a:r>
          </a:p>
          <a:p>
            <a:pPr algn="r"/>
            <a:r>
              <a:rPr lang="es-PE" sz="28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>2.2 </a:t>
            </a:r>
            <a:r>
              <a:rPr lang="es-PE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 </a:t>
            </a:r>
            <a:r>
              <a:rPr lang="es-P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PROMOTORES </a:t>
            </a:r>
            <a:r>
              <a:rPr lang="es-P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VS DETRACTORES</a:t>
            </a:r>
          </a:p>
          <a:p>
            <a:pPr algn="r"/>
            <a:r>
              <a:rPr lang="es-PE" sz="2800" b="1" dirty="0">
                <a:solidFill>
                  <a:srgbClr val="00955E"/>
                </a:solidFill>
                <a:latin typeface="Futura Std Book" panose="020B0502020204020303" pitchFamily="34" charset="0"/>
              </a:rPr>
              <a:t>2.3 </a:t>
            </a:r>
            <a:r>
              <a:rPr lang="es-PE" sz="28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 </a:t>
            </a:r>
            <a:r>
              <a:rPr lang="es-P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NPS</a:t>
            </a:r>
            <a:r>
              <a:rPr lang="es-PE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 </a:t>
            </a:r>
            <a:r>
              <a:rPr lang="es-PE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utura Std Book" panose="020B0502020204020303" pitchFamily="34" charset="0"/>
              </a:rPr>
              <a:t>EVOLUTIVO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  <a:latin typeface="Futura Std Book" panose="020B05020202040203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418" y="76200"/>
            <a:ext cx="1815735" cy="435347"/>
          </a:xfrm>
          <a:prstGeom prst="rect">
            <a:avLst/>
          </a:prstGeom>
        </p:spPr>
      </p:pic>
      <p:sp>
        <p:nvSpPr>
          <p:cNvPr id="14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224901"/>
              </p:ext>
            </p:extLst>
          </p:nvPr>
        </p:nvGraphicFramePr>
        <p:xfrm>
          <a:off x="304799" y="1389738"/>
          <a:ext cx="11582400" cy="366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714500" y="777562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2.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1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RESULTADOS NPS </a:t>
            </a:r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POR </a:t>
            </a:r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CADENA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pic>
        <p:nvPicPr>
          <p:cNvPr id="8" name="Picture 12" descr="Image result for logo supermercados tottu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184015" y="3502301"/>
            <a:ext cx="1256250" cy="3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logo supermercados wo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042261">
            <a:off x="2273520" y="3230732"/>
            <a:ext cx="622353" cy="62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logo supermercados vivanda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966" y1="53191" x2="40966" y2="53191"/>
                        <a14:foregroundMark x1="44328" y1="11702" x2="44328" y2="11702"/>
                        <a14:foregroundMark x1="53151" y1="9574" x2="53151" y2="9574"/>
                        <a14:foregroundMark x1="15966" y1="70922" x2="15966" y2="70922"/>
                        <a14:foregroundMark x1="22479" y1="74113" x2="22479" y2="74113"/>
                        <a14:foregroundMark x1="22269" y1="62411" x2="22269" y2="62411"/>
                        <a14:foregroundMark x1="30252" y1="76950" x2="30252" y2="76950"/>
                        <a14:foregroundMark x1="50420" y1="77305" x2="50420" y2="77305"/>
                        <a14:foregroundMark x1="56933" y1="75177" x2="56933" y2="75177"/>
                        <a14:foregroundMark x1="70378" y1="78369" x2="70378" y2="78369"/>
                        <a14:foregroundMark x1="85714" y1="79433" x2="85714" y2="794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767682" y="3290728"/>
            <a:ext cx="850750" cy="503603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11" name="Picture 8" descr="Image result for logo supermercados plaza vea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369" t="21207" b="29308"/>
          <a:stretch/>
        </p:blipFill>
        <p:spPr bwMode="auto">
          <a:xfrm rot="16200000">
            <a:off x="3384473" y="3403344"/>
            <a:ext cx="1142284" cy="569903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 CuadroTexto"/>
          <p:cNvSpPr txBox="1"/>
          <p:nvPr/>
        </p:nvSpPr>
        <p:spPr>
          <a:xfrm>
            <a:off x="0" y="6531508"/>
            <a:ext cx="121919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2020 ( Noviembre - Diciembre  2020 )</a:t>
            </a:r>
            <a:endParaRPr lang="es-P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25309"/>
            <a:ext cx="1368000" cy="31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2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066159" y="3391618"/>
            <a:ext cx="648573" cy="504000"/>
          </a:xfrm>
          <a:prstGeom prst="rect">
            <a:avLst/>
          </a:prstGeom>
        </p:spPr>
      </p:pic>
      <p:pic>
        <p:nvPicPr>
          <p:cNvPr id="2058" name="Picture 10" descr="https://encrypted-tbn0.gstatic.com/images?q=tbn:ANd9GcS3IqOWFK8p8o-0cqjJXA9UiKHWqTguq2A2Jw&amp;usqp=CAU"/>
          <p:cNvPicPr>
            <a:picLocks noChangeAspect="1" noChangeArrowheads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069" r="18381"/>
          <a:stretch/>
        </p:blipFill>
        <p:spPr bwMode="auto">
          <a:xfrm rot="16200000">
            <a:off x="9240511" y="3227116"/>
            <a:ext cx="925792" cy="5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logo supermercados metro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7838087" y="3198613"/>
            <a:ext cx="743813" cy="73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592434" y="3567445"/>
            <a:ext cx="820079" cy="3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25410" y="5827592"/>
            <a:ext cx="9408994" cy="73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7 Rectángulo"/>
          <p:cNvSpPr/>
          <p:nvPr/>
        </p:nvSpPr>
        <p:spPr>
          <a:xfrm>
            <a:off x="6416084" y="1624744"/>
            <a:ext cx="4731399" cy="42042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18 Rectángulo"/>
          <p:cNvSpPr/>
          <p:nvPr/>
        </p:nvSpPr>
        <p:spPr>
          <a:xfrm>
            <a:off x="1725410" y="1623368"/>
            <a:ext cx="4681494" cy="4204224"/>
          </a:xfrm>
          <a:prstGeom prst="rect">
            <a:avLst/>
          </a:prstGeom>
          <a:solidFill>
            <a:srgbClr val="FFD1D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19 CuadroTexto"/>
          <p:cNvSpPr txBox="1"/>
          <p:nvPr/>
        </p:nvSpPr>
        <p:spPr>
          <a:xfrm>
            <a:off x="3042069" y="1974682"/>
            <a:ext cx="155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D320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DETRACTORES</a:t>
            </a:r>
            <a:endParaRPr lang="es-PE" b="1" dirty="0">
              <a:solidFill>
                <a:srgbClr val="D320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0 CuadroTexto"/>
          <p:cNvSpPr txBox="1"/>
          <p:nvPr/>
        </p:nvSpPr>
        <p:spPr>
          <a:xfrm>
            <a:off x="8038389" y="1974682"/>
            <a:ext cx="155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8EBC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PROMOTORES</a:t>
            </a:r>
            <a:endParaRPr lang="es-PE" b="1" dirty="0">
              <a:solidFill>
                <a:srgbClr val="8EBC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" descr="Image result for detractor ico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5744" y="1759824"/>
            <a:ext cx="1101724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promoterS ic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4667" l="4889" r="100000">
                        <a14:foregroundMark x1="36444" y1="64889" x2="36444" y2="64889"/>
                        <a14:foregroundMark x1="35556" y1="44444" x2="35556" y2="44444"/>
                        <a14:foregroundMark x1="52889" y1="46667" x2="52889" y2="46667"/>
                        <a14:foregroundMark x1="71556" y1="79556" x2="71556" y2="79556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988" y="1482958"/>
            <a:ext cx="1554416" cy="155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2.</a:t>
            </a:r>
            <a:r>
              <a:rPr lang="es-PE" sz="3200" b="1" dirty="0">
                <a:solidFill>
                  <a:srgbClr val="00713D"/>
                </a:solidFill>
                <a:latin typeface="Futura Std Book" panose="020B0502020204020303" pitchFamily="34" charset="0"/>
              </a:rPr>
              <a:t>2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rgbClr val="00955E"/>
                </a:solidFill>
                <a:latin typeface="Futura Std Book" panose="020B0502020204020303" pitchFamily="34" charset="0"/>
              </a:rPr>
              <a:t>PROMOTORES VS DETRACTORES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6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24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711897"/>
              </p:ext>
            </p:extLst>
          </p:nvPr>
        </p:nvGraphicFramePr>
        <p:xfrm>
          <a:off x="1725410" y="1623368"/>
          <a:ext cx="9422074" cy="4330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5771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14500" y="777562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b="1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2.</a:t>
            </a:r>
            <a:r>
              <a:rPr lang="es-PE" sz="3200" b="1" dirty="0" smtClean="0">
                <a:solidFill>
                  <a:srgbClr val="00713D"/>
                </a:solidFill>
                <a:latin typeface="Futura Std Book" panose="020B0502020204020303" pitchFamily="34" charset="0"/>
              </a:rPr>
              <a:t>3</a:t>
            </a:r>
            <a:endParaRPr lang="es-PE" sz="3200" b="1" dirty="0">
              <a:solidFill>
                <a:srgbClr val="00713D"/>
              </a:solidFill>
              <a:latin typeface="Futura Std Book" panose="020B05020202040203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465255" y="783549"/>
            <a:ext cx="739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solidFill>
                  <a:srgbClr val="00955E"/>
                </a:solidFill>
                <a:latin typeface="Futura Std Book" panose="020B0502020204020303" pitchFamily="34" charset="0"/>
              </a:rPr>
              <a:t>NPS EVOLUTIVO</a:t>
            </a:r>
            <a:endParaRPr lang="es-PE" sz="2800" dirty="0">
              <a:solidFill>
                <a:srgbClr val="00955E"/>
              </a:solidFill>
              <a:latin typeface="Futura Std Book" panose="020B05020202040203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2474" y="567708"/>
            <a:ext cx="555402" cy="515881"/>
          </a:xfrm>
          <a:prstGeom prst="rect">
            <a:avLst/>
          </a:prstGeom>
        </p:spPr>
      </p:pic>
      <p:sp>
        <p:nvSpPr>
          <p:cNvPr id="16" name="1 CuadroTexto"/>
          <p:cNvSpPr txBox="1"/>
          <p:nvPr/>
        </p:nvSpPr>
        <p:spPr>
          <a:xfrm>
            <a:off x="0" y="6558804"/>
            <a:ext cx="12191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Resultados NPS 2021 ( Noviembre - Diciembre  2021 )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6" descr="https://lh4.googleusercontent.com/SYmz1Fc7N5V5qNlJw-TD7RJeHf6_iimriJt3JU5qQRv_EjIJykZKs_srL8CecFx61asulJwgDsdd-yfZ6B1Hz0sHMBMzDFNPeAH5jrC-OQ6TPl_isgRzcV2ODq_3rm84s3FEiJV7O7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54" y="6552605"/>
            <a:ext cx="125217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24"/>
          <p:cNvCxnSpPr/>
          <p:nvPr/>
        </p:nvCxnSpPr>
        <p:spPr>
          <a:xfrm flipH="1">
            <a:off x="0" y="6515784"/>
            <a:ext cx="12191999" cy="27296"/>
          </a:xfrm>
          <a:prstGeom prst="line">
            <a:avLst/>
          </a:prstGeom>
          <a:ln w="9525">
            <a:solidFill>
              <a:srgbClr val="009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768271"/>
              </p:ext>
            </p:extLst>
          </p:nvPr>
        </p:nvGraphicFramePr>
        <p:xfrm>
          <a:off x="1136469" y="1174976"/>
          <a:ext cx="9866005" cy="461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774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28363CA5F5EA41999A708B0317E1E7" ma:contentTypeVersion="12" ma:contentTypeDescription="Crear nuevo documento." ma:contentTypeScope="" ma:versionID="60bcc570a8a7561786442e63d1b9b6e3">
  <xsd:schema xmlns:xsd="http://www.w3.org/2001/XMLSchema" xmlns:xs="http://www.w3.org/2001/XMLSchema" xmlns:p="http://schemas.microsoft.com/office/2006/metadata/properties" xmlns:ns2="83ba2274-c817-496c-b259-b5062b0943ab" xmlns:ns3="71534cdd-d15f-4766-99be-2f0f69c2f086" targetNamespace="http://schemas.microsoft.com/office/2006/metadata/properties" ma:root="true" ma:fieldsID="a804f9a50f38a205ce52f8e78aa4ebef" ns2:_="" ns3:_="">
    <xsd:import namespace="83ba2274-c817-496c-b259-b5062b0943ab"/>
    <xsd:import namespace="71534cdd-d15f-4766-99be-2f0f69c2f0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ba2274-c817-496c-b259-b5062b0943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34cdd-d15f-4766-99be-2f0f69c2f0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8B9389-F139-4DDB-8D38-7B20E55247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F7F7C7-DD38-45DD-99FC-5FB869293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ba2274-c817-496c-b259-b5062b0943ab"/>
    <ds:schemaRef ds:uri="71534cdd-d15f-4766-99be-2f0f69c2f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89399E-7E5B-444E-B607-9266E5C4C872}">
  <ds:schemaRefs>
    <ds:schemaRef ds:uri="http://purl.org/dc/dcmitype/"/>
    <ds:schemaRef ds:uri="71534cdd-d15f-4766-99be-2f0f69c2f086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3ba2274-c817-496c-b259-b5062b0943a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793</Words>
  <Application>Microsoft Office PowerPoint</Application>
  <PresentationFormat>Panorámica</PresentationFormat>
  <Paragraphs>191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Futura Std Book</vt:lpstr>
      <vt:lpstr>Gilroy-Bold ☞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Marroquin</dc:creator>
  <cp:lastModifiedBy>Gerente Vivanda Dos de Mayo</cp:lastModifiedBy>
  <cp:revision>156</cp:revision>
  <dcterms:created xsi:type="dcterms:W3CDTF">2019-04-26T22:22:49Z</dcterms:created>
  <dcterms:modified xsi:type="dcterms:W3CDTF">2022-08-18T16:03:14Z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0x0101002728363CA5F5EA41999A708B0317E1E7</vt:lpwstr>
  </property>
</Properties>
</file>