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</a:pPr>
            <a:r>
              <a:rPr b="1" lang="en" sz="1400">
                <a:latin typeface="Lato"/>
                <a:ea typeface="Lato"/>
                <a:cs typeface="Lato"/>
                <a:sym typeface="Lato"/>
              </a:rPr>
              <a:t>No cloning states</a:t>
            </a:r>
            <a:endParaRPr b="1" sz="1400"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○"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Repetition codes work for classical bits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○"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Qubits cannot be replicated (would require looking at superposition)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</a:pPr>
            <a:r>
              <a:rPr b="1" lang="en" sz="1400">
                <a:latin typeface="Lato"/>
                <a:ea typeface="Lato"/>
                <a:cs typeface="Lato"/>
                <a:sym typeface="Lato"/>
              </a:rPr>
              <a:t>Errors are continuous	</a:t>
            </a:r>
            <a:endParaRPr b="1" sz="1400"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○"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Only bit flips can occur on classical bits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○"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Continuum of different errors can occur on qubits (for example, rotating state by any amount)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○"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Cannot determine exactly what error occurred (would require infinite resources) 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</a:pPr>
            <a:r>
              <a:rPr b="1" lang="en" sz="1400">
                <a:latin typeface="Lato"/>
                <a:ea typeface="Lato"/>
                <a:cs typeface="Lato"/>
                <a:sym typeface="Lato"/>
              </a:rPr>
              <a:t>Measurement destroys information</a:t>
            </a:r>
            <a:endParaRPr b="1" sz="1400"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○"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Can observe classical output before applying correction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○"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Cannot observe (measure) quantum data without collapsing state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Quantum Error Correction</a:t>
            </a:r>
            <a:endParaRPr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103275" y="3354500"/>
            <a:ext cx="3801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Philippe Noël, Alaisha Sharma, Nicolas Weninger</a:t>
            </a:r>
            <a:endParaRPr/>
          </a:p>
        </p:txBody>
      </p:sp>
      <p:sp>
        <p:nvSpPr>
          <p:cNvPr id="136" name="Shape 136"/>
          <p:cNvSpPr txBox="1"/>
          <p:nvPr>
            <p:ph idx="1" type="subTitle"/>
          </p:nvPr>
        </p:nvSpPr>
        <p:spPr>
          <a:xfrm>
            <a:off x="6999725" y="3763950"/>
            <a:ext cx="1750200" cy="6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 170 Final Project</a:t>
            </a:r>
            <a:endParaRPr/>
          </a:p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 May 2018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1297500" y="393750"/>
            <a:ext cx="74664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correction applied to </a:t>
            </a:r>
            <a:r>
              <a:rPr lang="en"/>
              <a:t>Deutsch</a:t>
            </a:r>
            <a:r>
              <a:rPr lang="en"/>
              <a:t>-Josza </a:t>
            </a:r>
            <a:endParaRPr/>
          </a:p>
        </p:txBody>
      </p:sp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8295" y="1102850"/>
            <a:ext cx="4407427" cy="2243299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Shape 198"/>
          <p:cNvSpPr/>
          <p:nvPr/>
        </p:nvSpPr>
        <p:spPr>
          <a:xfrm>
            <a:off x="4198825" y="3176675"/>
            <a:ext cx="268200" cy="462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Shape 199"/>
          <p:cNvPicPr preferRelativeResize="0"/>
          <p:nvPr/>
        </p:nvPicPr>
        <p:blipFill rotWithShape="1">
          <a:blip r:embed="rId4">
            <a:alphaModFix/>
          </a:blip>
          <a:srcRect b="0" l="0" r="24908" t="0"/>
          <a:stretch/>
        </p:blipFill>
        <p:spPr>
          <a:xfrm>
            <a:off x="3091564" y="3687550"/>
            <a:ext cx="2960875" cy="115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1297500" y="393750"/>
            <a:ext cx="74664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Quantum computing architecture</a:t>
            </a:r>
            <a:endParaRPr/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2600" y="1428575"/>
            <a:ext cx="5878800" cy="283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1297500" y="393750"/>
            <a:ext cx="74664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Quantum computing architecture</a:t>
            </a:r>
            <a:endParaRPr/>
          </a:p>
        </p:txBody>
      </p:sp>
      <p:pic>
        <p:nvPicPr>
          <p:cNvPr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938" y="1978949"/>
            <a:ext cx="7628123" cy="187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1297500" y="393750"/>
            <a:ext cx="74664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Modern error correction schemes</a:t>
            </a:r>
            <a:endParaRPr/>
          </a:p>
        </p:txBody>
      </p:sp>
      <p:sp>
        <p:nvSpPr>
          <p:cNvPr id="217" name="Shape 217"/>
          <p:cNvSpPr txBox="1"/>
          <p:nvPr/>
        </p:nvSpPr>
        <p:spPr>
          <a:xfrm>
            <a:off x="801525" y="1476475"/>
            <a:ext cx="4186200" cy="31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Assumptions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AutoNum type="arabicPeriod"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Perfect gate fidelity 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AutoNum type="arabicPeriod"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Specific error-prone channel location 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AutoNum type="arabicPeriod"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Only bit flip (X) and phase flip (Z) errors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lnSpc>
                <a:spcPct val="150000"/>
              </a:lnSpc>
              <a:spcBef>
                <a:spcPts val="1100"/>
              </a:spcBef>
              <a:spcAft>
                <a:spcPts val="70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Example: 3-qubit control circuit to detect bit flip (no errors introduced) run on IBMQ.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8" name="Shape 2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8724" y="1708525"/>
            <a:ext cx="3407825" cy="2414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9" name="Shape 219"/>
          <p:cNvCxnSpPr/>
          <p:nvPr/>
        </p:nvCxnSpPr>
        <p:spPr>
          <a:xfrm flipH="1">
            <a:off x="6185550" y="2083425"/>
            <a:ext cx="833700" cy="579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0" name="Shape 220"/>
          <p:cNvSpPr txBox="1"/>
          <p:nvPr/>
        </p:nvSpPr>
        <p:spPr>
          <a:xfrm>
            <a:off x="6556900" y="1781750"/>
            <a:ext cx="5013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Montserrat"/>
                <a:ea typeface="Montserrat"/>
                <a:cs typeface="Montserrat"/>
                <a:sym typeface="Montserrat"/>
              </a:rPr>
              <a:t>expected state</a:t>
            </a:r>
            <a:endParaRPr i="1"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Shape 221"/>
          <p:cNvSpPr txBox="1"/>
          <p:nvPr/>
        </p:nvSpPr>
        <p:spPr>
          <a:xfrm>
            <a:off x="6934000" y="2424450"/>
            <a:ext cx="5013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Montserrat"/>
                <a:ea typeface="Montserrat"/>
                <a:cs typeface="Montserrat"/>
                <a:sym typeface="Montserrat"/>
              </a:rPr>
              <a:t>quantum “noise”</a:t>
            </a:r>
            <a:endParaRPr i="1" sz="11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Modern error correction schemes</a:t>
            </a:r>
            <a:endParaRPr/>
          </a:p>
        </p:txBody>
      </p:sp>
      <p:sp>
        <p:nvSpPr>
          <p:cNvPr id="227" name="Shape 227"/>
          <p:cNvSpPr txBox="1"/>
          <p:nvPr/>
        </p:nvSpPr>
        <p:spPr>
          <a:xfrm>
            <a:off x="1234350" y="1409925"/>
            <a:ext cx="66753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Solution:</a:t>
            </a:r>
            <a:r>
              <a:rPr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Stabiliser Codes!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r>
              <a:rPr baseline="-25000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z </a:t>
            </a:r>
            <a:r>
              <a:rPr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|0⟩ = |0⟩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Generalisable to topological error correction codes in 2D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Surface code for bit and phase flips</a:t>
            </a:r>
            <a:endParaRPr/>
          </a:p>
        </p:txBody>
      </p:sp>
      <p:pic>
        <p:nvPicPr>
          <p:cNvPr id="233" name="Shape 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6525" y="1269175"/>
            <a:ext cx="4830952" cy="328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Looking Ahead</a:t>
            </a:r>
            <a:endParaRPr/>
          </a:p>
        </p:txBody>
      </p:sp>
      <p:sp>
        <p:nvSpPr>
          <p:cNvPr id="239" name="Shape 239"/>
          <p:cNvSpPr txBox="1"/>
          <p:nvPr/>
        </p:nvSpPr>
        <p:spPr>
          <a:xfrm>
            <a:off x="1234350" y="1409925"/>
            <a:ext cx="6675300" cy="13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0" name="Shape 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2525" y="1114025"/>
            <a:ext cx="4583902" cy="35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514450" y="229982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Thank you ES 170!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Basis in classical error correction</a:t>
            </a:r>
            <a:endParaRPr/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1064400" y="1151800"/>
            <a:ext cx="4131300" cy="3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General</a:t>
            </a:r>
            <a:r>
              <a:rPr lang="en" sz="1400"/>
              <a:t> idea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Message = bit sequence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Encode a message with some redundancy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Some of the message may be corrupted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Enough redundancy that original message is recoverable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Binary symmetric channel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0 → 000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1 → 111</a:t>
            </a:r>
            <a:endParaRPr sz="1400"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Because error probability </a:t>
            </a:r>
            <a:r>
              <a:rPr i="1" lang="en" sz="1400"/>
              <a:t>p</a:t>
            </a:r>
            <a:r>
              <a:rPr lang="en" sz="1400"/>
              <a:t> is small, only single bit likely to be flipped</a:t>
            </a:r>
            <a:endParaRPr sz="1400"/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6375" y="1988775"/>
            <a:ext cx="3156850" cy="206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with quantum error correction</a:t>
            </a:r>
            <a:endParaRPr/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1297500" y="1374175"/>
            <a:ext cx="7181700" cy="31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No cloning states</a:t>
            </a:r>
            <a:endParaRPr sz="1400"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Errors are continuous	</a:t>
            </a:r>
            <a:endParaRPr sz="1400"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Measurement destroys information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Encoding a logical qubit as 3 qubits</a:t>
            </a:r>
            <a:endParaRPr/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5174" y="1245963"/>
            <a:ext cx="3228975" cy="1619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663" y="1822237"/>
            <a:ext cx="4303725" cy="74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65187" y="3202837"/>
            <a:ext cx="3228975" cy="1495434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>
            <p:ph idx="1" type="body"/>
          </p:nvPr>
        </p:nvSpPr>
        <p:spPr>
          <a:xfrm>
            <a:off x="692625" y="2865125"/>
            <a:ext cx="43038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Single “logical” qubit mapped to three qubits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 sz="1400"/>
              <a:t>Quantum state is preserved (alpha and beta still unknown)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Redundancy introduced via duplication not repetition</a:t>
            </a:r>
            <a:endParaRPr sz="14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3-qubit error detection for bit flips</a:t>
            </a:r>
            <a:endParaRPr/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5998" y="1172500"/>
            <a:ext cx="4521450" cy="199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Shape 1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8675" y="3447150"/>
            <a:ext cx="5341649" cy="142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3-qubit error detection for phase flips</a:t>
            </a:r>
            <a:endParaRPr/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725" y="1802775"/>
            <a:ext cx="7550550" cy="200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4">
            <a:alphaModFix/>
          </a:blip>
          <a:srcRect b="45223" l="31200" r="63830" t="0"/>
          <a:stretch/>
        </p:blipFill>
        <p:spPr>
          <a:xfrm>
            <a:off x="4132450" y="1736950"/>
            <a:ext cx="439550" cy="2138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Encoding a logical qubit as 9 qubits</a:t>
            </a:r>
            <a:endParaRPr/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7275" y="1542225"/>
            <a:ext cx="2899200" cy="29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9975" y="1542226"/>
            <a:ext cx="4685337" cy="294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9-qubit error detection using ancilla qubits </a:t>
            </a:r>
            <a:endParaRPr/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5975" y="1169025"/>
            <a:ext cx="5541949" cy="35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1297500" y="393750"/>
            <a:ext cx="74664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9-qubit error detection without ancilla qubits </a:t>
            </a:r>
            <a:endParaRPr/>
          </a:p>
        </p:txBody>
      </p:sp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6761" y="1307850"/>
            <a:ext cx="6341177" cy="322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