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General idea</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Message = bit sequence</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Encode a message with some redundancy</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Some of the message may be corrupted</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Enough redundancy that original message is recoverable</a:t>
            </a:r>
            <a:endParaRPr sz="1400">
              <a:latin typeface="Lato"/>
              <a:ea typeface="Lato"/>
              <a:cs typeface="Lato"/>
              <a:sym typeface="Lato"/>
            </a:endParaRPr>
          </a:p>
          <a:p>
            <a:pPr indent="-317500" lvl="0" marL="4572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Binary symmetric channel</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0 → 000</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1 → 111</a:t>
            </a:r>
            <a:endParaRPr sz="1400">
              <a:latin typeface="Lato"/>
              <a:ea typeface="Lato"/>
              <a:cs typeface="Lato"/>
              <a:sym typeface="Lato"/>
            </a:endParaRPr>
          </a:p>
          <a:p>
            <a:pPr indent="-317500" lvl="1" marL="914400" rtl="0">
              <a:lnSpc>
                <a:spcPct val="115000"/>
              </a:lnSpc>
              <a:spcBef>
                <a:spcPts val="0"/>
              </a:spcBef>
              <a:spcAft>
                <a:spcPts val="0"/>
              </a:spcAft>
              <a:buClr>
                <a:srgbClr val="000000"/>
              </a:buClr>
              <a:buSzPts val="1400"/>
              <a:buFont typeface="Lato"/>
              <a:buChar char="○"/>
            </a:pPr>
            <a:r>
              <a:rPr lang="en" sz="1400">
                <a:latin typeface="Lato"/>
                <a:ea typeface="Lato"/>
                <a:cs typeface="Lato"/>
                <a:sym typeface="Lato"/>
              </a:rPr>
              <a:t>Small error probability </a:t>
            </a:r>
            <a:r>
              <a:rPr i="1" lang="en" sz="1400">
                <a:latin typeface="Lato"/>
                <a:ea typeface="Lato"/>
                <a:cs typeface="Lato"/>
                <a:sym typeface="Lato"/>
              </a:rPr>
              <a:t>p</a:t>
            </a:r>
            <a:r>
              <a:rPr lang="en" sz="1400">
                <a:latin typeface="Lato"/>
                <a:ea typeface="Lato"/>
                <a:cs typeface="Lato"/>
                <a:sym typeface="Lato"/>
              </a:rPr>
              <a:t> means that only one bit likely to be flipped</a:t>
            </a:r>
            <a:endParaRPr sz="1400">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rgbClr val="000000"/>
              </a:buClr>
              <a:buSzPts val="1100"/>
              <a:buFont typeface="Lato"/>
              <a:buChar char="●"/>
            </a:pPr>
            <a:r>
              <a:rPr b="1" lang="en">
                <a:latin typeface="Lato"/>
                <a:ea typeface="Lato"/>
                <a:cs typeface="Lato"/>
                <a:sym typeface="Lato"/>
              </a:rPr>
              <a:t>No cloning states</a:t>
            </a:r>
            <a:endParaRPr b="1">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Repetition codes work for classical bits</a:t>
            </a:r>
            <a:endParaRPr>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Qubits cannot be replicated (would require looking at superposition)</a:t>
            </a:r>
            <a:endParaRPr>
              <a:latin typeface="Lato"/>
              <a:ea typeface="Lato"/>
              <a:cs typeface="Lato"/>
              <a:sym typeface="Lato"/>
            </a:endParaRPr>
          </a:p>
          <a:p>
            <a:pPr indent="-298450" lvl="0" marL="457200" rtl="0">
              <a:lnSpc>
                <a:spcPct val="115000"/>
              </a:lnSpc>
              <a:spcBef>
                <a:spcPts val="0"/>
              </a:spcBef>
              <a:spcAft>
                <a:spcPts val="0"/>
              </a:spcAft>
              <a:buClr>
                <a:srgbClr val="000000"/>
              </a:buClr>
              <a:buSzPts val="1100"/>
              <a:buFont typeface="Lato"/>
              <a:buChar char="●"/>
            </a:pPr>
            <a:r>
              <a:rPr b="1" lang="en">
                <a:latin typeface="Lato"/>
                <a:ea typeface="Lato"/>
                <a:cs typeface="Lato"/>
                <a:sym typeface="Lato"/>
              </a:rPr>
              <a:t>Errors are continuous	</a:t>
            </a:r>
            <a:endParaRPr b="1">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Only bit flips can occur on classical bits</a:t>
            </a:r>
            <a:endParaRPr>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Continuum of different errors can occur on qubits (for example, rotating state by any amount)</a:t>
            </a:r>
            <a:endParaRPr>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Cannot determine exactly what error occurred (would require infinite resources) </a:t>
            </a:r>
            <a:endParaRPr>
              <a:latin typeface="Lato"/>
              <a:ea typeface="Lato"/>
              <a:cs typeface="Lato"/>
              <a:sym typeface="Lato"/>
            </a:endParaRPr>
          </a:p>
          <a:p>
            <a:pPr indent="-298450" lvl="0" marL="457200" rtl="0">
              <a:lnSpc>
                <a:spcPct val="115000"/>
              </a:lnSpc>
              <a:spcBef>
                <a:spcPts val="0"/>
              </a:spcBef>
              <a:spcAft>
                <a:spcPts val="0"/>
              </a:spcAft>
              <a:buClr>
                <a:srgbClr val="000000"/>
              </a:buClr>
              <a:buSzPts val="1100"/>
              <a:buFont typeface="Lato"/>
              <a:buChar char="●"/>
            </a:pPr>
            <a:r>
              <a:rPr b="1" lang="en">
                <a:latin typeface="Lato"/>
                <a:ea typeface="Lato"/>
                <a:cs typeface="Lato"/>
                <a:sym typeface="Lato"/>
              </a:rPr>
              <a:t>Measurement destroys information</a:t>
            </a:r>
            <a:endParaRPr b="1">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Can observe classical output before applying correction</a:t>
            </a:r>
            <a:endParaRPr>
              <a:latin typeface="Lato"/>
              <a:ea typeface="Lato"/>
              <a:cs typeface="Lato"/>
              <a:sym typeface="Lato"/>
            </a:endParaRPr>
          </a:p>
          <a:p>
            <a:pPr indent="-298450" lvl="1" marL="914400" rtl="0">
              <a:lnSpc>
                <a:spcPct val="115000"/>
              </a:lnSpc>
              <a:spcBef>
                <a:spcPts val="0"/>
              </a:spcBef>
              <a:spcAft>
                <a:spcPts val="0"/>
              </a:spcAft>
              <a:buClr>
                <a:srgbClr val="000000"/>
              </a:buClr>
              <a:buSzPts val="1100"/>
              <a:buFont typeface="Lato"/>
              <a:buChar char="○"/>
            </a:pPr>
            <a:r>
              <a:rPr lang="en">
                <a:latin typeface="Lato"/>
                <a:ea typeface="Lato"/>
                <a:cs typeface="Lato"/>
                <a:sym typeface="Lato"/>
              </a:rPr>
              <a:t>Cannot observe (measure) quantum data without collapsing state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Lato"/>
                <a:ea typeface="Lato"/>
                <a:cs typeface="Lato"/>
                <a:sym typeface="Lato"/>
              </a:rPr>
              <a:t>We </a:t>
            </a:r>
            <a:r>
              <a:rPr b="1" lang="en">
                <a:latin typeface="Lato"/>
                <a:ea typeface="Lato"/>
                <a:cs typeface="Lato"/>
                <a:sym typeface="Lato"/>
              </a:rPr>
              <a:t>encode the state of the logical qubit</a:t>
            </a:r>
            <a:r>
              <a:rPr lang="en">
                <a:latin typeface="Lato"/>
                <a:ea typeface="Lato"/>
                <a:cs typeface="Lato"/>
                <a:sym typeface="Lato"/>
              </a:rPr>
              <a:t> as shown above, and then </a:t>
            </a:r>
            <a:r>
              <a:rPr b="1" lang="en">
                <a:latin typeface="Lato"/>
                <a:ea typeface="Lato"/>
                <a:cs typeface="Lato"/>
                <a:sym typeface="Lato"/>
              </a:rPr>
              <a:t>detect for a bit flip error</a:t>
            </a:r>
            <a:r>
              <a:rPr lang="en">
                <a:latin typeface="Lato"/>
                <a:ea typeface="Lato"/>
                <a:cs typeface="Lato"/>
                <a:sym typeface="Lato"/>
              </a:rPr>
              <a:t> using the ancillary qubits. This error detection scheme</a:t>
            </a:r>
            <a:r>
              <a:rPr b="1" lang="en">
                <a:latin typeface="Lato"/>
                <a:ea typeface="Lato"/>
                <a:cs typeface="Lato"/>
                <a:sym typeface="Lato"/>
              </a:rPr>
              <a:t> assumes that errors only occur after encoding</a:t>
            </a:r>
            <a:r>
              <a:rPr lang="en">
                <a:latin typeface="Lato"/>
                <a:ea typeface="Lato"/>
                <a:cs typeface="Lato"/>
                <a:sym typeface="Lato"/>
              </a:rPr>
              <a:t> (in other words, the </a:t>
            </a:r>
            <a:r>
              <a:rPr b="1" lang="en">
                <a:latin typeface="Lato"/>
                <a:ea typeface="Lato"/>
                <a:cs typeface="Lato"/>
                <a:sym typeface="Lato"/>
              </a:rPr>
              <a:t>encoding is perfect</a:t>
            </a:r>
            <a:r>
              <a:rPr lang="en">
                <a:latin typeface="Lato"/>
                <a:ea typeface="Lato"/>
                <a:cs typeface="Lato"/>
                <a:sym typeface="Lato"/>
              </a:rPr>
              <a:t>) and that </a:t>
            </a:r>
            <a:r>
              <a:rPr b="1" lang="en">
                <a:latin typeface="Lato"/>
                <a:ea typeface="Lato"/>
                <a:cs typeface="Lato"/>
                <a:sym typeface="Lato"/>
              </a:rPr>
              <a:t>any error is a single bit flip</a:t>
            </a:r>
            <a:r>
              <a:rPr lang="en">
                <a:latin typeface="Lato"/>
                <a:ea typeface="Lato"/>
                <a:cs typeface="Lato"/>
                <a:sym typeface="Lato"/>
              </a:rPr>
              <a:t> on exactly one of the non-ancillary qubits. </a:t>
            </a:r>
            <a:endParaRPr>
              <a:latin typeface="Lato"/>
              <a:ea typeface="Lato"/>
              <a:cs typeface="Lato"/>
              <a:sym typeface="Lato"/>
            </a:endParaRPr>
          </a:p>
          <a:p>
            <a:pPr indent="0" lvl="0" marL="0">
              <a:spcBef>
                <a:spcPts val="0"/>
              </a:spcBef>
              <a:spcAft>
                <a:spcPts val="0"/>
              </a:spcAft>
              <a:buNone/>
            </a:pPr>
            <a:r>
              <a:t/>
            </a:r>
            <a:endParaRPr>
              <a:latin typeface="Lato"/>
              <a:ea typeface="Lato"/>
              <a:cs typeface="Lato"/>
              <a:sym typeface="Lato"/>
            </a:endParaRPr>
          </a:p>
          <a:p>
            <a:pPr indent="0" lvl="0" marL="0">
              <a:spcBef>
                <a:spcPts val="0"/>
              </a:spcBef>
              <a:spcAft>
                <a:spcPts val="0"/>
              </a:spcAft>
              <a:buNone/>
            </a:pPr>
            <a:r>
              <a:rPr lang="en">
                <a:latin typeface="Lato"/>
                <a:ea typeface="Lato"/>
                <a:cs typeface="Lato"/>
                <a:sym typeface="Lato"/>
              </a:rPr>
              <a:t>This circuit is identical to the one above, except we </a:t>
            </a:r>
            <a:r>
              <a:rPr b="1" lang="en">
                <a:latin typeface="Lato"/>
                <a:ea typeface="Lato"/>
                <a:cs typeface="Lato"/>
                <a:sym typeface="Lato"/>
              </a:rPr>
              <a:t>artificially introduce a bit flip error</a:t>
            </a:r>
            <a:r>
              <a:rPr lang="en">
                <a:latin typeface="Lato"/>
                <a:ea typeface="Lato"/>
                <a:cs typeface="Lato"/>
                <a:sym typeface="Lato"/>
              </a:rPr>
              <a:t> on each of the three non-ancillary qubits </a:t>
            </a:r>
            <a:r>
              <a:rPr b="1" lang="en">
                <a:latin typeface="Lato"/>
                <a:ea typeface="Lato"/>
                <a:cs typeface="Lato"/>
                <a:sym typeface="Lato"/>
              </a:rPr>
              <a:t>one at a time</a:t>
            </a:r>
            <a:r>
              <a:rPr lang="en">
                <a:latin typeface="Lato"/>
                <a:ea typeface="Lato"/>
                <a:cs typeface="Lato"/>
                <a:sym typeface="Lato"/>
              </a:rPr>
              <a:t> to show that the error detection is working correctly. An </a:t>
            </a:r>
            <a:r>
              <a:rPr b="1" lang="en">
                <a:latin typeface="Lato"/>
                <a:ea typeface="Lato"/>
                <a:cs typeface="Lato"/>
                <a:sym typeface="Lato"/>
              </a:rPr>
              <a:t>error on the first qubit </a:t>
            </a:r>
            <a:r>
              <a:rPr lang="en">
                <a:latin typeface="Lato"/>
                <a:ea typeface="Lato"/>
                <a:cs typeface="Lato"/>
                <a:sym typeface="Lato"/>
              </a:rPr>
              <a:t>will flip both ancillary qubits; an </a:t>
            </a:r>
            <a:r>
              <a:rPr b="1" lang="en">
                <a:latin typeface="Lato"/>
                <a:ea typeface="Lato"/>
                <a:cs typeface="Lato"/>
                <a:sym typeface="Lato"/>
              </a:rPr>
              <a:t>error on the second qubit</a:t>
            </a:r>
            <a:r>
              <a:rPr lang="en">
                <a:latin typeface="Lato"/>
                <a:ea typeface="Lato"/>
                <a:cs typeface="Lato"/>
                <a:sym typeface="Lato"/>
              </a:rPr>
              <a:t> will flip only the first ancillary qubit; and an </a:t>
            </a:r>
            <a:r>
              <a:rPr b="1" lang="en">
                <a:latin typeface="Lato"/>
                <a:ea typeface="Lato"/>
                <a:cs typeface="Lato"/>
                <a:sym typeface="Lato"/>
              </a:rPr>
              <a:t>error on the third qubit </a:t>
            </a:r>
            <a:r>
              <a:rPr lang="en">
                <a:latin typeface="Lato"/>
                <a:ea typeface="Lato"/>
                <a:cs typeface="Lato"/>
                <a:sym typeface="Lato"/>
              </a:rPr>
              <a:t>will flip only the second ancillary qubit.</a:t>
            </a:r>
            <a:endParaRPr>
              <a:latin typeface="Lato"/>
              <a:ea typeface="Lato"/>
              <a:cs typeface="Lato"/>
              <a:sym typeface="Lato"/>
            </a:endParaRPr>
          </a:p>
          <a:p>
            <a:pPr indent="0" lvl="0" marL="0">
              <a:spcBef>
                <a:spcPts val="0"/>
              </a:spcBef>
              <a:spcAft>
                <a:spcPts val="0"/>
              </a:spcAft>
              <a:buNone/>
            </a:pPr>
            <a:r>
              <a:t/>
            </a:r>
            <a:endParaRPr>
              <a:latin typeface="Lato"/>
              <a:ea typeface="Lato"/>
              <a:cs typeface="Lato"/>
              <a:sym typeface="Lato"/>
            </a:endParaRPr>
          </a:p>
          <a:p>
            <a:pPr indent="0" lvl="0" marL="0">
              <a:spcBef>
                <a:spcPts val="0"/>
              </a:spcBef>
              <a:spcAft>
                <a:spcPts val="0"/>
              </a:spcAft>
              <a:buNone/>
            </a:pPr>
            <a:r>
              <a:rPr lang="en">
                <a:latin typeface="Lato"/>
                <a:ea typeface="Lato"/>
                <a:cs typeface="Lato"/>
                <a:sym typeface="Lato"/>
              </a:rPr>
              <a:t>Now in addition to detecting single bit flip errors, this circuit </a:t>
            </a:r>
            <a:r>
              <a:rPr b="1" lang="en">
                <a:latin typeface="Lato"/>
                <a:ea typeface="Lato"/>
                <a:cs typeface="Lato"/>
                <a:sym typeface="Lato"/>
              </a:rPr>
              <a:t>adds a set of gates that apply a corrective operation</a:t>
            </a:r>
            <a:r>
              <a:rPr lang="en">
                <a:latin typeface="Lato"/>
                <a:ea typeface="Lato"/>
                <a:cs typeface="Lato"/>
                <a:sym typeface="Lato"/>
              </a:rPr>
              <a:t>. Based on which ancillary qubits were flipped, we theoretically know exactly on which qubit the error occured. Therefore we can </a:t>
            </a:r>
            <a:r>
              <a:rPr b="1" lang="en">
                <a:latin typeface="Lato"/>
                <a:ea typeface="Lato"/>
                <a:cs typeface="Lato"/>
                <a:sym typeface="Lato"/>
              </a:rPr>
              <a:t>use CNOT gates to correct the second and third qubits</a:t>
            </a:r>
            <a:r>
              <a:rPr lang="en">
                <a:latin typeface="Lato"/>
                <a:ea typeface="Lato"/>
                <a:cs typeface="Lato"/>
                <a:sym typeface="Lato"/>
              </a:rPr>
              <a:t> (because only one ancillary qubit is flipped in either case) and</a:t>
            </a:r>
            <a:r>
              <a:rPr b="1" lang="en">
                <a:latin typeface="Lato"/>
                <a:ea typeface="Lato"/>
                <a:cs typeface="Lato"/>
                <a:sym typeface="Lato"/>
              </a:rPr>
              <a:t> double CNOT gates to correct the first qubit </a:t>
            </a:r>
            <a:r>
              <a:rPr lang="en">
                <a:latin typeface="Lato"/>
                <a:ea typeface="Lato"/>
                <a:cs typeface="Lato"/>
                <a:sym typeface="Lato"/>
              </a:rPr>
              <a:t>(because both ancillary qubits are flipped in this case).</a:t>
            </a:r>
            <a:endParaRPr>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Lato"/>
                <a:ea typeface="Lato"/>
                <a:cs typeface="Lato"/>
                <a:sym typeface="Lato"/>
              </a:rPr>
              <a:t>We encode the state of the logical qubit as shown above, except apply a Hadamard gate first to create an arbitrary state. This is because a phase flip applied to the 0 state yields the 0 state again so it would be a trivial error. We then detect for a phase flip error using the ancillary qubits (a phase flip in the binary basis is equivalent to a bit flip in the Hadamard basis). Again this error detection scheme assumes that errors only occur after encoding (in other words, the encoding is perfect) and that any error is a single phase flip on exactly one of the non-ancillary qubits. </a:t>
            </a:r>
            <a:endParaRPr>
              <a:latin typeface="Lato"/>
              <a:ea typeface="Lato"/>
              <a:cs typeface="Lato"/>
              <a:sym typeface="Lato"/>
            </a:endParaRPr>
          </a:p>
          <a:p>
            <a:pPr indent="0" lvl="0" marL="0">
              <a:spcBef>
                <a:spcPts val="0"/>
              </a:spcBef>
              <a:spcAft>
                <a:spcPts val="0"/>
              </a:spcAft>
              <a:buNone/>
            </a:pPr>
            <a:r>
              <a:t/>
            </a:r>
            <a:endParaRPr>
              <a:latin typeface="Lato"/>
              <a:ea typeface="Lato"/>
              <a:cs typeface="Lato"/>
              <a:sym typeface="Lato"/>
            </a:endParaRPr>
          </a:p>
          <a:p>
            <a:pPr indent="0" lvl="0" marL="0" rtl="0">
              <a:spcBef>
                <a:spcPts val="0"/>
              </a:spcBef>
              <a:spcAft>
                <a:spcPts val="0"/>
              </a:spcAft>
              <a:buNone/>
            </a:pPr>
            <a:r>
              <a:rPr lang="en">
                <a:latin typeface="Lato"/>
                <a:ea typeface="Lato"/>
                <a:cs typeface="Lato"/>
                <a:sym typeface="Lato"/>
              </a:rPr>
              <a:t>Now in addition to detecting single bit flip errors, this circuit adds a set of gates that apply a corrective operation. Instead of changing to the Hadamard basis and then applying a bit flip (X gate) we just apply a phase flip in the binary basis (Z gate), so we can then use CNOT gates to correct the error. Based on which ancillary qubits were flipped, we theoretically know exactly on which qubit the error occured. The error correction process here is identical to the bit flip circuit, except we wrap each CNOT gate in Hadamard gates. This makes the gates behave like controlled Z gates.</a:t>
            </a:r>
            <a:endParaRPr>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Quantum Error Correction</a:t>
            </a:r>
            <a:endParaRPr/>
          </a:p>
        </p:txBody>
      </p:sp>
      <p:sp>
        <p:nvSpPr>
          <p:cNvPr id="135" name="Shape 135"/>
          <p:cNvSpPr txBox="1"/>
          <p:nvPr>
            <p:ph idx="1" type="subTitle"/>
          </p:nvPr>
        </p:nvSpPr>
        <p:spPr>
          <a:xfrm>
            <a:off x="5103275" y="3354500"/>
            <a:ext cx="3801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Philippe Noël, Alaisha Sharma, Nicolas Weninger</a:t>
            </a:r>
            <a:endParaRPr/>
          </a:p>
        </p:txBody>
      </p:sp>
      <p:sp>
        <p:nvSpPr>
          <p:cNvPr id="136" name="Shape 136"/>
          <p:cNvSpPr txBox="1"/>
          <p:nvPr>
            <p:ph idx="1" type="subTitle"/>
          </p:nvPr>
        </p:nvSpPr>
        <p:spPr>
          <a:xfrm>
            <a:off x="6999725" y="3763950"/>
            <a:ext cx="1750200" cy="6207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a:t>ES 170 Final Project</a:t>
            </a:r>
            <a:endParaRPr/>
          </a:p>
          <a:p>
            <a:pPr indent="0" lvl="0" marL="0" algn="r">
              <a:spcBef>
                <a:spcPts val="0"/>
              </a:spcBef>
              <a:spcAft>
                <a:spcPts val="0"/>
              </a:spcAft>
              <a:buNone/>
            </a:pPr>
            <a:r>
              <a:t/>
            </a:r>
            <a:endParaRPr/>
          </a:p>
          <a:p>
            <a:pPr indent="0" lvl="0" marL="0" algn="r">
              <a:spcBef>
                <a:spcPts val="0"/>
              </a:spcBef>
              <a:spcAft>
                <a:spcPts val="0"/>
              </a:spcAft>
              <a:buNone/>
            </a:pPr>
            <a:r>
              <a:rPr lang="en"/>
              <a:t>10 May 2018</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4664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correction applied to </a:t>
            </a:r>
            <a:r>
              <a:rPr lang="en"/>
              <a:t>Deutsch</a:t>
            </a:r>
            <a:r>
              <a:rPr lang="en"/>
              <a:t>-Josza </a:t>
            </a:r>
            <a:endParaRPr/>
          </a:p>
        </p:txBody>
      </p:sp>
      <p:pic>
        <p:nvPicPr>
          <p:cNvPr id="198" name="Shape 198"/>
          <p:cNvPicPr preferRelativeResize="0"/>
          <p:nvPr/>
        </p:nvPicPr>
        <p:blipFill>
          <a:blip r:embed="rId3">
            <a:alphaModFix/>
          </a:blip>
          <a:stretch>
            <a:fillRect/>
          </a:stretch>
        </p:blipFill>
        <p:spPr>
          <a:xfrm>
            <a:off x="2368295" y="1102850"/>
            <a:ext cx="4407427" cy="2243299"/>
          </a:xfrm>
          <a:prstGeom prst="rect">
            <a:avLst/>
          </a:prstGeom>
          <a:noFill/>
          <a:ln>
            <a:noFill/>
          </a:ln>
        </p:spPr>
      </p:pic>
      <p:sp>
        <p:nvSpPr>
          <p:cNvPr id="199" name="Shape 199"/>
          <p:cNvSpPr/>
          <p:nvPr/>
        </p:nvSpPr>
        <p:spPr>
          <a:xfrm>
            <a:off x="4198825" y="3176675"/>
            <a:ext cx="268200" cy="4620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00" name="Shape 200"/>
          <p:cNvPicPr preferRelativeResize="0"/>
          <p:nvPr/>
        </p:nvPicPr>
        <p:blipFill rotWithShape="1">
          <a:blip r:embed="rId4">
            <a:alphaModFix/>
          </a:blip>
          <a:srcRect b="0" l="0" r="24908" t="0"/>
          <a:stretch/>
        </p:blipFill>
        <p:spPr>
          <a:xfrm>
            <a:off x="3091564" y="3687550"/>
            <a:ext cx="2960875" cy="115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297500" y="393750"/>
            <a:ext cx="74664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Quantum computing architecture</a:t>
            </a:r>
            <a:endParaRPr/>
          </a:p>
        </p:txBody>
      </p:sp>
      <p:pic>
        <p:nvPicPr>
          <p:cNvPr id="206" name="Shape 206"/>
          <p:cNvPicPr preferRelativeResize="0"/>
          <p:nvPr/>
        </p:nvPicPr>
        <p:blipFill>
          <a:blip r:embed="rId3">
            <a:alphaModFix/>
          </a:blip>
          <a:stretch>
            <a:fillRect/>
          </a:stretch>
        </p:blipFill>
        <p:spPr>
          <a:xfrm>
            <a:off x="1632600" y="1428575"/>
            <a:ext cx="5878800" cy="283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4664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Quantum computing architecture</a:t>
            </a:r>
            <a:endParaRPr/>
          </a:p>
        </p:txBody>
      </p:sp>
      <p:pic>
        <p:nvPicPr>
          <p:cNvPr id="212" name="Shape 212"/>
          <p:cNvPicPr preferRelativeResize="0"/>
          <p:nvPr/>
        </p:nvPicPr>
        <p:blipFill>
          <a:blip r:embed="rId3">
            <a:alphaModFix/>
          </a:blip>
          <a:stretch>
            <a:fillRect/>
          </a:stretch>
        </p:blipFill>
        <p:spPr>
          <a:xfrm>
            <a:off x="757938" y="1978949"/>
            <a:ext cx="7628123" cy="187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4664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Modern error correction schemes</a:t>
            </a:r>
            <a:endParaRPr/>
          </a:p>
        </p:txBody>
      </p:sp>
      <p:sp>
        <p:nvSpPr>
          <p:cNvPr id="218" name="Shape 218"/>
          <p:cNvSpPr txBox="1"/>
          <p:nvPr/>
        </p:nvSpPr>
        <p:spPr>
          <a:xfrm>
            <a:off x="801525" y="1476475"/>
            <a:ext cx="4186200" cy="316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100"/>
              </a:spcBef>
              <a:spcAft>
                <a:spcPts val="0"/>
              </a:spcAft>
              <a:buNone/>
            </a:pPr>
            <a:r>
              <a:rPr b="1" lang="en">
                <a:solidFill>
                  <a:schemeClr val="lt1"/>
                </a:solidFill>
                <a:latin typeface="Montserrat"/>
                <a:ea typeface="Montserrat"/>
                <a:cs typeface="Montserrat"/>
                <a:sym typeface="Montserrat"/>
              </a:rPr>
              <a:t>Assumptions</a:t>
            </a:r>
            <a:endParaRPr b="1">
              <a:solidFill>
                <a:schemeClr val="lt1"/>
              </a:solidFill>
              <a:latin typeface="Montserrat"/>
              <a:ea typeface="Montserrat"/>
              <a:cs typeface="Montserrat"/>
              <a:sym typeface="Montserrat"/>
            </a:endParaRPr>
          </a:p>
          <a:p>
            <a:pPr indent="-317500" lvl="0" marL="457200" rtl="0">
              <a:lnSpc>
                <a:spcPct val="150000"/>
              </a:lnSpc>
              <a:spcBef>
                <a:spcPts val="1100"/>
              </a:spcBef>
              <a:spcAft>
                <a:spcPts val="0"/>
              </a:spcAft>
              <a:buClr>
                <a:schemeClr val="lt1"/>
              </a:buClr>
              <a:buSzPts val="1400"/>
              <a:buFont typeface="Montserrat"/>
              <a:buAutoNum type="arabicPeriod"/>
            </a:pPr>
            <a:r>
              <a:rPr lang="en">
                <a:solidFill>
                  <a:schemeClr val="lt1"/>
                </a:solidFill>
                <a:latin typeface="Montserrat"/>
                <a:ea typeface="Montserrat"/>
                <a:cs typeface="Montserrat"/>
                <a:sym typeface="Montserrat"/>
              </a:rPr>
              <a:t>Perfect gate fidelity </a:t>
            </a:r>
            <a:endParaRPr>
              <a:solidFill>
                <a:schemeClr val="lt1"/>
              </a:solidFill>
              <a:latin typeface="Montserrat"/>
              <a:ea typeface="Montserrat"/>
              <a:cs typeface="Montserrat"/>
              <a:sym typeface="Montserrat"/>
            </a:endParaRPr>
          </a:p>
          <a:p>
            <a:pPr indent="-317500" lvl="0" marL="457200" rtl="0">
              <a:lnSpc>
                <a:spcPct val="150000"/>
              </a:lnSpc>
              <a:spcBef>
                <a:spcPts val="0"/>
              </a:spcBef>
              <a:spcAft>
                <a:spcPts val="0"/>
              </a:spcAft>
              <a:buClr>
                <a:schemeClr val="lt1"/>
              </a:buClr>
              <a:buSzPts val="1400"/>
              <a:buFont typeface="Montserrat"/>
              <a:buAutoNum type="arabicPeriod"/>
            </a:pPr>
            <a:r>
              <a:rPr lang="en">
                <a:solidFill>
                  <a:schemeClr val="lt1"/>
                </a:solidFill>
                <a:latin typeface="Montserrat"/>
                <a:ea typeface="Montserrat"/>
                <a:cs typeface="Montserrat"/>
                <a:sym typeface="Montserrat"/>
              </a:rPr>
              <a:t>Specific error-prone channel location </a:t>
            </a:r>
            <a:endParaRPr>
              <a:solidFill>
                <a:schemeClr val="lt1"/>
              </a:solidFill>
              <a:latin typeface="Montserrat"/>
              <a:ea typeface="Montserrat"/>
              <a:cs typeface="Montserrat"/>
              <a:sym typeface="Montserrat"/>
            </a:endParaRPr>
          </a:p>
          <a:p>
            <a:pPr indent="-317500" lvl="0" marL="457200" rtl="0">
              <a:lnSpc>
                <a:spcPct val="150000"/>
              </a:lnSpc>
              <a:spcBef>
                <a:spcPts val="0"/>
              </a:spcBef>
              <a:spcAft>
                <a:spcPts val="0"/>
              </a:spcAft>
              <a:buClr>
                <a:schemeClr val="lt1"/>
              </a:buClr>
              <a:buSzPts val="1400"/>
              <a:buFont typeface="Montserrat"/>
              <a:buAutoNum type="arabicPeriod"/>
            </a:pPr>
            <a:r>
              <a:rPr lang="en">
                <a:solidFill>
                  <a:schemeClr val="lt1"/>
                </a:solidFill>
                <a:latin typeface="Montserrat"/>
                <a:ea typeface="Montserrat"/>
                <a:cs typeface="Montserrat"/>
                <a:sym typeface="Montserrat"/>
              </a:rPr>
              <a:t>Only bit flip (X) and phase flip (Z) errors</a:t>
            </a:r>
            <a:endParaRPr>
              <a:solidFill>
                <a:schemeClr val="lt1"/>
              </a:solidFill>
              <a:latin typeface="Montserrat"/>
              <a:ea typeface="Montserrat"/>
              <a:cs typeface="Montserrat"/>
              <a:sym typeface="Montserrat"/>
            </a:endParaRPr>
          </a:p>
          <a:p>
            <a:pPr indent="0" lvl="0" marL="0" rtl="0">
              <a:lnSpc>
                <a:spcPct val="150000"/>
              </a:lnSpc>
              <a:spcBef>
                <a:spcPts val="1100"/>
              </a:spcBef>
              <a:spcAft>
                <a:spcPts val="0"/>
              </a:spcAft>
              <a:buNone/>
            </a:pPr>
            <a:r>
              <a:t/>
            </a:r>
            <a:endParaRPr>
              <a:solidFill>
                <a:schemeClr val="lt1"/>
              </a:solidFill>
              <a:latin typeface="Montserrat"/>
              <a:ea typeface="Montserrat"/>
              <a:cs typeface="Montserrat"/>
              <a:sym typeface="Montserrat"/>
            </a:endParaRPr>
          </a:p>
          <a:p>
            <a:pPr indent="0" lvl="0" marL="0" rtl="0">
              <a:lnSpc>
                <a:spcPct val="150000"/>
              </a:lnSpc>
              <a:spcBef>
                <a:spcPts val="1100"/>
              </a:spcBef>
              <a:spcAft>
                <a:spcPts val="700"/>
              </a:spcAft>
              <a:buNone/>
            </a:pPr>
            <a:r>
              <a:rPr lang="en">
                <a:solidFill>
                  <a:schemeClr val="lt1"/>
                </a:solidFill>
                <a:latin typeface="Montserrat"/>
                <a:ea typeface="Montserrat"/>
                <a:cs typeface="Montserrat"/>
                <a:sym typeface="Montserrat"/>
              </a:rPr>
              <a:t>Example: 3-qubit control circuit to detect bit flip (no errors introduced) run on IBMQ.</a:t>
            </a:r>
            <a:endParaRPr>
              <a:solidFill>
                <a:schemeClr val="lt1"/>
              </a:solidFill>
              <a:latin typeface="Montserrat"/>
              <a:ea typeface="Montserrat"/>
              <a:cs typeface="Montserrat"/>
              <a:sym typeface="Montserrat"/>
            </a:endParaRPr>
          </a:p>
        </p:txBody>
      </p:sp>
      <p:pic>
        <p:nvPicPr>
          <p:cNvPr id="219" name="Shape 219"/>
          <p:cNvPicPr preferRelativeResize="0"/>
          <p:nvPr/>
        </p:nvPicPr>
        <p:blipFill>
          <a:blip r:embed="rId3">
            <a:alphaModFix/>
          </a:blip>
          <a:stretch>
            <a:fillRect/>
          </a:stretch>
        </p:blipFill>
        <p:spPr>
          <a:xfrm>
            <a:off x="5278724" y="1708525"/>
            <a:ext cx="3407825" cy="2414925"/>
          </a:xfrm>
          <a:prstGeom prst="rect">
            <a:avLst/>
          </a:prstGeom>
          <a:noFill/>
          <a:ln>
            <a:noFill/>
          </a:ln>
        </p:spPr>
      </p:pic>
      <p:cxnSp>
        <p:nvCxnSpPr>
          <p:cNvPr id="220" name="Shape 220"/>
          <p:cNvCxnSpPr/>
          <p:nvPr/>
        </p:nvCxnSpPr>
        <p:spPr>
          <a:xfrm flipH="1">
            <a:off x="6185550" y="2083425"/>
            <a:ext cx="833700" cy="579900"/>
          </a:xfrm>
          <a:prstGeom prst="straightConnector1">
            <a:avLst/>
          </a:prstGeom>
          <a:noFill/>
          <a:ln cap="flat" cmpd="sng" w="28575">
            <a:solidFill>
              <a:srgbClr val="FF0000"/>
            </a:solidFill>
            <a:prstDash val="solid"/>
            <a:round/>
            <a:headEnd len="med" w="med" type="none"/>
            <a:tailEnd len="med" w="med" type="triangle"/>
          </a:ln>
        </p:spPr>
      </p:cxnSp>
      <p:sp>
        <p:nvSpPr>
          <p:cNvPr id="221" name="Shape 221"/>
          <p:cNvSpPr txBox="1"/>
          <p:nvPr/>
        </p:nvSpPr>
        <p:spPr>
          <a:xfrm>
            <a:off x="6556900" y="1781750"/>
            <a:ext cx="50130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100">
                <a:latin typeface="Montserrat"/>
                <a:ea typeface="Montserrat"/>
                <a:cs typeface="Montserrat"/>
                <a:sym typeface="Montserrat"/>
              </a:rPr>
              <a:t>expected state</a:t>
            </a:r>
            <a:endParaRPr i="1" sz="1100">
              <a:latin typeface="Montserrat"/>
              <a:ea typeface="Montserrat"/>
              <a:cs typeface="Montserrat"/>
              <a:sym typeface="Montserrat"/>
            </a:endParaRPr>
          </a:p>
        </p:txBody>
      </p:sp>
      <p:sp>
        <p:nvSpPr>
          <p:cNvPr id="222" name="Shape 222"/>
          <p:cNvSpPr txBox="1"/>
          <p:nvPr/>
        </p:nvSpPr>
        <p:spPr>
          <a:xfrm>
            <a:off x="6934000" y="2424450"/>
            <a:ext cx="5013000" cy="58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100">
                <a:latin typeface="Montserrat"/>
                <a:ea typeface="Montserrat"/>
                <a:cs typeface="Montserrat"/>
                <a:sym typeface="Montserrat"/>
              </a:rPr>
              <a:t>quantum “noise”</a:t>
            </a:r>
            <a:endParaRPr i="1" sz="11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Modern error correction schemes</a:t>
            </a:r>
            <a:endParaRPr/>
          </a:p>
        </p:txBody>
      </p:sp>
      <p:sp>
        <p:nvSpPr>
          <p:cNvPr id="228" name="Shape 228"/>
          <p:cNvSpPr txBox="1"/>
          <p:nvPr/>
        </p:nvSpPr>
        <p:spPr>
          <a:xfrm>
            <a:off x="1234350" y="1409925"/>
            <a:ext cx="6675300" cy="295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Solution:</a:t>
            </a:r>
            <a:r>
              <a:rPr lang="en" sz="2400">
                <a:solidFill>
                  <a:schemeClr val="lt1"/>
                </a:solidFill>
                <a:latin typeface="Montserrat"/>
                <a:ea typeface="Montserrat"/>
                <a:cs typeface="Montserrat"/>
                <a:sym typeface="Montserrat"/>
              </a:rPr>
              <a:t> Stabiliser Codes!</a:t>
            </a:r>
            <a:endParaRPr sz="2400">
              <a:solidFill>
                <a:schemeClr val="lt1"/>
              </a:solidFill>
              <a:latin typeface="Montserrat"/>
              <a:ea typeface="Montserrat"/>
              <a:cs typeface="Montserrat"/>
              <a:sym typeface="Montserrat"/>
            </a:endParaRPr>
          </a:p>
          <a:p>
            <a:pPr indent="0" lvl="0" marL="0" rtl="0">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2400">
                <a:solidFill>
                  <a:schemeClr val="lt1"/>
                </a:solidFill>
                <a:latin typeface="Montserrat"/>
                <a:ea typeface="Montserrat"/>
                <a:cs typeface="Montserrat"/>
                <a:sym typeface="Montserrat"/>
              </a:rPr>
              <a:t>σ</a:t>
            </a:r>
            <a:r>
              <a:rPr baseline="-25000" lang="en" sz="2400">
                <a:solidFill>
                  <a:schemeClr val="lt1"/>
                </a:solidFill>
                <a:latin typeface="Montserrat"/>
                <a:ea typeface="Montserrat"/>
                <a:cs typeface="Montserrat"/>
                <a:sym typeface="Montserrat"/>
              </a:rPr>
              <a:t>z </a:t>
            </a:r>
            <a:r>
              <a:rPr lang="en" sz="2400">
                <a:solidFill>
                  <a:schemeClr val="lt1"/>
                </a:solidFill>
                <a:latin typeface="Montserrat"/>
                <a:ea typeface="Montserrat"/>
                <a:cs typeface="Montserrat"/>
                <a:sym typeface="Montserrat"/>
              </a:rPr>
              <a:t>|0⟩ = |0⟩</a:t>
            </a:r>
            <a:endParaRPr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2400">
                <a:solidFill>
                  <a:schemeClr val="lt1"/>
                </a:solidFill>
                <a:latin typeface="Montserrat"/>
                <a:ea typeface="Montserrat"/>
                <a:cs typeface="Montserrat"/>
                <a:sym typeface="Montserrat"/>
              </a:rPr>
              <a:t>Generalisable to topological error correction codes in 2D</a:t>
            </a:r>
            <a:endParaRPr sz="2400">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Surface code for bit and phase flips</a:t>
            </a:r>
            <a:endParaRPr/>
          </a:p>
        </p:txBody>
      </p:sp>
      <p:pic>
        <p:nvPicPr>
          <p:cNvPr id="234" name="Shape 234"/>
          <p:cNvPicPr preferRelativeResize="0"/>
          <p:nvPr/>
        </p:nvPicPr>
        <p:blipFill>
          <a:blip r:embed="rId3">
            <a:alphaModFix/>
          </a:blip>
          <a:stretch>
            <a:fillRect/>
          </a:stretch>
        </p:blipFill>
        <p:spPr>
          <a:xfrm>
            <a:off x="2156525" y="1269175"/>
            <a:ext cx="4830952" cy="328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Looking ahead</a:t>
            </a:r>
            <a:endParaRPr/>
          </a:p>
        </p:txBody>
      </p:sp>
      <p:sp>
        <p:nvSpPr>
          <p:cNvPr id="240" name="Shape 240"/>
          <p:cNvSpPr txBox="1"/>
          <p:nvPr/>
        </p:nvSpPr>
        <p:spPr>
          <a:xfrm>
            <a:off x="1234350" y="1409925"/>
            <a:ext cx="6675300" cy="137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chemeClr val="lt1"/>
              </a:solidFill>
              <a:latin typeface="Montserrat"/>
              <a:ea typeface="Montserrat"/>
              <a:cs typeface="Montserrat"/>
              <a:sym typeface="Montserrat"/>
            </a:endParaRPr>
          </a:p>
        </p:txBody>
      </p:sp>
      <p:pic>
        <p:nvPicPr>
          <p:cNvPr id="241" name="Shape 241"/>
          <p:cNvPicPr preferRelativeResize="0"/>
          <p:nvPr/>
        </p:nvPicPr>
        <p:blipFill>
          <a:blip r:embed="rId3">
            <a:alphaModFix/>
          </a:blip>
          <a:stretch>
            <a:fillRect/>
          </a:stretch>
        </p:blipFill>
        <p:spPr>
          <a:xfrm>
            <a:off x="2182525" y="1114025"/>
            <a:ext cx="4583902" cy="358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513750" y="1270950"/>
            <a:ext cx="4776000" cy="1300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Thank you ES 170!</a:t>
            </a:r>
            <a:endParaRPr sz="3600"/>
          </a:p>
        </p:txBody>
      </p:sp>
      <p:pic>
        <p:nvPicPr>
          <p:cNvPr id="247" name="Shape 247"/>
          <p:cNvPicPr preferRelativeResize="0"/>
          <p:nvPr/>
        </p:nvPicPr>
        <p:blipFill rotWithShape="1">
          <a:blip r:embed="rId3">
            <a:alphaModFix/>
          </a:blip>
          <a:srcRect b="0" l="0" r="1941" t="57524"/>
          <a:stretch/>
        </p:blipFill>
        <p:spPr>
          <a:xfrm>
            <a:off x="513750" y="2924225"/>
            <a:ext cx="5851850" cy="1901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Basis in classical error correction</a:t>
            </a:r>
            <a:endParaRPr/>
          </a:p>
        </p:txBody>
      </p:sp>
      <p:sp>
        <p:nvSpPr>
          <p:cNvPr id="142" name="Shape 142"/>
          <p:cNvSpPr txBox="1"/>
          <p:nvPr>
            <p:ph idx="1" type="body"/>
          </p:nvPr>
        </p:nvSpPr>
        <p:spPr>
          <a:xfrm>
            <a:off x="766625" y="1427025"/>
            <a:ext cx="4688400" cy="3600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General</a:t>
            </a:r>
            <a:r>
              <a:rPr lang="en" sz="1800"/>
              <a:t> idea</a:t>
            </a:r>
            <a:endParaRPr sz="1800"/>
          </a:p>
          <a:p>
            <a:pPr indent="-342900" lvl="1" marL="914400" rtl="0">
              <a:spcBef>
                <a:spcPts val="0"/>
              </a:spcBef>
              <a:spcAft>
                <a:spcPts val="0"/>
              </a:spcAft>
              <a:buSzPts val="1800"/>
              <a:buChar char="○"/>
            </a:pPr>
            <a:r>
              <a:rPr lang="en" sz="1800"/>
              <a:t>Message = bit sequence</a:t>
            </a:r>
            <a:endParaRPr sz="1800"/>
          </a:p>
          <a:p>
            <a:pPr indent="-342900" lvl="1" marL="914400" rtl="0">
              <a:spcBef>
                <a:spcPts val="0"/>
              </a:spcBef>
              <a:spcAft>
                <a:spcPts val="0"/>
              </a:spcAft>
              <a:buSzPts val="1800"/>
              <a:buChar char="○"/>
            </a:pPr>
            <a:r>
              <a:rPr lang="en" sz="1800"/>
              <a:t>Encoding</a:t>
            </a:r>
            <a:endParaRPr sz="1800"/>
          </a:p>
          <a:p>
            <a:pPr indent="-342900" lvl="1" marL="914400" rtl="0">
              <a:spcBef>
                <a:spcPts val="0"/>
              </a:spcBef>
              <a:spcAft>
                <a:spcPts val="0"/>
              </a:spcAft>
              <a:buSzPts val="1800"/>
              <a:buChar char="○"/>
            </a:pPr>
            <a:r>
              <a:rPr lang="en" sz="1800"/>
              <a:t>Detection</a:t>
            </a:r>
            <a:endParaRPr sz="1800"/>
          </a:p>
          <a:p>
            <a:pPr indent="-342900" lvl="1" marL="914400" rtl="0">
              <a:spcBef>
                <a:spcPts val="0"/>
              </a:spcBef>
              <a:spcAft>
                <a:spcPts val="0"/>
              </a:spcAft>
              <a:buSzPts val="1800"/>
              <a:buChar char="○"/>
            </a:pPr>
            <a:r>
              <a:rPr lang="en" sz="1800"/>
              <a:t>Correction / recovery</a:t>
            </a:r>
            <a:endParaRPr sz="1800"/>
          </a:p>
          <a:p>
            <a:pPr indent="-342900" lvl="0" marL="457200" rtl="0">
              <a:spcBef>
                <a:spcPts val="0"/>
              </a:spcBef>
              <a:spcAft>
                <a:spcPts val="0"/>
              </a:spcAft>
              <a:buSzPts val="1800"/>
              <a:buChar char="●"/>
            </a:pPr>
            <a:r>
              <a:rPr lang="en" sz="1800"/>
              <a:t>Binary symmetric channel</a:t>
            </a:r>
            <a:endParaRPr sz="1800"/>
          </a:p>
          <a:p>
            <a:pPr indent="-342900" lvl="1" marL="914400" rtl="0">
              <a:spcBef>
                <a:spcPts val="0"/>
              </a:spcBef>
              <a:spcAft>
                <a:spcPts val="0"/>
              </a:spcAft>
              <a:buSzPts val="1800"/>
              <a:buChar char="○"/>
            </a:pPr>
            <a:r>
              <a:rPr lang="en" sz="1800"/>
              <a:t>0 → 000</a:t>
            </a:r>
            <a:endParaRPr sz="1800"/>
          </a:p>
          <a:p>
            <a:pPr indent="-342900" lvl="1" marL="914400" rtl="0">
              <a:spcBef>
                <a:spcPts val="0"/>
              </a:spcBef>
              <a:spcAft>
                <a:spcPts val="0"/>
              </a:spcAft>
              <a:buSzPts val="1800"/>
              <a:buChar char="○"/>
            </a:pPr>
            <a:r>
              <a:rPr lang="en" sz="1800"/>
              <a:t>1 → 111</a:t>
            </a:r>
            <a:endParaRPr sz="1800"/>
          </a:p>
          <a:p>
            <a:pPr indent="-342900" lvl="1" marL="914400">
              <a:spcBef>
                <a:spcPts val="0"/>
              </a:spcBef>
              <a:spcAft>
                <a:spcPts val="0"/>
              </a:spcAft>
              <a:buSzPts val="1800"/>
              <a:buChar char="○"/>
            </a:pPr>
            <a:r>
              <a:rPr lang="en" sz="1800"/>
              <a:t>Small error probability </a:t>
            </a:r>
            <a:r>
              <a:rPr i="1" lang="en" sz="1800"/>
              <a:t>p</a:t>
            </a:r>
            <a:r>
              <a:rPr lang="en" sz="1800"/>
              <a:t> </a:t>
            </a:r>
            <a:endParaRPr sz="1800"/>
          </a:p>
        </p:txBody>
      </p:sp>
      <p:pic>
        <p:nvPicPr>
          <p:cNvPr id="143" name="Shape 143"/>
          <p:cNvPicPr preferRelativeResize="0"/>
          <p:nvPr/>
        </p:nvPicPr>
        <p:blipFill>
          <a:blip r:embed="rId3">
            <a:alphaModFix/>
          </a:blip>
          <a:stretch>
            <a:fillRect/>
          </a:stretch>
        </p:blipFill>
        <p:spPr>
          <a:xfrm>
            <a:off x="5341850" y="1976325"/>
            <a:ext cx="3156850" cy="206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with quantum error correction</a:t>
            </a:r>
            <a:endParaRPr/>
          </a:p>
        </p:txBody>
      </p:sp>
      <p:sp>
        <p:nvSpPr>
          <p:cNvPr id="149" name="Shape 149"/>
          <p:cNvSpPr txBox="1"/>
          <p:nvPr>
            <p:ph idx="1" type="body"/>
          </p:nvPr>
        </p:nvSpPr>
        <p:spPr>
          <a:xfrm>
            <a:off x="1297500" y="1734375"/>
            <a:ext cx="3458400" cy="32139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AutoNum type="arabicPeriod"/>
            </a:pPr>
            <a:r>
              <a:rPr lang="en" sz="1800"/>
              <a:t>No cloning of states</a:t>
            </a:r>
            <a:endParaRPr sz="1800"/>
          </a:p>
          <a:p>
            <a:pPr indent="-342900" lvl="0" marL="457200" marR="0" rtl="0" algn="l">
              <a:lnSpc>
                <a:spcPct val="200000"/>
              </a:lnSpc>
              <a:spcBef>
                <a:spcPts val="0"/>
              </a:spcBef>
              <a:spcAft>
                <a:spcPts val="0"/>
              </a:spcAft>
              <a:buSzPts val="1800"/>
              <a:buAutoNum type="arabicPeriod"/>
            </a:pPr>
            <a:r>
              <a:rPr lang="en" sz="1800"/>
              <a:t>Errors are continuous	</a:t>
            </a:r>
            <a:endParaRPr sz="1800"/>
          </a:p>
          <a:p>
            <a:pPr indent="-342900" lvl="0" marL="457200" marR="0" rtl="0" algn="l">
              <a:lnSpc>
                <a:spcPct val="150000"/>
              </a:lnSpc>
              <a:spcBef>
                <a:spcPts val="0"/>
              </a:spcBef>
              <a:spcAft>
                <a:spcPts val="0"/>
              </a:spcAft>
              <a:buSzPts val="1800"/>
              <a:buAutoNum type="arabicPeriod"/>
            </a:pPr>
            <a:r>
              <a:rPr lang="en" sz="1800"/>
              <a:t>Measurement destroys information</a:t>
            </a:r>
            <a:endParaRPr sz="1800"/>
          </a:p>
        </p:txBody>
      </p:sp>
      <p:pic>
        <p:nvPicPr>
          <p:cNvPr id="150" name="Shape 150"/>
          <p:cNvPicPr preferRelativeResize="0"/>
          <p:nvPr/>
        </p:nvPicPr>
        <p:blipFill>
          <a:blip r:embed="rId3">
            <a:alphaModFix/>
          </a:blip>
          <a:stretch>
            <a:fillRect/>
          </a:stretch>
        </p:blipFill>
        <p:spPr>
          <a:xfrm>
            <a:off x="5118700" y="1555825"/>
            <a:ext cx="3096950" cy="262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Encoding a logical qubit as 3 qubits</a:t>
            </a:r>
            <a:endParaRPr/>
          </a:p>
        </p:txBody>
      </p:sp>
      <p:pic>
        <p:nvPicPr>
          <p:cNvPr id="156" name="Shape 156"/>
          <p:cNvPicPr preferRelativeResize="0"/>
          <p:nvPr/>
        </p:nvPicPr>
        <p:blipFill>
          <a:blip r:embed="rId3">
            <a:alphaModFix/>
          </a:blip>
          <a:stretch>
            <a:fillRect/>
          </a:stretch>
        </p:blipFill>
        <p:spPr>
          <a:xfrm>
            <a:off x="5465174" y="1245963"/>
            <a:ext cx="3228975" cy="1619155"/>
          </a:xfrm>
          <a:prstGeom prst="rect">
            <a:avLst/>
          </a:prstGeom>
          <a:noFill/>
          <a:ln>
            <a:noFill/>
          </a:ln>
        </p:spPr>
      </p:pic>
      <p:pic>
        <p:nvPicPr>
          <p:cNvPr id="157" name="Shape 157"/>
          <p:cNvPicPr preferRelativeResize="0"/>
          <p:nvPr/>
        </p:nvPicPr>
        <p:blipFill>
          <a:blip r:embed="rId4">
            <a:alphaModFix/>
          </a:blip>
          <a:stretch>
            <a:fillRect/>
          </a:stretch>
        </p:blipFill>
        <p:spPr>
          <a:xfrm>
            <a:off x="692663" y="1822237"/>
            <a:ext cx="4303725" cy="749525"/>
          </a:xfrm>
          <a:prstGeom prst="rect">
            <a:avLst/>
          </a:prstGeom>
          <a:noFill/>
          <a:ln>
            <a:noFill/>
          </a:ln>
        </p:spPr>
      </p:pic>
      <p:pic>
        <p:nvPicPr>
          <p:cNvPr id="158" name="Shape 158"/>
          <p:cNvPicPr preferRelativeResize="0"/>
          <p:nvPr/>
        </p:nvPicPr>
        <p:blipFill>
          <a:blip r:embed="rId5">
            <a:alphaModFix/>
          </a:blip>
          <a:stretch>
            <a:fillRect/>
          </a:stretch>
        </p:blipFill>
        <p:spPr>
          <a:xfrm>
            <a:off x="5465187" y="3202837"/>
            <a:ext cx="3228975" cy="1495434"/>
          </a:xfrm>
          <a:prstGeom prst="rect">
            <a:avLst/>
          </a:prstGeom>
          <a:noFill/>
          <a:ln>
            <a:noFill/>
          </a:ln>
        </p:spPr>
      </p:pic>
      <p:sp>
        <p:nvSpPr>
          <p:cNvPr id="159" name="Shape 159"/>
          <p:cNvSpPr txBox="1"/>
          <p:nvPr>
            <p:ph idx="1" type="body"/>
          </p:nvPr>
        </p:nvSpPr>
        <p:spPr>
          <a:xfrm>
            <a:off x="530375" y="2865125"/>
            <a:ext cx="4772400" cy="2049600"/>
          </a:xfrm>
          <a:prstGeom prst="rect">
            <a:avLst/>
          </a:prstGeom>
        </p:spPr>
        <p:txBody>
          <a:bodyPr anchorCtr="0" anchor="t" bIns="91425" lIns="91425" spcFirstLastPara="1" rIns="91425" wrap="square" tIns="91425">
            <a:noAutofit/>
          </a:bodyPr>
          <a:lstStyle/>
          <a:p>
            <a:pPr indent="-330200" lvl="0" marL="457200" rtl="0">
              <a:lnSpc>
                <a:spcPct val="150000"/>
              </a:lnSpc>
              <a:spcBef>
                <a:spcPts val="0"/>
              </a:spcBef>
              <a:spcAft>
                <a:spcPts val="0"/>
              </a:spcAft>
              <a:buSzPts val="1600"/>
              <a:buChar char="●"/>
            </a:pPr>
            <a:r>
              <a:rPr lang="en" sz="1600"/>
              <a:t>Single “logical” qubit mapped to three qubits</a:t>
            </a:r>
            <a:endParaRPr sz="1600"/>
          </a:p>
          <a:p>
            <a:pPr indent="-330200" lvl="0" marL="457200" marR="0" rtl="0" algn="l">
              <a:lnSpc>
                <a:spcPct val="150000"/>
              </a:lnSpc>
              <a:spcBef>
                <a:spcPts val="0"/>
              </a:spcBef>
              <a:spcAft>
                <a:spcPts val="0"/>
              </a:spcAft>
              <a:buClr>
                <a:schemeClr val="lt1"/>
              </a:buClr>
              <a:buSzPts val="1600"/>
              <a:buFont typeface="Lato"/>
              <a:buChar char="●"/>
            </a:pPr>
            <a:r>
              <a:rPr lang="en" sz="1600"/>
              <a:t>Quantum state is preserved </a:t>
            </a:r>
            <a:endParaRPr sz="1600"/>
          </a:p>
          <a:p>
            <a:pPr indent="-330200" lvl="0" marL="457200" marR="0" rtl="0" algn="l">
              <a:lnSpc>
                <a:spcPct val="150000"/>
              </a:lnSpc>
              <a:spcBef>
                <a:spcPts val="0"/>
              </a:spcBef>
              <a:spcAft>
                <a:spcPts val="0"/>
              </a:spcAft>
              <a:buClr>
                <a:schemeClr val="lt1"/>
              </a:buClr>
              <a:buSzPts val="1600"/>
              <a:buFont typeface="Lato"/>
              <a:buChar char="●"/>
            </a:pPr>
            <a:r>
              <a:rPr lang="en" sz="1600"/>
              <a:t>Redundancy introduced via duplication not repetition</a:t>
            </a:r>
            <a:endParaRPr sz="1600"/>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3-qubit error detection for bit flips</a:t>
            </a:r>
            <a:endParaRPr/>
          </a:p>
        </p:txBody>
      </p:sp>
      <p:pic>
        <p:nvPicPr>
          <p:cNvPr id="165" name="Shape 165"/>
          <p:cNvPicPr preferRelativeResize="0"/>
          <p:nvPr/>
        </p:nvPicPr>
        <p:blipFill>
          <a:blip r:embed="rId3">
            <a:alphaModFix/>
          </a:blip>
          <a:stretch>
            <a:fillRect/>
          </a:stretch>
        </p:blipFill>
        <p:spPr>
          <a:xfrm>
            <a:off x="1385998" y="1172500"/>
            <a:ext cx="4521450" cy="1995975"/>
          </a:xfrm>
          <a:prstGeom prst="rect">
            <a:avLst/>
          </a:prstGeom>
          <a:noFill/>
          <a:ln>
            <a:noFill/>
          </a:ln>
        </p:spPr>
      </p:pic>
      <p:pic>
        <p:nvPicPr>
          <p:cNvPr id="166" name="Shape 166"/>
          <p:cNvPicPr preferRelativeResize="0"/>
          <p:nvPr/>
        </p:nvPicPr>
        <p:blipFill>
          <a:blip r:embed="rId4">
            <a:alphaModFix/>
          </a:blip>
          <a:stretch>
            <a:fillRect/>
          </a:stretch>
        </p:blipFill>
        <p:spPr>
          <a:xfrm>
            <a:off x="3538675" y="3447150"/>
            <a:ext cx="5341649" cy="142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3-qubit error detection for phase flips</a:t>
            </a:r>
            <a:endParaRPr/>
          </a:p>
        </p:txBody>
      </p:sp>
      <p:pic>
        <p:nvPicPr>
          <p:cNvPr id="172" name="Shape 172"/>
          <p:cNvPicPr preferRelativeResize="0"/>
          <p:nvPr/>
        </p:nvPicPr>
        <p:blipFill>
          <a:blip r:embed="rId3">
            <a:alphaModFix/>
          </a:blip>
          <a:stretch>
            <a:fillRect/>
          </a:stretch>
        </p:blipFill>
        <p:spPr>
          <a:xfrm>
            <a:off x="796725" y="1802775"/>
            <a:ext cx="7550550" cy="2007025"/>
          </a:xfrm>
          <a:prstGeom prst="rect">
            <a:avLst/>
          </a:prstGeom>
          <a:noFill/>
          <a:ln>
            <a:noFill/>
          </a:ln>
        </p:spPr>
      </p:pic>
      <p:pic>
        <p:nvPicPr>
          <p:cNvPr id="173" name="Shape 173"/>
          <p:cNvPicPr preferRelativeResize="0"/>
          <p:nvPr/>
        </p:nvPicPr>
        <p:blipFill rotWithShape="1">
          <a:blip r:embed="rId4">
            <a:alphaModFix/>
          </a:blip>
          <a:srcRect b="45223" l="31200" r="63830" t="0"/>
          <a:stretch/>
        </p:blipFill>
        <p:spPr>
          <a:xfrm>
            <a:off x="4323375" y="1902600"/>
            <a:ext cx="302999" cy="147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Encoding a logical qubit as 9 qubits</a:t>
            </a:r>
            <a:endParaRPr/>
          </a:p>
        </p:txBody>
      </p:sp>
      <p:pic>
        <p:nvPicPr>
          <p:cNvPr id="179" name="Shape 179"/>
          <p:cNvPicPr preferRelativeResize="0"/>
          <p:nvPr/>
        </p:nvPicPr>
        <p:blipFill>
          <a:blip r:embed="rId3">
            <a:alphaModFix/>
          </a:blip>
          <a:stretch>
            <a:fillRect/>
          </a:stretch>
        </p:blipFill>
        <p:spPr>
          <a:xfrm>
            <a:off x="887275" y="1542225"/>
            <a:ext cx="2899200" cy="2943425"/>
          </a:xfrm>
          <a:prstGeom prst="rect">
            <a:avLst/>
          </a:prstGeom>
          <a:noFill/>
          <a:ln>
            <a:noFill/>
          </a:ln>
        </p:spPr>
      </p:pic>
      <p:pic>
        <p:nvPicPr>
          <p:cNvPr id="180" name="Shape 180"/>
          <p:cNvPicPr preferRelativeResize="0"/>
          <p:nvPr/>
        </p:nvPicPr>
        <p:blipFill>
          <a:blip r:embed="rId4">
            <a:alphaModFix/>
          </a:blip>
          <a:stretch>
            <a:fillRect/>
          </a:stretch>
        </p:blipFill>
        <p:spPr>
          <a:xfrm>
            <a:off x="4059975" y="1542226"/>
            <a:ext cx="4685337" cy="29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9-qubit error detection using ancilla qubits </a:t>
            </a:r>
            <a:endParaRPr/>
          </a:p>
        </p:txBody>
      </p:sp>
      <p:pic>
        <p:nvPicPr>
          <p:cNvPr id="186" name="Shape 186"/>
          <p:cNvPicPr preferRelativeResize="0"/>
          <p:nvPr/>
        </p:nvPicPr>
        <p:blipFill>
          <a:blip r:embed="rId3">
            <a:alphaModFix/>
          </a:blip>
          <a:stretch>
            <a:fillRect/>
          </a:stretch>
        </p:blipFill>
        <p:spPr>
          <a:xfrm>
            <a:off x="2045975" y="1169025"/>
            <a:ext cx="5541949" cy="351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4664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9-qubit error detection without ancilla qubits </a:t>
            </a:r>
            <a:endParaRPr/>
          </a:p>
        </p:txBody>
      </p:sp>
      <p:pic>
        <p:nvPicPr>
          <p:cNvPr id="192" name="Shape 192"/>
          <p:cNvPicPr preferRelativeResize="0"/>
          <p:nvPr/>
        </p:nvPicPr>
        <p:blipFill>
          <a:blip r:embed="rId3">
            <a:alphaModFix/>
          </a:blip>
          <a:stretch>
            <a:fillRect/>
          </a:stretch>
        </p:blipFill>
        <p:spPr>
          <a:xfrm>
            <a:off x="1666761" y="1307850"/>
            <a:ext cx="6341177" cy="322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