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84" r:id="rId3"/>
    <p:sldId id="261" r:id="rId4"/>
    <p:sldId id="285" r:id="rId5"/>
    <p:sldId id="286" r:id="rId6"/>
    <p:sldId id="300" r:id="rId7"/>
    <p:sldId id="288" r:id="rId8"/>
    <p:sldId id="289" r:id="rId9"/>
    <p:sldId id="290" r:id="rId10"/>
    <p:sldId id="291" r:id="rId11"/>
    <p:sldId id="292" r:id="rId12"/>
    <p:sldId id="294" r:id="rId13"/>
    <p:sldId id="293" r:id="rId14"/>
    <p:sldId id="265" r:id="rId15"/>
    <p:sldId id="296" r:id="rId16"/>
    <p:sldId id="297" r:id="rId17"/>
    <p:sldId id="299" r:id="rId18"/>
    <p:sldId id="301" r:id="rId19"/>
    <p:sldId id="279" r:id="rId20"/>
  </p:sldIdLst>
  <p:sldSz cx="9144000" cy="6858000" type="screen4x3"/>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 y="6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5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23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Manfaat</a:t>
            </a:r>
            <a:r>
              <a:rPr lang="en-US" dirty="0"/>
              <a:t> </a:t>
            </a:r>
            <a:r>
              <a:rPr lang="en-US" dirty="0" err="1"/>
              <a:t>lahan</a:t>
            </a:r>
            <a:r>
              <a:rPr lang="en-US" dirty="0"/>
              <a:t> </a:t>
            </a:r>
            <a:r>
              <a:rPr lang="en-US" dirty="0" err="1"/>
              <a:t>gambut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Indonesai</a:t>
            </a:r>
            <a:r>
              <a:rPr lang="en-US" dirty="0"/>
              <a:t> </a:t>
            </a:r>
            <a:r>
              <a:rPr lang="en-US" dirty="0" err="1"/>
              <a:t>kehilangan</a:t>
            </a:r>
            <a:r>
              <a:rPr lang="en-US" dirty="0"/>
              <a:t> </a:t>
            </a:r>
            <a:r>
              <a:rPr lang="en-US" dirty="0" err="1"/>
              <a:t>hutan</a:t>
            </a:r>
            <a:r>
              <a:rPr lang="en-US" dirty="0"/>
              <a:t> </a:t>
            </a:r>
            <a:r>
              <a:rPr lang="en-US" dirty="0" err="1"/>
              <a:t>seluas</a:t>
            </a:r>
            <a:r>
              <a:rPr lang="en-US" dirty="0"/>
              <a:t> 3 </a:t>
            </a:r>
            <a:r>
              <a:rPr lang="en-US" dirty="0" err="1"/>
              <a:t>lapangan</a:t>
            </a:r>
            <a:r>
              <a:rPr lang="en-US" dirty="0"/>
              <a:t> bola </a:t>
            </a:r>
            <a:r>
              <a:rPr lang="en-US" dirty="0" err="1"/>
              <a:t>setiap</a:t>
            </a:r>
            <a:r>
              <a:rPr lang="en-US" dirty="0"/>
              <a:t> </a:t>
            </a:r>
            <a:r>
              <a:rPr lang="en-US" dirty="0" err="1"/>
              <a:t>menit</a:t>
            </a:r>
            <a:endParaRPr dirty="0"/>
          </a:p>
        </p:txBody>
      </p:sp>
    </p:spTree>
    <p:extLst>
      <p:ext uri="{BB962C8B-B14F-4D97-AF65-F5344CB8AC3E}">
        <p14:creationId xmlns:p14="http://schemas.microsoft.com/office/powerpoint/2010/main" val="268434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584775"/>
          </a:xfrm>
          <a:prstGeom prst="rect">
            <a:avLst/>
          </a:prstGeom>
          <a:noFill/>
        </p:spPr>
        <p:txBody>
          <a:bodyPr wrap="none" rtlCol="0">
            <a:spAutoFit/>
          </a:bodyPr>
          <a:lstStyle/>
          <a:p>
            <a:r>
              <a:rPr lang="en-US" sz="1600" dirty="0">
                <a:solidFill>
                  <a:schemeClr val="tx2">
                    <a:lumMod val="50000"/>
                  </a:schemeClr>
                </a:solidFill>
              </a:rPr>
              <a:t>Noer </a:t>
            </a:r>
            <a:r>
              <a:rPr lang="en-US" sz="1600" dirty="0" err="1">
                <a:solidFill>
                  <a:schemeClr val="tx2">
                    <a:lumMod val="50000"/>
                  </a:schemeClr>
                </a:solidFill>
              </a:rPr>
              <a:t>Widya</a:t>
            </a:r>
            <a:r>
              <a:rPr lang="en-US" sz="1600" dirty="0">
                <a:solidFill>
                  <a:schemeClr val="tx2">
                    <a:lumMod val="50000"/>
                  </a:schemeClr>
                </a:solidFill>
              </a:rPr>
              <a:t> Herlambang</a:t>
            </a:r>
          </a:p>
          <a:p>
            <a:r>
              <a:rPr lang="en-US" sz="1600" dirty="0" err="1">
                <a:solidFill>
                  <a:schemeClr val="tx2">
                    <a:lumMod val="50000"/>
                  </a:schemeClr>
                </a:solidFill>
              </a:rPr>
              <a:t>Pembimbing</a:t>
            </a:r>
            <a:r>
              <a:rPr lang="en-US" sz="1600" dirty="0">
                <a:solidFill>
                  <a:schemeClr val="tx2">
                    <a:lumMod val="50000"/>
                  </a:schemeClr>
                </a:solidFill>
              </a:rPr>
              <a:t> : </a:t>
            </a:r>
            <a:r>
              <a:rPr lang="id-ID" sz="1600" u="sng" dirty="0" err="1">
                <a:solidFill>
                  <a:schemeClr val="tx2">
                    <a:lumMod val="50000"/>
                  </a:schemeClr>
                </a:solidFill>
              </a:rPr>
              <a:t>Dr</a:t>
            </a:r>
            <a:r>
              <a:rPr lang="id-ID" sz="1600" u="sng" dirty="0">
                <a:solidFill>
                  <a:schemeClr val="tx2">
                    <a:lumMod val="50000"/>
                  </a:schemeClr>
                </a:solidFill>
              </a:rPr>
              <a:t> Imas </a:t>
            </a:r>
            <a:r>
              <a:rPr lang="id-ID" sz="1600" u="sng" dirty="0" err="1">
                <a:solidFill>
                  <a:schemeClr val="tx2">
                    <a:lumMod val="50000"/>
                  </a:schemeClr>
                </a:solidFill>
              </a:rPr>
              <a:t>Sukaesih</a:t>
            </a:r>
            <a:r>
              <a:rPr lang="id-ID" sz="1600" u="sng" dirty="0">
                <a:solidFill>
                  <a:schemeClr val="tx2">
                    <a:lumMod val="50000"/>
                  </a:schemeClr>
                </a:solidFill>
              </a:rPr>
              <a:t> Sitanggang, </a:t>
            </a:r>
            <a:r>
              <a:rPr lang="id-ID" sz="1600" u="sng" dirty="0" err="1">
                <a:solidFill>
                  <a:schemeClr val="tx2">
                    <a:lumMod val="50000"/>
                  </a:schemeClr>
                </a:solidFill>
              </a:rPr>
              <a:t>SSi</a:t>
            </a:r>
            <a:r>
              <a:rPr lang="id-ID" sz="1600" u="sng" dirty="0">
                <a:solidFill>
                  <a:schemeClr val="tx2">
                    <a:lumMod val="50000"/>
                  </a:schemeClr>
                </a:solidFill>
              </a:rPr>
              <a:t> </a:t>
            </a:r>
            <a:r>
              <a:rPr lang="id-ID" sz="1600" u="sng" dirty="0" err="1">
                <a:solidFill>
                  <a:schemeClr val="tx2">
                    <a:lumMod val="50000"/>
                  </a:schemeClr>
                </a:solidFill>
              </a:rPr>
              <a:t>MKom</a:t>
            </a:r>
            <a:endParaRPr lang="id-ID" sz="1600" dirty="0">
              <a:solidFill>
                <a:schemeClr val="tx2">
                  <a:lumMod val="50000"/>
                </a:schemeClr>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552450" indent="-514350" algn="l">
              <a:buFont typeface="+mj-lt"/>
              <a:buAutoNum type="arabicPeriod"/>
            </a:pPr>
            <a:r>
              <a:rPr lang="id-ID" i="0" dirty="0">
                <a:solidFill>
                  <a:schemeClr val="tx2">
                    <a:lumMod val="25000"/>
                  </a:schemeClr>
                </a:solidFill>
              </a:rPr>
              <a:t>Penelitian ini mengimplementasi proses perhitungan estimasi deforestasi lahan gambut akibat kebakaran </a:t>
            </a:r>
            <a:r>
              <a:rPr lang="en-US" i="0" dirty="0" err="1">
                <a:solidFill>
                  <a:schemeClr val="tx2">
                    <a:lumMod val="25000"/>
                  </a:schemeClr>
                </a:solidFill>
              </a:rPr>
              <a:t>hutan</a:t>
            </a:r>
            <a:r>
              <a:rPr lang="en-US" i="0" dirty="0">
                <a:solidFill>
                  <a:schemeClr val="tx2">
                    <a:lumMod val="25000"/>
                  </a:schemeClr>
                </a:solidFill>
              </a:rPr>
              <a:t> dan </a:t>
            </a:r>
            <a:r>
              <a:rPr lang="en-US" i="0" dirty="0" err="1">
                <a:solidFill>
                  <a:schemeClr val="tx2">
                    <a:lumMod val="25000"/>
                  </a:schemeClr>
                </a:solidFill>
              </a:rPr>
              <a:t>lahan</a:t>
            </a:r>
            <a:r>
              <a:rPr lang="en-US" i="0" dirty="0">
                <a:solidFill>
                  <a:schemeClr val="tx2">
                    <a:lumMod val="25000"/>
                  </a:schemeClr>
                </a:solidFill>
              </a:rPr>
              <a:t> </a:t>
            </a:r>
            <a:r>
              <a:rPr lang="id-ID" i="0" dirty="0">
                <a:solidFill>
                  <a:schemeClr val="tx2">
                    <a:lumMod val="25000"/>
                  </a:schemeClr>
                </a:solidFill>
              </a:rPr>
              <a:t>berdasarkan penelitian Sofiana (2018</a:t>
            </a:r>
            <a:r>
              <a:rPr lang="en-US" i="0" dirty="0">
                <a:solidFill>
                  <a:schemeClr val="tx2">
                    <a:lumMod val="25000"/>
                  </a:schemeClr>
                </a:solidFill>
              </a:rPr>
              <a:t>).</a:t>
            </a:r>
          </a:p>
          <a:p>
            <a:pPr marL="552450" indent="-514350" algn="l">
              <a:buFont typeface="+mj-lt"/>
              <a:buAutoNum type="arabicPeriod"/>
            </a:pPr>
            <a:r>
              <a:rPr lang="id-ID" i="0" dirty="0">
                <a:solidFill>
                  <a:schemeClr val="tx2">
                    <a:lumMod val="25000"/>
                  </a:schemeClr>
                </a:solidFill>
              </a:rPr>
              <a:t>Citra yang digunakan untuk membangun sistem adalah Citra </a:t>
            </a:r>
            <a:r>
              <a:rPr lang="id-ID" i="0" dirty="0" err="1">
                <a:solidFill>
                  <a:schemeClr val="tx2">
                    <a:lumMod val="25000"/>
                  </a:schemeClr>
                </a:solidFill>
              </a:rPr>
              <a:t>Landsat</a:t>
            </a:r>
            <a:r>
              <a:rPr lang="id-ID" i="0" dirty="0">
                <a:solidFill>
                  <a:schemeClr val="tx2">
                    <a:lumMod val="25000"/>
                  </a:schemeClr>
                </a:solidFill>
              </a:rPr>
              <a:t> 8 di Provinsi Riau dan Jambi yang terdiri dari tiga periode waktu</a:t>
            </a:r>
            <a:r>
              <a:rPr lang="en-US" i="0" dirty="0">
                <a:solidFill>
                  <a:schemeClr val="tx2">
                    <a:lumMod val="25000"/>
                  </a:schemeClr>
                </a:solidFill>
              </a:rPr>
              <a:t>.</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Ruang</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Lingkup</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319031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05988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2" name="Picture 1">
            <a:extLst>
              <a:ext uri="{FF2B5EF4-FFF2-40B4-BE49-F238E27FC236}">
                <a16:creationId xmlns:a16="http://schemas.microsoft.com/office/drawing/2014/main" id="{BEDC4E08-0E02-49CC-A167-4CC84A124C76}"/>
              </a:ext>
            </a:extLst>
          </p:cNvPr>
          <p:cNvPicPr>
            <a:picLocks noChangeAspect="1"/>
          </p:cNvPicPr>
          <p:nvPr/>
        </p:nvPicPr>
        <p:blipFill>
          <a:blip r:embed="rId3"/>
          <a:stretch>
            <a:fillRect/>
          </a:stretch>
        </p:blipFill>
        <p:spPr>
          <a:xfrm>
            <a:off x="1278990" y="1602316"/>
            <a:ext cx="6586019" cy="2368550"/>
          </a:xfrm>
          <a:prstGeom prst="rect">
            <a:avLst/>
          </a:prstGeom>
        </p:spPr>
      </p:pic>
      <p:sp>
        <p:nvSpPr>
          <p:cNvPr id="3" name="TextBox 2">
            <a:extLst>
              <a:ext uri="{FF2B5EF4-FFF2-40B4-BE49-F238E27FC236}">
                <a16:creationId xmlns:a16="http://schemas.microsoft.com/office/drawing/2014/main" id="{6442121B-DE37-41D4-B32F-5DA686688352}"/>
              </a:ext>
            </a:extLst>
          </p:cNvPr>
          <p:cNvSpPr txBox="1"/>
          <p:nvPr/>
        </p:nvSpPr>
        <p:spPr>
          <a:xfrm>
            <a:off x="1892300" y="3786200"/>
            <a:ext cx="736600" cy="369332"/>
          </a:xfrm>
          <a:prstGeom prst="rect">
            <a:avLst/>
          </a:prstGeom>
          <a:noFill/>
        </p:spPr>
        <p:txBody>
          <a:bodyPr wrap="square" rtlCol="0">
            <a:spAutoFit/>
          </a:bodyPr>
          <a:lstStyle/>
          <a:p>
            <a:r>
              <a:rPr lang="en-US" sz="1800" dirty="0"/>
              <a:t>2014</a:t>
            </a:r>
            <a:endParaRPr lang="id-ID" sz="1800" dirty="0"/>
          </a:p>
        </p:txBody>
      </p:sp>
      <p:sp>
        <p:nvSpPr>
          <p:cNvPr id="8" name="TextBox 7">
            <a:extLst>
              <a:ext uri="{FF2B5EF4-FFF2-40B4-BE49-F238E27FC236}">
                <a16:creationId xmlns:a16="http://schemas.microsoft.com/office/drawing/2014/main" id="{91BFFA8A-7347-4D24-BC0F-05EF03979156}"/>
              </a:ext>
            </a:extLst>
          </p:cNvPr>
          <p:cNvSpPr txBox="1"/>
          <p:nvPr/>
        </p:nvSpPr>
        <p:spPr>
          <a:xfrm>
            <a:off x="4125000" y="3786200"/>
            <a:ext cx="736600" cy="369332"/>
          </a:xfrm>
          <a:prstGeom prst="rect">
            <a:avLst/>
          </a:prstGeom>
          <a:noFill/>
        </p:spPr>
        <p:txBody>
          <a:bodyPr wrap="square" rtlCol="0">
            <a:spAutoFit/>
          </a:bodyPr>
          <a:lstStyle/>
          <a:p>
            <a:r>
              <a:rPr lang="en-US" sz="1800" dirty="0"/>
              <a:t>2015</a:t>
            </a:r>
            <a:endParaRPr lang="id-ID" sz="1800" dirty="0"/>
          </a:p>
        </p:txBody>
      </p:sp>
      <p:sp>
        <p:nvSpPr>
          <p:cNvPr id="9" name="TextBox 8">
            <a:extLst>
              <a:ext uri="{FF2B5EF4-FFF2-40B4-BE49-F238E27FC236}">
                <a16:creationId xmlns:a16="http://schemas.microsoft.com/office/drawing/2014/main" id="{8E4C1855-D286-43BE-995E-808AC4C539B2}"/>
              </a:ext>
            </a:extLst>
          </p:cNvPr>
          <p:cNvSpPr txBox="1"/>
          <p:nvPr/>
        </p:nvSpPr>
        <p:spPr>
          <a:xfrm>
            <a:off x="6357700" y="3786200"/>
            <a:ext cx="736600" cy="369332"/>
          </a:xfrm>
          <a:prstGeom prst="rect">
            <a:avLst/>
          </a:prstGeom>
          <a:noFill/>
        </p:spPr>
        <p:txBody>
          <a:bodyPr wrap="square" rtlCol="0">
            <a:spAutoFit/>
          </a:bodyPr>
          <a:lstStyle/>
          <a:p>
            <a:r>
              <a:rPr lang="en-US" sz="1800" dirty="0"/>
              <a:t>2016</a:t>
            </a:r>
            <a:endParaRPr lang="id-ID" sz="1800" dirty="0"/>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015663"/>
          </a:xfrm>
          <a:prstGeom prst="rect">
            <a:avLst/>
          </a:prstGeom>
          <a:noFill/>
        </p:spPr>
        <p:txBody>
          <a:bodyPr wrap="square" rtlCol="0">
            <a:spAutoFit/>
          </a:bodyPr>
          <a:lstStyle/>
          <a:p>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endParaRPr lang="id-ID" sz="2000" dirty="0">
              <a:latin typeface="Lato" panose="020B0604020202020204" charset="0"/>
            </a:endParaRPr>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a:solidFill>
                    <a:schemeClr val="tx2">
                      <a:lumMod val="25000"/>
                    </a:schemeClr>
                  </a:solidFill>
                </a:rPr>
                <a:t>Data </a:t>
              </a:r>
              <a:r>
                <a:rPr lang="en-US" dirty="0" err="1">
                  <a:solidFill>
                    <a:schemeClr val="tx2">
                      <a:lumMod val="25000"/>
                    </a:schemeClr>
                  </a:solidFill>
                </a:rPr>
                <a:t>Penelitian</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4"/>
            <a:srcRect l="1023" t="28574" r="1252" b="35647"/>
            <a:stretch/>
          </p:blipFill>
          <p:spPr>
            <a:xfrm>
              <a:off x="1008000" y="1326210"/>
              <a:ext cx="3017520" cy="91440"/>
            </a:xfrm>
            <a:prstGeom prst="rect">
              <a:avLst/>
            </a:prstGeom>
          </p:spPr>
        </p:pic>
      </p:grpSp>
    </p:spTree>
    <p:extLst>
      <p:ext uri="{BB962C8B-B14F-4D97-AF65-F5344CB8AC3E}">
        <p14:creationId xmlns:p14="http://schemas.microsoft.com/office/powerpoint/2010/main" val="14616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F9F6C4-666B-4FDC-8A3E-14A6E958DBF8}"/>
              </a:ext>
            </a:extLst>
          </p:cNvPr>
          <p:cNvSpPr>
            <a:spLocks noGrp="1"/>
          </p:cNvSpPr>
          <p:nvPr>
            <p:ph type="title"/>
          </p:nvPr>
        </p:nvSpPr>
        <p:spPr>
          <a:xfrm>
            <a:off x="893700" y="0"/>
            <a:ext cx="6462600" cy="1143000"/>
          </a:xfrm>
        </p:spPr>
        <p:txBody>
          <a:bodyPr/>
          <a:lstStyle/>
          <a:p>
            <a:r>
              <a:rPr lang="en-US" dirty="0" err="1">
                <a:solidFill>
                  <a:schemeClr val="tx2">
                    <a:lumMod val="25000"/>
                  </a:schemeClr>
                </a:solidFill>
              </a:rPr>
              <a:t>Atribut</a:t>
            </a:r>
            <a:r>
              <a:rPr lang="en-US" dirty="0">
                <a:solidFill>
                  <a:schemeClr val="tx2">
                    <a:lumMod val="25000"/>
                  </a:schemeClr>
                </a:solidFill>
              </a:rPr>
              <a:t> Citra Landsat 8</a:t>
            </a:r>
            <a:endParaRPr lang="id-ID" dirty="0">
              <a:solidFill>
                <a:schemeClr val="tx2">
                  <a:lumMod val="25000"/>
                </a:schemeClr>
              </a:solidFill>
            </a:endParaRPr>
          </a:p>
        </p:txBody>
      </p:sp>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119124514"/>
              </p:ext>
            </p:extLst>
          </p:nvPr>
        </p:nvGraphicFramePr>
        <p:xfrm>
          <a:off x="893700" y="1542890"/>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pic>
        <p:nvPicPr>
          <p:cNvPr id="10" name="Picture 9">
            <a:extLst>
              <a:ext uri="{FF2B5EF4-FFF2-40B4-BE49-F238E27FC236}">
                <a16:creationId xmlns:a16="http://schemas.microsoft.com/office/drawing/2014/main" id="{86051463-FF4E-4DC3-9D9A-864FDB56903B}"/>
              </a:ext>
            </a:extLst>
          </p:cNvPr>
          <p:cNvPicPr>
            <a:picLocks/>
          </p:cNvPicPr>
          <p:nvPr/>
        </p:nvPicPr>
        <p:blipFill rotWithShape="1">
          <a:blip r:embed="rId3"/>
          <a:srcRect l="1023" t="28574" r="1252" b="35647"/>
          <a:stretch/>
        </p:blipFill>
        <p:spPr>
          <a:xfrm>
            <a:off x="1066799" y="1030365"/>
            <a:ext cx="4572000" cy="91440"/>
          </a:xfrm>
          <a:prstGeom prst="rect">
            <a:avLst/>
          </a:prstGeom>
        </p:spPr>
      </p:pic>
    </p:spTree>
    <p:extLst>
      <p:ext uri="{BB962C8B-B14F-4D97-AF65-F5344CB8AC3E}">
        <p14:creationId xmlns:p14="http://schemas.microsoft.com/office/powerpoint/2010/main" val="400382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3475" y="3454949"/>
            <a:ext cx="5265800" cy="2689577"/>
          </a:xfrm>
          <a:prstGeom prst="rect">
            <a:avLst/>
          </a:prstGeom>
          <a:noFill/>
          <a:ln>
            <a:noFill/>
          </a:ln>
        </p:spPr>
      </p:pic>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a:solidFill>
                  <a:schemeClr val="tx2">
                    <a:lumMod val="25000"/>
                  </a:schemeClr>
                </a:solidFill>
              </a:rPr>
              <a:t>Metode Pengembangan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4"/>
          <a:srcRect l="1023" t="28574" r="1252" b="35647"/>
          <a:stretch/>
        </p:blipFill>
        <p:spPr>
          <a:xfrm>
            <a:off x="300099" y="1172338"/>
            <a:ext cx="4937760" cy="91440"/>
          </a:xfrm>
          <a:prstGeom prst="rect">
            <a:avLst/>
          </a:prstGeom>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898325" y="1668036"/>
            <a:ext cx="7856600" cy="1403850"/>
          </a:xfrm>
        </p:spPr>
        <p:txBody>
          <a:bodyPr/>
          <a:lstStyle/>
          <a:p>
            <a:pPr marL="38100" indent="0" algn="just">
              <a:buNone/>
            </a:pPr>
            <a:r>
              <a:rPr lang="id-ID" sz="2800" i="1" dirty="0" err="1"/>
              <a:t>Adaptive</a:t>
            </a:r>
            <a:r>
              <a:rPr lang="id-ID" sz="2800" i="1" dirty="0"/>
              <a:t> </a:t>
            </a:r>
            <a:r>
              <a:rPr lang="id-ID" sz="2800" i="1" dirty="0" err="1"/>
              <a:t>Software</a:t>
            </a:r>
            <a:r>
              <a:rPr lang="id-ID" sz="2800" i="1" dirty="0"/>
              <a:t> Development </a:t>
            </a:r>
            <a:r>
              <a:rPr lang="id-ID" sz="2800" dirty="0"/>
              <a:t>(ASD) sebagai teknik pengembangan sistem dan perangkat lunak yang kompleks pertama kali diperkenalkan oleh Jim </a:t>
            </a:r>
            <a:r>
              <a:rPr lang="id-ID" sz="2800" dirty="0" err="1"/>
              <a:t>Highsmith</a:t>
            </a:r>
            <a:r>
              <a:rPr lang="id-ID" sz="2800" dirty="0"/>
              <a:t>. </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Pengaplikasian</a:t>
            </a:r>
            <a:r>
              <a:rPr lang="en-US" dirty="0">
                <a:solidFill>
                  <a:schemeClr val="tx2">
                    <a:lumMod val="25000"/>
                  </a:schemeClr>
                </a:solidFill>
              </a:rPr>
              <a:t> </a:t>
            </a:r>
            <a:r>
              <a:rPr lang="en-US" dirty="0" err="1">
                <a:solidFill>
                  <a:schemeClr val="tx2">
                    <a:lumMod val="25000"/>
                  </a:schemeClr>
                </a:solidFill>
              </a:rPr>
              <a:t>Metode</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937760" cy="91440"/>
          </a:xfrm>
          <a:prstGeom prst="rect">
            <a:avLst/>
          </a:prstGeom>
        </p:spPr>
      </p:pic>
      <p:pic>
        <p:nvPicPr>
          <p:cNvPr id="11" name="Picture 10">
            <a:extLst>
              <a:ext uri="{FF2B5EF4-FFF2-40B4-BE49-F238E27FC236}">
                <a16:creationId xmlns:a16="http://schemas.microsoft.com/office/drawing/2014/main" id="{121EC23F-E507-490C-8A95-BE02A896AC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5955" y="1701800"/>
            <a:ext cx="7347445" cy="3835400"/>
          </a:xfrm>
          <a:prstGeom prst="rect">
            <a:avLst/>
          </a:prstGeom>
          <a:noFill/>
          <a:ln>
            <a:noFill/>
          </a:ln>
        </p:spPr>
      </p:pic>
    </p:spTree>
    <p:extLst>
      <p:ext uri="{BB962C8B-B14F-4D97-AF65-F5344CB8AC3E}">
        <p14:creationId xmlns:p14="http://schemas.microsoft.com/office/powerpoint/2010/main" val="424459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Perangkat</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7" name="Picture 6">
            <a:extLst>
              <a:ext uri="{FF2B5EF4-FFF2-40B4-BE49-F238E27FC236}">
                <a16:creationId xmlns:a16="http://schemas.microsoft.com/office/drawing/2014/main" id="{A4A58DC7-FCDE-4087-BDCF-F052C297DE13}"/>
              </a:ext>
            </a:extLst>
          </p:cNvPr>
          <p:cNvPicPr>
            <a:picLocks noChangeAspect="1"/>
          </p:cNvPicPr>
          <p:nvPr/>
        </p:nvPicPr>
        <p:blipFill>
          <a:blip r:embed="rId4"/>
          <a:stretch>
            <a:fillRect/>
          </a:stretch>
        </p:blipFill>
        <p:spPr>
          <a:xfrm>
            <a:off x="2808597" y="2880426"/>
            <a:ext cx="3212603" cy="2471861"/>
          </a:xfrm>
          <a:prstGeom prst="rect">
            <a:avLst/>
          </a:prstGeom>
        </p:spPr>
      </p:pic>
      <p:grpSp>
        <p:nvGrpSpPr>
          <p:cNvPr id="17" name="Group 16">
            <a:extLst>
              <a:ext uri="{FF2B5EF4-FFF2-40B4-BE49-F238E27FC236}">
                <a16:creationId xmlns:a16="http://schemas.microsoft.com/office/drawing/2014/main" id="{2FBF6A68-0ABA-40FD-AC42-6410B84B56F3}"/>
              </a:ext>
            </a:extLst>
          </p:cNvPr>
          <p:cNvGrpSpPr/>
          <p:nvPr/>
        </p:nvGrpSpPr>
        <p:grpSpPr>
          <a:xfrm>
            <a:off x="1511808" y="3939572"/>
            <a:ext cx="2072640" cy="791702"/>
            <a:chOff x="865632" y="3756692"/>
            <a:chExt cx="1804416" cy="791702"/>
          </a:xfrm>
        </p:grpSpPr>
        <p:cxnSp>
          <p:nvCxnSpPr>
            <p:cNvPr id="14" name="Connector: Elbow 13">
              <a:extLst>
                <a:ext uri="{FF2B5EF4-FFF2-40B4-BE49-F238E27FC236}">
                  <a16:creationId xmlns:a16="http://schemas.microsoft.com/office/drawing/2014/main" id="{7F88A187-811F-4B8D-92C1-19CBBFB95D25}"/>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4ED4566-3C7B-4B21-B06E-D80B11FFB4B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48CCCEF3-4AA9-416B-98F1-F31CA590383F}"/>
              </a:ext>
            </a:extLst>
          </p:cNvPr>
          <p:cNvSpPr txBox="1"/>
          <p:nvPr/>
        </p:nvSpPr>
        <p:spPr>
          <a:xfrm>
            <a:off x="798081" y="3631795"/>
            <a:ext cx="2048959" cy="307777"/>
          </a:xfrm>
          <a:prstGeom prst="rect">
            <a:avLst/>
          </a:prstGeom>
          <a:noFill/>
        </p:spPr>
        <p:txBody>
          <a:bodyPr wrap="none" rtlCol="0">
            <a:spAutoFit/>
          </a:bodyPr>
          <a:lstStyle/>
          <a:p>
            <a:pPr lvl="1"/>
            <a:r>
              <a:rPr lang="id-ID" dirty="0"/>
              <a:t>Intel® </a:t>
            </a:r>
            <a:r>
              <a:rPr lang="id-ID" dirty="0" err="1"/>
              <a:t>Core</a:t>
            </a:r>
            <a:r>
              <a:rPr lang="id-ID" dirty="0"/>
              <a:t>™ i7-7850H</a:t>
            </a:r>
          </a:p>
        </p:txBody>
      </p:sp>
      <p:grpSp>
        <p:nvGrpSpPr>
          <p:cNvPr id="20" name="Group 19">
            <a:extLst>
              <a:ext uri="{FF2B5EF4-FFF2-40B4-BE49-F238E27FC236}">
                <a16:creationId xmlns:a16="http://schemas.microsoft.com/office/drawing/2014/main" id="{4B721174-3BAC-4E73-A4AD-DFCF39F45D01}"/>
              </a:ext>
            </a:extLst>
          </p:cNvPr>
          <p:cNvGrpSpPr/>
          <p:nvPr/>
        </p:nvGrpSpPr>
        <p:grpSpPr>
          <a:xfrm flipH="1">
            <a:off x="5301542" y="4263049"/>
            <a:ext cx="1782009" cy="791702"/>
            <a:chOff x="865632" y="3756692"/>
            <a:chExt cx="1804416" cy="791702"/>
          </a:xfrm>
        </p:grpSpPr>
        <p:cxnSp>
          <p:nvCxnSpPr>
            <p:cNvPr id="21" name="Connector: Elbow 20">
              <a:extLst>
                <a:ext uri="{FF2B5EF4-FFF2-40B4-BE49-F238E27FC236}">
                  <a16:creationId xmlns:a16="http://schemas.microsoft.com/office/drawing/2014/main" id="{46CA436C-E683-4039-BF0E-34E9DC4B2BEF}"/>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973AD58-AED1-46DE-B47A-4D3E5E5685CB}"/>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3" name="TextBox 22">
            <a:extLst>
              <a:ext uri="{FF2B5EF4-FFF2-40B4-BE49-F238E27FC236}">
                <a16:creationId xmlns:a16="http://schemas.microsoft.com/office/drawing/2014/main" id="{6D2763C2-A38B-4051-9EE0-3A89B41BC45D}"/>
              </a:ext>
            </a:extLst>
          </p:cNvPr>
          <p:cNvSpPr txBox="1"/>
          <p:nvPr/>
        </p:nvSpPr>
        <p:spPr>
          <a:xfrm>
            <a:off x="5833822" y="3962467"/>
            <a:ext cx="2108269" cy="307777"/>
          </a:xfrm>
          <a:prstGeom prst="rect">
            <a:avLst/>
          </a:prstGeom>
          <a:noFill/>
        </p:spPr>
        <p:txBody>
          <a:bodyPr wrap="none" rtlCol="0">
            <a:spAutoFit/>
          </a:bodyPr>
          <a:lstStyle/>
          <a:p>
            <a:pPr lvl="1"/>
            <a:r>
              <a:rPr lang="id-ID" i="1" dirty="0"/>
              <a:t>Solid State </a:t>
            </a:r>
            <a:r>
              <a:rPr lang="id-ID" i="1" dirty="0" err="1"/>
              <a:t>Disk</a:t>
            </a:r>
            <a:r>
              <a:rPr lang="id-ID" i="1" dirty="0"/>
              <a:t> </a:t>
            </a:r>
            <a:r>
              <a:rPr lang="id-ID" dirty="0"/>
              <a:t>250 GB</a:t>
            </a:r>
          </a:p>
        </p:txBody>
      </p:sp>
      <p:grpSp>
        <p:nvGrpSpPr>
          <p:cNvPr id="24" name="Group 23">
            <a:extLst>
              <a:ext uri="{FF2B5EF4-FFF2-40B4-BE49-F238E27FC236}">
                <a16:creationId xmlns:a16="http://schemas.microsoft.com/office/drawing/2014/main" id="{78AEFBB6-7995-46E9-96C6-DC4B4662E4D0}"/>
              </a:ext>
            </a:extLst>
          </p:cNvPr>
          <p:cNvGrpSpPr/>
          <p:nvPr/>
        </p:nvGrpSpPr>
        <p:grpSpPr>
          <a:xfrm flipV="1">
            <a:off x="2060449" y="4943466"/>
            <a:ext cx="1776329" cy="774580"/>
            <a:chOff x="865632" y="3756692"/>
            <a:chExt cx="1804416" cy="791702"/>
          </a:xfrm>
        </p:grpSpPr>
        <p:cxnSp>
          <p:nvCxnSpPr>
            <p:cNvPr id="25" name="Connector: Elbow 24">
              <a:extLst>
                <a:ext uri="{FF2B5EF4-FFF2-40B4-BE49-F238E27FC236}">
                  <a16:creationId xmlns:a16="http://schemas.microsoft.com/office/drawing/2014/main" id="{3651D200-3B4A-4757-830F-3FD079E7896D}"/>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5FD5E3B-1AFF-42C7-AEA3-AD9E8C5E136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a:extLst>
              <a:ext uri="{FF2B5EF4-FFF2-40B4-BE49-F238E27FC236}">
                <a16:creationId xmlns:a16="http://schemas.microsoft.com/office/drawing/2014/main" id="{2169DF38-C134-4AD3-8494-4F6026F870F7}"/>
              </a:ext>
            </a:extLst>
          </p:cNvPr>
          <p:cNvSpPr txBox="1"/>
          <p:nvPr/>
        </p:nvSpPr>
        <p:spPr>
          <a:xfrm>
            <a:off x="1942965" y="5765644"/>
            <a:ext cx="1042273" cy="307777"/>
          </a:xfrm>
          <a:prstGeom prst="rect">
            <a:avLst/>
          </a:prstGeom>
          <a:noFill/>
        </p:spPr>
        <p:txBody>
          <a:bodyPr wrap="none" rtlCol="0">
            <a:spAutoFit/>
          </a:bodyPr>
          <a:lstStyle/>
          <a:p>
            <a:pPr lvl="1"/>
            <a:r>
              <a:rPr lang="id-ID" dirty="0"/>
              <a:t>RAM 8 GB</a:t>
            </a:r>
          </a:p>
        </p:txBody>
      </p:sp>
      <p:grpSp>
        <p:nvGrpSpPr>
          <p:cNvPr id="28" name="Group 27">
            <a:extLst>
              <a:ext uri="{FF2B5EF4-FFF2-40B4-BE49-F238E27FC236}">
                <a16:creationId xmlns:a16="http://schemas.microsoft.com/office/drawing/2014/main" id="{41A6D5FE-EBAE-4610-B3B6-6DCB437B45AD}"/>
              </a:ext>
            </a:extLst>
          </p:cNvPr>
          <p:cNvGrpSpPr/>
          <p:nvPr/>
        </p:nvGrpSpPr>
        <p:grpSpPr>
          <a:xfrm>
            <a:off x="1844271" y="2731008"/>
            <a:ext cx="1776329" cy="853189"/>
            <a:chOff x="865632" y="3756692"/>
            <a:chExt cx="1804416" cy="791702"/>
          </a:xfrm>
        </p:grpSpPr>
        <p:cxnSp>
          <p:nvCxnSpPr>
            <p:cNvPr id="29" name="Connector: Elbow 28">
              <a:extLst>
                <a:ext uri="{FF2B5EF4-FFF2-40B4-BE49-F238E27FC236}">
                  <a16:creationId xmlns:a16="http://schemas.microsoft.com/office/drawing/2014/main" id="{ED03A079-313F-4A64-B954-129080CB0DE2}"/>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2E10FAE-C431-414C-9108-50612FDAC78E}"/>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1" name="TextBox 30">
            <a:extLst>
              <a:ext uri="{FF2B5EF4-FFF2-40B4-BE49-F238E27FC236}">
                <a16:creationId xmlns:a16="http://schemas.microsoft.com/office/drawing/2014/main" id="{84F6296D-0DE3-40D5-83E7-4C42EED1F151}"/>
              </a:ext>
            </a:extLst>
          </p:cNvPr>
          <p:cNvSpPr txBox="1"/>
          <p:nvPr/>
        </p:nvSpPr>
        <p:spPr>
          <a:xfrm>
            <a:off x="1169937" y="2394519"/>
            <a:ext cx="2932213" cy="307777"/>
          </a:xfrm>
          <a:prstGeom prst="rect">
            <a:avLst/>
          </a:prstGeom>
          <a:noFill/>
        </p:spPr>
        <p:txBody>
          <a:bodyPr wrap="none" rtlCol="0">
            <a:spAutoFit/>
          </a:bodyPr>
          <a:lstStyle/>
          <a:p>
            <a:pPr lvl="1"/>
            <a:r>
              <a:rPr lang="id-ID" dirty="0"/>
              <a:t>Sistem Operasi Windows 10 64-bit</a:t>
            </a:r>
          </a:p>
        </p:txBody>
      </p:sp>
      <p:grpSp>
        <p:nvGrpSpPr>
          <p:cNvPr id="32" name="Group 31">
            <a:extLst>
              <a:ext uri="{FF2B5EF4-FFF2-40B4-BE49-F238E27FC236}">
                <a16:creationId xmlns:a16="http://schemas.microsoft.com/office/drawing/2014/main" id="{77C00232-7CA6-4046-BE37-5243DC0A9CBF}"/>
              </a:ext>
            </a:extLst>
          </p:cNvPr>
          <p:cNvGrpSpPr/>
          <p:nvPr/>
        </p:nvGrpSpPr>
        <p:grpSpPr>
          <a:xfrm flipH="1">
            <a:off x="5329881" y="2994852"/>
            <a:ext cx="1651764" cy="853189"/>
            <a:chOff x="865632" y="3756692"/>
            <a:chExt cx="1804416" cy="791702"/>
          </a:xfrm>
        </p:grpSpPr>
        <p:cxnSp>
          <p:nvCxnSpPr>
            <p:cNvPr id="33" name="Connector: Elbow 32">
              <a:extLst>
                <a:ext uri="{FF2B5EF4-FFF2-40B4-BE49-F238E27FC236}">
                  <a16:creationId xmlns:a16="http://schemas.microsoft.com/office/drawing/2014/main" id="{B6A69387-4A3D-4301-888B-7C32502817A0}"/>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2DDDE06-B482-489F-9CF7-5AECBB8370E8}"/>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TextBox 34">
            <a:extLst>
              <a:ext uri="{FF2B5EF4-FFF2-40B4-BE49-F238E27FC236}">
                <a16:creationId xmlns:a16="http://schemas.microsoft.com/office/drawing/2014/main" id="{94C347A0-F2CF-487B-806E-0267AD893BFF}"/>
              </a:ext>
            </a:extLst>
          </p:cNvPr>
          <p:cNvSpPr txBox="1"/>
          <p:nvPr/>
        </p:nvSpPr>
        <p:spPr>
          <a:xfrm>
            <a:off x="5604117" y="2687075"/>
            <a:ext cx="2531462" cy="307777"/>
          </a:xfrm>
          <a:prstGeom prst="rect">
            <a:avLst/>
          </a:prstGeom>
          <a:noFill/>
        </p:spPr>
        <p:txBody>
          <a:bodyPr wrap="none" rtlCol="0">
            <a:spAutoFit/>
          </a:bodyPr>
          <a:lstStyle/>
          <a:p>
            <a:pPr lvl="1"/>
            <a:r>
              <a:rPr lang="id-ID" dirty="0"/>
              <a:t>Bahasa pemrograman R 3.51</a:t>
            </a:r>
          </a:p>
        </p:txBody>
      </p:sp>
    </p:spTree>
    <p:extLst>
      <p:ext uri="{BB962C8B-B14F-4D97-AF65-F5344CB8AC3E}">
        <p14:creationId xmlns:p14="http://schemas.microsoft.com/office/powerpoint/2010/main" val="235665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a:solidFill>
                  <a:schemeClr val="tx2">
                    <a:lumMod val="25000"/>
                  </a:schemeClr>
                </a:solidFill>
              </a:rPr>
              <a:t>Daftar </a:t>
            </a:r>
            <a:r>
              <a:rPr lang="en-US" dirty="0" err="1">
                <a:solidFill>
                  <a:schemeClr val="tx2">
                    <a:lumMod val="25000"/>
                  </a:schemeClr>
                </a:solidFill>
              </a:rPr>
              <a:t>Pustaka</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2926080" cy="91440"/>
          </a:xfrm>
          <a:prstGeom prst="rect">
            <a:avLst/>
          </a:prstGeom>
        </p:spPr>
      </p:pic>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3539430"/>
          </a:xfrm>
          <a:prstGeom prst="rect">
            <a:avLst/>
          </a:prstGeom>
          <a:noFill/>
        </p:spPr>
        <p:txBody>
          <a:bodyPr wrap="square" rtlCol="0">
            <a:spAutoFit/>
          </a:bodyPr>
          <a:lstStyle/>
          <a:p>
            <a:pPr marL="457200" indent="-457200" algn="just"/>
            <a:r>
              <a:rPr lang="id-ID" dirty="0">
                <a:latin typeface="Lato" panose="020B0604020202020204" charset="0"/>
              </a:rPr>
              <a:t>[INCAS] Indonesia Nasional </a:t>
            </a:r>
            <a:r>
              <a:rPr lang="id-ID" dirty="0" err="1">
                <a:latin typeface="Lato" panose="020B0604020202020204" charset="0"/>
              </a:rPr>
              <a:t>Carbon</a:t>
            </a:r>
            <a:r>
              <a:rPr lang="id-ID" dirty="0">
                <a:latin typeface="Lato" panose="020B0604020202020204" charset="0"/>
              </a:rPr>
              <a:t> </a:t>
            </a:r>
            <a:r>
              <a:rPr lang="id-ID" dirty="0" err="1">
                <a:latin typeface="Lato" panose="020B0604020202020204" charset="0"/>
              </a:rPr>
              <a:t>Accounting</a:t>
            </a:r>
            <a:r>
              <a:rPr lang="id-ID" dirty="0">
                <a:latin typeface="Lato" panose="020B0604020202020204" charset="0"/>
              </a:rPr>
              <a:t> System. 2015. Data Nasional Kehutanan [Internet]. [diunduh 2018 Nov 10]. Tersedia pada: http://www.incas-indonesia.org/id/data/national-data.</a:t>
            </a:r>
            <a:endParaRPr lang="en-US" dirty="0">
              <a:latin typeface="Lato" panose="020B0604020202020204" charset="0"/>
            </a:endParaRPr>
          </a:p>
          <a:p>
            <a:pPr marL="463550" indent="-463550" algn="just"/>
            <a:r>
              <a:rPr lang="id-ID" dirty="0" err="1"/>
              <a:t>Sumargo</a:t>
            </a:r>
            <a:r>
              <a:rPr lang="id-ID" dirty="0"/>
              <a:t> W, </a:t>
            </a:r>
            <a:r>
              <a:rPr lang="id-ID" dirty="0" err="1"/>
              <a:t>Nanggara</a:t>
            </a:r>
            <a:r>
              <a:rPr lang="id-ID" dirty="0"/>
              <a:t> SG, Nainggolan FA, Apriani I. 2011. Potret Keadaan Hutan</a:t>
            </a:r>
            <a:r>
              <a:rPr lang="en-US" dirty="0"/>
              <a:t> </a:t>
            </a:r>
            <a:r>
              <a:rPr lang="id-ID" dirty="0"/>
              <a:t>Indonesia,</a:t>
            </a:r>
            <a:r>
              <a:rPr lang="en-US" dirty="0"/>
              <a:t> </a:t>
            </a:r>
            <a:r>
              <a:rPr lang="id-ID" dirty="0"/>
              <a:t>Periode Tahun 2000–2009. Bogor (ID): </a:t>
            </a:r>
            <a:r>
              <a:rPr lang="id-ID" dirty="0" err="1"/>
              <a:t>Forest</a:t>
            </a:r>
            <a:r>
              <a:rPr lang="id-ID" dirty="0"/>
              <a:t> </a:t>
            </a:r>
            <a:r>
              <a:rPr lang="id-ID" dirty="0" err="1"/>
              <a:t>Watch</a:t>
            </a:r>
            <a:r>
              <a:rPr lang="id-ID" dirty="0"/>
              <a:t> Indonesia.</a:t>
            </a:r>
            <a:endParaRPr lang="en-US" dirty="0"/>
          </a:p>
          <a:p>
            <a:pPr marL="463550" indent="-463550" algn="just"/>
            <a:r>
              <a:rPr lang="id-ID" dirty="0"/>
              <a:t>Sofiana DA. 2018. </a:t>
            </a:r>
            <a:r>
              <a:rPr lang="id-ID" dirty="0" err="1"/>
              <a:t>Esitmasi</a:t>
            </a:r>
            <a:r>
              <a:rPr lang="id-ID" dirty="0"/>
              <a:t> Deforestasi Lahan Gambut Akibat Kebakaran di Kabupaten Rokan Hilir Provinsi Riau Menggunakan Pendekatan </a:t>
            </a:r>
            <a:r>
              <a:rPr lang="id-ID" dirty="0" err="1"/>
              <a:t>Spatial</a:t>
            </a:r>
            <a:r>
              <a:rPr lang="id-ID" dirty="0"/>
              <a:t> Data Mining[tesis]. Bogor (ID): Institut Pertanian Bogor.</a:t>
            </a:r>
          </a:p>
          <a:p>
            <a:pPr marL="457200" indent="-457200" algn="just"/>
            <a:r>
              <a:rPr lang="id-ID" dirty="0"/>
              <a:t>Wibisono ITC, Siboro L. 2005. Panduan Rehabilitasi dan Teknik Silvikultur di Lahan Gambut. </a:t>
            </a:r>
            <a:r>
              <a:rPr lang="id-ID" i="1" dirty="0" err="1"/>
              <a:t>Wetlands</a:t>
            </a:r>
            <a:r>
              <a:rPr lang="id-ID" i="1" dirty="0"/>
              <a:t> </a:t>
            </a:r>
            <a:r>
              <a:rPr lang="id-ID" i="1" dirty="0" err="1"/>
              <a:t>international</a:t>
            </a:r>
            <a:r>
              <a:rPr lang="id-ID" i="1" dirty="0"/>
              <a:t>.</a:t>
            </a:r>
            <a:endParaRPr lang="id-ID" dirty="0"/>
          </a:p>
          <a:p>
            <a:pPr marL="457200" indent="-457200" algn="just"/>
            <a:r>
              <a:rPr lang="id-ID" dirty="0" err="1"/>
              <a:t>Pressman</a:t>
            </a:r>
            <a:r>
              <a:rPr lang="id-ID" dirty="0"/>
              <a:t> RS. 2010. </a:t>
            </a:r>
            <a:r>
              <a:rPr lang="id-ID" dirty="0" err="1"/>
              <a:t>Software</a:t>
            </a:r>
            <a:r>
              <a:rPr lang="id-ID" dirty="0"/>
              <a:t> Engineering: A </a:t>
            </a:r>
            <a:r>
              <a:rPr lang="id-ID" dirty="0" err="1"/>
              <a:t>Practitioners</a:t>
            </a:r>
            <a:r>
              <a:rPr lang="id-ID" dirty="0"/>
              <a:t> </a:t>
            </a:r>
            <a:r>
              <a:rPr lang="id-ID" dirty="0" err="1"/>
              <a:t>Approach</a:t>
            </a:r>
            <a:r>
              <a:rPr lang="id-ID" dirty="0"/>
              <a:t>, </a:t>
            </a:r>
            <a:r>
              <a:rPr lang="id-ID" dirty="0" err="1"/>
              <a:t>Seventh</a:t>
            </a:r>
            <a:r>
              <a:rPr lang="id-ID" dirty="0"/>
              <a:t> </a:t>
            </a:r>
            <a:r>
              <a:rPr lang="id-ID" dirty="0" err="1"/>
              <a:t>Edition</a:t>
            </a:r>
            <a:r>
              <a:rPr lang="id-ID" dirty="0"/>
              <a:t>. New </a:t>
            </a:r>
            <a:r>
              <a:rPr lang="id-ID" dirty="0" err="1"/>
              <a:t>York</a:t>
            </a:r>
            <a:r>
              <a:rPr lang="id-ID" dirty="0"/>
              <a:t> (US): </a:t>
            </a:r>
            <a:r>
              <a:rPr lang="id-ID" dirty="0" err="1"/>
              <a:t>McGraw</a:t>
            </a:r>
            <a:r>
              <a:rPr lang="id-ID" dirty="0"/>
              <a:t>-Hill.</a:t>
            </a:r>
            <a:endParaRPr lang="en-US"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Tree>
    <p:extLst>
      <p:ext uri="{BB962C8B-B14F-4D97-AF65-F5344CB8AC3E}">
        <p14:creationId xmlns:p14="http://schemas.microsoft.com/office/powerpoint/2010/main" val="65084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7ECEFD"/>
                </a:solidFill>
              </a:rPr>
              <a:t>Thanks!</a:t>
            </a:r>
            <a:endParaRPr sz="6000">
              <a:solidFill>
                <a:srgbClr val="7ECEFD"/>
              </a:solidFill>
            </a:endParaRPr>
          </a:p>
        </p:txBody>
      </p:sp>
      <p:sp>
        <p:nvSpPr>
          <p:cNvPr id="338" name="Google Shape;338;p35"/>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FFFFFF"/>
                </a:solidFill>
              </a:rPr>
              <a:t>Any questions?</a:t>
            </a:r>
            <a:endParaRPr sz="4800" b="1">
              <a:solidFill>
                <a:srgbClr val="FFFFFF"/>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79088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Indonesia merupakan salah satu negara yang memiliki lahan gambut yang luas. Menurut data </a:t>
            </a:r>
            <a:r>
              <a:rPr lang="id-ID" i="1" dirty="0">
                <a:solidFill>
                  <a:schemeClr val="tx2">
                    <a:lumMod val="10000"/>
                  </a:schemeClr>
                </a:solidFill>
              </a:rPr>
              <a:t>Indonesian National </a:t>
            </a:r>
            <a:r>
              <a:rPr lang="id-ID" i="1" dirty="0" err="1">
                <a:solidFill>
                  <a:schemeClr val="tx2">
                    <a:lumMod val="10000"/>
                  </a:schemeClr>
                </a:solidFill>
              </a:rPr>
              <a:t>Carbon</a:t>
            </a:r>
            <a:r>
              <a:rPr lang="id-ID" i="1" dirty="0">
                <a:solidFill>
                  <a:schemeClr val="tx2">
                    <a:lumMod val="10000"/>
                  </a:schemeClr>
                </a:solidFill>
              </a:rPr>
              <a:t> </a:t>
            </a:r>
            <a:r>
              <a:rPr lang="id-ID" i="1" dirty="0" err="1">
                <a:solidFill>
                  <a:schemeClr val="tx2">
                    <a:lumMod val="10000"/>
                  </a:schemeClr>
                </a:solidFill>
              </a:rPr>
              <a:t>Accounting</a:t>
            </a:r>
            <a:r>
              <a:rPr lang="id-ID" i="1" dirty="0">
                <a:solidFill>
                  <a:schemeClr val="tx2">
                    <a:lumMod val="10000"/>
                  </a:schemeClr>
                </a:solidFill>
              </a:rPr>
              <a:t> System </a:t>
            </a:r>
            <a:r>
              <a:rPr lang="id-ID" dirty="0">
                <a:solidFill>
                  <a:schemeClr val="tx2">
                    <a:lumMod val="10000"/>
                  </a:schemeClr>
                </a:solidFill>
              </a:rPr>
              <a:t>(INCAS) pada tahun 2011 Indonesia memiliki luas lahan gambut sebesar 14.8 juta hektar.</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dirty="0" err="1">
                <a:solidFill>
                  <a:schemeClr val="tx2">
                    <a:lumMod val="10000"/>
                  </a:schemeClr>
                </a:solidFill>
              </a:rPr>
              <a:t>Namun</a:t>
            </a:r>
            <a:r>
              <a:rPr lang="en-US" dirty="0">
                <a:solidFill>
                  <a:schemeClr val="tx2">
                    <a:lumMod val="10000"/>
                  </a:schemeClr>
                </a:solidFill>
              </a:rPr>
              <a:t>, </a:t>
            </a:r>
            <a:r>
              <a:rPr lang="en-US" dirty="0" err="1">
                <a:solidFill>
                  <a:schemeClr val="tx2">
                    <a:lumMod val="10000"/>
                  </a:schemeClr>
                </a:solidFill>
              </a:rPr>
              <a:t>menurut</a:t>
            </a:r>
            <a:r>
              <a:rPr lang="en-US" dirty="0">
                <a:solidFill>
                  <a:schemeClr val="tx2">
                    <a:lumMod val="10000"/>
                  </a:schemeClr>
                </a:solidFill>
              </a:rPr>
              <a:t> data </a:t>
            </a:r>
            <a:r>
              <a:rPr lang="en-US" dirty="0" err="1">
                <a:solidFill>
                  <a:schemeClr val="tx2">
                    <a:lumMod val="10000"/>
                  </a:schemeClr>
                </a:solidFill>
              </a:rPr>
              <a:t>pengamatan</a:t>
            </a:r>
            <a:r>
              <a:rPr lang="en-US" dirty="0">
                <a:solidFill>
                  <a:schemeClr val="tx2">
                    <a:lumMod val="10000"/>
                  </a:schemeClr>
                </a:solidFill>
              </a:rPr>
              <a:t> </a:t>
            </a:r>
            <a:r>
              <a:rPr lang="en-US" i="1" dirty="0">
                <a:solidFill>
                  <a:schemeClr val="tx2">
                    <a:lumMod val="10000"/>
                  </a:schemeClr>
                </a:solidFill>
              </a:rPr>
              <a:t>Forest Watch Indonesia </a:t>
            </a:r>
            <a:r>
              <a:rPr lang="en-US" dirty="0">
                <a:solidFill>
                  <a:schemeClr val="tx2">
                    <a:lumMod val="10000"/>
                  </a:schemeClr>
                </a:solidFill>
              </a:rPr>
              <a:t>(FWI) pada </a:t>
            </a:r>
            <a:r>
              <a:rPr lang="en-US" dirty="0" err="1">
                <a:solidFill>
                  <a:schemeClr val="tx2">
                    <a:lumMod val="10000"/>
                  </a:schemeClr>
                </a:solidFill>
              </a:rPr>
              <a:t>periode</a:t>
            </a:r>
            <a:r>
              <a:rPr lang="en-US" dirty="0">
                <a:solidFill>
                  <a:schemeClr val="tx2">
                    <a:lumMod val="10000"/>
                  </a:schemeClr>
                </a:solidFill>
              </a:rPr>
              <a:t> 2009 – 2013 Indonesia </a:t>
            </a:r>
            <a:r>
              <a:rPr lang="en-US" dirty="0" err="1">
                <a:solidFill>
                  <a:schemeClr val="tx2">
                    <a:lumMod val="10000"/>
                  </a:schemeClr>
                </a:solidFill>
              </a:rPr>
              <a:t>kehilangan</a:t>
            </a:r>
            <a:r>
              <a:rPr lang="en-US" dirty="0">
                <a:solidFill>
                  <a:schemeClr val="tx2">
                    <a:lumMod val="10000"/>
                  </a:schemeClr>
                </a:solidFill>
              </a:rPr>
              <a:t> </a:t>
            </a:r>
            <a:r>
              <a:rPr lang="en-US" dirty="0" err="1">
                <a:solidFill>
                  <a:schemeClr val="tx2">
                    <a:lumMod val="10000"/>
                  </a:schemeClr>
                </a:solidFill>
              </a:rPr>
              <a:t>hutan</a:t>
            </a:r>
            <a:r>
              <a:rPr lang="en-US" dirty="0">
                <a:solidFill>
                  <a:schemeClr val="tx2">
                    <a:lumMod val="10000"/>
                  </a:schemeClr>
                </a:solidFill>
              </a:rPr>
              <a:t> dan </a:t>
            </a:r>
            <a:r>
              <a:rPr lang="en-US" dirty="0" err="1">
                <a:solidFill>
                  <a:schemeClr val="tx2">
                    <a:lumMod val="10000"/>
                  </a:schemeClr>
                </a:solidFill>
              </a:rPr>
              <a:t>lahan</a:t>
            </a:r>
            <a:r>
              <a:rPr lang="en-US" dirty="0">
                <a:solidFill>
                  <a:schemeClr val="tx2">
                    <a:lumMod val="10000"/>
                  </a:schemeClr>
                </a:solidFill>
              </a:rPr>
              <a:t> </a:t>
            </a:r>
            <a:r>
              <a:rPr lang="en-US" dirty="0" err="1">
                <a:solidFill>
                  <a:schemeClr val="tx2">
                    <a:lumMod val="10000"/>
                  </a:schemeClr>
                </a:solidFill>
              </a:rPr>
              <a:t>akibat</a:t>
            </a:r>
            <a:r>
              <a:rPr lang="en-US" dirty="0">
                <a:solidFill>
                  <a:schemeClr val="tx2">
                    <a:lumMod val="10000"/>
                  </a:schemeClr>
                </a:solidFill>
              </a:rPr>
              <a:t> </a:t>
            </a:r>
            <a:r>
              <a:rPr lang="en-US" dirty="0" err="1">
                <a:solidFill>
                  <a:schemeClr val="tx2">
                    <a:lumMod val="10000"/>
                  </a:schemeClr>
                </a:solidFill>
              </a:rPr>
              <a:t>deforestasi</a:t>
            </a:r>
            <a:r>
              <a:rPr lang="en-US" dirty="0">
                <a:solidFill>
                  <a:schemeClr val="tx2">
                    <a:lumMod val="10000"/>
                  </a:schemeClr>
                </a:solidFill>
              </a:rPr>
              <a:t> </a:t>
            </a:r>
            <a:r>
              <a:rPr lang="en-US" dirty="0" err="1">
                <a:solidFill>
                  <a:schemeClr val="tx2">
                    <a:lumMod val="10000"/>
                  </a:schemeClr>
                </a:solidFill>
              </a:rPr>
              <a:t>seluas</a:t>
            </a:r>
            <a:r>
              <a:rPr lang="en-US" dirty="0">
                <a:solidFill>
                  <a:schemeClr val="tx2">
                    <a:lumMod val="10000"/>
                  </a:schemeClr>
                </a:solidFill>
              </a:rPr>
              <a:t> 1.13 </a:t>
            </a:r>
            <a:r>
              <a:rPr lang="en-US" dirty="0" err="1">
                <a:solidFill>
                  <a:schemeClr val="tx2">
                    <a:lumMod val="10000"/>
                  </a:schemeClr>
                </a:solidFill>
              </a:rPr>
              <a:t>juta</a:t>
            </a:r>
            <a:r>
              <a:rPr lang="en-US" dirty="0">
                <a:solidFill>
                  <a:schemeClr val="tx2">
                    <a:lumMod val="10000"/>
                  </a:schemeClr>
                </a:solidFill>
              </a:rPr>
              <a:t> </a:t>
            </a:r>
            <a:r>
              <a:rPr lang="en-US" dirty="0" err="1">
                <a:solidFill>
                  <a:schemeClr val="tx2">
                    <a:lumMod val="10000"/>
                  </a:schemeClr>
                </a:solidFill>
              </a:rPr>
              <a:t>hektar</a:t>
            </a:r>
            <a:r>
              <a:rPr lang="en-US" dirty="0">
                <a:solidFill>
                  <a:schemeClr val="tx2">
                    <a:lumMod val="10000"/>
                  </a:schemeClr>
                </a:solidFill>
              </a:rPr>
              <a:t> </a:t>
            </a:r>
            <a:r>
              <a:rPr lang="en-US" dirty="0" err="1">
                <a:solidFill>
                  <a:schemeClr val="tx2">
                    <a:lumMod val="10000"/>
                  </a:schemeClr>
                </a:solidFill>
              </a:rPr>
              <a:t>setiap</a:t>
            </a:r>
            <a:r>
              <a:rPr lang="en-US" dirty="0">
                <a:solidFill>
                  <a:schemeClr val="tx2">
                    <a:lumMod val="10000"/>
                  </a:schemeClr>
                </a:solidFill>
              </a:rPr>
              <a:t> </a:t>
            </a:r>
            <a:r>
              <a:rPr lang="en-US" dirty="0" err="1">
                <a:solidFill>
                  <a:schemeClr val="tx2">
                    <a:lumMod val="10000"/>
                  </a:schemeClr>
                </a:solidFill>
              </a:rPr>
              <a:t>tahunnya</a:t>
            </a:r>
            <a:r>
              <a:rPr lang="en-US" dirty="0">
                <a:solidFill>
                  <a:schemeClr val="tx2">
                    <a:lumMod val="10000"/>
                  </a:schemeClr>
                </a:solidFill>
              </a:rPr>
              <a:t>.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Penelitian</a:t>
              </a:r>
              <a:r>
                <a:rPr lang="en-US" dirty="0">
                  <a:solidFill>
                    <a:schemeClr val="tx2">
                      <a:lumMod val="25000"/>
                    </a:schemeClr>
                  </a:solidFill>
                </a:rPr>
                <a:t> </a:t>
              </a:r>
              <a:r>
                <a:rPr lang="en-US" dirty="0" err="1">
                  <a:solidFill>
                    <a:schemeClr val="tx2">
                      <a:lumMod val="25000"/>
                    </a:schemeClr>
                  </a:solidFill>
                </a:rPr>
                <a:t>Sebelumnya</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1008000" y="1326210"/>
              <a:ext cx="3017520"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Dibutuhkan</a:t>
            </a:r>
            <a:r>
              <a:rPr lang="en-US" sz="2800" dirty="0">
                <a:latin typeface="Lato" panose="020B0604020202020204" charset="0"/>
              </a:rPr>
              <a:t> </a:t>
            </a:r>
            <a:r>
              <a:rPr lang="en-US" sz="2800" dirty="0" err="1">
                <a:latin typeface="Lato" panose="020B0604020202020204" charset="0"/>
              </a:rPr>
              <a:t>sistem</a:t>
            </a:r>
            <a:r>
              <a:rPr lang="en-US" sz="2800" dirty="0">
                <a:latin typeface="Lato" panose="020B0604020202020204" charset="0"/>
              </a:rPr>
              <a:t> yang </a:t>
            </a:r>
            <a:r>
              <a:rPr lang="en-US" sz="2800" dirty="0" err="1">
                <a:latin typeface="Lato" panose="020B0604020202020204" charset="0"/>
              </a:rPr>
              <a:t>mngotomasi</a:t>
            </a:r>
            <a:r>
              <a:rPr lang="en-US" sz="2800" dirty="0">
                <a:latin typeface="Lato" panose="020B0604020202020204" charset="0"/>
              </a:rPr>
              <a:t> proses </a:t>
            </a:r>
            <a:r>
              <a:rPr lang="en-US" sz="2800" dirty="0" err="1">
                <a:latin typeface="Lato" panose="020B0604020202020204" charset="0"/>
              </a:rPr>
              <a:t>setimasi</a:t>
            </a:r>
            <a:r>
              <a:rPr lang="en-US" sz="2800" dirty="0">
                <a:latin typeface="Lato" panose="020B0604020202020204" charset="0"/>
              </a:rPr>
              <a:t> </a:t>
            </a:r>
            <a:r>
              <a:rPr lang="en-US" sz="2800" dirty="0" err="1">
                <a:latin typeface="Lato" panose="020B0604020202020204" charset="0"/>
              </a:rPr>
              <a:t>tersebut</a:t>
            </a:r>
            <a:r>
              <a:rPr lang="en-US" sz="2800" dirty="0">
                <a:latin typeface="Lato" panose="020B0604020202020204" charset="0"/>
              </a:rPr>
              <a:t>.</a:t>
            </a:r>
            <a:endParaRPr lang="id-ID" sz="2800" dirty="0">
              <a:latin typeface="Lato" panose="020B0604020202020204" charset="0"/>
            </a:endParaRPr>
          </a:p>
        </p:txBody>
      </p:sp>
    </p:spTree>
    <p:extLst>
      <p:ext uri="{BB962C8B-B14F-4D97-AF65-F5344CB8AC3E}">
        <p14:creationId xmlns:p14="http://schemas.microsoft.com/office/powerpoint/2010/main" val="299906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Bagaimana</a:t>
            </a:r>
            <a:r>
              <a:rPr lang="en-US" i="0" dirty="0">
                <a:solidFill>
                  <a:schemeClr val="tx2">
                    <a:lumMod val="25000"/>
                  </a:schemeClr>
                </a:solidFill>
              </a:rPr>
              <a:t> </a:t>
            </a: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sistem</a:t>
            </a:r>
            <a:r>
              <a:rPr lang="en-US" i="0" dirty="0">
                <a:solidFill>
                  <a:schemeClr val="tx2">
                    <a:lumMod val="25000"/>
                  </a:schemeClr>
                </a:solidFill>
              </a:rPr>
              <a:t>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berdasarkan</a:t>
            </a:r>
            <a:r>
              <a:rPr lang="en-US" i="0" dirty="0">
                <a:solidFill>
                  <a:schemeClr val="tx2">
                    <a:lumMod val="25000"/>
                  </a:schemeClr>
                </a:solidFill>
              </a:rPr>
              <a:t> </a:t>
            </a:r>
            <a:r>
              <a:rPr lang="en-US" i="0" dirty="0" err="1">
                <a:solidFill>
                  <a:schemeClr val="tx2">
                    <a:lumMod val="25000"/>
                  </a:schemeClr>
                </a:solidFill>
              </a:rPr>
              <a:t>hasil</a:t>
            </a:r>
            <a:r>
              <a:rPr lang="en-US" i="0" dirty="0">
                <a:solidFill>
                  <a:schemeClr val="tx2">
                    <a:lumMod val="25000"/>
                  </a:schemeClr>
                </a:solidFill>
              </a:rPr>
              <a:t> </a:t>
            </a:r>
            <a:r>
              <a:rPr lang="en-US" i="0" dirty="0" err="1">
                <a:solidFill>
                  <a:schemeClr val="tx2">
                    <a:lumMod val="25000"/>
                  </a:schemeClr>
                </a:solidFill>
              </a:rPr>
              <a:t>penelitian</a:t>
            </a:r>
            <a:r>
              <a:rPr lang="en-US" i="0" dirty="0">
                <a:solidFill>
                  <a:schemeClr val="tx2">
                    <a:lumMod val="25000"/>
                  </a:schemeClr>
                </a:solidFill>
              </a:rPr>
              <a:t> </a:t>
            </a:r>
            <a:r>
              <a:rPr lang="en-US" i="0" dirty="0" err="1">
                <a:solidFill>
                  <a:schemeClr val="tx2">
                    <a:lumMod val="25000"/>
                  </a:schemeClr>
                </a:solidFill>
              </a:rPr>
              <a:t>Sofiana</a:t>
            </a:r>
            <a:r>
              <a:rPr lang="en-US" i="0" dirty="0">
                <a:solidFill>
                  <a:schemeClr val="tx2">
                    <a:lumMod val="25000"/>
                  </a:schemeClr>
                </a:solidFill>
              </a:rPr>
              <a:t> (2018) </a:t>
            </a:r>
            <a:r>
              <a:rPr lang="en-US" i="0" dirty="0" err="1">
                <a:solidFill>
                  <a:schemeClr val="tx2">
                    <a:lumMod val="25000"/>
                  </a:schemeClr>
                </a:solidFill>
              </a:rPr>
              <a:t>menggunakan</a:t>
            </a:r>
            <a:r>
              <a:rPr lang="en-US" i="0" dirty="0">
                <a:solidFill>
                  <a:schemeClr val="tx2">
                    <a:lumMod val="25000"/>
                  </a:schemeClr>
                </a:solidFill>
              </a:rPr>
              <a:t> </a:t>
            </a:r>
            <a:r>
              <a:rPr lang="en-US" i="0" dirty="0" err="1">
                <a:solidFill>
                  <a:schemeClr val="tx2">
                    <a:lumMod val="25000"/>
                  </a:schemeClr>
                </a:solidFill>
              </a:rPr>
              <a:t>bahasa</a:t>
            </a:r>
            <a:r>
              <a:rPr lang="en-US" i="0" dirty="0">
                <a:solidFill>
                  <a:schemeClr val="tx2">
                    <a:lumMod val="25000"/>
                  </a:schemeClr>
                </a:solidFill>
              </a:rPr>
              <a:t> </a:t>
            </a:r>
            <a:r>
              <a:rPr lang="en-US" i="0" dirty="0" err="1">
                <a:solidFill>
                  <a:schemeClr val="tx2">
                    <a:lumMod val="25000"/>
                  </a:schemeClr>
                </a:solidFill>
              </a:rPr>
              <a:t>pemrograman</a:t>
            </a:r>
            <a:r>
              <a:rPr lang="en-US" i="0" dirty="0">
                <a:solidFill>
                  <a:schemeClr val="tx2">
                    <a:lumMod val="25000"/>
                  </a:schemeClr>
                </a:solidFill>
              </a:rPr>
              <a:t> R dan </a:t>
            </a:r>
            <a:r>
              <a:rPr lang="en-US" dirty="0">
                <a:solidFill>
                  <a:schemeClr val="tx2">
                    <a:lumMod val="25000"/>
                  </a:schemeClr>
                </a:solidFill>
              </a:rPr>
              <a:t>framework</a:t>
            </a:r>
            <a:r>
              <a:rPr lang="en-US" i="0" dirty="0">
                <a:solidFill>
                  <a:schemeClr val="tx2">
                    <a:lumMod val="25000"/>
                  </a:schemeClr>
                </a:solidFill>
              </a:rPr>
              <a:t> Shiny </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Rumusan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Masalah</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aplikasi</a:t>
            </a:r>
            <a:r>
              <a:rPr lang="en-US" i="0" dirty="0">
                <a:solidFill>
                  <a:schemeClr val="tx2">
                    <a:lumMod val="25000"/>
                  </a:schemeClr>
                </a:solidFill>
              </a:rPr>
              <a:t> web </a:t>
            </a:r>
            <a:r>
              <a:rPr lang="en-US" i="0" dirty="0" err="1">
                <a:solidFill>
                  <a:schemeClr val="tx2">
                    <a:lumMod val="25000"/>
                  </a:schemeClr>
                </a:solidFill>
              </a:rPr>
              <a:t>untuk</a:t>
            </a:r>
            <a:r>
              <a:rPr lang="en-US" i="0" dirty="0">
                <a:solidFill>
                  <a:schemeClr val="tx2">
                    <a:lumMod val="25000"/>
                  </a:schemeClr>
                </a:solidFill>
              </a:rPr>
              <a:t> </a:t>
            </a:r>
            <a:r>
              <a:rPr lang="en-US" i="0" dirty="0" err="1">
                <a:solidFill>
                  <a:schemeClr val="tx2">
                    <a:lumMod val="25000"/>
                  </a:schemeClr>
                </a:solidFill>
              </a:rPr>
              <a:t>mengotomasi</a:t>
            </a:r>
            <a:r>
              <a:rPr lang="en-US" i="0" dirty="0">
                <a:solidFill>
                  <a:schemeClr val="tx2">
                    <a:lumMod val="25000"/>
                  </a:schemeClr>
                </a:solidFill>
              </a:rPr>
              <a:t> proses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menggunakan</a:t>
            </a:r>
            <a:r>
              <a:rPr lang="en-US" i="0" dirty="0">
                <a:solidFill>
                  <a:schemeClr val="tx2">
                    <a:lumMod val="25000"/>
                  </a:schemeClr>
                </a:solidFill>
              </a:rPr>
              <a:t> </a:t>
            </a:r>
            <a:r>
              <a:rPr lang="en-US" dirty="0">
                <a:solidFill>
                  <a:schemeClr val="tx2">
                    <a:lumMod val="25000"/>
                  </a:schemeClr>
                </a:solidFill>
              </a:rPr>
              <a:t>framework</a:t>
            </a:r>
            <a:r>
              <a:rPr lang="en-US" i="0" dirty="0">
                <a:solidFill>
                  <a:schemeClr val="tx2">
                    <a:lumMod val="25000"/>
                  </a:schemeClr>
                </a:solidFill>
              </a:rPr>
              <a:t> Shiny</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Tujuan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2">
                    <a:lumMod val="25000"/>
                  </a:schemeClr>
                </a:solidFill>
              </a:rPr>
              <a:t>Penelitian ini diharapkan dapat membantu pengguna dalam proses estimasi deforestasi lahan gambut akibat kebakaran yang berguna dalam penentuan kebijakan oleh </a:t>
            </a:r>
            <a:r>
              <a:rPr lang="id-ID" dirty="0" err="1">
                <a:solidFill>
                  <a:schemeClr val="tx2">
                    <a:lumMod val="25000"/>
                  </a:schemeClr>
                </a:solidFill>
              </a:rPr>
              <a:t>stakeholder</a:t>
            </a:r>
            <a:r>
              <a:rPr lang="id-ID" i="0" dirty="0">
                <a:solidFill>
                  <a:schemeClr val="tx2">
                    <a:lumMod val="25000"/>
                  </a:schemeClr>
                </a:solidFill>
              </a:rPr>
              <a:t> ke</a:t>
            </a:r>
            <a:r>
              <a:rPr lang="en-US" i="0" dirty="0">
                <a:solidFill>
                  <a:schemeClr val="tx2">
                    <a:lumMod val="25000"/>
                  </a:schemeClr>
                </a:solidFill>
              </a:rPr>
              <a:t> </a:t>
            </a:r>
            <a:r>
              <a:rPr lang="id-ID" i="0" dirty="0">
                <a:solidFill>
                  <a:schemeClr val="tx2">
                    <a:lumMod val="25000"/>
                  </a:schemeClr>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Manfaat</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692</Words>
  <Application>Microsoft Office PowerPoint</Application>
  <PresentationFormat>On-screen Show (4:3)</PresentationFormat>
  <Paragraphs>120</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Raleway</vt:lpstr>
      <vt:lpstr>Lato</vt:lpstr>
      <vt:lpstr>Arial</vt:lpstr>
      <vt:lpstr>Times New Roman</vt:lpstr>
      <vt:lpstr>Antonio template</vt:lpstr>
      <vt:lpstr>Pengembangan Sistem Estimasi Deforestasi Lahan Gambut Akibat Kebakaran Menggunakan Framework Shiny</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Metode</vt:lpstr>
      <vt:lpstr>PowerPoint Presentation</vt:lpstr>
      <vt:lpstr>Atribut Citra Landsat 8</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dc:creator>Noer Herlambang</dc:creator>
  <cp:lastModifiedBy>noer.herlambang@gmail.com</cp:lastModifiedBy>
  <cp:revision>25</cp:revision>
  <dcterms:modified xsi:type="dcterms:W3CDTF">2019-01-06T14:29:20Z</dcterms:modified>
</cp:coreProperties>
</file>