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281" r:id="rId3"/>
    <p:sldId id="284" r:id="rId4"/>
    <p:sldId id="261" r:id="rId5"/>
    <p:sldId id="285" r:id="rId6"/>
    <p:sldId id="286" r:id="rId7"/>
    <p:sldId id="300" r:id="rId8"/>
    <p:sldId id="288" r:id="rId9"/>
    <p:sldId id="289" r:id="rId10"/>
    <p:sldId id="290" r:id="rId11"/>
    <p:sldId id="291" r:id="rId12"/>
    <p:sldId id="292" r:id="rId13"/>
    <p:sldId id="294" r:id="rId14"/>
    <p:sldId id="293" r:id="rId15"/>
    <p:sldId id="265" r:id="rId16"/>
    <p:sldId id="296" r:id="rId17"/>
    <p:sldId id="297" r:id="rId18"/>
    <p:sldId id="343" r:id="rId19"/>
    <p:sldId id="299" r:id="rId20"/>
    <p:sldId id="301" r:id="rId21"/>
    <p:sldId id="279"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Raleway"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CEFD"/>
    <a:srgbClr val="2185C5"/>
    <a:srgbClr val="F20253"/>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1" d="100"/>
          <a:sy n="111" d="100"/>
        </p:scale>
        <p:origin x="876" y="102"/>
      </p:cViewPr>
      <p:guideLst>
        <p:guide orient="horz" pos="2160"/>
        <p:guide pos="288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54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231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6"/>
        <p:cNvGrpSpPr/>
        <p:nvPr/>
      </p:nvGrpSpPr>
      <p:grpSpPr>
        <a:xfrm>
          <a:off x="0" y="0"/>
          <a:ext cx="0" cy="0"/>
          <a:chOff x="0" y="0"/>
          <a:chExt cx="0" cy="0"/>
        </a:xfrm>
      </p:grpSpPr>
      <p:sp>
        <p:nvSpPr>
          <p:cNvPr id="4937" name="Shape 49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38" name="Shape 49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0" name="Shape 9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Manfaat</a:t>
            </a:r>
            <a:r>
              <a:rPr lang="en-US" dirty="0"/>
              <a:t> </a:t>
            </a:r>
            <a:r>
              <a:rPr lang="en-US" dirty="0" err="1"/>
              <a:t>lahan</a:t>
            </a:r>
            <a:r>
              <a:rPr lang="en-US" dirty="0"/>
              <a:t> </a:t>
            </a:r>
            <a:r>
              <a:rPr lang="en-US" dirty="0" err="1"/>
              <a:t>gambut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Indonesai</a:t>
            </a:r>
            <a:r>
              <a:rPr lang="en-US" dirty="0"/>
              <a:t> </a:t>
            </a:r>
            <a:r>
              <a:rPr lang="en-US" dirty="0" err="1"/>
              <a:t>kehilangan</a:t>
            </a:r>
            <a:r>
              <a:rPr lang="en-US" dirty="0"/>
              <a:t> </a:t>
            </a:r>
            <a:r>
              <a:rPr lang="en-US" dirty="0" err="1"/>
              <a:t>hutan</a:t>
            </a:r>
            <a:r>
              <a:rPr lang="en-US" dirty="0"/>
              <a:t> </a:t>
            </a:r>
            <a:r>
              <a:rPr lang="en-US" dirty="0" err="1"/>
              <a:t>seluas</a:t>
            </a:r>
            <a:r>
              <a:rPr lang="en-US" dirty="0"/>
              <a:t> 3 </a:t>
            </a:r>
            <a:r>
              <a:rPr lang="en-US" dirty="0" err="1"/>
              <a:t>lapangan</a:t>
            </a:r>
            <a:r>
              <a:rPr lang="en-US" dirty="0"/>
              <a:t> bola </a:t>
            </a:r>
            <a:r>
              <a:rPr lang="en-US" dirty="0" err="1"/>
              <a:t>setiap</a:t>
            </a:r>
            <a:r>
              <a:rPr lang="en-US" dirty="0"/>
              <a:t> </a:t>
            </a:r>
            <a:r>
              <a:rPr lang="en-US" dirty="0" err="1"/>
              <a:t>menit</a:t>
            </a:r>
            <a:endParaRPr dirty="0"/>
          </a:p>
        </p:txBody>
      </p:sp>
    </p:spTree>
    <p:extLst>
      <p:ext uri="{BB962C8B-B14F-4D97-AF65-F5344CB8AC3E}">
        <p14:creationId xmlns:p14="http://schemas.microsoft.com/office/powerpoint/2010/main" val="268434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552450" indent="-514350" algn="l">
              <a:buFont typeface="+mj-lt"/>
              <a:buAutoNum type="arabicPeriod"/>
            </a:pPr>
            <a:r>
              <a:rPr lang="id-ID" i="0" dirty="0">
                <a:solidFill>
                  <a:schemeClr val="tx2">
                    <a:lumMod val="25000"/>
                  </a:schemeClr>
                </a:solidFill>
              </a:rPr>
              <a:t>Penelitian ini mengimplementasi proses perhitungan estimasi deforestasi lahan gambut akibat kebakaran </a:t>
            </a:r>
            <a:r>
              <a:rPr lang="en-US" i="0" dirty="0" err="1">
                <a:solidFill>
                  <a:schemeClr val="tx2">
                    <a:lumMod val="25000"/>
                  </a:schemeClr>
                </a:solidFill>
              </a:rPr>
              <a:t>hutan</a:t>
            </a:r>
            <a:r>
              <a:rPr lang="en-US" i="0" dirty="0">
                <a:solidFill>
                  <a:schemeClr val="tx2">
                    <a:lumMod val="25000"/>
                  </a:schemeClr>
                </a:solidFill>
              </a:rPr>
              <a:t> dan </a:t>
            </a:r>
            <a:r>
              <a:rPr lang="en-US" i="0" dirty="0" err="1">
                <a:solidFill>
                  <a:schemeClr val="tx2">
                    <a:lumMod val="25000"/>
                  </a:schemeClr>
                </a:solidFill>
              </a:rPr>
              <a:t>lahan</a:t>
            </a:r>
            <a:r>
              <a:rPr lang="en-US" i="0" dirty="0">
                <a:solidFill>
                  <a:schemeClr val="tx2">
                    <a:lumMod val="25000"/>
                  </a:schemeClr>
                </a:solidFill>
              </a:rPr>
              <a:t> </a:t>
            </a:r>
            <a:r>
              <a:rPr lang="id-ID" i="0" dirty="0">
                <a:solidFill>
                  <a:schemeClr val="tx2">
                    <a:lumMod val="25000"/>
                  </a:schemeClr>
                </a:solidFill>
              </a:rPr>
              <a:t>berdasarkan penelitian Sofiana (2018</a:t>
            </a:r>
            <a:r>
              <a:rPr lang="en-US" i="0" dirty="0">
                <a:solidFill>
                  <a:schemeClr val="tx2">
                    <a:lumMod val="25000"/>
                  </a:schemeClr>
                </a:solidFill>
              </a:rPr>
              <a:t>).</a:t>
            </a:r>
          </a:p>
          <a:p>
            <a:pPr marL="552450" indent="-514350" algn="l">
              <a:buFont typeface="+mj-lt"/>
              <a:buAutoNum type="arabicPeriod"/>
            </a:pPr>
            <a:r>
              <a:rPr lang="id-ID" i="0" dirty="0">
                <a:solidFill>
                  <a:schemeClr val="tx2">
                    <a:lumMod val="25000"/>
                  </a:schemeClr>
                </a:solidFill>
              </a:rPr>
              <a:t>Citra yang digunakan untuk membangun sistem adalah Citra </a:t>
            </a:r>
            <a:r>
              <a:rPr lang="id-ID" i="0" dirty="0" err="1">
                <a:solidFill>
                  <a:schemeClr val="tx2">
                    <a:lumMod val="25000"/>
                  </a:schemeClr>
                </a:solidFill>
              </a:rPr>
              <a:t>Landsat</a:t>
            </a:r>
            <a:r>
              <a:rPr lang="id-ID" i="0" dirty="0">
                <a:solidFill>
                  <a:schemeClr val="tx2">
                    <a:lumMod val="25000"/>
                  </a:schemeClr>
                </a:solidFill>
              </a:rPr>
              <a:t> 8 di Provinsi Riau dan Jambi yang terdiri dari tiga periode waktu</a:t>
            </a:r>
            <a:r>
              <a:rPr lang="en-US" i="0" dirty="0">
                <a:solidFill>
                  <a:schemeClr val="tx2">
                    <a:lumMod val="25000"/>
                  </a:schemeClr>
                </a:solidFill>
              </a:rPr>
              <a:t>.</a:t>
            </a:r>
            <a:endParaRPr lang="id-ID" i="0" dirty="0">
              <a:solidFill>
                <a:schemeClr val="tx2">
                  <a:lumMod val="25000"/>
                </a:schemeClr>
              </a:solidFill>
            </a:endParaRPr>
          </a:p>
        </p:txBody>
      </p:sp>
    </p:spTree>
    <p:extLst>
      <p:ext uri="{BB962C8B-B14F-4D97-AF65-F5344CB8AC3E}">
        <p14:creationId xmlns:p14="http://schemas.microsoft.com/office/powerpoint/2010/main" val="3080931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01-Title &amp; Content">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685800" y="527031"/>
            <a:ext cx="7772400" cy="533399"/>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1"/>
              </a:buClr>
              <a:buFont typeface="Arial"/>
              <a:buNone/>
              <a:defRPr sz="2400" b="0" i="0" u="none" strike="noStrike" cap="none">
                <a:solidFill>
                  <a:schemeClr val="dk1"/>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685800" y="1338551"/>
            <a:ext cx="7772400" cy="202815"/>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2"/>
              </a:buClr>
              <a:buFont typeface="Arial"/>
              <a:buNone/>
              <a:defRPr sz="900" b="0" i="0" u="none" strike="noStrike" cap="none">
                <a:solidFill>
                  <a:schemeClr val="dk2"/>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Shape 19"/>
          <p:cNvSpPr/>
          <p:nvPr/>
        </p:nvSpPr>
        <p:spPr>
          <a:xfrm>
            <a:off x="4389120" y="1166155"/>
            <a:ext cx="365759" cy="2438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0" name="Shape 20"/>
          <p:cNvSpPr/>
          <p:nvPr/>
        </p:nvSpPr>
        <p:spPr>
          <a:xfrm>
            <a:off x="8615374" y="323857"/>
            <a:ext cx="261926" cy="34923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1" name="Shape 21"/>
          <p:cNvSpPr txBox="1"/>
          <p:nvPr/>
        </p:nvSpPr>
        <p:spPr>
          <a:xfrm>
            <a:off x="8626089" y="406144"/>
            <a:ext cx="230970" cy="184665"/>
          </a:xfrm>
          <a:prstGeom prst="rect">
            <a:avLst/>
          </a:prstGeom>
          <a:noFill/>
          <a:ln>
            <a:noFill/>
          </a:ln>
        </p:spPr>
        <p:txBody>
          <a:bodyPr lIns="0" tIns="0" rIns="0" bIns="0" anchor="t" anchorCtr="0">
            <a:noAutofit/>
          </a:bodyPr>
          <a:lstStyle/>
          <a:p>
            <a:pPr marL="0" marR="0" lvl="0" indent="0" algn="ctr" rtl="0">
              <a:spcBef>
                <a:spcPts val="0"/>
              </a:spcBef>
              <a:buSzPct val="25000"/>
              <a:buNone/>
            </a:pPr>
            <a:fld id="{00000000-1234-1234-1234-123412341234}" type="slidenum">
              <a:rPr lang="en-US" sz="900">
                <a:solidFill>
                  <a:schemeClr val="lt1"/>
                </a:solidFill>
                <a:latin typeface="Lato"/>
                <a:ea typeface="Lato"/>
                <a:cs typeface="Lato"/>
                <a:sym typeface="Lato"/>
              </a:rPr>
              <a:pPr marL="0" marR="0" lvl="0" indent="0" algn="ctr" rtl="0">
                <a:spcBef>
                  <a:spcPts val="0"/>
                </a:spcBef>
                <a:buSzPct val="25000"/>
                <a:buNone/>
              </a:pPr>
              <a:t>‹#›</a:t>
            </a:fld>
            <a:endParaRPr lang="en-US" sz="900">
              <a:solidFill>
                <a:schemeClr val="lt1"/>
              </a:solidFill>
              <a:latin typeface="Lato"/>
              <a:ea typeface="Lato"/>
              <a:cs typeface="Lato"/>
              <a:sym typeface="Lato"/>
            </a:endParaRPr>
          </a:p>
        </p:txBody>
      </p:sp>
      <p:sp>
        <p:nvSpPr>
          <p:cNvPr id="22" name="Shape 22"/>
          <p:cNvSpPr txBox="1"/>
          <p:nvPr/>
        </p:nvSpPr>
        <p:spPr>
          <a:xfrm>
            <a:off x="3660776" y="6388095"/>
            <a:ext cx="1822449" cy="164148"/>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00" b="1">
                <a:solidFill>
                  <a:schemeClr val="dk1"/>
                </a:solidFill>
                <a:latin typeface="Lato"/>
                <a:ea typeface="Lato"/>
                <a:cs typeface="Lato"/>
                <a:sym typeface="Lato"/>
              </a:rPr>
              <a:t>Digital Utopia</a:t>
            </a:r>
            <a:r>
              <a:rPr lang="en-US" sz="800">
                <a:solidFill>
                  <a:schemeClr val="dk1"/>
                </a:solidFill>
                <a:latin typeface="Lato"/>
                <a:ea typeface="Lato"/>
                <a:cs typeface="Lato"/>
                <a:sym typeface="Lato"/>
              </a:rPr>
              <a:t> </a:t>
            </a:r>
            <a:r>
              <a:rPr lang="en-US" sz="800">
                <a:solidFill>
                  <a:srgbClr val="5F5F5F"/>
                </a:solidFill>
                <a:latin typeface="Lato"/>
                <a:ea typeface="Lato"/>
                <a:cs typeface="Lato"/>
                <a:sym typeface="Lato"/>
              </a:rPr>
              <a:t>Google Slides Template</a:t>
            </a:r>
          </a:p>
        </p:txBody>
      </p:sp>
    </p:spTree>
    <p:extLst>
      <p:ext uri="{BB962C8B-B14F-4D97-AF65-F5344CB8AC3E}">
        <p14:creationId xmlns:p14="http://schemas.microsoft.com/office/powerpoint/2010/main" val="15903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584775"/>
          </a:xfrm>
          <a:prstGeom prst="rect">
            <a:avLst/>
          </a:prstGeom>
          <a:noFill/>
        </p:spPr>
        <p:txBody>
          <a:bodyPr wrap="none" rtlCol="0">
            <a:spAutoFit/>
          </a:bodyPr>
          <a:lstStyle/>
          <a:p>
            <a:r>
              <a:rPr lang="en-US" sz="1600" dirty="0">
                <a:solidFill>
                  <a:schemeClr val="tx2">
                    <a:lumMod val="50000"/>
                  </a:schemeClr>
                </a:solidFill>
              </a:rPr>
              <a:t>Noer </a:t>
            </a:r>
            <a:r>
              <a:rPr lang="en-US" sz="1600" dirty="0" err="1">
                <a:solidFill>
                  <a:schemeClr val="tx2">
                    <a:lumMod val="50000"/>
                  </a:schemeClr>
                </a:solidFill>
              </a:rPr>
              <a:t>Widya</a:t>
            </a:r>
            <a:r>
              <a:rPr lang="en-US" sz="1600" dirty="0">
                <a:solidFill>
                  <a:schemeClr val="tx2">
                    <a:lumMod val="50000"/>
                  </a:schemeClr>
                </a:solidFill>
              </a:rPr>
              <a:t> Herlambang</a:t>
            </a:r>
          </a:p>
          <a:p>
            <a:r>
              <a:rPr lang="en-US" sz="1600" dirty="0" err="1">
                <a:solidFill>
                  <a:schemeClr val="tx2">
                    <a:lumMod val="50000"/>
                  </a:schemeClr>
                </a:solidFill>
              </a:rPr>
              <a:t>Pembimbing</a:t>
            </a:r>
            <a:r>
              <a:rPr lang="en-US" sz="1600" dirty="0">
                <a:solidFill>
                  <a:schemeClr val="tx2">
                    <a:lumMod val="50000"/>
                  </a:schemeClr>
                </a:solidFill>
              </a:rPr>
              <a:t> : </a:t>
            </a:r>
            <a:r>
              <a:rPr lang="id-ID" sz="1600" u="sng" dirty="0" err="1">
                <a:solidFill>
                  <a:schemeClr val="tx2">
                    <a:lumMod val="50000"/>
                  </a:schemeClr>
                </a:solidFill>
              </a:rPr>
              <a:t>Dr</a:t>
            </a:r>
            <a:r>
              <a:rPr lang="id-ID" sz="1600" u="sng" dirty="0">
                <a:solidFill>
                  <a:schemeClr val="tx2">
                    <a:lumMod val="50000"/>
                  </a:schemeClr>
                </a:solidFill>
              </a:rPr>
              <a:t> Imas </a:t>
            </a:r>
            <a:r>
              <a:rPr lang="id-ID" sz="1600" u="sng" dirty="0" err="1">
                <a:solidFill>
                  <a:schemeClr val="tx2">
                    <a:lumMod val="50000"/>
                  </a:schemeClr>
                </a:solidFill>
              </a:rPr>
              <a:t>Sukaesih</a:t>
            </a:r>
            <a:r>
              <a:rPr lang="id-ID" sz="1600" u="sng" dirty="0">
                <a:solidFill>
                  <a:schemeClr val="tx2">
                    <a:lumMod val="50000"/>
                  </a:schemeClr>
                </a:solidFill>
              </a:rPr>
              <a:t> Sitanggang, </a:t>
            </a:r>
            <a:r>
              <a:rPr lang="id-ID" sz="1600" u="sng" dirty="0" err="1">
                <a:solidFill>
                  <a:schemeClr val="tx2">
                    <a:lumMod val="50000"/>
                  </a:schemeClr>
                </a:solidFill>
              </a:rPr>
              <a:t>SSi</a:t>
            </a:r>
            <a:r>
              <a:rPr lang="id-ID" sz="1600" u="sng" dirty="0">
                <a:solidFill>
                  <a:schemeClr val="tx2">
                    <a:lumMod val="50000"/>
                  </a:schemeClr>
                </a:solidFill>
              </a:rPr>
              <a:t> </a:t>
            </a:r>
            <a:r>
              <a:rPr lang="id-ID" sz="1600" u="sng" dirty="0" err="1">
                <a:solidFill>
                  <a:schemeClr val="tx2">
                    <a:lumMod val="50000"/>
                  </a:schemeClr>
                </a:solidFill>
              </a:rPr>
              <a:t>MKom</a:t>
            </a:r>
            <a:endParaRPr lang="id-ID" sz="1600" dirty="0">
              <a:solidFill>
                <a:schemeClr val="tx2">
                  <a:lumMod val="50000"/>
                </a:schemeClr>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2">
                    <a:lumMod val="25000"/>
                  </a:schemeClr>
                </a:solidFill>
              </a:rPr>
              <a:t>Penelitian ini diharapkan dapat membantu pengguna dalam proses estimasi deforestasi lahan gambut akibat kebakaran yang berguna dalam penentuan kebijakan oleh </a:t>
            </a:r>
            <a:r>
              <a:rPr lang="id-ID" dirty="0" err="1">
                <a:solidFill>
                  <a:schemeClr val="tx2">
                    <a:lumMod val="25000"/>
                  </a:schemeClr>
                </a:solidFill>
              </a:rPr>
              <a:t>stakeholder</a:t>
            </a:r>
            <a:r>
              <a:rPr lang="id-ID" i="0" dirty="0">
                <a:solidFill>
                  <a:schemeClr val="tx2">
                    <a:lumMod val="25000"/>
                  </a:schemeClr>
                </a:solidFill>
              </a:rPr>
              <a:t> ke</a:t>
            </a:r>
            <a:r>
              <a:rPr lang="en-US" i="0" dirty="0">
                <a:solidFill>
                  <a:schemeClr val="tx2">
                    <a:lumMod val="25000"/>
                  </a:schemeClr>
                </a:solidFill>
              </a:rPr>
              <a:t> </a:t>
            </a:r>
            <a:r>
              <a:rPr lang="id-ID" i="0" dirty="0">
                <a:solidFill>
                  <a:schemeClr val="tx2">
                    <a:lumMod val="25000"/>
                  </a:schemeClr>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Manfaat</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Ruang</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Lingkup</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pic>
        <p:nvPicPr>
          <p:cNvPr id="7" name="Picture 6">
            <a:extLst>
              <a:ext uri="{FF2B5EF4-FFF2-40B4-BE49-F238E27FC236}">
                <a16:creationId xmlns:a16="http://schemas.microsoft.com/office/drawing/2014/main" id="{729A7C28-75EC-4107-B9DE-A07E7F9B7934}"/>
              </a:ext>
            </a:extLst>
          </p:cNvPr>
          <p:cNvPicPr>
            <a:picLocks/>
          </p:cNvPicPr>
          <p:nvPr/>
        </p:nvPicPr>
        <p:blipFill rotWithShape="1">
          <a:blip r:embed="rId3"/>
          <a:srcRect l="1023" t="28574" r="1252" b="35647"/>
          <a:stretch/>
        </p:blipFill>
        <p:spPr>
          <a:xfrm>
            <a:off x="2434125" y="1203960"/>
            <a:ext cx="4417951" cy="91440"/>
          </a:xfrm>
          <a:prstGeom prst="rect">
            <a:avLst/>
          </a:prstGeom>
        </p:spPr>
      </p:pic>
      <p:sp>
        <p:nvSpPr>
          <p:cNvPr id="11" name="Rectangle 10">
            <a:extLst>
              <a:ext uri="{FF2B5EF4-FFF2-40B4-BE49-F238E27FC236}">
                <a16:creationId xmlns:a16="http://schemas.microsoft.com/office/drawing/2014/main" id="{0ED9303A-F728-4EAA-AF62-436461EC43CE}"/>
              </a:ext>
            </a:extLst>
          </p:cNvPr>
          <p:cNvSpPr/>
          <p:nvPr/>
        </p:nvSpPr>
        <p:spPr>
          <a:xfrm>
            <a:off x="1875456" y="2313940"/>
            <a:ext cx="5933230" cy="328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peech Bubble: Rectangle 7">
            <a:extLst>
              <a:ext uri="{FF2B5EF4-FFF2-40B4-BE49-F238E27FC236}">
                <a16:creationId xmlns:a16="http://schemas.microsoft.com/office/drawing/2014/main" id="{5ED2C18A-12E0-42AD-88DD-23E18D0BD714}"/>
              </a:ext>
            </a:extLst>
          </p:cNvPr>
          <p:cNvSpPr/>
          <p:nvPr/>
        </p:nvSpPr>
        <p:spPr>
          <a:xfrm>
            <a:off x="1875456" y="2313940"/>
            <a:ext cx="2966615" cy="1644757"/>
          </a:xfrm>
          <a:prstGeom prst="wedgeRectCallou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Sistem</a:t>
            </a:r>
            <a:r>
              <a:rPr lang="en-US" sz="1800" dirty="0">
                <a:solidFill>
                  <a:schemeClr val="tx1"/>
                </a:solidFill>
              </a:rPr>
              <a:t> </a:t>
            </a:r>
            <a:r>
              <a:rPr lang="en-US" sz="1800" dirty="0" err="1">
                <a:solidFill>
                  <a:schemeClr val="tx1"/>
                </a:solidFill>
              </a:rPr>
              <a:t>mengimplmentasikan</a:t>
            </a:r>
            <a:r>
              <a:rPr lang="en-US" sz="1800" dirty="0">
                <a:solidFill>
                  <a:schemeClr val="tx1"/>
                </a:solidFill>
              </a:rPr>
              <a:t> </a:t>
            </a:r>
            <a:r>
              <a:rPr lang="en-US" sz="1800" dirty="0" err="1">
                <a:solidFill>
                  <a:schemeClr val="tx1"/>
                </a:solidFill>
              </a:rPr>
              <a:t>penelitian</a:t>
            </a:r>
            <a:r>
              <a:rPr lang="en-US" sz="1800" dirty="0">
                <a:solidFill>
                  <a:schemeClr val="tx1"/>
                </a:solidFill>
              </a:rPr>
              <a:t> </a:t>
            </a:r>
            <a:r>
              <a:rPr lang="en-US" sz="1800" dirty="0" err="1">
                <a:solidFill>
                  <a:schemeClr val="tx1"/>
                </a:solidFill>
              </a:rPr>
              <a:t>Sofiana</a:t>
            </a:r>
            <a:r>
              <a:rPr lang="en-US" sz="1800" dirty="0">
                <a:solidFill>
                  <a:schemeClr val="tx1"/>
                </a:solidFill>
              </a:rPr>
              <a:t> (2018)</a:t>
            </a:r>
            <a:endParaRPr lang="id-ID" sz="1800" dirty="0">
              <a:solidFill>
                <a:schemeClr val="tx1"/>
              </a:solidFill>
            </a:endParaRPr>
          </a:p>
        </p:txBody>
      </p:sp>
      <p:sp>
        <p:nvSpPr>
          <p:cNvPr id="10" name="Speech Bubble: Rectangle 9">
            <a:extLst>
              <a:ext uri="{FF2B5EF4-FFF2-40B4-BE49-F238E27FC236}">
                <a16:creationId xmlns:a16="http://schemas.microsoft.com/office/drawing/2014/main" id="{0859CCFA-B1C1-4F4A-8725-75D98866143D}"/>
              </a:ext>
            </a:extLst>
          </p:cNvPr>
          <p:cNvSpPr/>
          <p:nvPr/>
        </p:nvSpPr>
        <p:spPr>
          <a:xfrm>
            <a:off x="4842071" y="3957527"/>
            <a:ext cx="2966615" cy="1644757"/>
          </a:xfrm>
          <a:prstGeom prst="wedgeRectCallout">
            <a:avLst>
              <a:gd name="adj1" fmla="val 20879"/>
              <a:gd name="adj2" fmla="val -62029"/>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Citra </a:t>
            </a:r>
            <a:r>
              <a:rPr lang="en-US" sz="1800" dirty="0" err="1">
                <a:solidFill>
                  <a:schemeClr val="tx1"/>
                </a:solidFill>
              </a:rPr>
              <a:t>Lansat</a:t>
            </a:r>
            <a:r>
              <a:rPr lang="en-US" sz="1800" dirty="0">
                <a:solidFill>
                  <a:schemeClr val="tx1"/>
                </a:solidFill>
              </a:rPr>
              <a:t> 8 </a:t>
            </a:r>
            <a:r>
              <a:rPr lang="en-US" sz="1800" dirty="0" err="1">
                <a:solidFill>
                  <a:schemeClr val="tx1"/>
                </a:solidFill>
              </a:rPr>
              <a:t>Provisi</a:t>
            </a:r>
            <a:r>
              <a:rPr lang="en-US" sz="1800" dirty="0">
                <a:solidFill>
                  <a:schemeClr val="tx1"/>
                </a:solidFill>
              </a:rPr>
              <a:t> Riau </a:t>
            </a:r>
            <a:r>
              <a:rPr lang="en-US" sz="1800" dirty="0" err="1">
                <a:solidFill>
                  <a:schemeClr val="tx1"/>
                </a:solidFill>
              </a:rPr>
              <a:t>tiga</a:t>
            </a:r>
            <a:r>
              <a:rPr lang="en-US" sz="1800" dirty="0">
                <a:solidFill>
                  <a:schemeClr val="tx1"/>
                </a:solidFill>
              </a:rPr>
              <a:t> </a:t>
            </a:r>
            <a:r>
              <a:rPr lang="en-US" sz="1800" dirty="0" err="1">
                <a:solidFill>
                  <a:schemeClr val="tx1"/>
                </a:solidFill>
              </a:rPr>
              <a:t>periode</a:t>
            </a:r>
            <a:endParaRPr lang="id-ID" sz="1800" dirty="0">
              <a:solidFill>
                <a:schemeClr val="tx1"/>
              </a:solidFill>
            </a:endParaRPr>
          </a:p>
        </p:txBody>
      </p:sp>
      <p:pic>
        <p:nvPicPr>
          <p:cNvPr id="1026" name="Picture 2" descr="Hasil gambar untuk research">
            <a:extLst>
              <a:ext uri="{FF2B5EF4-FFF2-40B4-BE49-F238E27FC236}">
                <a16:creationId xmlns:a16="http://schemas.microsoft.com/office/drawing/2014/main" id="{520C73CA-C140-4AD4-AC95-2C0AB61F9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4125" y="4229233"/>
            <a:ext cx="1539028" cy="1154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landsat 8 image">
            <a:extLst>
              <a:ext uri="{FF2B5EF4-FFF2-40B4-BE49-F238E27FC236}">
                <a16:creationId xmlns:a16="http://schemas.microsoft.com/office/drawing/2014/main" id="{D60983C9-903C-4DE8-BEBD-B353D9B23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5059" y="2511555"/>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3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059888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015663"/>
          </a:xfrm>
          <a:prstGeom prst="rect">
            <a:avLst/>
          </a:prstGeom>
          <a:noFill/>
        </p:spPr>
        <p:txBody>
          <a:bodyPr wrap="square" rtlCol="0">
            <a:spAutoFit/>
          </a:bodyPr>
          <a:lstStyle/>
          <a:p>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endParaRPr lang="id-ID" sz="2000" dirty="0">
              <a:latin typeface="Lato" panose="020B0604020202020204" charset="0"/>
            </a:endParaRPr>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a:solidFill>
                    <a:schemeClr val="tx2">
                      <a:lumMod val="25000"/>
                    </a:schemeClr>
                  </a:solidFill>
                </a:rPr>
                <a:t>Data </a:t>
              </a:r>
              <a:r>
                <a:rPr lang="en-US" dirty="0" err="1">
                  <a:solidFill>
                    <a:schemeClr val="tx2">
                      <a:lumMod val="25000"/>
                    </a:schemeClr>
                  </a:solidFill>
                </a:rPr>
                <a:t>Penelitian</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1008000" y="1326210"/>
              <a:ext cx="3017520" cy="91440"/>
            </a:xfrm>
            <a:prstGeom prst="rect">
              <a:avLst/>
            </a:prstGeom>
          </p:spPr>
        </p:pic>
      </p:grpSp>
      <p:graphicFrame>
        <p:nvGraphicFramePr>
          <p:cNvPr id="5" name="Table 4">
            <a:extLst>
              <a:ext uri="{FF2B5EF4-FFF2-40B4-BE49-F238E27FC236}">
                <a16:creationId xmlns:a16="http://schemas.microsoft.com/office/drawing/2014/main" id="{FE47F01A-30ED-44FD-B9C3-06443071F4CE}"/>
              </a:ext>
            </a:extLst>
          </p:cNvPr>
          <p:cNvGraphicFramePr>
            <a:graphicFrameLocks noGrp="1"/>
          </p:cNvGraphicFramePr>
          <p:nvPr>
            <p:extLst>
              <p:ext uri="{D42A27DB-BD31-4B8C-83A1-F6EECF244321}">
                <p14:modId xmlns:p14="http://schemas.microsoft.com/office/powerpoint/2010/main" val="714600163"/>
              </p:ext>
            </p:extLst>
          </p:nvPr>
        </p:nvGraphicFramePr>
        <p:xfrm>
          <a:off x="883920" y="1397000"/>
          <a:ext cx="7376160" cy="3276600"/>
        </p:xfrm>
        <a:graphic>
          <a:graphicData uri="http://schemas.openxmlformats.org/drawingml/2006/table">
            <a:tbl>
              <a:tblPr firstRow="1" bandRow="1">
                <a:tableStyleId>{FB9D1315-8174-4ED5-ADAC-7240B4BD3525}</a:tableStyleId>
              </a:tblPr>
              <a:tblGrid>
                <a:gridCol w="2458720">
                  <a:extLst>
                    <a:ext uri="{9D8B030D-6E8A-4147-A177-3AD203B41FA5}">
                      <a16:colId xmlns:a16="http://schemas.microsoft.com/office/drawing/2014/main" val="3307390409"/>
                    </a:ext>
                  </a:extLst>
                </a:gridCol>
                <a:gridCol w="2458720">
                  <a:extLst>
                    <a:ext uri="{9D8B030D-6E8A-4147-A177-3AD203B41FA5}">
                      <a16:colId xmlns:a16="http://schemas.microsoft.com/office/drawing/2014/main" val="3426519356"/>
                    </a:ext>
                  </a:extLst>
                </a:gridCol>
                <a:gridCol w="2458720">
                  <a:extLst>
                    <a:ext uri="{9D8B030D-6E8A-4147-A177-3AD203B41FA5}">
                      <a16:colId xmlns:a16="http://schemas.microsoft.com/office/drawing/2014/main" val="1635366931"/>
                    </a:ext>
                  </a:extLst>
                </a:gridCol>
              </a:tblGrid>
              <a:tr h="370840">
                <a:tc>
                  <a:txBody>
                    <a:bodyPr/>
                    <a:lstStyle/>
                    <a:p>
                      <a:pPr algn="ctr"/>
                      <a:r>
                        <a:rPr lang="en-US" b="1" dirty="0"/>
                        <a:t>2014</a:t>
                      </a:r>
                      <a:endParaRPr lang="id-ID" b="1" dirty="0"/>
                    </a:p>
                  </a:txBody>
                  <a:tcPr marL="110642" marR="110642"/>
                </a:tc>
                <a:tc>
                  <a:txBody>
                    <a:bodyPr/>
                    <a:lstStyle/>
                    <a:p>
                      <a:pPr algn="ctr"/>
                      <a:r>
                        <a:rPr lang="en-US" b="1" dirty="0"/>
                        <a:t>2015</a:t>
                      </a:r>
                      <a:endParaRPr lang="id-ID" b="1" dirty="0"/>
                    </a:p>
                  </a:txBody>
                  <a:tcPr marL="110642" marR="110642"/>
                </a:tc>
                <a:tc>
                  <a:txBody>
                    <a:bodyPr/>
                    <a:lstStyle/>
                    <a:p>
                      <a:pPr algn="ctr"/>
                      <a:r>
                        <a:rPr lang="en-US" b="1" dirty="0"/>
                        <a:t>2016</a:t>
                      </a:r>
                      <a:endParaRPr lang="id-ID" b="1" dirty="0"/>
                    </a:p>
                  </a:txBody>
                  <a:tcPr marL="110642" marR="110642"/>
                </a:tc>
                <a:extLst>
                  <a:ext uri="{0D108BD9-81ED-4DB2-BD59-A6C34878D82A}">
                    <a16:rowId xmlns:a16="http://schemas.microsoft.com/office/drawing/2014/main" val="9603204"/>
                  </a:ext>
                </a:extLst>
              </a:tr>
              <a:tr h="2905760">
                <a:tc>
                  <a:txBody>
                    <a:bodyPr/>
                    <a:lstStyle/>
                    <a:p>
                      <a:pPr algn="ctr"/>
                      <a:endParaRPr lang="id-ID" b="1" dirty="0"/>
                    </a:p>
                  </a:txBody>
                  <a:tcPr marL="110642" marR="110642"/>
                </a:tc>
                <a:tc>
                  <a:txBody>
                    <a:bodyPr/>
                    <a:lstStyle/>
                    <a:p>
                      <a:pPr algn="ctr"/>
                      <a:endParaRPr lang="id-ID" b="1" dirty="0"/>
                    </a:p>
                  </a:txBody>
                  <a:tcPr marL="110642" marR="110642"/>
                </a:tc>
                <a:tc>
                  <a:txBody>
                    <a:bodyPr/>
                    <a:lstStyle/>
                    <a:p>
                      <a:pPr algn="ctr"/>
                      <a:endParaRPr lang="id-ID" b="1" dirty="0"/>
                    </a:p>
                  </a:txBody>
                  <a:tcPr marL="110642" marR="110642"/>
                </a:tc>
                <a:extLst>
                  <a:ext uri="{0D108BD9-81ED-4DB2-BD59-A6C34878D82A}">
                    <a16:rowId xmlns:a16="http://schemas.microsoft.com/office/drawing/2014/main" val="2055801890"/>
                  </a:ext>
                </a:extLst>
              </a:tr>
            </a:tbl>
          </a:graphicData>
        </a:graphic>
      </p:graphicFrame>
      <p:pic>
        <p:nvPicPr>
          <p:cNvPr id="12" name="Picture 11">
            <a:extLst>
              <a:ext uri="{FF2B5EF4-FFF2-40B4-BE49-F238E27FC236}">
                <a16:creationId xmlns:a16="http://schemas.microsoft.com/office/drawing/2014/main" id="{776A6D83-88F7-464A-8B26-58209441BD64}"/>
              </a:ext>
            </a:extLst>
          </p:cNvPr>
          <p:cNvPicPr>
            <a:picLocks noChangeAspect="1"/>
          </p:cNvPicPr>
          <p:nvPr/>
        </p:nvPicPr>
        <p:blipFill rotWithShape="1">
          <a:blip r:embed="rId4"/>
          <a:srcRect l="34784" r="33110"/>
          <a:stretch/>
        </p:blipFill>
        <p:spPr>
          <a:xfrm>
            <a:off x="3530601" y="1881188"/>
            <a:ext cx="2114550" cy="2368550"/>
          </a:xfrm>
          <a:prstGeom prst="rect">
            <a:avLst/>
          </a:prstGeom>
        </p:spPr>
      </p:pic>
      <p:pic>
        <p:nvPicPr>
          <p:cNvPr id="14" name="Picture 13">
            <a:extLst>
              <a:ext uri="{FF2B5EF4-FFF2-40B4-BE49-F238E27FC236}">
                <a16:creationId xmlns:a16="http://schemas.microsoft.com/office/drawing/2014/main" id="{3C02B0C5-3BE5-49B3-B1B4-4195C650FA70}"/>
              </a:ext>
            </a:extLst>
          </p:cNvPr>
          <p:cNvPicPr>
            <a:picLocks noChangeAspect="1"/>
          </p:cNvPicPr>
          <p:nvPr/>
        </p:nvPicPr>
        <p:blipFill rotWithShape="1">
          <a:blip r:embed="rId4"/>
          <a:srcRect r="64944"/>
          <a:stretch/>
        </p:blipFill>
        <p:spPr>
          <a:xfrm>
            <a:off x="942441" y="1851025"/>
            <a:ext cx="2308760" cy="2368550"/>
          </a:xfrm>
          <a:prstGeom prst="rect">
            <a:avLst/>
          </a:prstGeom>
        </p:spPr>
      </p:pic>
      <p:pic>
        <p:nvPicPr>
          <p:cNvPr id="15" name="Picture 14">
            <a:extLst>
              <a:ext uri="{FF2B5EF4-FFF2-40B4-BE49-F238E27FC236}">
                <a16:creationId xmlns:a16="http://schemas.microsoft.com/office/drawing/2014/main" id="{6008AF37-5157-4E5E-9907-A41E9E2640FB}"/>
              </a:ext>
            </a:extLst>
          </p:cNvPr>
          <p:cNvPicPr>
            <a:picLocks noChangeAspect="1"/>
          </p:cNvPicPr>
          <p:nvPr/>
        </p:nvPicPr>
        <p:blipFill rotWithShape="1">
          <a:blip r:embed="rId4"/>
          <a:srcRect l="66947"/>
          <a:stretch/>
        </p:blipFill>
        <p:spPr>
          <a:xfrm>
            <a:off x="5935360" y="1966064"/>
            <a:ext cx="2176915" cy="2368550"/>
          </a:xfrm>
          <a:prstGeom prst="rect">
            <a:avLst/>
          </a:prstGeom>
        </p:spPr>
      </p:pic>
    </p:spTree>
    <p:extLst>
      <p:ext uri="{BB962C8B-B14F-4D97-AF65-F5344CB8AC3E}">
        <p14:creationId xmlns:p14="http://schemas.microsoft.com/office/powerpoint/2010/main" val="146166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F9F6C4-666B-4FDC-8A3E-14A6E958DBF8}"/>
              </a:ext>
            </a:extLst>
          </p:cNvPr>
          <p:cNvSpPr>
            <a:spLocks noGrp="1"/>
          </p:cNvSpPr>
          <p:nvPr>
            <p:ph type="title"/>
          </p:nvPr>
        </p:nvSpPr>
        <p:spPr>
          <a:xfrm>
            <a:off x="893700" y="0"/>
            <a:ext cx="6462600" cy="1143000"/>
          </a:xfrm>
        </p:spPr>
        <p:txBody>
          <a:bodyPr/>
          <a:lstStyle/>
          <a:p>
            <a:r>
              <a:rPr lang="en-US" dirty="0" err="1">
                <a:solidFill>
                  <a:schemeClr val="tx2">
                    <a:lumMod val="25000"/>
                  </a:schemeClr>
                </a:solidFill>
              </a:rPr>
              <a:t>Atribut</a:t>
            </a:r>
            <a:r>
              <a:rPr lang="en-US" dirty="0">
                <a:solidFill>
                  <a:schemeClr val="tx2">
                    <a:lumMod val="25000"/>
                  </a:schemeClr>
                </a:solidFill>
              </a:rPr>
              <a:t> Citra Landsat 8</a:t>
            </a:r>
            <a:endParaRPr lang="id-ID" dirty="0">
              <a:solidFill>
                <a:schemeClr val="tx2">
                  <a:lumMod val="25000"/>
                </a:schemeClr>
              </a:solidFill>
            </a:endParaRPr>
          </a:p>
        </p:txBody>
      </p:sp>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14</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3254381255"/>
              </p:ext>
            </p:extLst>
          </p:nvPr>
        </p:nvGraphicFramePr>
        <p:xfrm>
          <a:off x="893700" y="1571918"/>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pic>
        <p:nvPicPr>
          <p:cNvPr id="10" name="Picture 9">
            <a:extLst>
              <a:ext uri="{FF2B5EF4-FFF2-40B4-BE49-F238E27FC236}">
                <a16:creationId xmlns:a16="http://schemas.microsoft.com/office/drawing/2014/main" id="{86051463-FF4E-4DC3-9D9A-864FDB56903B}"/>
              </a:ext>
            </a:extLst>
          </p:cNvPr>
          <p:cNvPicPr>
            <a:picLocks/>
          </p:cNvPicPr>
          <p:nvPr/>
        </p:nvPicPr>
        <p:blipFill rotWithShape="1">
          <a:blip r:embed="rId3"/>
          <a:srcRect l="1023" t="28574" r="1252" b="35647"/>
          <a:stretch/>
        </p:blipFill>
        <p:spPr>
          <a:xfrm>
            <a:off x="1066799" y="1030365"/>
            <a:ext cx="4572000" cy="91440"/>
          </a:xfrm>
          <a:prstGeom prst="rect">
            <a:avLst/>
          </a:prstGeom>
        </p:spPr>
      </p:pic>
    </p:spTree>
    <p:extLst>
      <p:ext uri="{BB962C8B-B14F-4D97-AF65-F5344CB8AC3E}">
        <p14:creationId xmlns:p14="http://schemas.microsoft.com/office/powerpoint/2010/main" val="400382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3475" y="3454949"/>
            <a:ext cx="5265800" cy="2689577"/>
          </a:xfrm>
          <a:prstGeom prst="rect">
            <a:avLst/>
          </a:prstGeom>
          <a:noFill/>
          <a:ln>
            <a:noFill/>
          </a:ln>
        </p:spPr>
      </p:pic>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a:solidFill>
                  <a:schemeClr val="tx2">
                    <a:lumMod val="25000"/>
                  </a:schemeClr>
                </a:solidFill>
              </a:rPr>
              <a:t>Metode Pengembangan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4"/>
          <a:srcRect l="1023" t="28574" r="1252" b="35647"/>
          <a:stretch/>
        </p:blipFill>
        <p:spPr>
          <a:xfrm>
            <a:off x="300099" y="1172338"/>
            <a:ext cx="4937760" cy="91440"/>
          </a:xfrm>
          <a:prstGeom prst="rect">
            <a:avLst/>
          </a:prstGeom>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898325" y="1668036"/>
            <a:ext cx="7856600" cy="1403850"/>
          </a:xfrm>
        </p:spPr>
        <p:txBody>
          <a:bodyPr/>
          <a:lstStyle/>
          <a:p>
            <a:pPr marL="38100" indent="0" algn="just">
              <a:buNone/>
            </a:pPr>
            <a:r>
              <a:rPr lang="id-ID" sz="2800" i="1" dirty="0" err="1"/>
              <a:t>Adaptive</a:t>
            </a:r>
            <a:r>
              <a:rPr lang="id-ID" sz="2800" i="1" dirty="0"/>
              <a:t> </a:t>
            </a:r>
            <a:r>
              <a:rPr lang="id-ID" sz="2800" i="1" dirty="0" err="1"/>
              <a:t>Software</a:t>
            </a:r>
            <a:r>
              <a:rPr lang="id-ID" sz="2800" i="1" dirty="0"/>
              <a:t> Development </a:t>
            </a:r>
            <a:r>
              <a:rPr lang="id-ID" sz="2800" dirty="0"/>
              <a:t>(ASD) sebagai teknik pengembangan sistem dan perangkat lunak yang kompleks pertama kali diperkenalkan oleh Jim </a:t>
            </a:r>
            <a:r>
              <a:rPr lang="id-ID" sz="2800" dirty="0" err="1"/>
              <a:t>Highsmith</a:t>
            </a:r>
            <a:r>
              <a:rPr lang="id-ID" sz="2800" dirty="0"/>
              <a:t>. </a:t>
            </a:r>
            <a:endParaRPr lang="id-ID"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Pengaplikasian</a:t>
            </a:r>
            <a:r>
              <a:rPr lang="en-US" dirty="0">
                <a:solidFill>
                  <a:schemeClr val="tx2">
                    <a:lumMod val="25000"/>
                  </a:schemeClr>
                </a:solidFill>
              </a:rPr>
              <a:t> </a:t>
            </a:r>
            <a:r>
              <a:rPr lang="en-US" dirty="0" err="1">
                <a:solidFill>
                  <a:schemeClr val="tx2">
                    <a:lumMod val="25000"/>
                  </a:schemeClr>
                </a:solidFill>
              </a:rPr>
              <a:t>Metode</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937760" cy="91440"/>
          </a:xfrm>
          <a:prstGeom prst="rect">
            <a:avLst/>
          </a:prstGeom>
        </p:spPr>
      </p:pic>
      <p:pic>
        <p:nvPicPr>
          <p:cNvPr id="11" name="Picture 10">
            <a:extLst>
              <a:ext uri="{FF2B5EF4-FFF2-40B4-BE49-F238E27FC236}">
                <a16:creationId xmlns:a16="http://schemas.microsoft.com/office/drawing/2014/main" id="{121EC23F-E507-490C-8A95-BE02A896AC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5955" y="1701800"/>
            <a:ext cx="7347445" cy="3835400"/>
          </a:xfrm>
          <a:prstGeom prst="rect">
            <a:avLst/>
          </a:prstGeom>
          <a:noFill/>
          <a:ln>
            <a:noFill/>
          </a:ln>
        </p:spPr>
      </p:pic>
    </p:spTree>
    <p:extLst>
      <p:ext uri="{BB962C8B-B14F-4D97-AF65-F5344CB8AC3E}">
        <p14:creationId xmlns:p14="http://schemas.microsoft.com/office/powerpoint/2010/main" val="4244599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Perangkat</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7" name="Picture 6">
            <a:extLst>
              <a:ext uri="{FF2B5EF4-FFF2-40B4-BE49-F238E27FC236}">
                <a16:creationId xmlns:a16="http://schemas.microsoft.com/office/drawing/2014/main" id="{A4A58DC7-FCDE-4087-BDCF-F052C297DE13}"/>
              </a:ext>
            </a:extLst>
          </p:cNvPr>
          <p:cNvPicPr>
            <a:picLocks noChangeAspect="1"/>
          </p:cNvPicPr>
          <p:nvPr/>
        </p:nvPicPr>
        <p:blipFill>
          <a:blip r:embed="rId4"/>
          <a:stretch>
            <a:fillRect/>
          </a:stretch>
        </p:blipFill>
        <p:spPr>
          <a:xfrm>
            <a:off x="2808597" y="2880426"/>
            <a:ext cx="3212603" cy="2471861"/>
          </a:xfrm>
          <a:prstGeom prst="rect">
            <a:avLst/>
          </a:prstGeom>
        </p:spPr>
      </p:pic>
      <p:grpSp>
        <p:nvGrpSpPr>
          <p:cNvPr id="17" name="Group 16">
            <a:extLst>
              <a:ext uri="{FF2B5EF4-FFF2-40B4-BE49-F238E27FC236}">
                <a16:creationId xmlns:a16="http://schemas.microsoft.com/office/drawing/2014/main" id="{2FBF6A68-0ABA-40FD-AC42-6410B84B56F3}"/>
              </a:ext>
            </a:extLst>
          </p:cNvPr>
          <p:cNvGrpSpPr/>
          <p:nvPr/>
        </p:nvGrpSpPr>
        <p:grpSpPr>
          <a:xfrm>
            <a:off x="1511808" y="3939572"/>
            <a:ext cx="2072640" cy="791702"/>
            <a:chOff x="865632" y="3756692"/>
            <a:chExt cx="1804416" cy="791702"/>
          </a:xfrm>
        </p:grpSpPr>
        <p:cxnSp>
          <p:nvCxnSpPr>
            <p:cNvPr id="14" name="Connector: Elbow 13">
              <a:extLst>
                <a:ext uri="{FF2B5EF4-FFF2-40B4-BE49-F238E27FC236}">
                  <a16:creationId xmlns:a16="http://schemas.microsoft.com/office/drawing/2014/main" id="{7F88A187-811F-4B8D-92C1-19CBBFB95D25}"/>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4ED4566-3C7B-4B21-B06E-D80B11FFB4B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48CCCEF3-4AA9-416B-98F1-F31CA590383F}"/>
              </a:ext>
            </a:extLst>
          </p:cNvPr>
          <p:cNvSpPr txBox="1"/>
          <p:nvPr/>
        </p:nvSpPr>
        <p:spPr>
          <a:xfrm>
            <a:off x="798081" y="3631795"/>
            <a:ext cx="2048959" cy="307777"/>
          </a:xfrm>
          <a:prstGeom prst="rect">
            <a:avLst/>
          </a:prstGeom>
          <a:noFill/>
        </p:spPr>
        <p:txBody>
          <a:bodyPr wrap="none" rtlCol="0">
            <a:spAutoFit/>
          </a:bodyPr>
          <a:lstStyle/>
          <a:p>
            <a:pPr lvl="1"/>
            <a:r>
              <a:rPr lang="id-ID" dirty="0"/>
              <a:t>Intel® </a:t>
            </a:r>
            <a:r>
              <a:rPr lang="id-ID" dirty="0" err="1"/>
              <a:t>Core</a:t>
            </a:r>
            <a:r>
              <a:rPr lang="id-ID" dirty="0"/>
              <a:t>™ i7-7850H</a:t>
            </a:r>
          </a:p>
        </p:txBody>
      </p:sp>
      <p:grpSp>
        <p:nvGrpSpPr>
          <p:cNvPr id="20" name="Group 19">
            <a:extLst>
              <a:ext uri="{FF2B5EF4-FFF2-40B4-BE49-F238E27FC236}">
                <a16:creationId xmlns:a16="http://schemas.microsoft.com/office/drawing/2014/main" id="{4B721174-3BAC-4E73-A4AD-DFCF39F45D01}"/>
              </a:ext>
            </a:extLst>
          </p:cNvPr>
          <p:cNvGrpSpPr/>
          <p:nvPr/>
        </p:nvGrpSpPr>
        <p:grpSpPr>
          <a:xfrm flipH="1">
            <a:off x="5301542" y="4263049"/>
            <a:ext cx="1782009" cy="791702"/>
            <a:chOff x="865632" y="3756692"/>
            <a:chExt cx="1804416" cy="791702"/>
          </a:xfrm>
        </p:grpSpPr>
        <p:cxnSp>
          <p:nvCxnSpPr>
            <p:cNvPr id="21" name="Connector: Elbow 20">
              <a:extLst>
                <a:ext uri="{FF2B5EF4-FFF2-40B4-BE49-F238E27FC236}">
                  <a16:creationId xmlns:a16="http://schemas.microsoft.com/office/drawing/2014/main" id="{46CA436C-E683-4039-BF0E-34E9DC4B2BEF}"/>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973AD58-AED1-46DE-B47A-4D3E5E5685CB}"/>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3" name="TextBox 22">
            <a:extLst>
              <a:ext uri="{FF2B5EF4-FFF2-40B4-BE49-F238E27FC236}">
                <a16:creationId xmlns:a16="http://schemas.microsoft.com/office/drawing/2014/main" id="{6D2763C2-A38B-4051-9EE0-3A89B41BC45D}"/>
              </a:ext>
            </a:extLst>
          </p:cNvPr>
          <p:cNvSpPr txBox="1"/>
          <p:nvPr/>
        </p:nvSpPr>
        <p:spPr>
          <a:xfrm>
            <a:off x="5833822" y="3962467"/>
            <a:ext cx="2108269" cy="307777"/>
          </a:xfrm>
          <a:prstGeom prst="rect">
            <a:avLst/>
          </a:prstGeom>
          <a:noFill/>
        </p:spPr>
        <p:txBody>
          <a:bodyPr wrap="none" rtlCol="0">
            <a:spAutoFit/>
          </a:bodyPr>
          <a:lstStyle/>
          <a:p>
            <a:pPr lvl="1"/>
            <a:r>
              <a:rPr lang="id-ID" i="1" dirty="0"/>
              <a:t>Solid State </a:t>
            </a:r>
            <a:r>
              <a:rPr lang="id-ID" i="1" dirty="0" err="1"/>
              <a:t>Disk</a:t>
            </a:r>
            <a:r>
              <a:rPr lang="id-ID" i="1" dirty="0"/>
              <a:t> </a:t>
            </a:r>
            <a:r>
              <a:rPr lang="id-ID" dirty="0"/>
              <a:t>250 GB</a:t>
            </a:r>
          </a:p>
        </p:txBody>
      </p:sp>
      <p:grpSp>
        <p:nvGrpSpPr>
          <p:cNvPr id="24" name="Group 23">
            <a:extLst>
              <a:ext uri="{FF2B5EF4-FFF2-40B4-BE49-F238E27FC236}">
                <a16:creationId xmlns:a16="http://schemas.microsoft.com/office/drawing/2014/main" id="{78AEFBB6-7995-46E9-96C6-DC4B4662E4D0}"/>
              </a:ext>
            </a:extLst>
          </p:cNvPr>
          <p:cNvGrpSpPr/>
          <p:nvPr/>
        </p:nvGrpSpPr>
        <p:grpSpPr>
          <a:xfrm flipV="1">
            <a:off x="2060449" y="4943466"/>
            <a:ext cx="1776329" cy="774580"/>
            <a:chOff x="865632" y="3756692"/>
            <a:chExt cx="1804416" cy="791702"/>
          </a:xfrm>
        </p:grpSpPr>
        <p:cxnSp>
          <p:nvCxnSpPr>
            <p:cNvPr id="25" name="Connector: Elbow 24">
              <a:extLst>
                <a:ext uri="{FF2B5EF4-FFF2-40B4-BE49-F238E27FC236}">
                  <a16:creationId xmlns:a16="http://schemas.microsoft.com/office/drawing/2014/main" id="{3651D200-3B4A-4757-830F-3FD079E7896D}"/>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5FD5E3B-1AFF-42C7-AEA3-AD9E8C5E136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a:extLst>
              <a:ext uri="{FF2B5EF4-FFF2-40B4-BE49-F238E27FC236}">
                <a16:creationId xmlns:a16="http://schemas.microsoft.com/office/drawing/2014/main" id="{2169DF38-C134-4AD3-8494-4F6026F870F7}"/>
              </a:ext>
            </a:extLst>
          </p:cNvPr>
          <p:cNvSpPr txBox="1"/>
          <p:nvPr/>
        </p:nvSpPr>
        <p:spPr>
          <a:xfrm>
            <a:off x="1942965" y="5765644"/>
            <a:ext cx="1042273" cy="307777"/>
          </a:xfrm>
          <a:prstGeom prst="rect">
            <a:avLst/>
          </a:prstGeom>
          <a:noFill/>
        </p:spPr>
        <p:txBody>
          <a:bodyPr wrap="none" rtlCol="0">
            <a:spAutoFit/>
          </a:bodyPr>
          <a:lstStyle/>
          <a:p>
            <a:pPr lvl="1"/>
            <a:r>
              <a:rPr lang="id-ID" dirty="0"/>
              <a:t>RAM 8 GB</a:t>
            </a:r>
          </a:p>
        </p:txBody>
      </p:sp>
      <p:grpSp>
        <p:nvGrpSpPr>
          <p:cNvPr id="28" name="Group 27">
            <a:extLst>
              <a:ext uri="{FF2B5EF4-FFF2-40B4-BE49-F238E27FC236}">
                <a16:creationId xmlns:a16="http://schemas.microsoft.com/office/drawing/2014/main" id="{41A6D5FE-EBAE-4610-B3B6-6DCB437B45AD}"/>
              </a:ext>
            </a:extLst>
          </p:cNvPr>
          <p:cNvGrpSpPr/>
          <p:nvPr/>
        </p:nvGrpSpPr>
        <p:grpSpPr>
          <a:xfrm>
            <a:off x="1844271" y="2731008"/>
            <a:ext cx="1776329" cy="853189"/>
            <a:chOff x="865632" y="3756692"/>
            <a:chExt cx="1804416" cy="791702"/>
          </a:xfrm>
        </p:grpSpPr>
        <p:cxnSp>
          <p:nvCxnSpPr>
            <p:cNvPr id="29" name="Connector: Elbow 28">
              <a:extLst>
                <a:ext uri="{FF2B5EF4-FFF2-40B4-BE49-F238E27FC236}">
                  <a16:creationId xmlns:a16="http://schemas.microsoft.com/office/drawing/2014/main" id="{ED03A079-313F-4A64-B954-129080CB0DE2}"/>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2E10FAE-C431-414C-9108-50612FDAC78E}"/>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1" name="TextBox 30">
            <a:extLst>
              <a:ext uri="{FF2B5EF4-FFF2-40B4-BE49-F238E27FC236}">
                <a16:creationId xmlns:a16="http://schemas.microsoft.com/office/drawing/2014/main" id="{84F6296D-0DE3-40D5-83E7-4C42EED1F151}"/>
              </a:ext>
            </a:extLst>
          </p:cNvPr>
          <p:cNvSpPr txBox="1"/>
          <p:nvPr/>
        </p:nvSpPr>
        <p:spPr>
          <a:xfrm>
            <a:off x="1169937" y="2394519"/>
            <a:ext cx="2932213" cy="307777"/>
          </a:xfrm>
          <a:prstGeom prst="rect">
            <a:avLst/>
          </a:prstGeom>
          <a:noFill/>
        </p:spPr>
        <p:txBody>
          <a:bodyPr wrap="none" rtlCol="0">
            <a:spAutoFit/>
          </a:bodyPr>
          <a:lstStyle/>
          <a:p>
            <a:pPr lvl="1"/>
            <a:r>
              <a:rPr lang="id-ID" dirty="0"/>
              <a:t>Sistem Operasi Windows 10 64-bit</a:t>
            </a:r>
          </a:p>
        </p:txBody>
      </p:sp>
      <p:grpSp>
        <p:nvGrpSpPr>
          <p:cNvPr id="32" name="Group 31">
            <a:extLst>
              <a:ext uri="{FF2B5EF4-FFF2-40B4-BE49-F238E27FC236}">
                <a16:creationId xmlns:a16="http://schemas.microsoft.com/office/drawing/2014/main" id="{77C00232-7CA6-4046-BE37-5243DC0A9CBF}"/>
              </a:ext>
            </a:extLst>
          </p:cNvPr>
          <p:cNvGrpSpPr/>
          <p:nvPr/>
        </p:nvGrpSpPr>
        <p:grpSpPr>
          <a:xfrm flipH="1">
            <a:off x="5329881" y="2994852"/>
            <a:ext cx="1651764" cy="853189"/>
            <a:chOff x="865632" y="3756692"/>
            <a:chExt cx="1804416" cy="791702"/>
          </a:xfrm>
        </p:grpSpPr>
        <p:cxnSp>
          <p:nvCxnSpPr>
            <p:cNvPr id="33" name="Connector: Elbow 32">
              <a:extLst>
                <a:ext uri="{FF2B5EF4-FFF2-40B4-BE49-F238E27FC236}">
                  <a16:creationId xmlns:a16="http://schemas.microsoft.com/office/drawing/2014/main" id="{B6A69387-4A3D-4301-888B-7C32502817A0}"/>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2DDDE06-B482-489F-9CF7-5AECBB8370E8}"/>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TextBox 34">
            <a:extLst>
              <a:ext uri="{FF2B5EF4-FFF2-40B4-BE49-F238E27FC236}">
                <a16:creationId xmlns:a16="http://schemas.microsoft.com/office/drawing/2014/main" id="{94C347A0-F2CF-487B-806E-0267AD893BFF}"/>
              </a:ext>
            </a:extLst>
          </p:cNvPr>
          <p:cNvSpPr txBox="1"/>
          <p:nvPr/>
        </p:nvSpPr>
        <p:spPr>
          <a:xfrm>
            <a:off x="5604117" y="2687075"/>
            <a:ext cx="2531462" cy="307777"/>
          </a:xfrm>
          <a:prstGeom prst="rect">
            <a:avLst/>
          </a:prstGeom>
          <a:noFill/>
        </p:spPr>
        <p:txBody>
          <a:bodyPr wrap="none" rtlCol="0">
            <a:spAutoFit/>
          </a:bodyPr>
          <a:lstStyle/>
          <a:p>
            <a:pPr lvl="1"/>
            <a:r>
              <a:rPr lang="id-ID" dirty="0"/>
              <a:t>Bahasa pemrograman R 3.51</a:t>
            </a:r>
          </a:p>
        </p:txBody>
      </p:sp>
    </p:spTree>
    <p:extLst>
      <p:ext uri="{BB962C8B-B14F-4D97-AF65-F5344CB8AC3E}">
        <p14:creationId xmlns:p14="http://schemas.microsoft.com/office/powerpoint/2010/main" val="2356653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39"/>
        <p:cNvGrpSpPr/>
        <p:nvPr/>
      </p:nvGrpSpPr>
      <p:grpSpPr>
        <a:xfrm>
          <a:off x="0" y="0"/>
          <a:ext cx="0" cy="0"/>
          <a:chOff x="0" y="0"/>
          <a:chExt cx="0" cy="0"/>
        </a:xfrm>
      </p:grpSpPr>
      <p:grpSp>
        <p:nvGrpSpPr>
          <p:cNvPr id="4949" name="Shape 4949"/>
          <p:cNvGrpSpPr/>
          <p:nvPr/>
        </p:nvGrpSpPr>
        <p:grpSpPr>
          <a:xfrm>
            <a:off x="1378821" y="2232746"/>
            <a:ext cx="81296" cy="2410997"/>
            <a:chOff x="6026248" y="1635754"/>
            <a:chExt cx="58432" cy="1906210"/>
          </a:xfrm>
        </p:grpSpPr>
        <p:cxnSp>
          <p:nvCxnSpPr>
            <p:cNvPr id="4950" name="Shape 4950"/>
            <p:cNvCxnSpPr>
              <a:cxnSpLocks/>
              <a:stCxn id="4951" idx="4"/>
              <a:endCxn id="4952" idx="0"/>
            </p:cNvCxnSpPr>
            <p:nvPr/>
          </p:nvCxnSpPr>
          <p:spPr>
            <a:xfrm>
              <a:off x="6055464" y="1694186"/>
              <a:ext cx="0" cy="1789200"/>
            </a:xfrm>
            <a:prstGeom prst="straightConnector1">
              <a:avLst/>
            </a:prstGeom>
            <a:noFill/>
            <a:ln w="12700" cap="flat" cmpd="sng">
              <a:solidFill>
                <a:schemeClr val="dk1"/>
              </a:solidFill>
              <a:prstDash val="solid"/>
              <a:miter/>
              <a:headEnd type="none" w="med" len="med"/>
              <a:tailEnd type="none" w="med" len="med"/>
            </a:ln>
          </p:spPr>
        </p:cxnSp>
        <p:sp>
          <p:nvSpPr>
            <p:cNvPr id="4951" name="Shape 4951"/>
            <p:cNvSpPr/>
            <p:nvPr/>
          </p:nvSpPr>
          <p:spPr>
            <a:xfrm>
              <a:off x="6026248" y="1635754"/>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952" name="Shape 4952"/>
            <p:cNvSpPr/>
            <p:nvPr/>
          </p:nvSpPr>
          <p:spPr>
            <a:xfrm>
              <a:off x="6026248" y="3483532"/>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4966" name="Shape 4966"/>
          <p:cNvGrpSpPr/>
          <p:nvPr/>
        </p:nvGrpSpPr>
        <p:grpSpPr>
          <a:xfrm>
            <a:off x="374490" y="4640077"/>
            <a:ext cx="8463660" cy="437967"/>
            <a:chOff x="778252" y="4069085"/>
            <a:chExt cx="7694236" cy="437967"/>
          </a:xfrm>
        </p:grpSpPr>
        <p:cxnSp>
          <p:nvCxnSpPr>
            <p:cNvPr id="4967" name="Shape 4967"/>
            <p:cNvCxnSpPr/>
            <p:nvPr/>
          </p:nvCxnSpPr>
          <p:spPr>
            <a:xfrm rot="5400000">
              <a:off x="647394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8" name="Shape 4968"/>
            <p:cNvCxnSpPr/>
            <p:nvPr/>
          </p:nvCxnSpPr>
          <p:spPr>
            <a:xfrm rot="5400000">
              <a:off x="601776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9" name="Shape 4969"/>
            <p:cNvCxnSpPr/>
            <p:nvPr/>
          </p:nvCxnSpPr>
          <p:spPr>
            <a:xfrm rot="5400000">
              <a:off x="5789672"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0" name="Shape 4970"/>
            <p:cNvCxnSpPr/>
            <p:nvPr/>
          </p:nvCxnSpPr>
          <p:spPr>
            <a:xfrm rot="5400000">
              <a:off x="624585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1" name="Shape 4971"/>
            <p:cNvCxnSpPr/>
            <p:nvPr/>
          </p:nvCxnSpPr>
          <p:spPr>
            <a:xfrm rot="5400000">
              <a:off x="510539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2" name="Shape 4972"/>
            <p:cNvCxnSpPr/>
            <p:nvPr/>
          </p:nvCxnSpPr>
          <p:spPr>
            <a:xfrm rot="5400000">
              <a:off x="487730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3" name="Shape 4973"/>
            <p:cNvCxnSpPr/>
            <p:nvPr/>
          </p:nvCxnSpPr>
          <p:spPr>
            <a:xfrm rot="5400000">
              <a:off x="464921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4" name="Shape 4974"/>
            <p:cNvCxnSpPr/>
            <p:nvPr/>
          </p:nvCxnSpPr>
          <p:spPr>
            <a:xfrm rot="5400000">
              <a:off x="533348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5" name="Shape 4975"/>
            <p:cNvCxnSpPr/>
            <p:nvPr/>
          </p:nvCxnSpPr>
          <p:spPr>
            <a:xfrm rot="5400000">
              <a:off x="39649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6" name="Shape 4976"/>
            <p:cNvCxnSpPr/>
            <p:nvPr/>
          </p:nvCxnSpPr>
          <p:spPr>
            <a:xfrm rot="5400000">
              <a:off x="373684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7" name="Shape 4977"/>
            <p:cNvCxnSpPr/>
            <p:nvPr/>
          </p:nvCxnSpPr>
          <p:spPr>
            <a:xfrm rot="5400000">
              <a:off x="350875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8" name="Shape 4978"/>
            <p:cNvCxnSpPr/>
            <p:nvPr/>
          </p:nvCxnSpPr>
          <p:spPr>
            <a:xfrm rot="5400000">
              <a:off x="4193029"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9" name="Shape 4979"/>
            <p:cNvCxnSpPr/>
            <p:nvPr/>
          </p:nvCxnSpPr>
          <p:spPr>
            <a:xfrm rot="5400000">
              <a:off x="282447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0" name="Shape 4980"/>
            <p:cNvCxnSpPr/>
            <p:nvPr/>
          </p:nvCxnSpPr>
          <p:spPr>
            <a:xfrm rot="5400000">
              <a:off x="259638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1" name="Shape 4981"/>
            <p:cNvCxnSpPr/>
            <p:nvPr/>
          </p:nvCxnSpPr>
          <p:spPr>
            <a:xfrm rot="5400000">
              <a:off x="236829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2" name="Shape 4982"/>
            <p:cNvCxnSpPr/>
            <p:nvPr/>
          </p:nvCxnSpPr>
          <p:spPr>
            <a:xfrm rot="5400000">
              <a:off x="3052570"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3" name="Shape 4983"/>
            <p:cNvCxnSpPr/>
            <p:nvPr/>
          </p:nvCxnSpPr>
          <p:spPr>
            <a:xfrm rot="5400000">
              <a:off x="168401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4" name="Shape 4984"/>
            <p:cNvCxnSpPr/>
            <p:nvPr/>
          </p:nvCxnSpPr>
          <p:spPr>
            <a:xfrm rot="5400000">
              <a:off x="145592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5" name="Shape 4985"/>
            <p:cNvCxnSpPr/>
            <p:nvPr/>
          </p:nvCxnSpPr>
          <p:spPr>
            <a:xfrm rot="5400000">
              <a:off x="12278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6" name="Shape 4986"/>
            <p:cNvCxnSpPr/>
            <p:nvPr/>
          </p:nvCxnSpPr>
          <p:spPr>
            <a:xfrm rot="5400000">
              <a:off x="1912110" y="4288070"/>
              <a:ext cx="301752" cy="0"/>
            </a:xfrm>
            <a:prstGeom prst="straightConnector1">
              <a:avLst/>
            </a:prstGeom>
            <a:noFill/>
            <a:ln w="9525" cap="flat" cmpd="sng">
              <a:solidFill>
                <a:srgbClr val="CBCBCB"/>
              </a:solidFill>
              <a:prstDash val="solid"/>
              <a:miter/>
              <a:headEnd type="none" w="med" len="med"/>
              <a:tailEnd type="none" w="med" len="med"/>
            </a:ln>
          </p:spPr>
        </p:cxnSp>
        <p:sp>
          <p:nvSpPr>
            <p:cNvPr id="4987" name="Shape 4987"/>
            <p:cNvSpPr/>
            <p:nvPr/>
          </p:nvSpPr>
          <p:spPr>
            <a:xfrm rot="5400000">
              <a:off x="4463920" y="866691"/>
              <a:ext cx="216159" cy="6842758"/>
            </a:xfrm>
            <a:prstGeom prst="rect">
              <a:avLst/>
            </a:prstGeom>
            <a:solidFill>
              <a:srgbClr val="CBCBCB"/>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988" name="Shape 4988"/>
            <p:cNvCxnSpPr/>
            <p:nvPr/>
          </p:nvCxnSpPr>
          <p:spPr>
            <a:xfrm rot="5400000">
              <a:off x="761440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9" name="Shape 4989"/>
            <p:cNvCxnSpPr/>
            <p:nvPr/>
          </p:nvCxnSpPr>
          <p:spPr>
            <a:xfrm rot="5400000">
              <a:off x="6930131"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0" name="Shape 4990"/>
            <p:cNvCxnSpPr/>
            <p:nvPr/>
          </p:nvCxnSpPr>
          <p:spPr>
            <a:xfrm rot="5400000">
              <a:off x="715822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1" name="Shape 4991"/>
            <p:cNvCxnSpPr/>
            <p:nvPr/>
          </p:nvCxnSpPr>
          <p:spPr>
            <a:xfrm rot="5400000">
              <a:off x="738631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2" name="Shape 4992"/>
            <p:cNvCxnSpPr/>
            <p:nvPr/>
          </p:nvCxnSpPr>
          <p:spPr>
            <a:xfrm rot="5400000">
              <a:off x="7787638"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3" name="Shape 4993"/>
            <p:cNvCxnSpPr/>
            <p:nvPr/>
          </p:nvCxnSpPr>
          <p:spPr>
            <a:xfrm rot="5400000">
              <a:off x="944879"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4" name="Shape 4994"/>
            <p:cNvCxnSpPr/>
            <p:nvPr/>
          </p:nvCxnSpPr>
          <p:spPr>
            <a:xfrm rot="5400000">
              <a:off x="4353012" y="4288069"/>
              <a:ext cx="437967" cy="0"/>
            </a:xfrm>
            <a:prstGeom prst="straightConnector1">
              <a:avLst/>
            </a:prstGeom>
            <a:noFill/>
            <a:ln w="9525" cap="flat" cmpd="sng">
              <a:solidFill>
                <a:srgbClr val="5F5F5F"/>
              </a:solidFill>
              <a:prstDash val="solid"/>
              <a:miter/>
              <a:headEnd type="none" w="med" len="med"/>
              <a:tailEnd type="none" w="med" len="med"/>
            </a:ln>
          </p:spPr>
        </p:cxnSp>
        <p:cxnSp>
          <p:nvCxnSpPr>
            <p:cNvPr id="4995" name="Shape 4995"/>
            <p:cNvCxnSpPr/>
            <p:nvPr/>
          </p:nvCxnSpPr>
          <p:spPr>
            <a:xfrm rot="5400000">
              <a:off x="5506715"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6" name="Shape 4996"/>
            <p:cNvCxnSpPr/>
            <p:nvPr/>
          </p:nvCxnSpPr>
          <p:spPr>
            <a:xfrm rot="5400000">
              <a:off x="208533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7" name="Shape 4997"/>
            <p:cNvCxnSpPr/>
            <p:nvPr/>
          </p:nvCxnSpPr>
          <p:spPr>
            <a:xfrm rot="5400000">
              <a:off x="322579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8" name="Shape 4998"/>
            <p:cNvCxnSpPr/>
            <p:nvPr/>
          </p:nvCxnSpPr>
          <p:spPr>
            <a:xfrm rot="5400000">
              <a:off x="6647174" y="4288070"/>
              <a:ext cx="411480" cy="0"/>
            </a:xfrm>
            <a:prstGeom prst="straightConnector1">
              <a:avLst/>
            </a:prstGeom>
            <a:noFill/>
            <a:ln w="9525" cap="flat" cmpd="sng">
              <a:solidFill>
                <a:srgbClr val="5F5F5F"/>
              </a:solidFill>
              <a:prstDash val="solid"/>
              <a:miter/>
              <a:headEnd type="none" w="med" len="med"/>
              <a:tailEnd type="none" w="med" len="med"/>
            </a:ln>
          </p:spPr>
        </p:cxnSp>
        <p:sp>
          <p:nvSpPr>
            <p:cNvPr id="4999" name="Shape 4999"/>
            <p:cNvSpPr txBox="1"/>
            <p:nvPr/>
          </p:nvSpPr>
          <p:spPr>
            <a:xfrm>
              <a:off x="1469115" y="4242676"/>
              <a:ext cx="503463"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January</a:t>
              </a:r>
            </a:p>
          </p:txBody>
        </p:sp>
        <p:sp>
          <p:nvSpPr>
            <p:cNvPr id="5000" name="Shape 5000"/>
            <p:cNvSpPr txBox="1"/>
            <p:nvPr/>
          </p:nvSpPr>
          <p:spPr>
            <a:xfrm>
              <a:off x="2562294"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February</a:t>
              </a:r>
            </a:p>
          </p:txBody>
        </p:sp>
        <p:sp>
          <p:nvSpPr>
            <p:cNvPr id="5001" name="Shape 5001"/>
            <p:cNvSpPr txBox="1"/>
            <p:nvPr/>
          </p:nvSpPr>
          <p:spPr>
            <a:xfrm>
              <a:off x="3761283"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March</a:t>
              </a:r>
            </a:p>
          </p:txBody>
        </p:sp>
        <p:sp>
          <p:nvSpPr>
            <p:cNvPr id="5002" name="Shape 5002"/>
            <p:cNvSpPr txBox="1"/>
            <p:nvPr/>
          </p:nvSpPr>
          <p:spPr>
            <a:xfrm>
              <a:off x="4891087"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April</a:t>
              </a:r>
            </a:p>
          </p:txBody>
        </p:sp>
        <p:sp>
          <p:nvSpPr>
            <p:cNvPr id="5003" name="Shape 5003"/>
            <p:cNvSpPr txBox="1"/>
            <p:nvPr/>
          </p:nvSpPr>
          <p:spPr>
            <a:xfrm>
              <a:off x="6028876"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May</a:t>
              </a:r>
            </a:p>
          </p:txBody>
        </p:sp>
        <p:sp>
          <p:nvSpPr>
            <p:cNvPr id="5004" name="Shape 5004"/>
            <p:cNvSpPr txBox="1"/>
            <p:nvPr/>
          </p:nvSpPr>
          <p:spPr>
            <a:xfrm>
              <a:off x="7171411"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June</a:t>
              </a:r>
            </a:p>
          </p:txBody>
        </p:sp>
        <p:sp>
          <p:nvSpPr>
            <p:cNvPr id="5013" name="Shape 5013"/>
            <p:cNvSpPr txBox="1"/>
            <p:nvPr/>
          </p:nvSpPr>
          <p:spPr>
            <a:xfrm>
              <a:off x="778252" y="4242676"/>
              <a:ext cx="256535" cy="123111"/>
            </a:xfrm>
            <a:prstGeom prst="rect">
              <a:avLst/>
            </a:prstGeom>
            <a:noFill/>
            <a:ln>
              <a:noFill/>
            </a:ln>
          </p:spPr>
          <p:txBody>
            <a:bodyPr lIns="0" tIns="0" rIns="0" bIns="0" anchor="t" anchorCtr="0">
              <a:noAutofit/>
            </a:bodyPr>
            <a:lstStyle/>
            <a:p>
              <a:pPr algn="r">
                <a:buSzPct val="25000"/>
              </a:pPr>
              <a:r>
                <a:rPr lang="en-US" sz="800" b="1" dirty="0">
                  <a:solidFill>
                    <a:schemeClr val="dk1"/>
                  </a:solidFill>
                  <a:latin typeface="Lato"/>
                  <a:ea typeface="Lato"/>
                  <a:cs typeface="Lato"/>
                  <a:sym typeface="Lato"/>
                </a:rPr>
                <a:t>2019</a:t>
              </a:r>
            </a:p>
          </p:txBody>
        </p:sp>
        <p:sp>
          <p:nvSpPr>
            <p:cNvPr id="5014" name="Shape 5014"/>
            <p:cNvSpPr txBox="1"/>
            <p:nvPr/>
          </p:nvSpPr>
          <p:spPr>
            <a:xfrm>
              <a:off x="8063102" y="4086732"/>
              <a:ext cx="409386" cy="389401"/>
            </a:xfrm>
            <a:prstGeom prst="rect">
              <a:avLst/>
            </a:prstGeom>
            <a:noFill/>
            <a:ln>
              <a:noFill/>
            </a:ln>
          </p:spPr>
          <p:txBody>
            <a:bodyPr lIns="0" tIns="0" rIns="0" bIns="0" anchor="ctr" anchorCtr="0">
              <a:noAutofit/>
            </a:bodyPr>
            <a:lstStyle/>
            <a:p>
              <a:pPr algn="ctr">
                <a:lnSpc>
                  <a:spcPct val="125000"/>
                </a:lnSpc>
                <a:buSzPct val="25000"/>
              </a:pPr>
              <a:r>
                <a:rPr lang="en-US" sz="700" b="1" dirty="0">
                  <a:solidFill>
                    <a:schemeClr val="dk1"/>
                  </a:solidFill>
                  <a:latin typeface="Lato"/>
                  <a:ea typeface="Lato"/>
                  <a:cs typeface="Lato"/>
                  <a:sym typeface="Lato"/>
                </a:rPr>
                <a:t>2019</a:t>
              </a:r>
            </a:p>
          </p:txBody>
        </p:sp>
      </p:grpSp>
      <p:sp>
        <p:nvSpPr>
          <p:cNvPr id="77" name="Title 4">
            <a:extLst>
              <a:ext uri="{FF2B5EF4-FFF2-40B4-BE49-F238E27FC236}">
                <a16:creationId xmlns:a16="http://schemas.microsoft.com/office/drawing/2014/main" id="{66791EA9-205E-4FB0-BA01-79441AC48FB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78" name="Picture 77">
            <a:extLst>
              <a:ext uri="{FF2B5EF4-FFF2-40B4-BE49-F238E27FC236}">
                <a16:creationId xmlns:a16="http://schemas.microsoft.com/office/drawing/2014/main" id="{1D075BC1-CB87-4EF7-965E-BBBF3D55F8E4}"/>
              </a:ext>
            </a:extLst>
          </p:cNvPr>
          <p:cNvPicPr>
            <a:picLocks/>
          </p:cNvPicPr>
          <p:nvPr/>
        </p:nvPicPr>
        <p:blipFill rotWithShape="1">
          <a:blip r:embed="rId3"/>
          <a:srcRect l="1023" t="28574" r="1252" b="35647"/>
          <a:stretch/>
        </p:blipFill>
        <p:spPr>
          <a:xfrm>
            <a:off x="300099" y="1172338"/>
            <a:ext cx="4114800" cy="91440"/>
          </a:xfrm>
          <a:prstGeom prst="rect">
            <a:avLst/>
          </a:prstGeom>
        </p:spPr>
      </p:pic>
      <p:cxnSp>
        <p:nvCxnSpPr>
          <p:cNvPr id="4943" name="Shape 4943"/>
          <p:cNvCxnSpPr/>
          <p:nvPr/>
        </p:nvCxnSpPr>
        <p:spPr>
          <a:xfrm>
            <a:off x="781864" y="2465500"/>
            <a:ext cx="7523681" cy="0"/>
          </a:xfrm>
          <a:prstGeom prst="straightConnector1">
            <a:avLst/>
          </a:prstGeom>
          <a:noFill/>
          <a:ln w="12700" cap="flat" cmpd="sng">
            <a:solidFill>
              <a:schemeClr val="lt2"/>
            </a:solidFill>
            <a:prstDash val="solid"/>
            <a:miter/>
            <a:headEnd type="none" w="med" len="med"/>
            <a:tailEnd type="none" w="med" len="med"/>
          </a:ln>
        </p:spPr>
      </p:cxnSp>
      <p:cxnSp>
        <p:nvCxnSpPr>
          <p:cNvPr id="4944" name="Shape 4944"/>
          <p:cNvCxnSpPr/>
          <p:nvPr/>
        </p:nvCxnSpPr>
        <p:spPr>
          <a:xfrm>
            <a:off x="781864" y="2774336"/>
            <a:ext cx="7523681" cy="0"/>
          </a:xfrm>
          <a:prstGeom prst="straightConnector1">
            <a:avLst/>
          </a:prstGeom>
          <a:noFill/>
          <a:ln w="12700" cap="flat" cmpd="sng">
            <a:solidFill>
              <a:schemeClr val="lt2"/>
            </a:solidFill>
            <a:prstDash val="solid"/>
            <a:miter/>
            <a:headEnd type="none" w="med" len="med"/>
            <a:tailEnd type="none" w="med" len="med"/>
          </a:ln>
        </p:spPr>
      </p:cxnSp>
      <p:cxnSp>
        <p:nvCxnSpPr>
          <p:cNvPr id="4945" name="Shape 4945"/>
          <p:cNvCxnSpPr/>
          <p:nvPr/>
        </p:nvCxnSpPr>
        <p:spPr>
          <a:xfrm>
            <a:off x="781864" y="3083171"/>
            <a:ext cx="7523681" cy="0"/>
          </a:xfrm>
          <a:prstGeom prst="straightConnector1">
            <a:avLst/>
          </a:prstGeom>
          <a:noFill/>
          <a:ln w="12700" cap="flat" cmpd="sng">
            <a:solidFill>
              <a:schemeClr val="lt2"/>
            </a:solidFill>
            <a:prstDash val="solid"/>
            <a:miter/>
            <a:headEnd type="none" w="med" len="med"/>
            <a:tailEnd type="none" w="med" len="med"/>
          </a:ln>
        </p:spPr>
      </p:cxnSp>
      <p:cxnSp>
        <p:nvCxnSpPr>
          <p:cNvPr id="4946" name="Shape 4946"/>
          <p:cNvCxnSpPr/>
          <p:nvPr/>
        </p:nvCxnSpPr>
        <p:spPr>
          <a:xfrm>
            <a:off x="781864" y="3392005"/>
            <a:ext cx="7523681" cy="0"/>
          </a:xfrm>
          <a:prstGeom prst="straightConnector1">
            <a:avLst/>
          </a:prstGeom>
          <a:noFill/>
          <a:ln w="12700" cap="flat" cmpd="sng">
            <a:solidFill>
              <a:schemeClr val="lt2"/>
            </a:solidFill>
            <a:prstDash val="solid"/>
            <a:miter/>
            <a:headEnd type="none" w="med" len="med"/>
            <a:tailEnd type="none" w="med" len="med"/>
          </a:ln>
        </p:spPr>
      </p:cxnSp>
      <p:cxnSp>
        <p:nvCxnSpPr>
          <p:cNvPr id="4947" name="Shape 4947"/>
          <p:cNvCxnSpPr/>
          <p:nvPr/>
        </p:nvCxnSpPr>
        <p:spPr>
          <a:xfrm>
            <a:off x="781864" y="3700840"/>
            <a:ext cx="7523681" cy="0"/>
          </a:xfrm>
          <a:prstGeom prst="straightConnector1">
            <a:avLst/>
          </a:prstGeom>
          <a:noFill/>
          <a:ln w="12700" cap="flat" cmpd="sng">
            <a:solidFill>
              <a:schemeClr val="lt2"/>
            </a:solidFill>
            <a:prstDash val="solid"/>
            <a:miter/>
            <a:headEnd type="none" w="med" len="med"/>
            <a:tailEnd type="none" w="med" len="med"/>
          </a:ln>
        </p:spPr>
      </p:cxnSp>
      <p:cxnSp>
        <p:nvCxnSpPr>
          <p:cNvPr id="4948" name="Shape 4948"/>
          <p:cNvCxnSpPr/>
          <p:nvPr/>
        </p:nvCxnSpPr>
        <p:spPr>
          <a:xfrm>
            <a:off x="781864" y="4009677"/>
            <a:ext cx="7523681" cy="0"/>
          </a:xfrm>
          <a:prstGeom prst="straightConnector1">
            <a:avLst/>
          </a:prstGeom>
          <a:noFill/>
          <a:ln w="12700" cap="flat" cmpd="sng">
            <a:solidFill>
              <a:schemeClr val="lt2"/>
            </a:solidFill>
            <a:prstDash val="solid"/>
            <a:miter/>
            <a:headEnd type="none" w="med" len="med"/>
            <a:tailEnd type="none" w="med" len="med"/>
          </a:ln>
        </p:spPr>
      </p:cxnSp>
      <p:sp>
        <p:nvSpPr>
          <p:cNvPr id="4953" name="Shape 4953"/>
          <p:cNvSpPr/>
          <p:nvPr/>
        </p:nvSpPr>
        <p:spPr>
          <a:xfrm>
            <a:off x="1201821" y="2364284"/>
            <a:ext cx="658555" cy="201255"/>
          </a:xfrm>
          <a:prstGeom prst="chevron">
            <a:avLst>
              <a:gd name="adj" fmla="val 50000"/>
            </a:avLst>
          </a:prstGeom>
          <a:solidFill>
            <a:schemeClr val="accent1"/>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4" name="Shape 4954"/>
          <p:cNvSpPr txBox="1"/>
          <p:nvPr/>
        </p:nvSpPr>
        <p:spPr>
          <a:xfrm>
            <a:off x="1296305" y="2388969"/>
            <a:ext cx="470823"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Kolokium</a:t>
            </a:r>
            <a:endParaRPr lang="en-US" sz="700" dirty="0">
              <a:solidFill>
                <a:schemeClr val="lt1"/>
              </a:solidFill>
              <a:latin typeface="Lato"/>
              <a:ea typeface="Lato"/>
              <a:cs typeface="Lato"/>
              <a:sym typeface="Lato"/>
            </a:endParaRPr>
          </a:p>
        </p:txBody>
      </p:sp>
      <p:sp>
        <p:nvSpPr>
          <p:cNvPr id="4955" name="Shape 4955"/>
          <p:cNvSpPr/>
          <p:nvPr/>
        </p:nvSpPr>
        <p:spPr>
          <a:xfrm>
            <a:off x="1482894" y="2670314"/>
            <a:ext cx="1832520" cy="201255"/>
          </a:xfrm>
          <a:prstGeom prst="chevron">
            <a:avLst>
              <a:gd name="adj" fmla="val 50000"/>
            </a:avLst>
          </a:prstGeom>
          <a:solidFill>
            <a:schemeClr val="accent2"/>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6" name="Shape 4956"/>
          <p:cNvSpPr txBox="1"/>
          <p:nvPr/>
        </p:nvSpPr>
        <p:spPr>
          <a:xfrm>
            <a:off x="1780692" y="2703408"/>
            <a:ext cx="1221192"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Pengembangan</a:t>
            </a:r>
            <a:r>
              <a:rPr lang="en-US" sz="700" dirty="0">
                <a:solidFill>
                  <a:schemeClr val="lt1"/>
                </a:solidFill>
                <a:latin typeface="Lato"/>
                <a:ea typeface="Lato"/>
                <a:cs typeface="Lato"/>
                <a:sym typeface="Lato"/>
              </a:rPr>
              <a:t> </a:t>
            </a:r>
            <a:r>
              <a:rPr lang="en-US" sz="700" dirty="0" err="1">
                <a:solidFill>
                  <a:schemeClr val="lt1"/>
                </a:solidFill>
                <a:latin typeface="Lato"/>
                <a:ea typeface="Lato"/>
                <a:cs typeface="Lato"/>
                <a:sym typeface="Lato"/>
              </a:rPr>
              <a:t>Sistem</a:t>
            </a:r>
            <a:r>
              <a:rPr lang="en-US" sz="700" dirty="0">
                <a:solidFill>
                  <a:schemeClr val="lt1"/>
                </a:solidFill>
                <a:latin typeface="Lato"/>
                <a:ea typeface="Lato"/>
                <a:cs typeface="Lato"/>
                <a:sym typeface="Lato"/>
              </a:rPr>
              <a:t> </a:t>
            </a:r>
            <a:r>
              <a:rPr lang="en-US" sz="700" dirty="0" err="1">
                <a:solidFill>
                  <a:schemeClr val="lt1"/>
                </a:solidFill>
                <a:latin typeface="Lato"/>
                <a:ea typeface="Lato"/>
                <a:cs typeface="Lato"/>
                <a:sym typeface="Lato"/>
              </a:rPr>
              <a:t>Iterasi</a:t>
            </a:r>
            <a:r>
              <a:rPr lang="en-US" sz="700" dirty="0">
                <a:solidFill>
                  <a:schemeClr val="lt1"/>
                </a:solidFill>
                <a:latin typeface="Lato"/>
                <a:ea typeface="Lato"/>
                <a:cs typeface="Lato"/>
                <a:sym typeface="Lato"/>
              </a:rPr>
              <a:t> 1</a:t>
            </a:r>
          </a:p>
        </p:txBody>
      </p:sp>
      <p:sp>
        <p:nvSpPr>
          <p:cNvPr id="4957" name="Shape 4957"/>
          <p:cNvSpPr/>
          <p:nvPr/>
        </p:nvSpPr>
        <p:spPr>
          <a:xfrm>
            <a:off x="3205953" y="2969229"/>
            <a:ext cx="2094934" cy="201255"/>
          </a:xfrm>
          <a:prstGeom prst="chevron">
            <a:avLst>
              <a:gd name="adj" fmla="val 50000"/>
            </a:avLst>
          </a:prstGeom>
          <a:solidFill>
            <a:schemeClr val="accent3"/>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58" name="Shape 4958"/>
          <p:cNvSpPr txBox="1"/>
          <p:nvPr/>
        </p:nvSpPr>
        <p:spPr>
          <a:xfrm>
            <a:off x="3553148" y="3016471"/>
            <a:ext cx="1475724"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Pengembangan</a:t>
            </a:r>
            <a:r>
              <a:rPr lang="en-US" sz="700" dirty="0">
                <a:solidFill>
                  <a:schemeClr val="lt1"/>
                </a:solidFill>
                <a:latin typeface="Lato"/>
                <a:ea typeface="Lato"/>
                <a:cs typeface="Lato"/>
                <a:sym typeface="Lato"/>
              </a:rPr>
              <a:t> </a:t>
            </a:r>
            <a:r>
              <a:rPr lang="en-US" sz="700" dirty="0" err="1">
                <a:solidFill>
                  <a:schemeClr val="lt1"/>
                </a:solidFill>
                <a:latin typeface="Lato"/>
                <a:ea typeface="Lato"/>
                <a:cs typeface="Lato"/>
                <a:sym typeface="Lato"/>
              </a:rPr>
              <a:t>Sistem</a:t>
            </a:r>
            <a:r>
              <a:rPr lang="en-US" sz="700" dirty="0">
                <a:solidFill>
                  <a:schemeClr val="lt1"/>
                </a:solidFill>
                <a:latin typeface="Lato"/>
                <a:ea typeface="Lato"/>
                <a:cs typeface="Lato"/>
                <a:sym typeface="Lato"/>
              </a:rPr>
              <a:t> </a:t>
            </a:r>
            <a:r>
              <a:rPr lang="en-US" sz="700" dirty="0" err="1">
                <a:solidFill>
                  <a:schemeClr val="lt1"/>
                </a:solidFill>
                <a:latin typeface="Lato"/>
                <a:ea typeface="Lato"/>
                <a:cs typeface="Lato"/>
                <a:sym typeface="Lato"/>
              </a:rPr>
              <a:t>Iterasi</a:t>
            </a:r>
            <a:r>
              <a:rPr lang="en-US" sz="700" dirty="0">
                <a:solidFill>
                  <a:schemeClr val="lt1"/>
                </a:solidFill>
                <a:latin typeface="Lato"/>
                <a:ea typeface="Lato"/>
                <a:cs typeface="Lato"/>
                <a:sym typeface="Lato"/>
              </a:rPr>
              <a:t> 2</a:t>
            </a:r>
          </a:p>
        </p:txBody>
      </p:sp>
      <p:sp>
        <p:nvSpPr>
          <p:cNvPr id="4959" name="Shape 4959"/>
          <p:cNvSpPr/>
          <p:nvPr/>
        </p:nvSpPr>
        <p:spPr>
          <a:xfrm>
            <a:off x="2593212" y="3294348"/>
            <a:ext cx="2952303" cy="201255"/>
          </a:xfrm>
          <a:prstGeom prst="chevron">
            <a:avLst>
              <a:gd name="adj" fmla="val 50000"/>
            </a:avLst>
          </a:prstGeom>
          <a:solidFill>
            <a:schemeClr val="accent4"/>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0" name="Shape 4960"/>
          <p:cNvSpPr txBox="1"/>
          <p:nvPr/>
        </p:nvSpPr>
        <p:spPr>
          <a:xfrm>
            <a:off x="3111944" y="3329429"/>
            <a:ext cx="1914840"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Penulisan</a:t>
            </a:r>
            <a:r>
              <a:rPr lang="en-US" sz="700" dirty="0">
                <a:solidFill>
                  <a:schemeClr val="lt1"/>
                </a:solidFill>
                <a:latin typeface="Lato"/>
                <a:ea typeface="Lato"/>
                <a:cs typeface="Lato"/>
                <a:sym typeface="Lato"/>
              </a:rPr>
              <a:t> Draft Seminar</a:t>
            </a:r>
          </a:p>
        </p:txBody>
      </p:sp>
      <p:sp>
        <p:nvSpPr>
          <p:cNvPr id="4961" name="Shape 4961"/>
          <p:cNvSpPr/>
          <p:nvPr/>
        </p:nvSpPr>
        <p:spPr>
          <a:xfrm>
            <a:off x="5446721" y="3577431"/>
            <a:ext cx="600598" cy="201255"/>
          </a:xfrm>
          <a:prstGeom prst="chevron">
            <a:avLst>
              <a:gd name="adj" fmla="val 50000"/>
            </a:avLst>
          </a:prstGeom>
          <a:solidFill>
            <a:schemeClr val="accent5"/>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62" name="Shape 4962"/>
          <p:cNvSpPr txBox="1"/>
          <p:nvPr/>
        </p:nvSpPr>
        <p:spPr>
          <a:xfrm>
            <a:off x="5543360" y="3619335"/>
            <a:ext cx="472325" cy="107721"/>
          </a:xfrm>
          <a:prstGeom prst="rect">
            <a:avLst/>
          </a:prstGeom>
          <a:noFill/>
          <a:ln>
            <a:noFill/>
          </a:ln>
        </p:spPr>
        <p:txBody>
          <a:bodyPr lIns="0" tIns="0" rIns="0" bIns="0" anchor="t" anchorCtr="0">
            <a:noAutofit/>
          </a:bodyPr>
          <a:lstStyle/>
          <a:p>
            <a:pPr algn="ctr">
              <a:buSzPct val="25000"/>
            </a:pPr>
            <a:r>
              <a:rPr lang="en-US" sz="700" dirty="0">
                <a:solidFill>
                  <a:schemeClr val="lt1"/>
                </a:solidFill>
                <a:latin typeface="Lato"/>
                <a:ea typeface="Lato"/>
                <a:cs typeface="Lato"/>
                <a:sym typeface="Lato"/>
              </a:rPr>
              <a:t>Seminar</a:t>
            </a:r>
          </a:p>
        </p:txBody>
      </p:sp>
      <p:sp>
        <p:nvSpPr>
          <p:cNvPr id="4965" name="Shape 4965"/>
          <p:cNvSpPr txBox="1"/>
          <p:nvPr/>
        </p:nvSpPr>
        <p:spPr>
          <a:xfrm>
            <a:off x="1109554" y="4686539"/>
            <a:ext cx="586742"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Hari </a:t>
            </a:r>
            <a:r>
              <a:rPr lang="en-US" sz="700" b="1" dirty="0" err="1">
                <a:solidFill>
                  <a:schemeClr val="dk1"/>
                </a:solidFill>
                <a:latin typeface="Lato"/>
                <a:ea typeface="Lato"/>
                <a:cs typeface="Lato"/>
                <a:sym typeface="Lato"/>
              </a:rPr>
              <a:t>ini</a:t>
            </a:r>
            <a:endParaRPr lang="en-US" sz="700" b="1" dirty="0">
              <a:solidFill>
                <a:schemeClr val="dk1"/>
              </a:solidFill>
              <a:latin typeface="Lato"/>
              <a:ea typeface="Lato"/>
              <a:cs typeface="Lato"/>
              <a:sym typeface="Lato"/>
            </a:endParaRPr>
          </a:p>
        </p:txBody>
      </p:sp>
      <p:sp>
        <p:nvSpPr>
          <p:cNvPr id="82" name="Shape 4961">
            <a:extLst>
              <a:ext uri="{FF2B5EF4-FFF2-40B4-BE49-F238E27FC236}">
                <a16:creationId xmlns:a16="http://schemas.microsoft.com/office/drawing/2014/main" id="{BC7BD004-1BAE-44D9-A990-2785E20BD222}"/>
              </a:ext>
            </a:extLst>
          </p:cNvPr>
          <p:cNvSpPr/>
          <p:nvPr/>
        </p:nvSpPr>
        <p:spPr>
          <a:xfrm>
            <a:off x="5965417" y="3899401"/>
            <a:ext cx="600598" cy="201255"/>
          </a:xfrm>
          <a:prstGeom prst="chevron">
            <a:avLst>
              <a:gd name="adj" fmla="val 50000"/>
            </a:avLst>
          </a:prstGeom>
          <a:solidFill>
            <a:schemeClr val="accent5"/>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83" name="Shape 4962">
            <a:extLst>
              <a:ext uri="{FF2B5EF4-FFF2-40B4-BE49-F238E27FC236}">
                <a16:creationId xmlns:a16="http://schemas.microsoft.com/office/drawing/2014/main" id="{B39AFCC4-D1CC-4DAB-81C5-3D00420D32CE}"/>
              </a:ext>
            </a:extLst>
          </p:cNvPr>
          <p:cNvSpPr txBox="1"/>
          <p:nvPr/>
        </p:nvSpPr>
        <p:spPr>
          <a:xfrm>
            <a:off x="6062056" y="3941305"/>
            <a:ext cx="472325"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Revisi</a:t>
            </a:r>
            <a:r>
              <a:rPr lang="en-US" sz="700" dirty="0">
                <a:solidFill>
                  <a:schemeClr val="lt1"/>
                </a:solidFill>
                <a:latin typeface="Lato"/>
                <a:ea typeface="Lato"/>
                <a:cs typeface="Lato"/>
                <a:sym typeface="Lato"/>
              </a:rPr>
              <a:t> Draft</a:t>
            </a:r>
          </a:p>
        </p:txBody>
      </p:sp>
      <p:cxnSp>
        <p:nvCxnSpPr>
          <p:cNvPr id="84" name="Shape 4948">
            <a:extLst>
              <a:ext uri="{FF2B5EF4-FFF2-40B4-BE49-F238E27FC236}">
                <a16:creationId xmlns:a16="http://schemas.microsoft.com/office/drawing/2014/main" id="{1DEA3F1C-1BED-4F1F-A8AA-D6DB83034841}"/>
              </a:ext>
            </a:extLst>
          </p:cNvPr>
          <p:cNvCxnSpPr/>
          <p:nvPr/>
        </p:nvCxnSpPr>
        <p:spPr>
          <a:xfrm>
            <a:off x="781750" y="4305259"/>
            <a:ext cx="7523681" cy="0"/>
          </a:xfrm>
          <a:prstGeom prst="straightConnector1">
            <a:avLst/>
          </a:prstGeom>
          <a:noFill/>
          <a:ln w="12700" cap="flat" cmpd="sng">
            <a:solidFill>
              <a:schemeClr val="lt2"/>
            </a:solidFill>
            <a:prstDash val="solid"/>
            <a:miter/>
            <a:headEnd type="none" w="med" len="med"/>
            <a:tailEnd type="none" w="med" len="med"/>
          </a:ln>
        </p:spPr>
      </p:cxnSp>
      <p:sp>
        <p:nvSpPr>
          <p:cNvPr id="4963" name="Shape 4963"/>
          <p:cNvSpPr/>
          <p:nvPr/>
        </p:nvSpPr>
        <p:spPr>
          <a:xfrm>
            <a:off x="6464717" y="4202793"/>
            <a:ext cx="449803" cy="201255"/>
          </a:xfrm>
          <a:prstGeom prst="chevron">
            <a:avLst>
              <a:gd name="adj" fmla="val 50000"/>
            </a:avLst>
          </a:prstGeom>
          <a:solidFill>
            <a:schemeClr val="accent6"/>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4" name="Shape 4964"/>
          <p:cNvSpPr txBox="1"/>
          <p:nvPr/>
        </p:nvSpPr>
        <p:spPr>
          <a:xfrm>
            <a:off x="6548697" y="4244729"/>
            <a:ext cx="321578" cy="107721"/>
          </a:xfrm>
          <a:prstGeom prst="rect">
            <a:avLst/>
          </a:prstGeom>
          <a:noFill/>
          <a:ln>
            <a:noFill/>
          </a:ln>
        </p:spPr>
        <p:txBody>
          <a:bodyPr lIns="0" tIns="0" rIns="0" bIns="0" anchor="t" anchorCtr="0">
            <a:noAutofit/>
          </a:bodyPr>
          <a:lstStyle/>
          <a:p>
            <a:pPr algn="ctr">
              <a:buSzPct val="25000"/>
            </a:pPr>
            <a:r>
              <a:rPr lang="en-US" sz="700" dirty="0" err="1">
                <a:solidFill>
                  <a:schemeClr val="lt1"/>
                </a:solidFill>
                <a:latin typeface="Lato"/>
                <a:ea typeface="Lato"/>
                <a:cs typeface="Lato"/>
                <a:sym typeface="Lato"/>
              </a:rPr>
              <a:t>Sidang</a:t>
            </a:r>
            <a:endParaRPr lang="en-US" sz="700" dirty="0">
              <a:solidFill>
                <a:schemeClr val="lt1"/>
              </a:solidFill>
              <a:latin typeface="Lato"/>
              <a:ea typeface="Lato"/>
              <a:cs typeface="Lato"/>
              <a:sym typeface="Lato"/>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Shape 992"/>
          <p:cNvSpPr txBox="1">
            <a:spLocks noGrp="1"/>
          </p:cNvSpPr>
          <p:nvPr>
            <p:ph type="body" idx="4294967295"/>
          </p:nvPr>
        </p:nvSpPr>
        <p:spPr>
          <a:xfrm>
            <a:off x="0" y="955000"/>
            <a:ext cx="9144000" cy="400050"/>
          </a:xfrm>
          <a:prstGeom prst="rect">
            <a:avLst/>
          </a:prstGeom>
          <a:noFill/>
          <a:ln>
            <a:noFill/>
          </a:ln>
        </p:spPr>
        <p:txBody>
          <a:bodyPr spcFirstLastPara="1" wrap="square" lIns="0" tIns="0" rIns="0" bIns="91425" anchor="t" anchorCtr="0">
            <a:noAutofit/>
          </a:bodyPr>
          <a:lstStyle/>
          <a:p>
            <a:pPr marL="0" indent="0" algn="ctr">
              <a:buSzPct val="25000"/>
              <a:buNone/>
            </a:pPr>
            <a:r>
              <a:rPr lang="en-US" sz="3600" dirty="0"/>
              <a:t>Outline</a:t>
            </a:r>
          </a:p>
        </p:txBody>
      </p:sp>
      <p:sp>
        <p:nvSpPr>
          <p:cNvPr id="994" name="Shape 994"/>
          <p:cNvSpPr/>
          <p:nvPr/>
        </p:nvSpPr>
        <p:spPr>
          <a:xfrm>
            <a:off x="0" y="2400301"/>
            <a:ext cx="9144000" cy="2971799"/>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5" name="Shape 995"/>
          <p:cNvSpPr/>
          <p:nvPr/>
        </p:nvSpPr>
        <p:spPr>
          <a:xfrm>
            <a:off x="4795580" y="2608503"/>
            <a:ext cx="1538544" cy="1538544"/>
          </a:xfrm>
          <a:prstGeom prst="ellipse">
            <a:avLst/>
          </a:prstGeom>
          <a:solidFill>
            <a:schemeClr val="accent4"/>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6" name="Shape 996"/>
          <p:cNvSpPr/>
          <p:nvPr/>
        </p:nvSpPr>
        <p:spPr>
          <a:xfrm>
            <a:off x="6776781" y="2608503"/>
            <a:ext cx="1538544" cy="1538544"/>
          </a:xfrm>
          <a:prstGeom prst="ellipse">
            <a:avLst/>
          </a:prstGeom>
          <a:solidFill>
            <a:schemeClr val="accent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7" name="Shape 997"/>
          <p:cNvSpPr/>
          <p:nvPr/>
        </p:nvSpPr>
        <p:spPr>
          <a:xfrm>
            <a:off x="2814381" y="2608503"/>
            <a:ext cx="1538544" cy="1538544"/>
          </a:xfrm>
          <a:prstGeom prst="ellipse">
            <a:avLst/>
          </a:prstGeom>
          <a:solidFill>
            <a:schemeClr val="accent2"/>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8" name="Shape 998"/>
          <p:cNvSpPr/>
          <p:nvPr/>
        </p:nvSpPr>
        <p:spPr>
          <a:xfrm>
            <a:off x="833180" y="2608503"/>
            <a:ext cx="1538544" cy="1538544"/>
          </a:xfrm>
          <a:prstGeom prst="ellipse">
            <a:avLst/>
          </a:prstGeom>
          <a:solidFill>
            <a:srgbClr val="F20253"/>
          </a:solidFill>
          <a:ln>
            <a:solidFill>
              <a:srgbClr val="F20253"/>
            </a:solid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9" name="Shape 999"/>
          <p:cNvSpPr txBox="1"/>
          <p:nvPr/>
        </p:nvSpPr>
        <p:spPr>
          <a:xfrm>
            <a:off x="833554"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Pendahuluan</a:t>
            </a:r>
            <a:endParaRPr lang="en-US" sz="1000" b="1" dirty="0">
              <a:solidFill>
                <a:schemeClr val="lt1"/>
              </a:solidFill>
              <a:latin typeface="Lato"/>
              <a:ea typeface="Lato"/>
              <a:cs typeface="Lato"/>
              <a:sym typeface="Lato"/>
            </a:endParaRPr>
          </a:p>
        </p:txBody>
      </p:sp>
      <p:sp>
        <p:nvSpPr>
          <p:cNvPr id="1001" name="Shape 1001"/>
          <p:cNvSpPr txBox="1"/>
          <p:nvPr/>
        </p:nvSpPr>
        <p:spPr>
          <a:xfrm>
            <a:off x="2810026"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Metode</a:t>
            </a:r>
            <a:endParaRPr lang="en-US" sz="1000" b="1" dirty="0">
              <a:solidFill>
                <a:schemeClr val="lt1"/>
              </a:solidFill>
              <a:latin typeface="Lato"/>
              <a:ea typeface="Lato"/>
              <a:cs typeface="Lato"/>
              <a:sym typeface="Lato"/>
            </a:endParaRPr>
          </a:p>
        </p:txBody>
      </p:sp>
      <p:sp>
        <p:nvSpPr>
          <p:cNvPr id="1003" name="Shape 1003"/>
          <p:cNvSpPr txBox="1"/>
          <p:nvPr/>
        </p:nvSpPr>
        <p:spPr>
          <a:xfrm>
            <a:off x="4797561"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Jadwal</a:t>
            </a:r>
            <a:endParaRPr lang="en-US" sz="1800" b="1" dirty="0">
              <a:solidFill>
                <a:schemeClr val="lt1"/>
              </a:solidFill>
              <a:latin typeface="Lato"/>
              <a:ea typeface="Lato"/>
              <a:cs typeface="Lato"/>
              <a:sym typeface="Lato"/>
            </a:endParaRPr>
          </a:p>
        </p:txBody>
      </p:sp>
      <p:sp>
        <p:nvSpPr>
          <p:cNvPr id="1005" name="Shape 1005"/>
          <p:cNvSpPr txBox="1"/>
          <p:nvPr/>
        </p:nvSpPr>
        <p:spPr>
          <a:xfrm>
            <a:off x="6777154" y="4373208"/>
            <a:ext cx="1735910" cy="161190"/>
          </a:xfrm>
          <a:prstGeom prst="rect">
            <a:avLst/>
          </a:prstGeom>
          <a:noFill/>
          <a:ln>
            <a:noFill/>
          </a:ln>
        </p:spPr>
        <p:txBody>
          <a:bodyPr lIns="0" tIns="0" rIns="0" bIns="0" anchor="t" anchorCtr="0">
            <a:noAutofit/>
          </a:bodyPr>
          <a:lstStyle/>
          <a:p>
            <a:pPr algn="ctr">
              <a:buSzPct val="25000"/>
            </a:pPr>
            <a:r>
              <a:rPr lang="en-US" sz="2000" b="1" dirty="0">
                <a:solidFill>
                  <a:schemeClr val="lt1"/>
                </a:solidFill>
                <a:latin typeface="Lato"/>
                <a:ea typeface="Lato"/>
                <a:cs typeface="Lato"/>
                <a:sym typeface="Lato"/>
              </a:rPr>
              <a:t>Daftar </a:t>
            </a:r>
            <a:r>
              <a:rPr lang="en-US" sz="2000" b="1" dirty="0" err="1">
                <a:solidFill>
                  <a:schemeClr val="lt1"/>
                </a:solidFill>
                <a:latin typeface="Lato"/>
                <a:ea typeface="Lato"/>
                <a:cs typeface="Lato"/>
                <a:sym typeface="Lato"/>
              </a:rPr>
              <a:t>Pustaka</a:t>
            </a:r>
            <a:endParaRPr lang="en-US" sz="1000" b="1" dirty="0">
              <a:solidFill>
                <a:schemeClr val="lt1"/>
              </a:solidFill>
              <a:latin typeface="Lato"/>
              <a:ea typeface="Lato"/>
              <a:cs typeface="Lato"/>
              <a:sym typeface="Lato"/>
            </a:endParaRPr>
          </a:p>
        </p:txBody>
      </p:sp>
      <p:sp>
        <p:nvSpPr>
          <p:cNvPr id="2" name="Oval 1">
            <a:extLst>
              <a:ext uri="{FF2B5EF4-FFF2-40B4-BE49-F238E27FC236}">
                <a16:creationId xmlns:a16="http://schemas.microsoft.com/office/drawing/2014/main" id="{3FBB5E9C-C3FB-4BD9-B1BA-D1835939A803}"/>
              </a:ext>
            </a:extLst>
          </p:cNvPr>
          <p:cNvSpPr/>
          <p:nvPr/>
        </p:nvSpPr>
        <p:spPr>
          <a:xfrm>
            <a:off x="879273" y="2655399"/>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oogle Shape;496;p38">
            <a:extLst>
              <a:ext uri="{FF2B5EF4-FFF2-40B4-BE49-F238E27FC236}">
                <a16:creationId xmlns:a16="http://schemas.microsoft.com/office/drawing/2014/main" id="{6B17E8CC-F7AC-4DEF-AE9F-4A7B34241A47}"/>
              </a:ext>
            </a:extLst>
          </p:cNvPr>
          <p:cNvGrpSpPr/>
          <p:nvPr/>
        </p:nvGrpSpPr>
        <p:grpSpPr>
          <a:xfrm>
            <a:off x="1276774" y="2879465"/>
            <a:ext cx="658828" cy="1074017"/>
            <a:chOff x="6730350" y="2315900"/>
            <a:chExt cx="257700" cy="420100"/>
          </a:xfrm>
        </p:grpSpPr>
        <p:sp>
          <p:nvSpPr>
            <p:cNvPr id="27" name="Google Shape;497;p38">
              <a:extLst>
                <a:ext uri="{FF2B5EF4-FFF2-40B4-BE49-F238E27FC236}">
                  <a16:creationId xmlns:a16="http://schemas.microsoft.com/office/drawing/2014/main" id="{51E66DE3-172F-4119-BDC2-F3C751A28014}"/>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p38">
              <a:extLst>
                <a:ext uri="{FF2B5EF4-FFF2-40B4-BE49-F238E27FC236}">
                  <a16:creationId xmlns:a16="http://schemas.microsoft.com/office/drawing/2014/main" id="{AEF0C2D0-C2CA-4591-8E47-71250BA954BB}"/>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p38">
              <a:extLst>
                <a:ext uri="{FF2B5EF4-FFF2-40B4-BE49-F238E27FC236}">
                  <a16:creationId xmlns:a16="http://schemas.microsoft.com/office/drawing/2014/main" id="{333F9468-CBE8-42AD-AFCB-199DE2E9F881}"/>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0;p38">
              <a:extLst>
                <a:ext uri="{FF2B5EF4-FFF2-40B4-BE49-F238E27FC236}">
                  <a16:creationId xmlns:a16="http://schemas.microsoft.com/office/drawing/2014/main" id="{C0E63A53-4DDE-486B-938C-9E0A67721A2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p38">
              <a:extLst>
                <a:ext uri="{FF2B5EF4-FFF2-40B4-BE49-F238E27FC236}">
                  <a16:creationId xmlns:a16="http://schemas.microsoft.com/office/drawing/2014/main" id="{5B5F1445-D3B6-46BC-B406-EEB1051C7E4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7C518EEE-4F40-4DE3-80E6-D0DB81DACFFF}"/>
              </a:ext>
            </a:extLst>
          </p:cNvPr>
          <p:cNvSpPr/>
          <p:nvPr/>
        </p:nvSpPr>
        <p:spPr>
          <a:xfrm>
            <a:off x="2858125" y="2646255"/>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3" name="Google Shape;617;p38">
            <a:extLst>
              <a:ext uri="{FF2B5EF4-FFF2-40B4-BE49-F238E27FC236}">
                <a16:creationId xmlns:a16="http://schemas.microsoft.com/office/drawing/2014/main" id="{75E4D94C-8882-4495-8801-5A1960E764F6}"/>
              </a:ext>
            </a:extLst>
          </p:cNvPr>
          <p:cNvGrpSpPr/>
          <p:nvPr/>
        </p:nvGrpSpPr>
        <p:grpSpPr>
          <a:xfrm>
            <a:off x="3169627" y="2974876"/>
            <a:ext cx="840036" cy="805798"/>
            <a:chOff x="5241175" y="4959100"/>
            <a:chExt cx="539775" cy="517775"/>
          </a:xfrm>
        </p:grpSpPr>
        <p:sp>
          <p:nvSpPr>
            <p:cNvPr id="34" name="Google Shape;618;p38">
              <a:extLst>
                <a:ext uri="{FF2B5EF4-FFF2-40B4-BE49-F238E27FC236}">
                  <a16:creationId xmlns:a16="http://schemas.microsoft.com/office/drawing/2014/main" id="{A1653522-D53D-4ABB-9D31-35D740B9A687}"/>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9;p38">
              <a:extLst>
                <a:ext uri="{FF2B5EF4-FFF2-40B4-BE49-F238E27FC236}">
                  <a16:creationId xmlns:a16="http://schemas.microsoft.com/office/drawing/2014/main" id="{4324DBE2-B354-4EB2-BDB3-C0E9347862A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0;p38">
              <a:extLst>
                <a:ext uri="{FF2B5EF4-FFF2-40B4-BE49-F238E27FC236}">
                  <a16:creationId xmlns:a16="http://schemas.microsoft.com/office/drawing/2014/main" id="{2CE228DE-E6AE-438D-BF74-F0222F4AF0BA}"/>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1;p38">
              <a:extLst>
                <a:ext uri="{FF2B5EF4-FFF2-40B4-BE49-F238E27FC236}">
                  <a16:creationId xmlns:a16="http://schemas.microsoft.com/office/drawing/2014/main" id="{17B8B9A6-C5EB-495C-B382-A9F578BBC60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2;p38">
              <a:extLst>
                <a:ext uri="{FF2B5EF4-FFF2-40B4-BE49-F238E27FC236}">
                  <a16:creationId xmlns:a16="http://schemas.microsoft.com/office/drawing/2014/main" id="{2F03779E-7EB7-41C5-B41F-9A5C05374585}"/>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3;p38">
              <a:extLst>
                <a:ext uri="{FF2B5EF4-FFF2-40B4-BE49-F238E27FC236}">
                  <a16:creationId xmlns:a16="http://schemas.microsoft.com/office/drawing/2014/main" id="{CC4D86F2-FDCE-483A-AD07-36C55B9B67C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Oval 54">
            <a:extLst>
              <a:ext uri="{FF2B5EF4-FFF2-40B4-BE49-F238E27FC236}">
                <a16:creationId xmlns:a16="http://schemas.microsoft.com/office/drawing/2014/main" id="{9EA4BE44-A9C0-4552-B3E0-835A4E1F791A}"/>
              </a:ext>
            </a:extLst>
          </p:cNvPr>
          <p:cNvSpPr/>
          <p:nvPr/>
        </p:nvSpPr>
        <p:spPr>
          <a:xfrm>
            <a:off x="6814533" y="2647848"/>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0" name="Google Shape;417;p38">
            <a:extLst>
              <a:ext uri="{FF2B5EF4-FFF2-40B4-BE49-F238E27FC236}">
                <a16:creationId xmlns:a16="http://schemas.microsoft.com/office/drawing/2014/main" id="{7779F02C-F561-428C-B08C-397D9A07B12E}"/>
              </a:ext>
            </a:extLst>
          </p:cNvPr>
          <p:cNvGrpSpPr/>
          <p:nvPr/>
        </p:nvGrpSpPr>
        <p:grpSpPr>
          <a:xfrm>
            <a:off x="7022005" y="2930878"/>
            <a:ext cx="1048095" cy="871927"/>
            <a:chOff x="1926350" y="995225"/>
            <a:chExt cx="428650" cy="356600"/>
          </a:xfrm>
        </p:grpSpPr>
        <p:sp>
          <p:nvSpPr>
            <p:cNvPr id="41" name="Google Shape;418;p38">
              <a:extLst>
                <a:ext uri="{FF2B5EF4-FFF2-40B4-BE49-F238E27FC236}">
                  <a16:creationId xmlns:a16="http://schemas.microsoft.com/office/drawing/2014/main" id="{5B0A964E-B85B-4F90-BA85-EBB341BBC112}"/>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8">
              <a:extLst>
                <a:ext uri="{FF2B5EF4-FFF2-40B4-BE49-F238E27FC236}">
                  <a16:creationId xmlns:a16="http://schemas.microsoft.com/office/drawing/2014/main" id="{2EBD05BF-8170-4A57-BB59-6B888799F4CF}"/>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p38">
              <a:extLst>
                <a:ext uri="{FF2B5EF4-FFF2-40B4-BE49-F238E27FC236}">
                  <a16:creationId xmlns:a16="http://schemas.microsoft.com/office/drawing/2014/main" id="{604ECD1F-EF1B-4B86-90B1-2917DC446961}"/>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1;p38">
              <a:extLst>
                <a:ext uri="{FF2B5EF4-FFF2-40B4-BE49-F238E27FC236}">
                  <a16:creationId xmlns:a16="http://schemas.microsoft.com/office/drawing/2014/main" id="{A5DA34B0-27DC-4DB6-B436-1150E109C95D}"/>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Oval 55">
            <a:extLst>
              <a:ext uri="{FF2B5EF4-FFF2-40B4-BE49-F238E27FC236}">
                <a16:creationId xmlns:a16="http://schemas.microsoft.com/office/drawing/2014/main" id="{3A704D7D-F08B-4891-B09E-FEFC3091355E}"/>
              </a:ext>
            </a:extLst>
          </p:cNvPr>
          <p:cNvSpPr/>
          <p:nvPr/>
        </p:nvSpPr>
        <p:spPr>
          <a:xfrm>
            <a:off x="4837582" y="2646751"/>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7" name="Google Shape;385;p38">
            <a:extLst>
              <a:ext uri="{FF2B5EF4-FFF2-40B4-BE49-F238E27FC236}">
                <a16:creationId xmlns:a16="http://schemas.microsoft.com/office/drawing/2014/main" id="{3C377650-275C-4EEB-B649-A9288AB9E654}"/>
              </a:ext>
            </a:extLst>
          </p:cNvPr>
          <p:cNvGrpSpPr/>
          <p:nvPr/>
        </p:nvGrpSpPr>
        <p:grpSpPr>
          <a:xfrm>
            <a:off x="5116769" y="2913310"/>
            <a:ext cx="879613" cy="862262"/>
            <a:chOff x="5983625" y="301625"/>
            <a:chExt cx="403000" cy="395050"/>
          </a:xfrm>
        </p:grpSpPr>
        <p:sp>
          <p:nvSpPr>
            <p:cNvPr id="58" name="Google Shape;386;p38">
              <a:extLst>
                <a:ext uri="{FF2B5EF4-FFF2-40B4-BE49-F238E27FC236}">
                  <a16:creationId xmlns:a16="http://schemas.microsoft.com/office/drawing/2014/main" id="{C04B20EE-6DFB-4740-8C90-55AC30AE04AD}"/>
                </a:ext>
              </a:extLst>
            </p:cNvPr>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p38">
              <a:extLst>
                <a:ext uri="{FF2B5EF4-FFF2-40B4-BE49-F238E27FC236}">
                  <a16:creationId xmlns:a16="http://schemas.microsoft.com/office/drawing/2014/main" id="{046CFFB5-853A-425D-BC05-873A56C12928}"/>
                </a:ext>
              </a:extLst>
            </p:cNvPr>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8;p38">
              <a:extLst>
                <a:ext uri="{FF2B5EF4-FFF2-40B4-BE49-F238E27FC236}">
                  <a16:creationId xmlns:a16="http://schemas.microsoft.com/office/drawing/2014/main" id="{9B42B928-D878-48E6-A3A5-63A0EA2C112C}"/>
                </a:ext>
              </a:extLst>
            </p:cNvPr>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9;p38">
              <a:extLst>
                <a:ext uri="{FF2B5EF4-FFF2-40B4-BE49-F238E27FC236}">
                  <a16:creationId xmlns:a16="http://schemas.microsoft.com/office/drawing/2014/main" id="{8F274B90-DE5B-474E-989C-F0D9137202D5}"/>
                </a:ext>
              </a:extLst>
            </p:cNvPr>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0;p38">
              <a:extLst>
                <a:ext uri="{FF2B5EF4-FFF2-40B4-BE49-F238E27FC236}">
                  <a16:creationId xmlns:a16="http://schemas.microsoft.com/office/drawing/2014/main" id="{404D65E1-8C26-43E3-A18A-E6B0EE9D5732}"/>
                </a:ext>
              </a:extLst>
            </p:cNvPr>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p38">
              <a:extLst>
                <a:ext uri="{FF2B5EF4-FFF2-40B4-BE49-F238E27FC236}">
                  <a16:creationId xmlns:a16="http://schemas.microsoft.com/office/drawing/2014/main" id="{07D2758A-B31F-41CB-86A4-BF8CC73707C0}"/>
                </a:ext>
              </a:extLst>
            </p:cNvPr>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p38">
              <a:extLst>
                <a:ext uri="{FF2B5EF4-FFF2-40B4-BE49-F238E27FC236}">
                  <a16:creationId xmlns:a16="http://schemas.microsoft.com/office/drawing/2014/main" id="{FB1F6553-4DC8-4C03-BEB6-A94A41044213}"/>
                </a:ext>
              </a:extLst>
            </p:cNvPr>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3;p38">
              <a:extLst>
                <a:ext uri="{FF2B5EF4-FFF2-40B4-BE49-F238E27FC236}">
                  <a16:creationId xmlns:a16="http://schemas.microsoft.com/office/drawing/2014/main" id="{C3D9C95E-5447-488C-A96E-AE0995CED7A7}"/>
                </a:ext>
              </a:extLst>
            </p:cNvPr>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4;p38">
              <a:extLst>
                <a:ext uri="{FF2B5EF4-FFF2-40B4-BE49-F238E27FC236}">
                  <a16:creationId xmlns:a16="http://schemas.microsoft.com/office/drawing/2014/main" id="{7B45220C-85F8-45C8-8A9E-E6538F4DFD36}"/>
                </a:ext>
              </a:extLst>
            </p:cNvPr>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5;p38">
              <a:extLst>
                <a:ext uri="{FF2B5EF4-FFF2-40B4-BE49-F238E27FC236}">
                  <a16:creationId xmlns:a16="http://schemas.microsoft.com/office/drawing/2014/main" id="{871F073F-5C06-4BEF-B3E0-A2469A8FD560}"/>
                </a:ext>
              </a:extLst>
            </p:cNvPr>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6;p38">
              <a:extLst>
                <a:ext uri="{FF2B5EF4-FFF2-40B4-BE49-F238E27FC236}">
                  <a16:creationId xmlns:a16="http://schemas.microsoft.com/office/drawing/2014/main" id="{A13E62C2-AD9B-401B-B5AD-64EB74A845A5}"/>
                </a:ext>
              </a:extLst>
            </p:cNvPr>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97;p38">
              <a:extLst>
                <a:ext uri="{FF2B5EF4-FFF2-40B4-BE49-F238E27FC236}">
                  <a16:creationId xmlns:a16="http://schemas.microsoft.com/office/drawing/2014/main" id="{35393546-2481-4C6C-8129-0E5AAFCC32C4}"/>
                </a:ext>
              </a:extLst>
            </p:cNvPr>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98;p38">
              <a:extLst>
                <a:ext uri="{FF2B5EF4-FFF2-40B4-BE49-F238E27FC236}">
                  <a16:creationId xmlns:a16="http://schemas.microsoft.com/office/drawing/2014/main" id="{122D8D37-8127-42AF-9AF3-F54C59F9E41B}"/>
                </a:ext>
              </a:extLst>
            </p:cNvPr>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9;p38">
              <a:extLst>
                <a:ext uri="{FF2B5EF4-FFF2-40B4-BE49-F238E27FC236}">
                  <a16:creationId xmlns:a16="http://schemas.microsoft.com/office/drawing/2014/main" id="{2D4C6529-8E71-4340-A0EC-98A36023F85F}"/>
                </a:ext>
              </a:extLst>
            </p:cNvPr>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p38">
              <a:extLst>
                <a:ext uri="{FF2B5EF4-FFF2-40B4-BE49-F238E27FC236}">
                  <a16:creationId xmlns:a16="http://schemas.microsoft.com/office/drawing/2014/main" id="{78318262-F4A5-4D37-8ACE-07BF2EF028EC}"/>
                </a:ext>
              </a:extLst>
            </p:cNvPr>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1;p38">
              <a:extLst>
                <a:ext uri="{FF2B5EF4-FFF2-40B4-BE49-F238E27FC236}">
                  <a16:creationId xmlns:a16="http://schemas.microsoft.com/office/drawing/2014/main" id="{A2F05F62-3D5C-496E-96FA-08CEC08ED598}"/>
                </a:ext>
              </a:extLst>
            </p:cNvPr>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2;p38">
              <a:extLst>
                <a:ext uri="{FF2B5EF4-FFF2-40B4-BE49-F238E27FC236}">
                  <a16:creationId xmlns:a16="http://schemas.microsoft.com/office/drawing/2014/main" id="{AB2A0241-67F1-477E-99CD-6E6907B5439E}"/>
                </a:ext>
              </a:extLst>
            </p:cNvPr>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3;p38">
              <a:extLst>
                <a:ext uri="{FF2B5EF4-FFF2-40B4-BE49-F238E27FC236}">
                  <a16:creationId xmlns:a16="http://schemas.microsoft.com/office/drawing/2014/main" id="{39A4E571-3D1A-425C-A091-701D464B94CA}"/>
                </a:ext>
              </a:extLst>
            </p:cNvPr>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p38">
              <a:extLst>
                <a:ext uri="{FF2B5EF4-FFF2-40B4-BE49-F238E27FC236}">
                  <a16:creationId xmlns:a16="http://schemas.microsoft.com/office/drawing/2014/main" id="{62946CB5-1E93-4DAA-A607-6A0E7EBBFB8A}"/>
                </a:ext>
              </a:extLst>
            </p:cNvPr>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p38">
              <a:extLst>
                <a:ext uri="{FF2B5EF4-FFF2-40B4-BE49-F238E27FC236}">
                  <a16:creationId xmlns:a16="http://schemas.microsoft.com/office/drawing/2014/main" id="{6C7878FF-DAB3-46BB-B4AB-0BCF0D17A0BD}"/>
                </a:ext>
              </a:extLst>
            </p:cNvPr>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a:extLst>
              <a:ext uri="{FF2B5EF4-FFF2-40B4-BE49-F238E27FC236}">
                <a16:creationId xmlns:a16="http://schemas.microsoft.com/office/drawing/2014/main" id="{BD13371B-DC82-454B-9A30-369D63CD969B}"/>
              </a:ext>
            </a:extLst>
          </p:cNvPr>
          <p:cNvPicPr>
            <a:picLocks/>
          </p:cNvPicPr>
          <p:nvPr/>
        </p:nvPicPr>
        <p:blipFill rotWithShape="1">
          <a:blip r:embed="rId3"/>
          <a:srcRect l="1023" t="28574" r="1252" b="35647"/>
          <a:stretch/>
        </p:blipFill>
        <p:spPr>
          <a:xfrm>
            <a:off x="3868152" y="1553848"/>
            <a:ext cx="1407696" cy="91440"/>
          </a:xfrm>
          <a:prstGeom prst="rect">
            <a:avLst/>
          </a:prstGeom>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a:solidFill>
                  <a:schemeClr val="tx2">
                    <a:lumMod val="25000"/>
                  </a:schemeClr>
                </a:solidFill>
              </a:rPr>
              <a:t>Daftar </a:t>
            </a:r>
            <a:r>
              <a:rPr lang="en-US" dirty="0" err="1">
                <a:solidFill>
                  <a:schemeClr val="tx2">
                    <a:lumMod val="25000"/>
                  </a:schemeClr>
                </a:solidFill>
              </a:rPr>
              <a:t>Pustaka</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2926080" cy="91440"/>
          </a:xfrm>
          <a:prstGeom prst="rect">
            <a:avLst/>
          </a:prstGeom>
        </p:spPr>
      </p:pic>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3539430"/>
          </a:xfrm>
          <a:prstGeom prst="rect">
            <a:avLst/>
          </a:prstGeom>
          <a:noFill/>
        </p:spPr>
        <p:txBody>
          <a:bodyPr wrap="square" rtlCol="0">
            <a:spAutoFit/>
          </a:bodyPr>
          <a:lstStyle/>
          <a:p>
            <a:pPr marL="457200" indent="-457200" algn="just"/>
            <a:r>
              <a:rPr lang="id-ID" dirty="0">
                <a:latin typeface="Lato" panose="020B0604020202020204" charset="0"/>
              </a:rPr>
              <a:t>[INCAS] Indonesia Nasional </a:t>
            </a:r>
            <a:r>
              <a:rPr lang="id-ID" dirty="0" err="1">
                <a:latin typeface="Lato" panose="020B0604020202020204" charset="0"/>
              </a:rPr>
              <a:t>Carbon</a:t>
            </a:r>
            <a:r>
              <a:rPr lang="id-ID" dirty="0">
                <a:latin typeface="Lato" panose="020B0604020202020204" charset="0"/>
              </a:rPr>
              <a:t> </a:t>
            </a:r>
            <a:r>
              <a:rPr lang="id-ID" dirty="0" err="1">
                <a:latin typeface="Lato" panose="020B0604020202020204" charset="0"/>
              </a:rPr>
              <a:t>Accounting</a:t>
            </a:r>
            <a:r>
              <a:rPr lang="id-ID" dirty="0">
                <a:latin typeface="Lato" panose="020B0604020202020204" charset="0"/>
              </a:rPr>
              <a:t> System. 2015. Data Nasional Kehutanan [Internet]. [diunduh 2018 Nov 10]. Tersedia pada: http://www.incas-indonesia.org/id/data/national-data.</a:t>
            </a:r>
            <a:endParaRPr lang="en-US" dirty="0">
              <a:latin typeface="Lato" panose="020B0604020202020204" charset="0"/>
            </a:endParaRPr>
          </a:p>
          <a:p>
            <a:pPr marL="463550" indent="-463550" algn="just"/>
            <a:r>
              <a:rPr lang="id-ID" dirty="0" err="1"/>
              <a:t>Sumargo</a:t>
            </a:r>
            <a:r>
              <a:rPr lang="id-ID" dirty="0"/>
              <a:t> W, </a:t>
            </a:r>
            <a:r>
              <a:rPr lang="id-ID" dirty="0" err="1"/>
              <a:t>Nanggara</a:t>
            </a:r>
            <a:r>
              <a:rPr lang="id-ID" dirty="0"/>
              <a:t> SG, Nainggolan FA, Apriani I. 2011. Potret Keadaan Hutan</a:t>
            </a:r>
            <a:r>
              <a:rPr lang="en-US" dirty="0"/>
              <a:t> </a:t>
            </a:r>
            <a:r>
              <a:rPr lang="id-ID" dirty="0"/>
              <a:t>Indonesia,</a:t>
            </a:r>
            <a:r>
              <a:rPr lang="en-US" dirty="0"/>
              <a:t> </a:t>
            </a:r>
            <a:r>
              <a:rPr lang="id-ID" dirty="0"/>
              <a:t>Periode Tahun 2000–2009. Bogor (ID): </a:t>
            </a:r>
            <a:r>
              <a:rPr lang="id-ID" dirty="0" err="1"/>
              <a:t>Forest</a:t>
            </a:r>
            <a:r>
              <a:rPr lang="id-ID" dirty="0"/>
              <a:t> </a:t>
            </a:r>
            <a:r>
              <a:rPr lang="id-ID" dirty="0" err="1"/>
              <a:t>Watch</a:t>
            </a:r>
            <a:r>
              <a:rPr lang="id-ID" dirty="0"/>
              <a:t> Indonesia.</a:t>
            </a:r>
            <a:endParaRPr lang="en-US" dirty="0"/>
          </a:p>
          <a:p>
            <a:pPr marL="463550" indent="-463550" algn="just"/>
            <a:r>
              <a:rPr lang="id-ID" dirty="0"/>
              <a:t>Sofiana DA. 2018. </a:t>
            </a:r>
            <a:r>
              <a:rPr lang="id-ID" dirty="0" err="1"/>
              <a:t>Esitmasi</a:t>
            </a:r>
            <a:r>
              <a:rPr lang="id-ID" dirty="0"/>
              <a:t> Deforestasi Lahan Gambut Akibat Kebakaran di Kabupaten Rokan Hilir Provinsi Riau Menggunakan Pendekatan </a:t>
            </a:r>
            <a:r>
              <a:rPr lang="id-ID" dirty="0" err="1"/>
              <a:t>Spatial</a:t>
            </a:r>
            <a:r>
              <a:rPr lang="id-ID" dirty="0"/>
              <a:t> Data Mining[tesis]. Bogor (ID): Institut Pertanian Bogor.</a:t>
            </a:r>
          </a:p>
          <a:p>
            <a:pPr marL="457200" indent="-457200" algn="just"/>
            <a:r>
              <a:rPr lang="id-ID" dirty="0"/>
              <a:t>Wibisono ITC, Siboro L. 2005. Panduan Rehabilitasi dan Teknik Silvikultur di Lahan Gambut. </a:t>
            </a:r>
            <a:r>
              <a:rPr lang="id-ID" i="1" dirty="0" err="1"/>
              <a:t>Wetlands</a:t>
            </a:r>
            <a:r>
              <a:rPr lang="id-ID" i="1" dirty="0"/>
              <a:t> </a:t>
            </a:r>
            <a:r>
              <a:rPr lang="id-ID" i="1" dirty="0" err="1"/>
              <a:t>international</a:t>
            </a:r>
            <a:r>
              <a:rPr lang="id-ID" i="1" dirty="0"/>
              <a:t>.</a:t>
            </a:r>
            <a:endParaRPr lang="id-ID" dirty="0"/>
          </a:p>
          <a:p>
            <a:pPr marL="457200" indent="-457200" algn="just"/>
            <a:r>
              <a:rPr lang="id-ID" dirty="0" err="1"/>
              <a:t>Pressman</a:t>
            </a:r>
            <a:r>
              <a:rPr lang="id-ID" dirty="0"/>
              <a:t> RS. 2010. </a:t>
            </a:r>
            <a:r>
              <a:rPr lang="id-ID" dirty="0" err="1"/>
              <a:t>Software</a:t>
            </a:r>
            <a:r>
              <a:rPr lang="id-ID" dirty="0"/>
              <a:t> Engineering: A </a:t>
            </a:r>
            <a:r>
              <a:rPr lang="id-ID" dirty="0" err="1"/>
              <a:t>Practitioners</a:t>
            </a:r>
            <a:r>
              <a:rPr lang="id-ID" dirty="0"/>
              <a:t> </a:t>
            </a:r>
            <a:r>
              <a:rPr lang="id-ID" dirty="0" err="1"/>
              <a:t>Approach</a:t>
            </a:r>
            <a:r>
              <a:rPr lang="id-ID" dirty="0"/>
              <a:t>, </a:t>
            </a:r>
            <a:r>
              <a:rPr lang="id-ID" dirty="0" err="1"/>
              <a:t>Seventh</a:t>
            </a:r>
            <a:r>
              <a:rPr lang="id-ID" dirty="0"/>
              <a:t> </a:t>
            </a:r>
            <a:r>
              <a:rPr lang="id-ID" dirty="0" err="1"/>
              <a:t>Edition</a:t>
            </a:r>
            <a:r>
              <a:rPr lang="id-ID" dirty="0"/>
              <a:t>. New </a:t>
            </a:r>
            <a:r>
              <a:rPr lang="id-ID" dirty="0" err="1"/>
              <a:t>York</a:t>
            </a:r>
            <a:r>
              <a:rPr lang="id-ID" dirty="0"/>
              <a:t> (US): </a:t>
            </a:r>
            <a:r>
              <a:rPr lang="id-ID" dirty="0" err="1"/>
              <a:t>McGraw</a:t>
            </a:r>
            <a:r>
              <a:rPr lang="id-ID" dirty="0"/>
              <a:t>-Hill.</a:t>
            </a:r>
            <a:endParaRPr lang="en-US"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Tree>
    <p:extLst>
      <p:ext uri="{BB962C8B-B14F-4D97-AF65-F5344CB8AC3E}">
        <p14:creationId xmlns:p14="http://schemas.microsoft.com/office/powerpoint/2010/main" val="65084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7ECEFD"/>
                </a:solidFill>
              </a:rPr>
              <a:t>Thanks!</a:t>
            </a:r>
            <a:endParaRPr sz="6000" dirty="0">
              <a:solidFill>
                <a:srgbClr val="7ECEFD"/>
              </a:solidFill>
            </a:endParaRPr>
          </a:p>
        </p:txBody>
      </p:sp>
      <p:sp>
        <p:nvSpPr>
          <p:cNvPr id="338" name="Google Shape;338;p35"/>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rgbClr val="FFFFFF"/>
                </a:solidFill>
              </a:rPr>
              <a:t>Any questions?</a:t>
            </a:r>
            <a:endParaRPr sz="4800" b="1" dirty="0">
              <a:solidFill>
                <a:srgbClr val="FFFFFF"/>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908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Indonesia merupakan salah satu negara yang memiliki lahan gambut yang luas. Menurut data </a:t>
            </a:r>
            <a:r>
              <a:rPr lang="id-ID" i="1" dirty="0">
                <a:solidFill>
                  <a:schemeClr val="tx2">
                    <a:lumMod val="10000"/>
                  </a:schemeClr>
                </a:solidFill>
              </a:rPr>
              <a:t>Indonesian National </a:t>
            </a:r>
            <a:r>
              <a:rPr lang="id-ID" i="1" dirty="0" err="1">
                <a:solidFill>
                  <a:schemeClr val="tx2">
                    <a:lumMod val="10000"/>
                  </a:schemeClr>
                </a:solidFill>
              </a:rPr>
              <a:t>Carbon</a:t>
            </a:r>
            <a:r>
              <a:rPr lang="id-ID" i="1" dirty="0">
                <a:solidFill>
                  <a:schemeClr val="tx2">
                    <a:lumMod val="10000"/>
                  </a:schemeClr>
                </a:solidFill>
              </a:rPr>
              <a:t> </a:t>
            </a:r>
            <a:r>
              <a:rPr lang="id-ID" i="1" dirty="0" err="1">
                <a:solidFill>
                  <a:schemeClr val="tx2">
                    <a:lumMod val="10000"/>
                  </a:schemeClr>
                </a:solidFill>
              </a:rPr>
              <a:t>Accounting</a:t>
            </a:r>
            <a:r>
              <a:rPr lang="id-ID" i="1" dirty="0">
                <a:solidFill>
                  <a:schemeClr val="tx2">
                    <a:lumMod val="10000"/>
                  </a:schemeClr>
                </a:solidFill>
              </a:rPr>
              <a:t> System </a:t>
            </a:r>
            <a:r>
              <a:rPr lang="id-ID" dirty="0">
                <a:solidFill>
                  <a:schemeClr val="tx2">
                    <a:lumMod val="10000"/>
                  </a:schemeClr>
                </a:solidFill>
              </a:rPr>
              <a:t>(INCAS) pada tahun 2011 Indonesia memiliki luas lahan gambut sebesar 14.8 juta hektar.</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dirty="0" err="1">
                <a:solidFill>
                  <a:schemeClr val="tx2">
                    <a:lumMod val="10000"/>
                  </a:schemeClr>
                </a:solidFill>
              </a:rPr>
              <a:t>Namun</a:t>
            </a:r>
            <a:r>
              <a:rPr lang="en-US" dirty="0">
                <a:solidFill>
                  <a:schemeClr val="tx2">
                    <a:lumMod val="10000"/>
                  </a:schemeClr>
                </a:solidFill>
              </a:rPr>
              <a:t>, </a:t>
            </a:r>
            <a:r>
              <a:rPr lang="en-US" dirty="0" err="1">
                <a:solidFill>
                  <a:schemeClr val="tx2">
                    <a:lumMod val="10000"/>
                  </a:schemeClr>
                </a:solidFill>
              </a:rPr>
              <a:t>menurut</a:t>
            </a:r>
            <a:r>
              <a:rPr lang="en-US" dirty="0">
                <a:solidFill>
                  <a:schemeClr val="tx2">
                    <a:lumMod val="10000"/>
                  </a:schemeClr>
                </a:solidFill>
              </a:rPr>
              <a:t> data </a:t>
            </a:r>
            <a:r>
              <a:rPr lang="en-US" dirty="0" err="1">
                <a:solidFill>
                  <a:schemeClr val="tx2">
                    <a:lumMod val="10000"/>
                  </a:schemeClr>
                </a:solidFill>
              </a:rPr>
              <a:t>pengamatan</a:t>
            </a:r>
            <a:r>
              <a:rPr lang="en-US" dirty="0">
                <a:solidFill>
                  <a:schemeClr val="tx2">
                    <a:lumMod val="10000"/>
                  </a:schemeClr>
                </a:solidFill>
              </a:rPr>
              <a:t> </a:t>
            </a:r>
            <a:r>
              <a:rPr lang="en-US" i="1" dirty="0">
                <a:solidFill>
                  <a:schemeClr val="tx2">
                    <a:lumMod val="10000"/>
                  </a:schemeClr>
                </a:solidFill>
              </a:rPr>
              <a:t>Forest Watch Indonesia </a:t>
            </a:r>
            <a:r>
              <a:rPr lang="en-US" dirty="0">
                <a:solidFill>
                  <a:schemeClr val="tx2">
                    <a:lumMod val="10000"/>
                  </a:schemeClr>
                </a:solidFill>
              </a:rPr>
              <a:t>(FWI) pada </a:t>
            </a:r>
            <a:r>
              <a:rPr lang="en-US" dirty="0" err="1">
                <a:solidFill>
                  <a:schemeClr val="tx2">
                    <a:lumMod val="10000"/>
                  </a:schemeClr>
                </a:solidFill>
              </a:rPr>
              <a:t>periode</a:t>
            </a:r>
            <a:r>
              <a:rPr lang="en-US" dirty="0">
                <a:solidFill>
                  <a:schemeClr val="tx2">
                    <a:lumMod val="10000"/>
                  </a:schemeClr>
                </a:solidFill>
              </a:rPr>
              <a:t> 2009 – 2013 Indonesia </a:t>
            </a:r>
            <a:r>
              <a:rPr lang="en-US" dirty="0" err="1">
                <a:solidFill>
                  <a:schemeClr val="tx2">
                    <a:lumMod val="10000"/>
                  </a:schemeClr>
                </a:solidFill>
              </a:rPr>
              <a:t>kehilangan</a:t>
            </a:r>
            <a:r>
              <a:rPr lang="en-US" dirty="0">
                <a:solidFill>
                  <a:schemeClr val="tx2">
                    <a:lumMod val="10000"/>
                  </a:schemeClr>
                </a:solidFill>
              </a:rPr>
              <a:t> </a:t>
            </a:r>
            <a:r>
              <a:rPr lang="en-US" dirty="0" err="1">
                <a:solidFill>
                  <a:schemeClr val="tx2">
                    <a:lumMod val="10000"/>
                  </a:schemeClr>
                </a:solidFill>
              </a:rPr>
              <a:t>hutan</a:t>
            </a:r>
            <a:r>
              <a:rPr lang="en-US" dirty="0">
                <a:solidFill>
                  <a:schemeClr val="tx2">
                    <a:lumMod val="10000"/>
                  </a:schemeClr>
                </a:solidFill>
              </a:rPr>
              <a:t> dan </a:t>
            </a:r>
            <a:r>
              <a:rPr lang="en-US" dirty="0" err="1">
                <a:solidFill>
                  <a:schemeClr val="tx2">
                    <a:lumMod val="10000"/>
                  </a:schemeClr>
                </a:solidFill>
              </a:rPr>
              <a:t>lahan</a:t>
            </a:r>
            <a:r>
              <a:rPr lang="en-US" dirty="0">
                <a:solidFill>
                  <a:schemeClr val="tx2">
                    <a:lumMod val="10000"/>
                  </a:schemeClr>
                </a:solidFill>
              </a:rPr>
              <a:t> </a:t>
            </a:r>
            <a:r>
              <a:rPr lang="en-US" dirty="0" err="1">
                <a:solidFill>
                  <a:schemeClr val="tx2">
                    <a:lumMod val="10000"/>
                  </a:schemeClr>
                </a:solidFill>
              </a:rPr>
              <a:t>akibat</a:t>
            </a:r>
            <a:r>
              <a:rPr lang="en-US" dirty="0">
                <a:solidFill>
                  <a:schemeClr val="tx2">
                    <a:lumMod val="10000"/>
                  </a:schemeClr>
                </a:solidFill>
              </a:rPr>
              <a:t> </a:t>
            </a:r>
            <a:r>
              <a:rPr lang="en-US" dirty="0" err="1">
                <a:solidFill>
                  <a:schemeClr val="tx2">
                    <a:lumMod val="10000"/>
                  </a:schemeClr>
                </a:solidFill>
              </a:rPr>
              <a:t>deforestasi</a:t>
            </a:r>
            <a:r>
              <a:rPr lang="en-US" dirty="0">
                <a:solidFill>
                  <a:schemeClr val="tx2">
                    <a:lumMod val="10000"/>
                  </a:schemeClr>
                </a:solidFill>
              </a:rPr>
              <a:t> </a:t>
            </a:r>
            <a:r>
              <a:rPr lang="en-US" dirty="0" err="1">
                <a:solidFill>
                  <a:schemeClr val="tx2">
                    <a:lumMod val="10000"/>
                  </a:schemeClr>
                </a:solidFill>
              </a:rPr>
              <a:t>seluas</a:t>
            </a:r>
            <a:r>
              <a:rPr lang="en-US" dirty="0">
                <a:solidFill>
                  <a:schemeClr val="tx2">
                    <a:lumMod val="10000"/>
                  </a:schemeClr>
                </a:solidFill>
              </a:rPr>
              <a:t> 1.13 </a:t>
            </a:r>
            <a:r>
              <a:rPr lang="en-US" dirty="0" err="1">
                <a:solidFill>
                  <a:schemeClr val="tx2">
                    <a:lumMod val="10000"/>
                  </a:schemeClr>
                </a:solidFill>
              </a:rPr>
              <a:t>juta</a:t>
            </a:r>
            <a:r>
              <a:rPr lang="en-US" dirty="0">
                <a:solidFill>
                  <a:schemeClr val="tx2">
                    <a:lumMod val="10000"/>
                  </a:schemeClr>
                </a:solidFill>
              </a:rPr>
              <a:t> </a:t>
            </a:r>
            <a:r>
              <a:rPr lang="en-US" dirty="0" err="1">
                <a:solidFill>
                  <a:schemeClr val="tx2">
                    <a:lumMod val="10000"/>
                  </a:schemeClr>
                </a:solidFill>
              </a:rPr>
              <a:t>hektar</a:t>
            </a:r>
            <a:r>
              <a:rPr lang="en-US" dirty="0">
                <a:solidFill>
                  <a:schemeClr val="tx2">
                    <a:lumMod val="10000"/>
                  </a:schemeClr>
                </a:solidFill>
              </a:rPr>
              <a:t> </a:t>
            </a:r>
            <a:r>
              <a:rPr lang="en-US" dirty="0" err="1">
                <a:solidFill>
                  <a:schemeClr val="tx2">
                    <a:lumMod val="10000"/>
                  </a:schemeClr>
                </a:solidFill>
              </a:rPr>
              <a:t>setiap</a:t>
            </a:r>
            <a:r>
              <a:rPr lang="en-US" dirty="0">
                <a:solidFill>
                  <a:schemeClr val="tx2">
                    <a:lumMod val="10000"/>
                  </a:schemeClr>
                </a:solidFill>
              </a:rPr>
              <a:t> </a:t>
            </a:r>
            <a:r>
              <a:rPr lang="en-US" dirty="0" err="1">
                <a:solidFill>
                  <a:schemeClr val="tx2">
                    <a:lumMod val="10000"/>
                  </a:schemeClr>
                </a:solidFill>
              </a:rPr>
              <a:t>tahunnya</a:t>
            </a:r>
            <a:r>
              <a:rPr lang="en-US" dirty="0">
                <a:solidFill>
                  <a:schemeClr val="tx2">
                    <a:lumMod val="10000"/>
                  </a:schemeClr>
                </a:solidFill>
              </a:rPr>
              <a:t>.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Penelitian</a:t>
              </a:r>
              <a:r>
                <a:rPr lang="en-US" dirty="0">
                  <a:solidFill>
                    <a:schemeClr val="tx2">
                      <a:lumMod val="25000"/>
                    </a:schemeClr>
                  </a:solidFill>
                </a:rPr>
                <a:t> </a:t>
              </a:r>
              <a:r>
                <a:rPr lang="en-US" dirty="0" err="1">
                  <a:solidFill>
                    <a:schemeClr val="tx2">
                      <a:lumMod val="25000"/>
                    </a:schemeClr>
                  </a:solidFill>
                </a:rPr>
                <a:t>Sebelumnya</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1008000" y="1326210"/>
              <a:ext cx="3017520"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a:t>
            </a:r>
          </a:p>
        </p:txBody>
      </p:sp>
    </p:spTree>
    <p:extLst>
      <p:ext uri="{BB962C8B-B14F-4D97-AF65-F5344CB8AC3E}">
        <p14:creationId xmlns:p14="http://schemas.microsoft.com/office/powerpoint/2010/main" val="299906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Bagaimana</a:t>
            </a:r>
            <a:r>
              <a:rPr lang="en-US" i="0" dirty="0">
                <a:solidFill>
                  <a:schemeClr val="tx2">
                    <a:lumMod val="25000"/>
                  </a:schemeClr>
                </a:solidFill>
              </a:rPr>
              <a:t> </a:t>
            </a: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sistem</a:t>
            </a:r>
            <a:r>
              <a:rPr lang="en-US" i="0" dirty="0">
                <a:solidFill>
                  <a:schemeClr val="tx2">
                    <a:lumMod val="25000"/>
                  </a:schemeClr>
                </a:solidFill>
              </a:rPr>
              <a:t>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berdasarkan</a:t>
            </a:r>
            <a:r>
              <a:rPr lang="en-US" i="0" dirty="0">
                <a:solidFill>
                  <a:schemeClr val="tx2">
                    <a:lumMod val="25000"/>
                  </a:schemeClr>
                </a:solidFill>
              </a:rPr>
              <a:t> </a:t>
            </a:r>
            <a:r>
              <a:rPr lang="en-US" i="0" dirty="0" err="1">
                <a:solidFill>
                  <a:schemeClr val="tx2">
                    <a:lumMod val="25000"/>
                  </a:schemeClr>
                </a:solidFill>
              </a:rPr>
              <a:t>hasil</a:t>
            </a:r>
            <a:r>
              <a:rPr lang="en-US" i="0" dirty="0">
                <a:solidFill>
                  <a:schemeClr val="tx2">
                    <a:lumMod val="25000"/>
                  </a:schemeClr>
                </a:solidFill>
              </a:rPr>
              <a:t> </a:t>
            </a:r>
            <a:r>
              <a:rPr lang="en-US" i="0" dirty="0" err="1">
                <a:solidFill>
                  <a:schemeClr val="tx2">
                    <a:lumMod val="25000"/>
                  </a:schemeClr>
                </a:solidFill>
              </a:rPr>
              <a:t>penelitian</a:t>
            </a:r>
            <a:r>
              <a:rPr lang="en-US" i="0" dirty="0">
                <a:solidFill>
                  <a:schemeClr val="tx2">
                    <a:lumMod val="25000"/>
                  </a:schemeClr>
                </a:solidFill>
              </a:rPr>
              <a:t> </a:t>
            </a:r>
            <a:r>
              <a:rPr lang="en-US" i="0" dirty="0" err="1">
                <a:solidFill>
                  <a:schemeClr val="tx2">
                    <a:lumMod val="25000"/>
                  </a:schemeClr>
                </a:solidFill>
              </a:rPr>
              <a:t>Sofiana</a:t>
            </a:r>
            <a:r>
              <a:rPr lang="en-US" i="0" dirty="0">
                <a:solidFill>
                  <a:schemeClr val="tx2">
                    <a:lumMod val="25000"/>
                  </a:schemeClr>
                </a:solidFill>
              </a:rPr>
              <a:t> (2018) </a:t>
            </a:r>
            <a:r>
              <a:rPr lang="en-US" i="0" dirty="0" err="1">
                <a:solidFill>
                  <a:schemeClr val="tx2">
                    <a:lumMod val="25000"/>
                  </a:schemeClr>
                </a:solidFill>
              </a:rPr>
              <a:t>menggunakan</a:t>
            </a:r>
            <a:r>
              <a:rPr lang="en-US" i="0" dirty="0">
                <a:solidFill>
                  <a:schemeClr val="tx2">
                    <a:lumMod val="25000"/>
                  </a:schemeClr>
                </a:solidFill>
              </a:rPr>
              <a:t> </a:t>
            </a:r>
            <a:r>
              <a:rPr lang="en-US" i="0" dirty="0" err="1">
                <a:solidFill>
                  <a:schemeClr val="tx2">
                    <a:lumMod val="25000"/>
                  </a:schemeClr>
                </a:solidFill>
              </a:rPr>
              <a:t>bahasa</a:t>
            </a:r>
            <a:r>
              <a:rPr lang="en-US" i="0" dirty="0">
                <a:solidFill>
                  <a:schemeClr val="tx2">
                    <a:lumMod val="25000"/>
                  </a:schemeClr>
                </a:solidFill>
              </a:rPr>
              <a:t> </a:t>
            </a:r>
            <a:r>
              <a:rPr lang="en-US" i="0" dirty="0" err="1">
                <a:solidFill>
                  <a:schemeClr val="tx2">
                    <a:lumMod val="25000"/>
                  </a:schemeClr>
                </a:solidFill>
              </a:rPr>
              <a:t>pemrograman</a:t>
            </a:r>
            <a:r>
              <a:rPr lang="en-US" i="0" dirty="0">
                <a:solidFill>
                  <a:schemeClr val="tx2">
                    <a:lumMod val="25000"/>
                  </a:schemeClr>
                </a:solidFill>
              </a:rPr>
              <a:t> R dan </a:t>
            </a:r>
            <a:r>
              <a:rPr lang="en-US" dirty="0">
                <a:solidFill>
                  <a:schemeClr val="tx2">
                    <a:lumMod val="25000"/>
                  </a:schemeClr>
                </a:solidFill>
              </a:rPr>
              <a:t>framework</a:t>
            </a:r>
            <a:r>
              <a:rPr lang="en-US" i="0" dirty="0">
                <a:solidFill>
                  <a:schemeClr val="tx2">
                    <a:lumMod val="25000"/>
                  </a:schemeClr>
                </a:solidFill>
              </a:rPr>
              <a:t> Shiny </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Rumusan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Masalah</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aplikasi</a:t>
            </a:r>
            <a:r>
              <a:rPr lang="en-US" i="0" dirty="0">
                <a:solidFill>
                  <a:schemeClr val="tx2">
                    <a:lumMod val="25000"/>
                  </a:schemeClr>
                </a:solidFill>
              </a:rPr>
              <a:t> web </a:t>
            </a:r>
            <a:r>
              <a:rPr lang="en-US" i="0" dirty="0" err="1">
                <a:solidFill>
                  <a:schemeClr val="tx2">
                    <a:lumMod val="25000"/>
                  </a:schemeClr>
                </a:solidFill>
              </a:rPr>
              <a:t>untuk</a:t>
            </a:r>
            <a:r>
              <a:rPr lang="en-US" i="0" dirty="0">
                <a:solidFill>
                  <a:schemeClr val="tx2">
                    <a:lumMod val="25000"/>
                  </a:schemeClr>
                </a:solidFill>
              </a:rPr>
              <a:t> </a:t>
            </a:r>
            <a:r>
              <a:rPr lang="en-US" i="0" dirty="0" err="1">
                <a:solidFill>
                  <a:schemeClr val="tx2">
                    <a:lumMod val="25000"/>
                  </a:schemeClr>
                </a:solidFill>
              </a:rPr>
              <a:t>mengotomasi</a:t>
            </a:r>
            <a:r>
              <a:rPr lang="en-US" i="0" dirty="0">
                <a:solidFill>
                  <a:schemeClr val="tx2">
                    <a:lumMod val="25000"/>
                  </a:schemeClr>
                </a:solidFill>
              </a:rPr>
              <a:t> proses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menggunakan</a:t>
            </a:r>
            <a:r>
              <a:rPr lang="en-US" i="0" dirty="0">
                <a:solidFill>
                  <a:schemeClr val="tx2">
                    <a:lumMod val="25000"/>
                  </a:schemeClr>
                </a:solidFill>
              </a:rPr>
              <a:t> </a:t>
            </a:r>
            <a:r>
              <a:rPr lang="en-US" dirty="0">
                <a:solidFill>
                  <a:schemeClr val="tx2">
                    <a:lumMod val="25000"/>
                  </a:schemeClr>
                </a:solidFill>
              </a:rPr>
              <a:t>framework</a:t>
            </a:r>
            <a:r>
              <a:rPr lang="en-US" i="0" dirty="0">
                <a:solidFill>
                  <a:schemeClr val="tx2">
                    <a:lumMod val="25000"/>
                  </a:schemeClr>
                </a:solidFill>
              </a:rPr>
              <a:t> Shiny</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Tujuan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732</Words>
  <Application>Microsoft Office PowerPoint</Application>
  <PresentationFormat>On-screen Show (4:3)</PresentationFormat>
  <Paragraphs>142</Paragraphs>
  <Slides>21</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Raleway</vt:lpstr>
      <vt:lpstr>Times New Roman</vt:lpstr>
      <vt:lpstr>Lato</vt:lpstr>
      <vt:lpstr>Calibri</vt:lpstr>
      <vt:lpstr>Antonio template</vt:lpstr>
      <vt:lpstr>Pengembangan Sistem Estimasi Deforestasi Lahan Gambut Akibat Kebakaran Menggunakan Framework Shiny</vt:lpstr>
      <vt:lpstr>PowerPoint Presentation</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Metode</vt:lpstr>
      <vt:lpstr>PowerPoint Presentation</vt:lpstr>
      <vt:lpstr>Atribut Citra Landsat 8</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dc:creator>Noer Herlambang</dc:creator>
  <cp:lastModifiedBy>noer.herlambang@gmail.com</cp:lastModifiedBy>
  <cp:revision>38</cp:revision>
  <dcterms:modified xsi:type="dcterms:W3CDTF">2019-01-12T13:35:22Z</dcterms:modified>
</cp:coreProperties>
</file>