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1"/>
    <p:restoredTop sz="94686"/>
  </p:normalViewPr>
  <p:slideViewPr>
    <p:cSldViewPr snapToGrid="0" snapToObjects="1">
      <p:cViewPr>
        <p:scale>
          <a:sx n="59" d="100"/>
          <a:sy n="59" d="100"/>
        </p:scale>
        <p:origin x="152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63E11-24D6-8242-908D-35E21C338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Simulación en las finanzas Búrsatiles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045E2-A0FE-9546-87ED-C61A65A1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01808"/>
          </a:xfrm>
        </p:spPr>
        <p:txBody>
          <a:bodyPr>
            <a:normAutofit fontScale="92500" lnSpcReduction="20000"/>
          </a:bodyPr>
          <a:lstStyle/>
          <a:p>
            <a:r>
              <a:rPr lang="es-419" dirty="0"/>
              <a:t>Integrantes :  </a:t>
            </a:r>
          </a:p>
          <a:p>
            <a:r>
              <a:rPr lang="es-419" dirty="0"/>
              <a:t>-Jorge Zuñiga</a:t>
            </a:r>
          </a:p>
          <a:p>
            <a:r>
              <a:rPr lang="es-419" dirty="0"/>
              <a:t>-Noe Salinas</a:t>
            </a:r>
          </a:p>
          <a:p>
            <a:r>
              <a:rPr lang="es-419" dirty="0"/>
              <a:t>-Douglas Paris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8365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72ADB-4F22-4A46-AC99-DE4E6DFC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son las finanzas búrsatiles?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5CADD5-FE97-3B4C-8EBD-B4E53FDE7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 Las finanzas bursatiles es la rama de las finanzas que se enfoca en los mercados financieros teniendo como actividad principal la compra/venta de valores.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4D0E81-B52F-D041-9C3A-C2E529FC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37" y="3189522"/>
            <a:ext cx="5834063" cy="293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9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528CF-0B61-D64A-B728-E92A6C97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419" dirty="0"/>
              <a:t>La simulación Matematica es…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1155C-8375-204E-B029-8AB818EEE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s-419" dirty="0"/>
              <a:t>La simulación matemática de escenarios es una estrategia relevante para resolver problemas de ingeniería, consiste en modelar numéricamente los principios físicos y matemáticos que rigen un fenómeno mediante el uso de lenguajes de modelado y herramientas de tecnologías de información.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81582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52">
            <a:extLst>
              <a:ext uri="{FF2B5EF4-FFF2-40B4-BE49-F238E27FC236}">
                <a16:creationId xmlns:a16="http://schemas.microsoft.com/office/drawing/2014/main" id="{E02DA677-C58A-4FCE-A9A0-E66A42EBD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6" name="Picture 54">
            <a:extLst>
              <a:ext uri="{FF2B5EF4-FFF2-40B4-BE49-F238E27FC236}">
                <a16:creationId xmlns:a16="http://schemas.microsoft.com/office/drawing/2014/main" id="{9D85B319-9C30-4D92-B664-CA444ECD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56">
            <a:extLst>
              <a:ext uri="{FF2B5EF4-FFF2-40B4-BE49-F238E27FC236}">
                <a16:creationId xmlns:a16="http://schemas.microsoft.com/office/drawing/2014/main" id="{D7573C1E-3785-43C9-A262-1DA9DF97F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58">
            <a:extLst>
              <a:ext uri="{FF2B5EF4-FFF2-40B4-BE49-F238E27FC236}">
                <a16:creationId xmlns:a16="http://schemas.microsoft.com/office/drawing/2014/main" id="{548C4394-BE4E-4302-AF74-4781C6C6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9" name="Rectangle 60">
            <a:extLst>
              <a:ext uri="{FF2B5EF4-FFF2-40B4-BE49-F238E27FC236}">
                <a16:creationId xmlns:a16="http://schemas.microsoft.com/office/drawing/2014/main" id="{D61C1DF8-A510-4DED-AEAB-3934EE19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62">
            <a:extLst>
              <a:ext uri="{FF2B5EF4-FFF2-40B4-BE49-F238E27FC236}">
                <a16:creationId xmlns:a16="http://schemas.microsoft.com/office/drawing/2014/main" id="{76BDA4BD-A9B1-4E2A-949D-12EE194D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91" name="Group 64">
            <a:extLst>
              <a:ext uri="{FF2B5EF4-FFF2-40B4-BE49-F238E27FC236}">
                <a16:creationId xmlns:a16="http://schemas.microsoft.com/office/drawing/2014/main" id="{1826D82E-495C-46EA-800A-B939FB758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7463258" y="583365"/>
            <a:chExt cx="7560115" cy="518192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7697D66-6D79-4EB5-90A7-6550DC7DE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4F033BC-A54B-4CB3-8B02-95A94E1AA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1C59343B-89C7-8343-87B0-B2BF91E7B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38" b="-1"/>
          <a:stretch/>
        </p:blipFill>
        <p:spPr>
          <a:xfrm>
            <a:off x="1271223" y="2760525"/>
            <a:ext cx="2408106" cy="2221992"/>
          </a:xfrm>
          <a:prstGeom prst="rect">
            <a:avLst/>
          </a:prstGeom>
        </p:spPr>
      </p:pic>
      <p:cxnSp>
        <p:nvCxnSpPr>
          <p:cNvPr id="92" name="Straight Connector 68">
            <a:extLst>
              <a:ext uri="{FF2B5EF4-FFF2-40B4-BE49-F238E27FC236}">
                <a16:creationId xmlns:a16="http://schemas.microsoft.com/office/drawing/2014/main" id="{FABFA191-9F60-4036-886E-B083D3595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69720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Rectangle 70">
            <a:extLst>
              <a:ext uri="{FF2B5EF4-FFF2-40B4-BE49-F238E27FC236}">
                <a16:creationId xmlns:a16="http://schemas.microsoft.com/office/drawing/2014/main" id="{0281D9BE-F65A-4952-8559-DCF1EB75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1896" y="1116346"/>
            <a:ext cx="2393035" cy="147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11C954-BB1F-034C-B2CB-C37A4050AE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" b="6326"/>
          <a:stretch/>
        </p:blipFill>
        <p:spPr>
          <a:xfrm>
            <a:off x="1271896" y="1116346"/>
            <a:ext cx="2393035" cy="1479588"/>
          </a:xfrm>
          <a:prstGeom prst="rect">
            <a:avLst/>
          </a:prstGeom>
        </p:spPr>
      </p:pic>
      <p:pic>
        <p:nvPicPr>
          <p:cNvPr id="46" name="Marcador de contenido 4">
            <a:extLst>
              <a:ext uri="{FF2B5EF4-FFF2-40B4-BE49-F238E27FC236}">
                <a16:creationId xmlns:a16="http://schemas.microsoft.com/office/drawing/2014/main" id="{99C1020D-A7D0-4047-B8FE-CAFBB1CCCB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4" b="6379"/>
          <a:stretch/>
        </p:blipFill>
        <p:spPr>
          <a:xfrm>
            <a:off x="3843055" y="1116345"/>
            <a:ext cx="3706459" cy="3866172"/>
          </a:xfrm>
          <a:prstGeom prst="rect">
            <a:avLst/>
          </a:prstGeom>
        </p:spPr>
      </p:pic>
      <p:pic>
        <p:nvPicPr>
          <p:cNvPr id="94" name="Picture 72">
            <a:extLst>
              <a:ext uri="{FF2B5EF4-FFF2-40B4-BE49-F238E27FC236}">
                <a16:creationId xmlns:a16="http://schemas.microsoft.com/office/drawing/2014/main" id="{ACFBB98F-4E0D-44C0-978D-A5D0BEE24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B06AB0C-DA05-4946-8029-5F1B45CC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291424A-52A1-5B41-94ED-4117E5FC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1406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Datos de amazon (AMZN)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571C51D-BF0B-6F43-A0D4-8EB22ED0B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165" y="3549538"/>
            <a:ext cx="5041172" cy="292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458DA6-B452-5B4A-82A7-05BAD335B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342271"/>
            <a:ext cx="10905066" cy="35591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D4CDDC3-6D03-6144-8A57-289D69523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250" y="4440584"/>
            <a:ext cx="6413500" cy="635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41F79FF-38FF-9D49-ADF1-C5580EE6C86C}"/>
              </a:ext>
            </a:extLst>
          </p:cNvPr>
          <p:cNvSpPr txBox="1"/>
          <p:nvPr/>
        </p:nvSpPr>
        <p:spPr>
          <a:xfrm>
            <a:off x="4373343" y="3976053"/>
            <a:ext cx="4608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b="1" dirty="0">
                <a:highlight>
                  <a:srgbClr val="FFFF0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” Media movil”</a:t>
            </a:r>
            <a:endParaRPr lang="es-419" b="1" dirty="0">
              <a:highlight>
                <a:srgbClr val="FFFF00"/>
              </a:highligh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41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A607CD-2CED-3245-A29C-CB0BA3DBC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212" y="2174308"/>
            <a:ext cx="5041900" cy="326390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6D0504E-04C0-7449-BC58-70F946E2389A}"/>
              </a:ext>
            </a:extLst>
          </p:cNvPr>
          <p:cNvSpPr txBox="1"/>
          <p:nvPr/>
        </p:nvSpPr>
        <p:spPr>
          <a:xfrm>
            <a:off x="4818730" y="1132113"/>
            <a:ext cx="28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solidFill>
                  <a:srgbClr val="002060"/>
                </a:solidFill>
                <a:latin typeface="Arial Rounded MT Bold" panose="020F0704030504030204" pitchFamily="34" charset="77"/>
              </a:rPr>
              <a:t>“Volatilidad”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93EA32E-CB85-5340-8DB6-8E32CCA4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12" y="2174308"/>
            <a:ext cx="5105400" cy="32639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C073270-8000-BC40-860E-3AFC9428626C}"/>
              </a:ext>
            </a:extLst>
          </p:cNvPr>
          <p:cNvSpPr txBox="1"/>
          <p:nvPr/>
        </p:nvSpPr>
        <p:spPr>
          <a:xfrm>
            <a:off x="2895601" y="5438208"/>
            <a:ext cx="805542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dirty="0"/>
              <a:t>·df_close["change"] = np.log(df_close["Close"] /df_close["Close"].shift())</a:t>
            </a:r>
          </a:p>
          <a:p>
            <a:r>
              <a:rPr lang="es-419" dirty="0"/>
              <a:t>·df_close["Volatility"] = df_close.change.rolling(21).std().shift()</a:t>
            </a:r>
          </a:p>
        </p:txBody>
      </p:sp>
    </p:spTree>
    <p:extLst>
      <p:ext uri="{BB962C8B-B14F-4D97-AF65-F5344CB8AC3E}">
        <p14:creationId xmlns:p14="http://schemas.microsoft.com/office/powerpoint/2010/main" val="302610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5A9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2070F46-21C0-FE4A-99FF-79B49F1CF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0971" y="1072848"/>
            <a:ext cx="6241461" cy="471230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A19D6D9-384A-8843-9371-7EDF76DAE290}"/>
              </a:ext>
            </a:extLst>
          </p:cNvPr>
          <p:cNvSpPr txBox="1"/>
          <p:nvPr/>
        </p:nvSpPr>
        <p:spPr>
          <a:xfrm>
            <a:off x="2581873" y="2895600"/>
            <a:ext cx="39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Arial Rounded MT Bold" panose="020F0704030504030204" pitchFamily="34" charset="77"/>
              </a:rPr>
              <a:t> “Magnitud”</a:t>
            </a:r>
          </a:p>
        </p:txBody>
      </p:sp>
    </p:spTree>
    <p:extLst>
      <p:ext uri="{BB962C8B-B14F-4D97-AF65-F5344CB8AC3E}">
        <p14:creationId xmlns:p14="http://schemas.microsoft.com/office/powerpoint/2010/main" val="371807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16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8" name="Group 18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2944F793-041C-9140-9B82-DC5414E2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49828"/>
            <a:ext cx="12329124" cy="550817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8F386CC-AD78-EC42-A595-36D248574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99" y="-247415"/>
            <a:ext cx="12196496" cy="159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9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FCB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F802B7C-C45F-EA41-BFA6-0C827878B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9989" y="643467"/>
            <a:ext cx="6652021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1A95095-46E5-BA4E-A6A2-0C41AF80E18E}"/>
              </a:ext>
            </a:extLst>
          </p:cNvPr>
          <p:cNvSpPr/>
          <p:nvPr/>
        </p:nvSpPr>
        <p:spPr>
          <a:xfrm>
            <a:off x="3833585" y="-135227"/>
            <a:ext cx="3940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“Conclusión”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972546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Galería</Template>
  <TotalTime>765</TotalTime>
  <Words>167</Words>
  <Application>Microsoft Macintosh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Angsana New</vt:lpstr>
      <vt:lpstr>Arial</vt:lpstr>
      <vt:lpstr>Arial Rounded MT Bold</vt:lpstr>
      <vt:lpstr>Gill Sans MT</vt:lpstr>
      <vt:lpstr>Galería</vt:lpstr>
      <vt:lpstr>Simulación en las finanzas Búrsatiles</vt:lpstr>
      <vt:lpstr>¿Qué son las finanzas búrsatiles?</vt:lpstr>
      <vt:lpstr>La simulación Matematica es…</vt:lpstr>
      <vt:lpstr>Datos de amazon (AMZN)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Simulacion en las finanzas Bursatiles</dc:title>
  <dc:creator>ZUÑIGA ORTIZ, JORGE LUIS</dc:creator>
  <cp:lastModifiedBy>ZUÑIGA ORTIZ, JORGE LUIS</cp:lastModifiedBy>
  <cp:revision>7</cp:revision>
  <dcterms:created xsi:type="dcterms:W3CDTF">2018-06-12T00:57:36Z</dcterms:created>
  <dcterms:modified xsi:type="dcterms:W3CDTF">2018-06-12T13:42:57Z</dcterms:modified>
</cp:coreProperties>
</file>