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 (MS)" panose="020B0604020202020204" charset="0"/>
      <p:regular r:id="rId14"/>
    </p:embeddedFont>
    <p:embeddedFont>
      <p:font typeface="Calibri (MS)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08114-11C7-404A-9098-6EA1063936F9}" v="6" dt="2025-05-06T10:32:11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370" y="-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far Kedmi" userId="e161dafc0b77f740" providerId="LiveId" clId="{16908114-11C7-404A-9098-6EA1063936F9}"/>
    <pc:docChg chg="undo custSel modSld sldOrd">
      <pc:chgData name="Nofar Kedmi" userId="e161dafc0b77f740" providerId="LiveId" clId="{16908114-11C7-404A-9098-6EA1063936F9}" dt="2025-05-06T10:57:57.456" v="52" actId="1076"/>
      <pc:docMkLst>
        <pc:docMk/>
      </pc:docMkLst>
      <pc:sldChg chg="modSp mod">
        <pc:chgData name="Nofar Kedmi" userId="e161dafc0b77f740" providerId="LiveId" clId="{16908114-11C7-404A-9098-6EA1063936F9}" dt="2025-05-06T10:05:11.219" v="43" actId="20577"/>
        <pc:sldMkLst>
          <pc:docMk/>
          <pc:sldMk cId="0" sldId="256"/>
        </pc:sldMkLst>
        <pc:spChg chg="mod">
          <ac:chgData name="Nofar Kedmi" userId="e161dafc0b77f740" providerId="LiveId" clId="{16908114-11C7-404A-9098-6EA1063936F9}" dt="2025-05-05T14:57:37.913" v="8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Nofar Kedmi" userId="e161dafc0b77f740" providerId="LiveId" clId="{16908114-11C7-404A-9098-6EA1063936F9}" dt="2025-05-05T15:01:19.121" v="20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Nofar Kedmi" userId="e161dafc0b77f740" providerId="LiveId" clId="{16908114-11C7-404A-9098-6EA1063936F9}" dt="2025-05-06T10:05:11.219" v="43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 ord">
        <pc:chgData name="Nofar Kedmi" userId="e161dafc0b77f740" providerId="LiveId" clId="{16908114-11C7-404A-9098-6EA1063936F9}" dt="2025-05-05T19:01:15.594" v="23"/>
        <pc:sldMkLst>
          <pc:docMk/>
          <pc:sldMk cId="0" sldId="257"/>
        </pc:sldMkLst>
        <pc:spChg chg="mod">
          <ac:chgData name="Nofar Kedmi" userId="e161dafc0b77f740" providerId="LiveId" clId="{16908114-11C7-404A-9098-6EA1063936F9}" dt="2025-05-05T14:57:18.005" v="4" actId="1076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4:58:27.962" v="10" actId="1076"/>
        <pc:sldMkLst>
          <pc:docMk/>
          <pc:sldMk cId="0" sldId="259"/>
        </pc:sldMkLst>
        <pc:spChg chg="mod">
          <ac:chgData name="Nofar Kedmi" userId="e161dafc0b77f740" providerId="LiveId" clId="{16908114-11C7-404A-9098-6EA1063936F9}" dt="2025-05-05T14:58:27.962" v="10" actId="107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6T10:31:52.190" v="49" actId="20577"/>
        <pc:sldMkLst>
          <pc:docMk/>
          <pc:sldMk cId="0" sldId="260"/>
        </pc:sldMkLst>
        <pc:spChg chg="mod">
          <ac:chgData name="Nofar Kedmi" userId="e161dafc0b77f740" providerId="LiveId" clId="{16908114-11C7-404A-9098-6EA1063936F9}" dt="2025-05-05T14:58:39.010" v="12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Nofar Kedmi" userId="e161dafc0b77f740" providerId="LiveId" clId="{16908114-11C7-404A-9098-6EA1063936F9}" dt="2025-05-06T10:31:49.120" v="48" actId="20577"/>
          <ac:spMkLst>
            <pc:docMk/>
            <pc:sldMk cId="0" sldId="260"/>
            <ac:spMk id="9" creationId="{00000000-0000-0000-0000-000000000000}"/>
          </ac:spMkLst>
        </pc:spChg>
        <pc:spChg chg="mod">
          <ac:chgData name="Nofar Kedmi" userId="e161dafc0b77f740" providerId="LiveId" clId="{16908114-11C7-404A-9098-6EA1063936F9}" dt="2025-05-06T10:31:52.190" v="49" actId="20577"/>
          <ac:spMkLst>
            <pc:docMk/>
            <pc:sldMk cId="0" sldId="260"/>
            <ac:spMk id="13" creationId="{00000000-0000-0000-0000-000000000000}"/>
          </ac:spMkLst>
        </pc:spChg>
        <pc:spChg chg="mod">
          <ac:chgData name="Nofar Kedmi" userId="e161dafc0b77f740" providerId="LiveId" clId="{16908114-11C7-404A-9098-6EA1063936F9}" dt="2025-05-05T19:24:07.446" v="30" actId="20577"/>
          <ac:spMkLst>
            <pc:docMk/>
            <pc:sldMk cId="0" sldId="260"/>
            <ac:spMk id="17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6T10:57:57.456" v="52" actId="1076"/>
        <pc:sldMkLst>
          <pc:docMk/>
          <pc:sldMk cId="0" sldId="261"/>
        </pc:sldMkLst>
        <pc:spChg chg="mod">
          <ac:chgData name="Nofar Kedmi" userId="e161dafc0b77f740" providerId="LiveId" clId="{16908114-11C7-404A-9098-6EA1063936F9}" dt="2025-05-05T20:13:24.810" v="39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Nofar Kedmi" userId="e161dafc0b77f740" providerId="LiveId" clId="{16908114-11C7-404A-9098-6EA1063936F9}" dt="2025-05-05T20:09:00.635" v="36" actId="14100"/>
          <ac:spMkLst>
            <pc:docMk/>
            <pc:sldMk cId="0" sldId="261"/>
            <ac:spMk id="3" creationId="{00000000-0000-0000-0000-000000000000}"/>
          </ac:spMkLst>
        </pc:spChg>
        <pc:spChg chg="mod">
          <ac:chgData name="Nofar Kedmi" userId="e161dafc0b77f740" providerId="LiveId" clId="{16908114-11C7-404A-9098-6EA1063936F9}" dt="2025-05-06T10:57:57.456" v="52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Nofar Kedmi" userId="e161dafc0b77f740" providerId="LiveId" clId="{16908114-11C7-404A-9098-6EA1063936F9}" dt="2025-05-05T20:09:25.360" v="38" actId="20577"/>
          <ac:spMkLst>
            <pc:docMk/>
            <pc:sldMk cId="0" sldId="261"/>
            <ac:spMk id="8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5:01:07.704" v="19" actId="1076"/>
        <pc:sldMkLst>
          <pc:docMk/>
          <pc:sldMk cId="0" sldId="262"/>
        </pc:sldMkLst>
        <pc:spChg chg="mod">
          <ac:chgData name="Nofar Kedmi" userId="e161dafc0b77f740" providerId="LiveId" clId="{16908114-11C7-404A-9098-6EA1063936F9}" dt="2025-05-05T15:01:07.704" v="19" actId="1076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6:47:14.672" v="21" actId="20577"/>
        <pc:sldMkLst>
          <pc:docMk/>
          <pc:sldMk cId="0" sldId="265"/>
        </pc:sldMkLst>
        <pc:spChg chg="mod">
          <ac:chgData name="Nofar Kedmi" userId="e161dafc0b77f740" providerId="LiveId" clId="{16908114-11C7-404A-9098-6EA1063936F9}" dt="2025-05-05T14:59:08.582" v="15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Nofar Kedmi" userId="e161dafc0b77f740" providerId="LiveId" clId="{16908114-11C7-404A-9098-6EA1063936F9}" dt="2025-05-05T16:47:14.672" v="21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4:59:14.198" v="16" actId="1076"/>
        <pc:sldMkLst>
          <pc:docMk/>
          <pc:sldMk cId="0" sldId="266"/>
        </pc:sldMkLst>
        <pc:spChg chg="mod">
          <ac:chgData name="Nofar Kedmi" userId="e161dafc0b77f740" providerId="LiveId" clId="{16908114-11C7-404A-9098-6EA1063936F9}" dt="2025-05-05T14:59:14.198" v="16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Nofar Kedmi" userId="e161dafc0b77f740" providerId="LiveId" clId="{16908114-11C7-404A-9098-6EA1063936F9}" dt="2025-05-05T14:59:30.975" v="18" actId="1076"/>
        <pc:sldMkLst>
          <pc:docMk/>
          <pc:sldMk cId="0" sldId="267"/>
        </pc:sldMkLst>
        <pc:spChg chg="mod">
          <ac:chgData name="Nofar Kedmi" userId="e161dafc0b77f740" providerId="LiveId" clId="{16908114-11C7-404A-9098-6EA1063936F9}" dt="2025-05-05T14:59:30.975" v="18" actId="1076"/>
          <ac:spMkLst>
            <pc:docMk/>
            <pc:sldMk cId="0" sldId="26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ossamahmedaly/patient-priority-classific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10337428/" TargetMode="External"/><Relationship Id="rId2" Type="http://schemas.openxmlformats.org/officeDocument/2006/relationships/hyperlink" Target="https://bmcemergmed.biomedcentral.com/articles/10.1186/s12873-022-00632-6#Sec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med.ncbi.nlm.nih.gov/33358394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89460" y="4739432"/>
            <a:ext cx="6769840" cy="4518868"/>
          </a:xfrm>
          <a:custGeom>
            <a:avLst/>
            <a:gdLst/>
            <a:ahLst/>
            <a:cxnLst/>
            <a:rect l="l" t="t" r="r" b="b"/>
            <a:pathLst>
              <a:path w="6769840" h="4518868">
                <a:moveTo>
                  <a:pt x="0" y="0"/>
                </a:moveTo>
                <a:lnTo>
                  <a:pt x="6769840" y="0"/>
                </a:lnTo>
                <a:lnTo>
                  <a:pt x="6769840" y="4518868"/>
                </a:lnTo>
                <a:lnTo>
                  <a:pt x="0" y="4518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1508670" y="1409700"/>
            <a:ext cx="15270659" cy="2016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LangTriage 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Classification of Patient Free-Text Symptom Descriptions by Urgency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Interim Presentation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714858"/>
            <a:ext cx="6465366" cy="171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Team members: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Nofar Kedmi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Diana Akoshvili</a:t>
            </a:r>
            <a:endParaRPr lang="en-US" sz="32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52086" y="876300"/>
            <a:ext cx="4204579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Baseline -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91623"/>
            <a:ext cx="16451353" cy="591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u="sng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Text vectorization</a:t>
            </a: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Converting patient complaints into numeric vectors, by calculating the frequency of words relative to other documents (TF-IDF). Both single words (unigrams) and word pairs (bigrams) are included.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u="sng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 restriction</a:t>
            </a: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top 1,000 most informative words and word pairs are selected to reduce dimensionality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(max_features=1000).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u="sng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 Training and Prediction</a:t>
            </a: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logistic regression classifier is trained on the vectors to predict the urgency level of each case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(0 = Not Urgent, 1 = Urgent).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73894" y="4433461"/>
            <a:ext cx="5031094" cy="5023517"/>
          </a:xfrm>
          <a:custGeom>
            <a:avLst/>
            <a:gdLst/>
            <a:ahLst/>
            <a:cxnLst/>
            <a:rect l="l" t="t" r="r" b="b"/>
            <a:pathLst>
              <a:path w="5031094" h="5023517">
                <a:moveTo>
                  <a:pt x="0" y="0"/>
                </a:moveTo>
                <a:lnTo>
                  <a:pt x="5031094" y="0"/>
                </a:lnTo>
                <a:lnTo>
                  <a:pt x="5031094" y="5023517"/>
                </a:lnTo>
                <a:lnTo>
                  <a:pt x="0" y="5023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7041710" y="876300"/>
            <a:ext cx="4204579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Baseline -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0247" y="2184069"/>
            <a:ext cx="17372064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Accuracy (0.95):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model classifies most samples correctly.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Recall (0.36):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Only 36% of urgent cases were detected — out of 95 urgent cases, 61 were missed.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Precision (1.00):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When a case is predicted as urgent, it is almost always correct — preventing false alarms.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F1-Score (0.53):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Overall performance is moderate due to low recall.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AUROC (0.91):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Good discrimination between urgent and non-urgent cases.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6290" y="1028700"/>
            <a:ext cx="6695420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Conclusions and Next Steps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52688" y="2295618"/>
            <a:ext cx="17182624" cy="591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basic model successfully identifies non-urgent cases but misses many urgent ones, which can be dangerous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in clinical settings. This issue is likely caused by an imbalance between urgent and non-urgent cases.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u="sng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Recommendations</a:t>
            </a: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Resampling the Categories – Apply techniques to address class imbalance: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SMOTE: Generate synthetic examples of urgent cases.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Undersampling: Reduce the number of non-urgent examples.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both: Achieve a better balance between the classes.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Model-Level Adjustments – Improve recall without altering the dataset: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Adjust the cut-off threshold or tuning class weights.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14934" y="830147"/>
            <a:ext cx="5058132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 Description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68438"/>
            <a:ext cx="6974684" cy="7151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 u="none" strike="noStrike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CHALLENGE: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Hospitals, especially emergency rooms, are overwhelmed with patients presenting a wide variety of medical complaints, often using informal language and inconsistent terminology.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sz="3000" u="none" strike="noStrike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Triage decisions must be made quickly to prioritize care and ensure that urgent cases are treated first — but this manual process is time-consuming and can lead to delays.</a:t>
            </a:r>
          </a:p>
          <a:p>
            <a:pPr marL="0" lvl="0" indent="0" algn="just">
              <a:lnSpc>
                <a:spcPts val="4336"/>
              </a:lnSpc>
              <a:spcBef>
                <a:spcPct val="0"/>
              </a:spcBef>
            </a:pPr>
            <a:endParaRPr lang="en-US" sz="3000" u="none" strike="noStrike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0" lvl="0" indent="0" algn="just">
              <a:lnSpc>
                <a:spcPts val="4336"/>
              </a:lnSpc>
              <a:spcBef>
                <a:spcPct val="0"/>
              </a:spcBef>
            </a:pPr>
            <a:endParaRPr lang="en-US" sz="3000" u="none" strike="noStrike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9144000" y="2120838"/>
            <a:ext cx="0" cy="7137462"/>
          </a:xfrm>
          <a:prstGeom prst="line">
            <a:avLst/>
          </a:prstGeom>
          <a:ln w="38100" cap="flat">
            <a:solidFill>
              <a:srgbClr val="AEBDC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9849239" y="1968438"/>
            <a:ext cx="8037748" cy="726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OUR SOLUTION: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Developing an NLP model based on a Large Language Model (LLM) to classify patient symptom descriptions into: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0 — </a:t>
            </a: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Not urgent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Can wait or be monitored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 — </a:t>
            </a: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Urgent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Requires immediate medical attention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GOAL: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faster and more consistent triage decisions.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10360"/>
            <a:ext cx="16230600" cy="8181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Task: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Input: 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Free text generated from structured clinical measurements.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Output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 numerical label indicating urgency level (0 or 1).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NLP Tasks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Text classification – Assign urgency labels to medical texts,                                                              Data to Text Generation – from structured clinical data to symptom descriptions.</a:t>
            </a:r>
          </a:p>
          <a:p>
            <a:pPr algn="l">
              <a:lnSpc>
                <a:spcPts val="4200"/>
              </a:lnSpc>
            </a:pPr>
            <a:endParaRPr lang="en-US" sz="2799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5320"/>
              </a:lnSpc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and evaluation:</a:t>
            </a:r>
          </a:p>
          <a:p>
            <a:pPr marL="647705" lvl="1" indent="-323852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Dataset: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Kaggle’s Patient Priority Classification </a:t>
            </a:r>
            <a:r>
              <a:rPr lang="en-US" sz="3000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2" tooltip="https://www.kaggle.com/datasets/hossamahmedaly/patient-priority-classification"/>
              </a:rPr>
              <a:t>dataset </a:t>
            </a:r>
          </a:p>
          <a:p>
            <a:pPr marL="647705" lvl="1" indent="-323852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Labels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Provided in the dataset as one of four categories: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Red: Requires immediate life-saving intervention                           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Orange: Serious symptoms, needs prompt medical attention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Yellow: Moderate symptoms, can wait briefly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Green: Mild condition, safe to wait</a:t>
            </a:r>
          </a:p>
          <a:p>
            <a:pPr marL="647705" lvl="1" indent="-323852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Evaluation: 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Confusion Matrix and metrics: Accuracy, Precision, Recall, F1-Score, AUROC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1942" y="866775"/>
            <a:ext cx="8644116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From Text to Triage Desicion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81912" y="8325962"/>
            <a:ext cx="293576" cy="29357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81912" y="7784737"/>
            <a:ext cx="293576" cy="29357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81912" y="7243511"/>
            <a:ext cx="293576" cy="29357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81912" y="6699142"/>
            <a:ext cx="293576" cy="29357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26364" y="1625018"/>
          <a:ext cx="17064951" cy="7598924"/>
        </p:xfrm>
        <a:graphic>
          <a:graphicData uri="http://schemas.openxmlformats.org/drawingml/2006/table">
            <a:tbl>
              <a:tblPr/>
              <a:tblGrid>
                <a:gridCol w="299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2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862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Source/Title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u="sng" strike="noStrike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  <a:hlinkClick r:id="rId2" tooltip="https://bmcemergmed.biomedcentral.com/articles/10.1186/s12873-022-00632-6#Sec2"/>
                        </a:rPr>
                        <a:t>Machine learning–based triage to identify low-severity patients with a short discharge length of stay in emergency department, 2022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u="sng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  <a:hlinkClick r:id="rId3" tooltip="https://pmc.ncbi.nlm.nih.gov/articles/PMC10337428/"/>
                        </a:rPr>
                        <a:t>Development of an Anticipatory Triage-Ranking Algorithm Using Dynamic Simulation of Patients With Trauma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 u="sng">
                          <a:solidFill>
                            <a:srgbClr val="212121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  <a:hlinkClick r:id="rId4" tooltip="https://pubmed.ncbi.nlm.nih.gov/33358394/"/>
                        </a:rPr>
                        <a:t>Improving ED Emergency Severity Index Acuity Assignment Using Machine Learning and Clinical Natural Language Processing, 2021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45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Approach/Model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CatBoost, </a:t>
                      </a:r>
                      <a:r>
                        <a:rPr lang="en-US" sz="2200" u="none" strike="noStrike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Logistic Regression, 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LIFE Priority 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212121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KATE triage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36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Triage records collected from two hospitals in Taiwan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An artificial database that included 82,277 patients with trauma injuries.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Electronic medical records from two US hospitals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AUC, 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Comparison with START 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Accuracy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12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6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00" b="1" u="none" strike="noStrike">
                          <a:solidFill>
                            <a:srgbClr val="0097B2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8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AUC = 0.755, Precision = 88.7%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LIFE improves the identification of clinical urgency compared to existing algorithms.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75.7% Accuracy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7313225" y="571500"/>
            <a:ext cx="3291227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Prior 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674" y="2142869"/>
            <a:ext cx="5442755" cy="6650651"/>
            <a:chOff x="0" y="0"/>
            <a:chExt cx="1433483" cy="17516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33483" cy="1751612"/>
            </a:xfrm>
            <a:custGeom>
              <a:avLst/>
              <a:gdLst/>
              <a:ahLst/>
              <a:cxnLst/>
              <a:rect l="l" t="t" r="r" b="b"/>
              <a:pathLst>
                <a:path w="1433483" h="1751612">
                  <a:moveTo>
                    <a:pt x="72544" y="0"/>
                  </a:moveTo>
                  <a:lnTo>
                    <a:pt x="1360939" y="0"/>
                  </a:lnTo>
                  <a:cubicBezTo>
                    <a:pt x="1380179" y="0"/>
                    <a:pt x="1398631" y="7643"/>
                    <a:pt x="1412235" y="21248"/>
                  </a:cubicBezTo>
                  <a:cubicBezTo>
                    <a:pt x="1425840" y="34852"/>
                    <a:pt x="1433483" y="53304"/>
                    <a:pt x="1433483" y="72544"/>
                  </a:cubicBezTo>
                  <a:lnTo>
                    <a:pt x="1433483" y="1679068"/>
                  </a:lnTo>
                  <a:cubicBezTo>
                    <a:pt x="1433483" y="1719133"/>
                    <a:pt x="1401004" y="1751612"/>
                    <a:pt x="1360939" y="1751612"/>
                  </a:cubicBezTo>
                  <a:lnTo>
                    <a:pt x="72544" y="1751612"/>
                  </a:lnTo>
                  <a:cubicBezTo>
                    <a:pt x="32479" y="1751612"/>
                    <a:pt x="0" y="1719133"/>
                    <a:pt x="0" y="1679068"/>
                  </a:cubicBezTo>
                  <a:lnTo>
                    <a:pt x="0" y="72544"/>
                  </a:lnTo>
                  <a:cubicBezTo>
                    <a:pt x="0" y="32479"/>
                    <a:pt x="32479" y="0"/>
                    <a:pt x="72544" y="0"/>
                  </a:cubicBezTo>
                  <a:close/>
                </a:path>
              </a:pathLst>
            </a:custGeom>
            <a:solidFill>
              <a:srgbClr val="DEEF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433483" cy="1780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810019" y="5143500"/>
            <a:ext cx="475711" cy="47571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AEBDC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3200" y="-28575"/>
              <a:ext cx="406400" cy="739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109079" y="882240"/>
            <a:ext cx="2069842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Pipeline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1302" y="2201754"/>
            <a:ext cx="5026127" cy="6236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Mapping to Binary Labels: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Input: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Raw urgency levels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('red', 'orange', 'yellow', 'green')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Process: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Urgency levels were mapped to binary labels for classification: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 &amp; orange→ 1 (urgent)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yellow &amp; green→ 0 (not urgent)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Output: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Binary label column for model training.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6470502" y="2056030"/>
            <a:ext cx="5825987" cy="6737490"/>
            <a:chOff x="0" y="0"/>
            <a:chExt cx="1534416" cy="17744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34416" cy="1774483"/>
            </a:xfrm>
            <a:custGeom>
              <a:avLst/>
              <a:gdLst/>
              <a:ahLst/>
              <a:cxnLst/>
              <a:rect l="l" t="t" r="r" b="b"/>
              <a:pathLst>
                <a:path w="1534416" h="1774483">
                  <a:moveTo>
                    <a:pt x="67772" y="0"/>
                  </a:moveTo>
                  <a:lnTo>
                    <a:pt x="1466644" y="0"/>
                  </a:lnTo>
                  <a:cubicBezTo>
                    <a:pt x="1504074" y="0"/>
                    <a:pt x="1534416" y="30342"/>
                    <a:pt x="1534416" y="67772"/>
                  </a:cubicBezTo>
                  <a:lnTo>
                    <a:pt x="1534416" y="1706711"/>
                  </a:lnTo>
                  <a:cubicBezTo>
                    <a:pt x="1534416" y="1724685"/>
                    <a:pt x="1527276" y="1741923"/>
                    <a:pt x="1514566" y="1754633"/>
                  </a:cubicBezTo>
                  <a:cubicBezTo>
                    <a:pt x="1501857" y="1767343"/>
                    <a:pt x="1484619" y="1774483"/>
                    <a:pt x="1466644" y="1774483"/>
                  </a:cubicBezTo>
                  <a:lnTo>
                    <a:pt x="67772" y="1774483"/>
                  </a:lnTo>
                  <a:cubicBezTo>
                    <a:pt x="30342" y="1774483"/>
                    <a:pt x="0" y="1744140"/>
                    <a:pt x="0" y="1706711"/>
                  </a:cubicBezTo>
                  <a:lnTo>
                    <a:pt x="0" y="67772"/>
                  </a:lnTo>
                  <a:cubicBezTo>
                    <a:pt x="0" y="30342"/>
                    <a:pt x="30342" y="0"/>
                    <a:pt x="67772" y="0"/>
                  </a:cubicBezTo>
                  <a:close/>
                </a:path>
              </a:pathLst>
            </a:custGeom>
            <a:solidFill>
              <a:srgbClr val="DEEF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534416" cy="1803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717614" y="2152746"/>
            <a:ext cx="5297910" cy="613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Generating a synthetic free-text complaint: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Input: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Structured clinical indicators         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(e.g. age, gender, blood pressure, glucose, chest pain type)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Process: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Transformed into textual descriptions using GPT-4 model.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Output</a:t>
            </a: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Synthetic complaints stored in a new column called text_input, used as input to the language models.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3048425" y="2109552"/>
            <a:ext cx="5086553" cy="6683968"/>
            <a:chOff x="0" y="0"/>
            <a:chExt cx="1339668" cy="17603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39668" cy="1760387"/>
            </a:xfrm>
            <a:custGeom>
              <a:avLst/>
              <a:gdLst/>
              <a:ahLst/>
              <a:cxnLst/>
              <a:rect l="l" t="t" r="r" b="b"/>
              <a:pathLst>
                <a:path w="1339668" h="1760387">
                  <a:moveTo>
                    <a:pt x="77624" y="0"/>
                  </a:moveTo>
                  <a:lnTo>
                    <a:pt x="1262045" y="0"/>
                  </a:lnTo>
                  <a:cubicBezTo>
                    <a:pt x="1304915" y="0"/>
                    <a:pt x="1339668" y="34753"/>
                    <a:pt x="1339668" y="77624"/>
                  </a:cubicBezTo>
                  <a:lnTo>
                    <a:pt x="1339668" y="1682763"/>
                  </a:lnTo>
                  <a:cubicBezTo>
                    <a:pt x="1339668" y="1725633"/>
                    <a:pt x="1304915" y="1760387"/>
                    <a:pt x="1262045" y="1760387"/>
                  </a:cubicBezTo>
                  <a:lnTo>
                    <a:pt x="77624" y="1760387"/>
                  </a:lnTo>
                  <a:cubicBezTo>
                    <a:pt x="34753" y="1760387"/>
                    <a:pt x="0" y="1725633"/>
                    <a:pt x="0" y="1682763"/>
                  </a:cubicBezTo>
                  <a:lnTo>
                    <a:pt x="0" y="77624"/>
                  </a:lnTo>
                  <a:cubicBezTo>
                    <a:pt x="0" y="34753"/>
                    <a:pt x="34753" y="0"/>
                    <a:pt x="77624" y="0"/>
                  </a:cubicBezTo>
                  <a:close/>
                </a:path>
              </a:pathLst>
            </a:custGeom>
            <a:solidFill>
              <a:srgbClr val="DEEF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1339668" cy="178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367479" y="2185063"/>
            <a:ext cx="4612972" cy="6130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Tokenization &amp; vectorization: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endParaRPr lang="en-US" sz="2297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Input: </a:t>
            </a:r>
            <a:r>
              <a:rPr lang="en-US" sz="22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patient complaint.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endParaRPr lang="en-US" sz="2297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Process: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For TF-IDF model: based on term frequency and inverse document frequency.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For DistilBERT model: Built-in tokenization (WordPiece) + contextual embedding vectors.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endParaRPr lang="en-US" sz="2297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Output:</a:t>
            </a:r>
            <a:r>
              <a:rPr lang="en-US" sz="22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Vectorized representation of each text sample for model input.</a:t>
            </a:r>
          </a:p>
          <a:p>
            <a:pPr algn="l">
              <a:lnSpc>
                <a:spcPts val="3216"/>
              </a:lnSpc>
              <a:spcBef>
                <a:spcPct val="0"/>
              </a:spcBef>
            </a:pPr>
            <a:r>
              <a:rPr lang="en-US" sz="22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</a:p>
        </p:txBody>
      </p:sp>
      <p:grpSp>
        <p:nvGrpSpPr>
          <p:cNvPr id="18" name="Group 18"/>
          <p:cNvGrpSpPr/>
          <p:nvPr/>
        </p:nvGrpSpPr>
        <p:grpSpPr>
          <a:xfrm rot="-5400000">
            <a:off x="12391739" y="5230372"/>
            <a:ext cx="475711" cy="47571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AEBDC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03200" y="-28575"/>
              <a:ext cx="406400" cy="739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17597" y="3721613"/>
            <a:ext cx="4899298" cy="4439406"/>
          </a:xfrm>
          <a:custGeom>
            <a:avLst/>
            <a:gdLst/>
            <a:ahLst/>
            <a:cxnLst/>
            <a:rect l="l" t="t" r="r" b="b"/>
            <a:pathLst>
              <a:path w="4899298" h="4311382">
                <a:moveTo>
                  <a:pt x="0" y="0"/>
                </a:moveTo>
                <a:lnTo>
                  <a:pt x="4899298" y="0"/>
                </a:lnTo>
                <a:lnTo>
                  <a:pt x="4899298" y="4311382"/>
                </a:lnTo>
                <a:lnTo>
                  <a:pt x="0" y="4311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2523040" y="3721613"/>
            <a:ext cx="5155360" cy="4439406"/>
          </a:xfrm>
          <a:custGeom>
            <a:avLst/>
            <a:gdLst/>
            <a:ahLst/>
            <a:cxnLst/>
            <a:rect l="l" t="t" r="r" b="b"/>
            <a:pathLst>
              <a:path w="4883105" h="4297132">
                <a:moveTo>
                  <a:pt x="0" y="0"/>
                </a:moveTo>
                <a:lnTo>
                  <a:pt x="4883105" y="0"/>
                </a:lnTo>
                <a:lnTo>
                  <a:pt x="4883105" y="4297132"/>
                </a:lnTo>
                <a:lnTo>
                  <a:pt x="0" y="4297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3167938" y="866775"/>
            <a:ext cx="12261179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Structured Features &amp; Patient Descriptions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5119" y="2124710"/>
            <a:ext cx="5335439" cy="7133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Main Features: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Age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Gender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BMI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Insulin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Blood pressure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Chest pain type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Plasma glucose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Exercise angina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Heart disease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Cholesterol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Residence type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Smoking status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47457" y="2125980"/>
            <a:ext cx="3864873" cy="72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Case Examples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73616" y="4229100"/>
            <a:ext cx="4187259" cy="2470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36"/>
              </a:lnSpc>
              <a:spcBef>
                <a:spcPct val="0"/>
              </a:spcBef>
            </a:pPr>
            <a:r>
              <a:rPr lang="en-US" sz="2812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"I am a 48-year-old woman. I have been feeling dizzy and tired for the past two days. There is a slight, unclear feeling in my chest."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49759" y="3853637"/>
            <a:ext cx="4143373" cy="297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YAFcfhdOoGk 0"/>
              </a:rPr>
              <a:t>“I'm a 37-year-old man. </a:t>
            </a:r>
            <a:endParaRPr lang="en-US" sz="2800" dirty="0">
              <a:solidFill>
                <a:srgbClr val="000000"/>
              </a:solidFill>
              <a:effectLst/>
              <a:latin typeface="YAFcfhdOoGk 0"/>
            </a:endParaRPr>
          </a:p>
          <a:p>
            <a:pPr algn="ctr">
              <a:lnSpc>
                <a:spcPts val="39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YAFcfhdOoGk 0"/>
              </a:rPr>
              <a:t>I feel blurred vision and cannot concentrate. </a:t>
            </a:r>
          </a:p>
          <a:p>
            <a:pPr algn="ctr">
              <a:lnSpc>
                <a:spcPts val="39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YAFcfhdOoGk 0"/>
              </a:rPr>
              <a:t>I also feel very thirsty and go to the bathroom more frequently than usual"</a:t>
            </a:r>
            <a:endParaRPr lang="en-US" sz="2800" dirty="0">
              <a:solidFill>
                <a:srgbClr val="000000"/>
              </a:solidFill>
              <a:effectLst/>
              <a:latin typeface="YAFcfhdOoGk 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768" y="5628107"/>
            <a:ext cx="6477454" cy="4077776"/>
          </a:xfrm>
          <a:custGeom>
            <a:avLst/>
            <a:gdLst/>
            <a:ahLst/>
            <a:cxnLst/>
            <a:rect l="l" t="t" r="r" b="b"/>
            <a:pathLst>
              <a:path w="6477454" h="4077776">
                <a:moveTo>
                  <a:pt x="0" y="0"/>
                </a:moveTo>
                <a:lnTo>
                  <a:pt x="6477454" y="0"/>
                </a:lnTo>
                <a:lnTo>
                  <a:pt x="6477454" y="4077775"/>
                </a:lnTo>
                <a:lnTo>
                  <a:pt x="0" y="407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8921178" y="5851898"/>
            <a:ext cx="4733630" cy="3853985"/>
          </a:xfrm>
          <a:custGeom>
            <a:avLst/>
            <a:gdLst/>
            <a:ahLst/>
            <a:cxnLst/>
            <a:rect l="l" t="t" r="r" b="b"/>
            <a:pathLst>
              <a:path w="4733630" h="3853985">
                <a:moveTo>
                  <a:pt x="0" y="0"/>
                </a:moveTo>
                <a:lnTo>
                  <a:pt x="4733630" y="0"/>
                </a:lnTo>
                <a:lnTo>
                  <a:pt x="4733630" y="3853984"/>
                </a:lnTo>
                <a:lnTo>
                  <a:pt x="0" y="3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8209898" y="723900"/>
            <a:ext cx="1422559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1262" y="1681349"/>
            <a:ext cx="16825476" cy="4229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Dataset size</a:t>
            </a: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6962 patient records with 17 structured clinical and features.</a:t>
            </a:r>
          </a:p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Duplicate row check</a:t>
            </a: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None in dataset.</a:t>
            </a:r>
          </a:p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Missing values:</a:t>
            </a: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Handled or removed to ensure clean input.</a:t>
            </a:r>
          </a:p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Class distribution: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Urgent (1): 8% , Not urgent (0): 92% </a:t>
            </a:r>
          </a:p>
          <a:p>
            <a:pPr marL="647694" lvl="1" indent="-323847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Correlation:</a:t>
            </a:r>
            <a:r>
              <a:rPr lang="en-US" sz="29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presented using a correlation matrix. There are no significant relationships between variables and the target variable.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3084" y="5675364"/>
            <a:ext cx="5290167" cy="3921336"/>
          </a:xfrm>
          <a:custGeom>
            <a:avLst/>
            <a:gdLst/>
            <a:ahLst/>
            <a:cxnLst/>
            <a:rect l="l" t="t" r="r" b="b"/>
            <a:pathLst>
              <a:path w="5290167" h="3921336">
                <a:moveTo>
                  <a:pt x="0" y="0"/>
                </a:moveTo>
                <a:lnTo>
                  <a:pt x="5290167" y="0"/>
                </a:lnTo>
                <a:lnTo>
                  <a:pt x="5290167" y="3921336"/>
                </a:lnTo>
                <a:lnTo>
                  <a:pt x="0" y="3921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6296151" y="5648730"/>
            <a:ext cx="5938615" cy="3741328"/>
          </a:xfrm>
          <a:custGeom>
            <a:avLst/>
            <a:gdLst/>
            <a:ahLst/>
            <a:cxnLst/>
            <a:rect l="l" t="t" r="r" b="b"/>
            <a:pathLst>
              <a:path w="5938615" h="3741328">
                <a:moveTo>
                  <a:pt x="0" y="0"/>
                </a:moveTo>
                <a:lnTo>
                  <a:pt x="5938615" y="0"/>
                </a:lnTo>
                <a:lnTo>
                  <a:pt x="5938615" y="3741328"/>
                </a:lnTo>
                <a:lnTo>
                  <a:pt x="0" y="3741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2581060" y="5675364"/>
            <a:ext cx="5110907" cy="3714694"/>
          </a:xfrm>
          <a:custGeom>
            <a:avLst/>
            <a:gdLst/>
            <a:ahLst/>
            <a:cxnLst/>
            <a:rect l="l" t="t" r="r" b="b"/>
            <a:pathLst>
              <a:path w="5110907" h="3714694">
                <a:moveTo>
                  <a:pt x="0" y="0"/>
                </a:moveTo>
                <a:lnTo>
                  <a:pt x="5110907" y="0"/>
                </a:lnTo>
                <a:lnTo>
                  <a:pt x="5110907" y="3714694"/>
                </a:lnTo>
                <a:lnTo>
                  <a:pt x="0" y="3714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7111583" y="752397"/>
            <a:ext cx="4064835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EDA -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6846" y="1936672"/>
            <a:ext cx="17454308" cy="318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107" lvl="1" indent="-323554" algn="l">
              <a:lnSpc>
                <a:spcPts val="4196"/>
              </a:lnSpc>
              <a:spcBef>
                <a:spcPct val="0"/>
              </a:spcBef>
              <a:buFont typeface="Arial"/>
              <a:buChar char="•"/>
            </a:pP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Middle age 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(41-60) is likely to be the age with the highest risk for problems requiring immediate treatment.</a:t>
            </a:r>
          </a:p>
          <a:p>
            <a:pPr marL="647107" lvl="1" indent="-323554" algn="l">
              <a:lnSpc>
                <a:spcPts val="4196"/>
              </a:lnSpc>
              <a:spcBef>
                <a:spcPct val="0"/>
              </a:spcBef>
              <a:buFont typeface="Arial"/>
              <a:buChar char="•"/>
            </a:pP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Among emergency patients (label = 1):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Men 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constitute a larger group of emergency cases than women.</a:t>
            </a:r>
          </a:p>
          <a:p>
            <a:pPr marL="647107" lvl="1" indent="-323554" algn="l">
              <a:lnSpc>
                <a:spcPts val="4196"/>
              </a:lnSpc>
              <a:spcBef>
                <a:spcPct val="0"/>
              </a:spcBef>
              <a:buFont typeface="Arial"/>
              <a:buChar char="•"/>
            </a:pP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There is a strong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association 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between patients reporting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non-classical chest pain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(atypical angina) and high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cholesterol 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levels - possibly due to a link to cardiovascular disease.</a:t>
            </a:r>
          </a:p>
          <a:p>
            <a:pPr marL="647107" lvl="1" indent="-323554" algn="l">
              <a:lnSpc>
                <a:spcPts val="4196"/>
              </a:lnSpc>
              <a:spcBef>
                <a:spcPct val="0"/>
              </a:spcBef>
              <a:buFont typeface="Arial"/>
              <a:buChar char="•"/>
            </a:pP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potential relationship was observed between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place of residence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and </a:t>
            </a:r>
            <a:r>
              <a:rPr lang="en-US" sz="2997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urgency level</a:t>
            </a:r>
            <a:r>
              <a:rPr lang="en-US" sz="299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the proportion of urgent cases was higher among patients living in urban areas compared to those in rural areas.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13121"/>
            <a:ext cx="16525445" cy="830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Models:</a:t>
            </a:r>
            <a:r>
              <a:rPr lang="en-US" sz="34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3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Compare models: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Baseline Model – </a:t>
            </a:r>
            <a:r>
              <a:rPr lang="en-US" sz="3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TF-IDF + Logistic Regression: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relatively simple model in which texts are converted to numeric vectors using TF-IDF  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(which measures the importance of words in a document) and then classified with logistic regression.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Advanced Model – </a:t>
            </a:r>
            <a:r>
              <a:rPr lang="en-US" sz="3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Fine-tuned DistilBERT: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Enhanced Transformer language model (DistilBERT) fine-tuned on our data. This is a model that understands language context at a high level.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900"/>
              </a:lnSpc>
            </a:pPr>
            <a:r>
              <a:rPr lang="en-US" sz="3500" b="1" dirty="0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splitting: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Dividing into 80% training and 20% testing.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 b="1" dirty="0" err="1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Evalution</a:t>
            </a:r>
            <a:r>
              <a:rPr lang="en-US" sz="3499" b="1" dirty="0">
                <a:solidFill>
                  <a:srgbClr val="0097B2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Confusion Matrix and metrics: Accuracy, Precision, Recall, F1-Score, AUROC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025342" y="866775"/>
            <a:ext cx="4237315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Models &amp; Evalution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1227</Words>
  <Application>Microsoft Office PowerPoint</Application>
  <PresentationFormat>מותאם אישית</PresentationFormat>
  <Paragraphs>161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Calibri (MS) Bold</vt:lpstr>
      <vt:lpstr>Arial</vt:lpstr>
      <vt:lpstr>YAFcfhdOoGk 0</vt:lpstr>
      <vt:lpstr>Calibri</vt:lpstr>
      <vt:lpstr>Calibri (MS)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- Interim Presentation </dc:title>
  <cp:lastModifiedBy>Nofar Kedmi</cp:lastModifiedBy>
  <cp:revision>1</cp:revision>
  <dcterms:created xsi:type="dcterms:W3CDTF">2006-08-16T00:00:00Z</dcterms:created>
  <dcterms:modified xsi:type="dcterms:W3CDTF">2025-05-06T10:57:57Z</dcterms:modified>
  <dc:identifier>DAGmbe96_h8</dc:identifier>
</cp:coreProperties>
</file>