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Calibri (MS)" charset="1" panose="020F0502020204030204"/>
      <p:regular r:id="rId11"/>
    </p:embeddedFont>
    <p:embeddedFont>
      <p:font typeface="Calibri (MS) Bold" charset="1" panose="020F070203040403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7281" y="0"/>
            <a:ext cx="2368664" cy="10287000"/>
            <a:chOff x="0" y="0"/>
            <a:chExt cx="62384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3846" cy="2709333"/>
            </a:xfrm>
            <a:custGeom>
              <a:avLst/>
              <a:gdLst/>
              <a:ahLst/>
              <a:cxnLst/>
              <a:rect r="r" b="b" t="t" l="l"/>
              <a:pathLst>
                <a:path h="2709333" w="623846">
                  <a:moveTo>
                    <a:pt x="0" y="0"/>
                  </a:moveTo>
                  <a:lnTo>
                    <a:pt x="623846" y="0"/>
                  </a:lnTo>
                  <a:lnTo>
                    <a:pt x="62384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623846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01724" y="6736631"/>
            <a:ext cx="543306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Team members: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Nofar Kedmi (ID No. 213495310)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Diana Akoshvili (ID No. 209167204)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46127" y="2743896"/>
            <a:ext cx="13595747" cy="1266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Classification of Patient Free-Text Symptom Descriptions by Urgency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Proposal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751401" y="5717458"/>
            <a:ext cx="3507899" cy="3370516"/>
            <a:chOff x="0" y="0"/>
            <a:chExt cx="6258560" cy="60134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58560" cy="6013450"/>
            </a:xfrm>
            <a:custGeom>
              <a:avLst/>
              <a:gdLst/>
              <a:ahLst/>
              <a:cxnLst/>
              <a:rect r="r" b="b" t="t" l="l"/>
              <a:pathLst>
                <a:path h="6013450" w="6258560">
                  <a:moveTo>
                    <a:pt x="6258560" y="1503680"/>
                  </a:moveTo>
                  <a:cubicBezTo>
                    <a:pt x="6258560" y="673100"/>
                    <a:pt x="5585460" y="0"/>
                    <a:pt x="4754880" y="0"/>
                  </a:cubicBezTo>
                  <a:lnTo>
                    <a:pt x="0" y="0"/>
                  </a:lnTo>
                  <a:lnTo>
                    <a:pt x="0" y="3006090"/>
                  </a:lnTo>
                  <a:lnTo>
                    <a:pt x="1503680" y="3006090"/>
                  </a:lnTo>
                  <a:cubicBezTo>
                    <a:pt x="673100" y="3006090"/>
                    <a:pt x="0" y="3679190"/>
                    <a:pt x="0" y="4509770"/>
                  </a:cubicBezTo>
                  <a:cubicBezTo>
                    <a:pt x="0" y="5340350"/>
                    <a:pt x="673100" y="6013450"/>
                    <a:pt x="1503680" y="6013450"/>
                  </a:cubicBezTo>
                  <a:lnTo>
                    <a:pt x="6258560" y="6013450"/>
                  </a:lnTo>
                  <a:lnTo>
                    <a:pt x="6258560" y="3007360"/>
                  </a:lnTo>
                  <a:lnTo>
                    <a:pt x="4754880" y="3007360"/>
                  </a:lnTo>
                  <a:cubicBezTo>
                    <a:pt x="5585460" y="3007360"/>
                    <a:pt x="6258560" y="2334260"/>
                    <a:pt x="6258560" y="1503680"/>
                  </a:cubicBezTo>
                  <a:close/>
                </a:path>
              </a:pathLst>
            </a:custGeom>
            <a:blipFill>
              <a:blip r:embed="rId2"/>
              <a:stretch>
                <a:fillRect l="-11601" t="0" r="-11601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53563" y="819150"/>
            <a:ext cx="5780875" cy="96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7286371" y="-714629"/>
            <a:ext cx="3715257" cy="18288000"/>
            <a:chOff x="0" y="0"/>
            <a:chExt cx="978504" cy="48165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78504" cy="4816592"/>
            </a:xfrm>
            <a:custGeom>
              <a:avLst/>
              <a:gdLst/>
              <a:ahLst/>
              <a:cxnLst/>
              <a:rect r="r" b="b" t="t" l="l"/>
              <a:pathLst>
                <a:path h="4816592" w="978504">
                  <a:moveTo>
                    <a:pt x="0" y="0"/>
                  </a:moveTo>
                  <a:lnTo>
                    <a:pt x="978504" y="0"/>
                  </a:lnTo>
                  <a:lnTo>
                    <a:pt x="978504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978504" cy="4883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33777" y="2331085"/>
            <a:ext cx="17854223" cy="591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 hospitals, especially in emergency rooms (ERs), doctors and nurses need to quickly review large volumes of medical documents to determine the urgency of a patient’s condition and prioritize treatment.                                                               Currently, doctors must manually review patient narrative reports, which is time-consuming and can cause                              delays in treating critically ill patients.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Input: Patient Free-Text description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Output: Predicted urgency label (Critical, Urgent, Non-Urgent)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Relevant NLP Tasks: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Text classification – Assign urgency labels to medical texts.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Named Entity Recognition (NER) – Identify key symptoms, diagnoses, and risk factors.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3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1345" y="2424208"/>
            <a:ext cx="13244071" cy="698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Why is it difficult?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atients describe symptoms in free-text, often vaguely or informally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Ethical and regulatory issues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Why is this Important?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Faster decision-making in real time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NLP urgency classifying model helps triage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Reducing wait times for critical patients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Reducing workload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📌Triage - the preliminary assessment of patients in order to determine the urgency of their need for treatment and the nature of treatment required.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815144" y="719646"/>
            <a:ext cx="2731135" cy="2801404"/>
          </a:xfrm>
          <a:custGeom>
            <a:avLst/>
            <a:gdLst/>
            <a:ahLst/>
            <a:cxnLst/>
            <a:rect r="r" b="b" t="t" l="l"/>
            <a:pathLst>
              <a:path h="2801404" w="2731135">
                <a:moveTo>
                  <a:pt x="0" y="0"/>
                </a:moveTo>
                <a:lnTo>
                  <a:pt x="2731135" y="0"/>
                </a:lnTo>
                <a:lnTo>
                  <a:pt x="2731135" y="2801404"/>
                </a:lnTo>
                <a:lnTo>
                  <a:pt x="0" y="280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50944" y="819150"/>
            <a:ext cx="3786113" cy="96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challenges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391946" cy="10287000"/>
            <a:chOff x="0" y="0"/>
            <a:chExt cx="36660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66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6603">
                  <a:moveTo>
                    <a:pt x="0" y="0"/>
                  </a:moveTo>
                  <a:lnTo>
                    <a:pt x="366603" y="0"/>
                  </a:lnTo>
                  <a:lnTo>
                    <a:pt x="366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66603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>
            <a:off x="1549558" y="0"/>
            <a:ext cx="0" cy="10974228"/>
          </a:xfrm>
          <a:prstGeom prst="line">
            <a:avLst/>
          </a:prstGeom>
          <a:ln cap="flat" w="19050">
            <a:solidFill>
              <a:srgbClr val="100F0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039540" y="819150"/>
            <a:ext cx="6208920" cy="96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Training and test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5847" y="2082636"/>
            <a:ext cx="16382153" cy="1178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For this project, we used ChatGPT to generate patient symptom descriptions. </a:t>
            </a: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                              </a:t>
            </a: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dataset</a:t>
            </a: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includes a diverse range of symptoms, from critical conditions to </a:t>
            </a: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common issues. 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Each record contains a unique patient ID along with demographic details (age, gender, marital status).</a:t>
            </a: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Example Input: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Patient_ID:</a:t>
            </a: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‘85146293'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Description: “Occasional sharp pain in my heart that lasts for a few seconds”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Age: 80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Gender: Male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Marital_Status: Married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Desired output: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Urgency level - Critical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182" y="2417359"/>
            <a:ext cx="17928420" cy="662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u="sng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Metrics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Accuracy, Precision, F1-Score, Recall.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Confusion Matrix will show how the model distinguishes between levels of urgency.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Splitting the data into 80% training and 20% testing for performance evaluation.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 strike="noStrike" u="sng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Baseline &amp; Comparison Methods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baseline will be Naïve Bayes or Logistic Regression with TF-IDF.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Model comparison against advanced approaches, including fine-tuned LLMs (DistilBERT or BioBERT).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24468" y="7654560"/>
            <a:ext cx="1834832" cy="1969802"/>
          </a:xfrm>
          <a:custGeom>
            <a:avLst/>
            <a:gdLst/>
            <a:ahLst/>
            <a:cxnLst/>
            <a:rect r="r" b="b" t="t" l="l"/>
            <a:pathLst>
              <a:path h="1969802" w="1834832">
                <a:moveTo>
                  <a:pt x="0" y="0"/>
                </a:moveTo>
                <a:lnTo>
                  <a:pt x="1834832" y="0"/>
                </a:lnTo>
                <a:lnTo>
                  <a:pt x="1834832" y="1969802"/>
                </a:lnTo>
                <a:lnTo>
                  <a:pt x="0" y="1969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92396" y="819150"/>
            <a:ext cx="4062787" cy="96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Evaluation</a:t>
            </a:r>
            <a:r>
              <a:rPr lang="en-US" b="true" sz="5000" strike="noStrike" u="non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DAGjJY4Ejcs</dc:identifier>
  <dcterms:modified xsi:type="dcterms:W3CDTF">2011-08-01T06:04:30Z</dcterms:modified>
  <cp:revision>1</cp:revision>
  <dc:title>Project Proposal Classification of Patient Free-Text Symptom Descriptions by Urgency</dc:title>
</cp:coreProperties>
</file>