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MS)" panose="020B0604020202020204" charset="0"/>
      <p:regular r:id="rId7"/>
    </p:embeddedFont>
    <p:embeddedFont>
      <p:font typeface="Calibri (MS) Bold"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far Kedmi" userId="e161dafc0b77f740" providerId="LiveId" clId="{E94BFDF8-FB57-48F1-9B62-38E2E4C3AF40}"/>
    <pc:docChg chg="modSld">
      <pc:chgData name="Nofar Kedmi" userId="e161dafc0b77f740" providerId="LiveId" clId="{E94BFDF8-FB57-48F1-9B62-38E2E4C3AF40}" dt="2025-04-01T11:42:47.057" v="4" actId="14100"/>
      <pc:docMkLst>
        <pc:docMk/>
      </pc:docMkLst>
      <pc:sldChg chg="modSp mod">
        <pc:chgData name="Nofar Kedmi" userId="e161dafc0b77f740" providerId="LiveId" clId="{E94BFDF8-FB57-48F1-9B62-38E2E4C3AF40}" dt="2025-04-01T11:42:47.057" v="4" actId="14100"/>
        <pc:sldMkLst>
          <pc:docMk/>
          <pc:sldMk cId="0" sldId="256"/>
        </pc:sldMkLst>
        <pc:spChg chg="mod">
          <ac:chgData name="Nofar Kedmi" userId="e161dafc0b77f740" providerId="LiveId" clId="{E94BFDF8-FB57-48F1-9B62-38E2E4C3AF40}" dt="2025-04-01T11:42:47.057" v="4" actId="14100"/>
          <ac:spMkLst>
            <pc:docMk/>
            <pc:sldMk cId="0" sldId="256"/>
            <ac:spMk id="5" creationId="{00000000-0000-0000-0000-000000000000}"/>
          </ac:spMkLst>
        </pc:spChg>
      </pc:sldChg>
      <pc:sldChg chg="modSp mod">
        <pc:chgData name="Nofar Kedmi" userId="e161dafc0b77f740" providerId="LiveId" clId="{E94BFDF8-FB57-48F1-9B62-38E2E4C3AF40}" dt="2025-04-01T11:40:07.407" v="3" actId="20577"/>
        <pc:sldMkLst>
          <pc:docMk/>
          <pc:sldMk cId="0" sldId="257"/>
        </pc:sldMkLst>
        <pc:spChg chg="mod">
          <ac:chgData name="Nofar Kedmi" userId="e161dafc0b77f740" providerId="LiveId" clId="{E94BFDF8-FB57-48F1-9B62-38E2E4C3AF40}" dt="2025-04-01T11:40:07.407" v="3" actId="20577"/>
          <ac:spMkLst>
            <pc:docMk/>
            <pc:sldMk cId="0" sldId="257"/>
            <ac:spMk id="6" creationId="{00000000-0000-0000-0000-000000000000}"/>
          </ac:spMkLst>
        </pc:spChg>
      </pc:sldChg>
      <pc:sldChg chg="modSp mod">
        <pc:chgData name="Nofar Kedmi" userId="e161dafc0b77f740" providerId="LiveId" clId="{E94BFDF8-FB57-48F1-9B62-38E2E4C3AF40}" dt="2025-04-01T10:28:55.873" v="0" actId="1076"/>
        <pc:sldMkLst>
          <pc:docMk/>
          <pc:sldMk cId="0" sldId="258"/>
        </pc:sldMkLst>
        <pc:spChg chg="mod">
          <ac:chgData name="Nofar Kedmi" userId="e161dafc0b77f740" providerId="LiveId" clId="{E94BFDF8-FB57-48F1-9B62-38E2E4C3AF40}" dt="2025-04-01T10:28:55.873" v="0" actId="1076"/>
          <ac:spMkLst>
            <pc:docMk/>
            <pc:sldMk cId="0" sldId="258"/>
            <ac:spMk id="4" creationId="{00000000-0000-0000-0000-000000000000}"/>
          </ac:spMkLst>
        </pc:spChg>
      </pc:sldChg>
    </pc:docChg>
  </pc:docChgLst>
  <pc:docChgLst>
    <pc:chgData name="Nofar Kedmi" userId="e161dafc0b77f740" providerId="LiveId" clId="{E2597D4E-07B7-4433-A6D0-2E058A4E7843}"/>
    <pc:docChg chg="modSld">
      <pc:chgData name="Nofar Kedmi" userId="e161dafc0b77f740" providerId="LiveId" clId="{E2597D4E-07B7-4433-A6D0-2E058A4E7843}" dt="2025-05-03T20:26:04.627" v="1" actId="1076"/>
      <pc:docMkLst>
        <pc:docMk/>
      </pc:docMkLst>
      <pc:sldChg chg="modSp mod">
        <pc:chgData name="Nofar Kedmi" userId="e161dafc0b77f740" providerId="LiveId" clId="{E2597D4E-07B7-4433-A6D0-2E058A4E7843}" dt="2025-05-03T20:26:04.627" v="1" actId="1076"/>
        <pc:sldMkLst>
          <pc:docMk/>
          <pc:sldMk cId="0" sldId="256"/>
        </pc:sldMkLst>
        <pc:spChg chg="mod">
          <ac:chgData name="Nofar Kedmi" userId="e161dafc0b77f740" providerId="LiveId" clId="{E2597D4E-07B7-4433-A6D0-2E058A4E7843}" dt="2025-05-03T20:26:04.627" v="1" actId="1076"/>
          <ac:spMkLst>
            <pc:docMk/>
            <pc:sldMk cId="0" sldId="256"/>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77281" y="0"/>
            <a:ext cx="2368664" cy="10287000"/>
            <a:chOff x="0" y="0"/>
            <a:chExt cx="623846" cy="2709333"/>
          </a:xfrm>
        </p:grpSpPr>
        <p:sp>
          <p:nvSpPr>
            <p:cNvPr id="3" name="Freeform 3"/>
            <p:cNvSpPr/>
            <p:nvPr/>
          </p:nvSpPr>
          <p:spPr>
            <a:xfrm>
              <a:off x="0" y="0"/>
              <a:ext cx="623846" cy="2709333"/>
            </a:xfrm>
            <a:custGeom>
              <a:avLst/>
              <a:gdLst/>
              <a:ahLst/>
              <a:cxnLst/>
              <a:rect l="l" t="t" r="r" b="b"/>
              <a:pathLst>
                <a:path w="623846" h="2709333">
                  <a:moveTo>
                    <a:pt x="0" y="0"/>
                  </a:moveTo>
                  <a:lnTo>
                    <a:pt x="623846" y="0"/>
                  </a:lnTo>
                  <a:lnTo>
                    <a:pt x="623846" y="2709333"/>
                  </a:lnTo>
                  <a:lnTo>
                    <a:pt x="0" y="2709333"/>
                  </a:lnTo>
                  <a:close/>
                </a:path>
              </a:pathLst>
            </a:custGeom>
            <a:solidFill>
              <a:srgbClr val="DFD3CA"/>
            </a:solidFill>
            <a:ln cap="sq">
              <a:noFill/>
              <a:prstDash val="solid"/>
              <a:miter/>
            </a:ln>
          </p:spPr>
          <p:txBody>
            <a:bodyPr/>
            <a:lstStyle/>
            <a:p>
              <a:endParaRPr lang="he-IL"/>
            </a:p>
          </p:txBody>
        </p:sp>
        <p:sp>
          <p:nvSpPr>
            <p:cNvPr id="4" name="TextBox 4"/>
            <p:cNvSpPr txBox="1"/>
            <p:nvPr/>
          </p:nvSpPr>
          <p:spPr>
            <a:xfrm>
              <a:off x="0" y="-66675"/>
              <a:ext cx="623846" cy="2776008"/>
            </a:xfrm>
            <a:prstGeom prst="rect">
              <a:avLst/>
            </a:prstGeom>
          </p:spPr>
          <p:txBody>
            <a:bodyPr lIns="50800" tIns="50800" rIns="50800" bIns="50800" rtlCol="0" anchor="ctr"/>
            <a:lstStyle/>
            <a:p>
              <a:pPr algn="ctr">
                <a:lnSpc>
                  <a:spcPts val="2852"/>
                </a:lnSpc>
              </a:pPr>
              <a:endParaRPr/>
            </a:p>
          </p:txBody>
        </p:sp>
      </p:grpSp>
      <p:sp>
        <p:nvSpPr>
          <p:cNvPr id="5" name="TextBox 5"/>
          <p:cNvSpPr txBox="1"/>
          <p:nvPr/>
        </p:nvSpPr>
        <p:spPr>
          <a:xfrm>
            <a:off x="2201724" y="6736631"/>
            <a:ext cx="6713676" cy="1582741"/>
          </a:xfrm>
          <a:prstGeom prst="rect">
            <a:avLst/>
          </a:prstGeom>
        </p:spPr>
        <p:txBody>
          <a:bodyPr wrap="square" lIns="0" tIns="0" rIns="0" bIns="0" rtlCol="0" anchor="t">
            <a:spAutoFit/>
          </a:bodyPr>
          <a:lstStyle/>
          <a:p>
            <a:pPr algn="l">
              <a:lnSpc>
                <a:spcPts val="4200"/>
              </a:lnSpc>
              <a:spcBef>
                <a:spcPct val="0"/>
              </a:spcBef>
            </a:pPr>
            <a:r>
              <a:rPr lang="en-US" sz="3000" dirty="0">
                <a:solidFill>
                  <a:srgbClr val="000000"/>
                </a:solidFill>
                <a:latin typeface="Calibri (MS)"/>
                <a:ea typeface="Calibri (MS)"/>
                <a:cs typeface="Calibri (MS)"/>
                <a:sym typeface="Calibri (MS)"/>
              </a:rPr>
              <a:t>Team members:</a:t>
            </a:r>
          </a:p>
          <a:p>
            <a:pPr algn="l">
              <a:lnSpc>
                <a:spcPts val="4200"/>
              </a:lnSpc>
              <a:spcBef>
                <a:spcPct val="0"/>
              </a:spcBef>
            </a:pPr>
            <a:r>
              <a:rPr lang="en-US" sz="3000" dirty="0">
                <a:solidFill>
                  <a:srgbClr val="000000"/>
                </a:solidFill>
                <a:latin typeface="Calibri (MS)"/>
                <a:ea typeface="Calibri (MS)"/>
                <a:cs typeface="Calibri (MS)"/>
                <a:sym typeface="Calibri (MS)"/>
              </a:rPr>
              <a:t>Nofar Kedmi (ID No. 213495310)</a:t>
            </a:r>
          </a:p>
          <a:p>
            <a:pPr algn="l">
              <a:lnSpc>
                <a:spcPts val="4200"/>
              </a:lnSpc>
              <a:spcBef>
                <a:spcPct val="0"/>
              </a:spcBef>
            </a:pPr>
            <a:r>
              <a:rPr lang="en-US" sz="3000" dirty="0">
                <a:solidFill>
                  <a:srgbClr val="000000"/>
                </a:solidFill>
                <a:latin typeface="Calibri (MS)"/>
                <a:ea typeface="Calibri (MS)"/>
                <a:cs typeface="Calibri (MS)"/>
                <a:sym typeface="Calibri (MS)"/>
              </a:rPr>
              <a:t>Diana Akoshvili (ID No. 209167204)</a:t>
            </a:r>
          </a:p>
        </p:txBody>
      </p:sp>
      <p:sp>
        <p:nvSpPr>
          <p:cNvPr id="6" name="TextBox 6"/>
          <p:cNvSpPr txBox="1"/>
          <p:nvPr/>
        </p:nvSpPr>
        <p:spPr>
          <a:xfrm>
            <a:off x="2895600" y="2781300"/>
            <a:ext cx="13595747" cy="1266190"/>
          </a:xfrm>
          <a:prstGeom prst="rect">
            <a:avLst/>
          </a:prstGeom>
        </p:spPr>
        <p:txBody>
          <a:bodyPr lIns="0" tIns="0" rIns="0" bIns="0" rtlCol="0" anchor="t">
            <a:spAutoFit/>
          </a:bodyPr>
          <a:lstStyle/>
          <a:p>
            <a:pPr algn="ctr">
              <a:lnSpc>
                <a:spcPts val="5320"/>
              </a:lnSpc>
              <a:spcBef>
                <a:spcPct val="0"/>
              </a:spcBef>
            </a:pPr>
            <a:r>
              <a:rPr lang="en-US" sz="3800" b="1" dirty="0">
                <a:solidFill>
                  <a:srgbClr val="000000"/>
                </a:solidFill>
                <a:latin typeface="Calibri (MS) Bold"/>
                <a:ea typeface="Calibri (MS) Bold"/>
                <a:cs typeface="Calibri (MS) Bold"/>
                <a:sym typeface="Calibri (MS) Bold"/>
              </a:rPr>
              <a:t>Classification of Patient Free-Text Symptom Descriptions by Urgency</a:t>
            </a:r>
          </a:p>
          <a:p>
            <a:pPr algn="ctr">
              <a:lnSpc>
                <a:spcPts val="4200"/>
              </a:lnSpc>
              <a:spcBef>
                <a:spcPct val="0"/>
              </a:spcBef>
            </a:pPr>
            <a:r>
              <a:rPr lang="en-US" sz="3000" dirty="0">
                <a:solidFill>
                  <a:srgbClr val="000000"/>
                </a:solidFill>
                <a:latin typeface="Calibri (MS)"/>
                <a:ea typeface="Calibri (MS)"/>
                <a:cs typeface="Calibri (MS)"/>
                <a:sym typeface="Calibri (MS)"/>
              </a:rPr>
              <a:t>Project Proposal</a:t>
            </a:r>
          </a:p>
        </p:txBody>
      </p:sp>
      <p:grpSp>
        <p:nvGrpSpPr>
          <p:cNvPr id="7" name="Group 7"/>
          <p:cNvGrpSpPr/>
          <p:nvPr/>
        </p:nvGrpSpPr>
        <p:grpSpPr>
          <a:xfrm>
            <a:off x="13751401" y="5717458"/>
            <a:ext cx="3507899" cy="3370516"/>
            <a:chOff x="0" y="0"/>
            <a:chExt cx="6258560" cy="6013450"/>
          </a:xfrm>
        </p:grpSpPr>
        <p:sp>
          <p:nvSpPr>
            <p:cNvPr id="8" name="Freeform 8"/>
            <p:cNvSpPr/>
            <p:nvPr/>
          </p:nvSpPr>
          <p:spPr>
            <a:xfrm>
              <a:off x="0" y="0"/>
              <a:ext cx="6258560" cy="6013450"/>
            </a:xfrm>
            <a:custGeom>
              <a:avLst/>
              <a:gdLst/>
              <a:ahLst/>
              <a:cxnLst/>
              <a:rect l="l" t="t" r="r" b="b"/>
              <a:pathLst>
                <a:path w="6258560" h="6013450">
                  <a:moveTo>
                    <a:pt x="6258560" y="1503680"/>
                  </a:moveTo>
                  <a:cubicBezTo>
                    <a:pt x="6258560" y="673100"/>
                    <a:pt x="5585460" y="0"/>
                    <a:pt x="4754880" y="0"/>
                  </a:cubicBezTo>
                  <a:lnTo>
                    <a:pt x="0" y="0"/>
                  </a:lnTo>
                  <a:lnTo>
                    <a:pt x="0" y="3006090"/>
                  </a:lnTo>
                  <a:lnTo>
                    <a:pt x="1503680" y="3006090"/>
                  </a:lnTo>
                  <a:cubicBezTo>
                    <a:pt x="673100" y="3006090"/>
                    <a:pt x="0" y="3679190"/>
                    <a:pt x="0" y="4509770"/>
                  </a:cubicBezTo>
                  <a:cubicBezTo>
                    <a:pt x="0" y="5340350"/>
                    <a:pt x="673100" y="6013450"/>
                    <a:pt x="1503680" y="6013450"/>
                  </a:cubicBezTo>
                  <a:lnTo>
                    <a:pt x="6258560" y="6013450"/>
                  </a:lnTo>
                  <a:lnTo>
                    <a:pt x="6258560" y="3007360"/>
                  </a:lnTo>
                  <a:lnTo>
                    <a:pt x="4754880" y="3007360"/>
                  </a:lnTo>
                  <a:cubicBezTo>
                    <a:pt x="5585460" y="3007360"/>
                    <a:pt x="6258560" y="2334260"/>
                    <a:pt x="6258560" y="1503680"/>
                  </a:cubicBezTo>
                  <a:close/>
                </a:path>
              </a:pathLst>
            </a:custGeom>
            <a:blipFill>
              <a:blip r:embed="rId2"/>
              <a:stretch>
                <a:fillRect l="-11601" r="-11601"/>
              </a:stretch>
            </a:blipFill>
          </p:spPr>
          <p:txBody>
            <a:bodyPr/>
            <a:lstStyle/>
            <a:p>
              <a:endParaRPr lang="he-IL"/>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253563" y="819150"/>
            <a:ext cx="5780875" cy="968375"/>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libri (MS) Bold"/>
                <a:ea typeface="Calibri (MS) Bold"/>
                <a:cs typeface="Calibri (MS) Bold"/>
                <a:sym typeface="Calibri (MS) Bold"/>
              </a:rPr>
              <a:t>Problem Statement</a:t>
            </a:r>
          </a:p>
        </p:txBody>
      </p:sp>
      <p:grpSp>
        <p:nvGrpSpPr>
          <p:cNvPr id="3" name="Group 3"/>
          <p:cNvGrpSpPr/>
          <p:nvPr/>
        </p:nvGrpSpPr>
        <p:grpSpPr>
          <a:xfrm rot="-5400000">
            <a:off x="7286371" y="-714629"/>
            <a:ext cx="3715257" cy="18288000"/>
            <a:chOff x="0" y="0"/>
            <a:chExt cx="978504" cy="4816593"/>
          </a:xfrm>
        </p:grpSpPr>
        <p:sp>
          <p:nvSpPr>
            <p:cNvPr id="4" name="Freeform 4"/>
            <p:cNvSpPr/>
            <p:nvPr/>
          </p:nvSpPr>
          <p:spPr>
            <a:xfrm>
              <a:off x="0" y="0"/>
              <a:ext cx="978504" cy="4816592"/>
            </a:xfrm>
            <a:custGeom>
              <a:avLst/>
              <a:gdLst/>
              <a:ahLst/>
              <a:cxnLst/>
              <a:rect l="l" t="t" r="r" b="b"/>
              <a:pathLst>
                <a:path w="978504" h="4816592">
                  <a:moveTo>
                    <a:pt x="0" y="0"/>
                  </a:moveTo>
                  <a:lnTo>
                    <a:pt x="978504" y="0"/>
                  </a:lnTo>
                  <a:lnTo>
                    <a:pt x="978504" y="4816592"/>
                  </a:lnTo>
                  <a:lnTo>
                    <a:pt x="0" y="4816592"/>
                  </a:lnTo>
                  <a:close/>
                </a:path>
              </a:pathLst>
            </a:custGeom>
            <a:solidFill>
              <a:srgbClr val="DFD3CA"/>
            </a:solidFill>
            <a:ln cap="sq">
              <a:noFill/>
              <a:prstDash val="solid"/>
              <a:miter/>
            </a:ln>
          </p:spPr>
          <p:txBody>
            <a:bodyPr/>
            <a:lstStyle/>
            <a:p>
              <a:endParaRPr lang="he-IL"/>
            </a:p>
          </p:txBody>
        </p:sp>
        <p:sp>
          <p:nvSpPr>
            <p:cNvPr id="5" name="TextBox 5"/>
            <p:cNvSpPr txBox="1"/>
            <p:nvPr/>
          </p:nvSpPr>
          <p:spPr>
            <a:xfrm>
              <a:off x="0" y="-66675"/>
              <a:ext cx="978504" cy="4883268"/>
            </a:xfrm>
            <a:prstGeom prst="rect">
              <a:avLst/>
            </a:prstGeom>
          </p:spPr>
          <p:txBody>
            <a:bodyPr lIns="50800" tIns="50800" rIns="50800" bIns="50800" rtlCol="0" anchor="ctr"/>
            <a:lstStyle/>
            <a:p>
              <a:pPr algn="ctr">
                <a:lnSpc>
                  <a:spcPts val="2852"/>
                </a:lnSpc>
              </a:pPr>
              <a:endParaRPr/>
            </a:p>
          </p:txBody>
        </p:sp>
      </p:grpSp>
      <p:sp>
        <p:nvSpPr>
          <p:cNvPr id="6" name="TextBox 6"/>
          <p:cNvSpPr txBox="1"/>
          <p:nvPr/>
        </p:nvSpPr>
        <p:spPr>
          <a:xfrm>
            <a:off x="433777" y="2331085"/>
            <a:ext cx="17854223" cy="5891613"/>
          </a:xfrm>
          <a:prstGeom prst="rect">
            <a:avLst/>
          </a:prstGeom>
        </p:spPr>
        <p:txBody>
          <a:bodyPr lIns="0" tIns="0" rIns="0" bIns="0" rtlCol="0" anchor="t">
            <a:spAutoFit/>
          </a:bodyPr>
          <a:lstStyle/>
          <a:p>
            <a:pPr algn="l">
              <a:lnSpc>
                <a:spcPts val="4200"/>
              </a:lnSpc>
              <a:spcBef>
                <a:spcPct val="0"/>
              </a:spcBef>
            </a:pPr>
            <a:r>
              <a:rPr lang="en-US" sz="3000" dirty="0">
                <a:solidFill>
                  <a:srgbClr val="000000"/>
                </a:solidFill>
                <a:latin typeface="Calibri (MS)"/>
                <a:ea typeface="Calibri (MS)"/>
                <a:cs typeface="Calibri (MS)"/>
                <a:sym typeface="Calibri (MS)"/>
              </a:rPr>
              <a:t>Hospitals, especially emergency rooms (ERs), are flooded with patients with a wide range of medical complaints. Medical staff must quickly assess the urgency of each case to prioritize care and ensure that critical patients are treated first. This process takes time, which can lead to delays in treating critically ill patients and slow </a:t>
            </a:r>
          </a:p>
          <a:p>
            <a:pPr algn="l">
              <a:lnSpc>
                <a:spcPts val="4200"/>
              </a:lnSpc>
              <a:spcBef>
                <a:spcPct val="0"/>
              </a:spcBef>
            </a:pPr>
            <a:r>
              <a:rPr lang="en-US" sz="3000" dirty="0">
                <a:solidFill>
                  <a:srgbClr val="000000"/>
                </a:solidFill>
                <a:latin typeface="Calibri (MS)"/>
                <a:ea typeface="Calibri (MS)"/>
                <a:cs typeface="Calibri (MS)"/>
                <a:sym typeface="Calibri (MS)"/>
              </a:rPr>
              <a:t>decision-making.</a:t>
            </a:r>
          </a:p>
          <a:p>
            <a:pPr algn="l">
              <a:lnSpc>
                <a:spcPts val="4200"/>
              </a:lnSpc>
              <a:spcBef>
                <a:spcPct val="0"/>
              </a:spcBef>
            </a:pPr>
            <a:endParaRPr lang="en-US" sz="3000" dirty="0">
              <a:solidFill>
                <a:srgbClr val="000000"/>
              </a:solidFill>
              <a:latin typeface="Calibri (MS)"/>
              <a:ea typeface="Calibri (MS)"/>
              <a:cs typeface="Calibri (MS)"/>
              <a:sym typeface="Calibri (MS)"/>
            </a:endParaRPr>
          </a:p>
          <a:p>
            <a:pPr algn="l">
              <a:lnSpc>
                <a:spcPts val="4200"/>
              </a:lnSpc>
              <a:spcBef>
                <a:spcPct val="0"/>
              </a:spcBef>
            </a:pPr>
            <a:r>
              <a:rPr lang="en-US" sz="3000" dirty="0">
                <a:solidFill>
                  <a:srgbClr val="000000"/>
                </a:solidFill>
                <a:latin typeface="Calibri (MS)"/>
                <a:ea typeface="Calibri (MS)"/>
                <a:cs typeface="Calibri (MS)"/>
                <a:sym typeface="Calibri (MS)"/>
              </a:rPr>
              <a:t>Input: Patient Free-Text description</a:t>
            </a:r>
          </a:p>
          <a:p>
            <a:pPr algn="l">
              <a:lnSpc>
                <a:spcPts val="4200"/>
              </a:lnSpc>
              <a:spcBef>
                <a:spcPct val="0"/>
              </a:spcBef>
            </a:pPr>
            <a:r>
              <a:rPr lang="en-US" sz="3000" dirty="0">
                <a:solidFill>
                  <a:srgbClr val="000000"/>
                </a:solidFill>
                <a:latin typeface="Calibri (MS)"/>
                <a:ea typeface="Calibri (MS)"/>
                <a:cs typeface="Calibri (MS)"/>
                <a:sym typeface="Calibri (MS)"/>
              </a:rPr>
              <a:t>Output: Predicted urgency label (Critical, Urgent, Non-Urgent)</a:t>
            </a:r>
          </a:p>
          <a:p>
            <a:pPr algn="l">
              <a:lnSpc>
                <a:spcPts val="4200"/>
              </a:lnSpc>
              <a:spcBef>
                <a:spcPct val="0"/>
              </a:spcBef>
            </a:pPr>
            <a:r>
              <a:rPr lang="en-US" sz="3000" dirty="0">
                <a:solidFill>
                  <a:srgbClr val="000000"/>
                </a:solidFill>
                <a:latin typeface="Calibri (MS)"/>
                <a:ea typeface="Calibri (MS)"/>
                <a:cs typeface="Calibri (MS)"/>
                <a:sym typeface="Calibri (MS)"/>
              </a:rPr>
              <a:t>  </a:t>
            </a:r>
          </a:p>
          <a:p>
            <a:pPr algn="l">
              <a:lnSpc>
                <a:spcPts val="4200"/>
              </a:lnSpc>
              <a:spcBef>
                <a:spcPct val="0"/>
              </a:spcBef>
            </a:pPr>
            <a:r>
              <a:rPr lang="en-US" sz="3000" dirty="0">
                <a:solidFill>
                  <a:srgbClr val="000000"/>
                </a:solidFill>
                <a:latin typeface="Calibri (MS)"/>
                <a:ea typeface="Calibri (MS)"/>
                <a:cs typeface="Calibri (MS)"/>
                <a:sym typeface="Calibri (MS)"/>
              </a:rPr>
              <a:t>Relevant NLP Tasks:</a:t>
            </a:r>
          </a:p>
          <a:p>
            <a:pPr marL="647700" lvl="1" indent="-323850" algn="l">
              <a:lnSpc>
                <a:spcPts val="4200"/>
              </a:lnSpc>
              <a:buFont typeface="Arial"/>
              <a:buChar char="•"/>
            </a:pPr>
            <a:r>
              <a:rPr lang="en-US" sz="3000" dirty="0">
                <a:solidFill>
                  <a:srgbClr val="000000"/>
                </a:solidFill>
                <a:latin typeface="Calibri (MS)"/>
                <a:ea typeface="Calibri (MS)"/>
                <a:cs typeface="Calibri (MS)"/>
                <a:sym typeface="Calibri (MS)"/>
              </a:rPr>
              <a:t>Text classification – Assign urgency labels to medical texts.</a:t>
            </a:r>
          </a:p>
          <a:p>
            <a:pPr marL="647700" lvl="1" indent="-323850" algn="l">
              <a:lnSpc>
                <a:spcPts val="4200"/>
              </a:lnSpc>
              <a:buFont typeface="Arial"/>
              <a:buChar char="•"/>
            </a:pPr>
            <a:r>
              <a:rPr lang="en-US" sz="3000" dirty="0">
                <a:solidFill>
                  <a:srgbClr val="000000"/>
                </a:solidFill>
                <a:latin typeface="Calibri (MS)"/>
                <a:ea typeface="Calibri (MS)"/>
                <a:cs typeface="Calibri (MS)"/>
                <a:sym typeface="Calibri (MS)"/>
              </a:rPr>
              <a:t>Named Entity Recognition (NER) – Identify key symptoms, diagnoses, and risk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D3CA"/>
        </a:solidFill>
        <a:effectLst/>
      </p:bgPr>
    </p:bg>
    <p:spTree>
      <p:nvGrpSpPr>
        <p:cNvPr id="1" name=""/>
        <p:cNvGrpSpPr/>
        <p:nvPr/>
      </p:nvGrpSpPr>
      <p:grpSpPr>
        <a:xfrm>
          <a:off x="0" y="0"/>
          <a:ext cx="0" cy="0"/>
          <a:chOff x="0" y="0"/>
          <a:chExt cx="0" cy="0"/>
        </a:xfrm>
      </p:grpSpPr>
      <p:sp>
        <p:nvSpPr>
          <p:cNvPr id="2" name="TextBox 2"/>
          <p:cNvSpPr txBox="1"/>
          <p:nvPr/>
        </p:nvSpPr>
        <p:spPr>
          <a:xfrm>
            <a:off x="631345" y="2424208"/>
            <a:ext cx="13244071" cy="6981825"/>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Calibri (MS)"/>
                <a:ea typeface="Calibri (MS)"/>
                <a:cs typeface="Calibri (MS)"/>
                <a:sym typeface="Calibri (MS)"/>
              </a:rPr>
              <a:t>Why is it difficult?</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Patients describe symptoms in free-text, often vaguely or informally</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Ethical and regulatory issues</a:t>
            </a:r>
          </a:p>
          <a:p>
            <a:pPr algn="l">
              <a:lnSpc>
                <a:spcPts val="4200"/>
              </a:lnSpc>
              <a:spcBef>
                <a:spcPct val="0"/>
              </a:spcBef>
            </a:pPr>
            <a:endParaRPr lang="en-US" sz="3000">
              <a:solidFill>
                <a:srgbClr val="000000"/>
              </a:solidFill>
              <a:latin typeface="Calibri (MS)"/>
              <a:ea typeface="Calibri (MS)"/>
              <a:cs typeface="Calibri (MS)"/>
              <a:sym typeface="Calibri (MS)"/>
            </a:endParaRPr>
          </a:p>
          <a:p>
            <a:pPr algn="l">
              <a:lnSpc>
                <a:spcPts val="4200"/>
              </a:lnSpc>
              <a:spcBef>
                <a:spcPct val="0"/>
              </a:spcBef>
            </a:pPr>
            <a:r>
              <a:rPr lang="en-US" sz="3000">
                <a:solidFill>
                  <a:srgbClr val="000000"/>
                </a:solidFill>
                <a:latin typeface="Calibri (MS)"/>
                <a:ea typeface="Calibri (MS)"/>
                <a:cs typeface="Calibri (MS)"/>
                <a:sym typeface="Calibri (MS)"/>
              </a:rPr>
              <a:t>Why is this Important?</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 Faster decision-making in real time </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NLP urgency classifying model helps triage</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 Reducing wait times for critical patients</a:t>
            </a:r>
          </a:p>
          <a:p>
            <a:pPr marL="647700" lvl="1" indent="-323850" algn="l">
              <a:lnSpc>
                <a:spcPts val="4200"/>
              </a:lnSpc>
              <a:buFont typeface="Arial"/>
              <a:buChar char="•"/>
            </a:pPr>
            <a:r>
              <a:rPr lang="en-US" sz="3000">
                <a:solidFill>
                  <a:srgbClr val="000000"/>
                </a:solidFill>
                <a:latin typeface="Calibri (MS)"/>
                <a:ea typeface="Calibri (MS)"/>
                <a:cs typeface="Calibri (MS)"/>
                <a:sym typeface="Calibri (MS)"/>
              </a:rPr>
              <a:t>Reducing workload</a:t>
            </a:r>
          </a:p>
          <a:p>
            <a:pPr algn="l">
              <a:lnSpc>
                <a:spcPts val="4200"/>
              </a:lnSpc>
            </a:pPr>
            <a:endParaRPr lang="en-US" sz="3000">
              <a:solidFill>
                <a:srgbClr val="000000"/>
              </a:solidFill>
              <a:latin typeface="Calibri (MS)"/>
              <a:ea typeface="Calibri (MS)"/>
              <a:cs typeface="Calibri (MS)"/>
              <a:sym typeface="Calibri (MS)"/>
            </a:endParaRPr>
          </a:p>
          <a:p>
            <a:pPr algn="l">
              <a:lnSpc>
                <a:spcPts val="4200"/>
              </a:lnSpc>
            </a:pPr>
            <a:r>
              <a:rPr lang="en-US" sz="3000">
                <a:solidFill>
                  <a:srgbClr val="000000"/>
                </a:solidFill>
                <a:latin typeface="Calibri (MS)"/>
                <a:ea typeface="Calibri (MS)"/>
                <a:cs typeface="Calibri (MS)"/>
                <a:sym typeface="Calibri (MS)"/>
              </a:rPr>
              <a:t>📌Triage - the preliminary assessment of patients in order to determine the urgency of their need for treatment and the nature of treatment required.</a:t>
            </a:r>
          </a:p>
          <a:p>
            <a:pPr algn="l">
              <a:lnSpc>
                <a:spcPts val="4200"/>
              </a:lnSpc>
            </a:pPr>
            <a:endParaRPr lang="en-US" sz="3000">
              <a:solidFill>
                <a:srgbClr val="000000"/>
              </a:solidFill>
              <a:latin typeface="Calibri (MS)"/>
              <a:ea typeface="Calibri (MS)"/>
              <a:cs typeface="Calibri (MS)"/>
              <a:sym typeface="Calibri (MS)"/>
            </a:endParaRPr>
          </a:p>
        </p:txBody>
      </p:sp>
      <p:sp>
        <p:nvSpPr>
          <p:cNvPr id="3" name="Freeform 3"/>
          <p:cNvSpPr/>
          <p:nvPr/>
        </p:nvSpPr>
        <p:spPr>
          <a:xfrm>
            <a:off x="14815144" y="719646"/>
            <a:ext cx="2731135" cy="2801404"/>
          </a:xfrm>
          <a:custGeom>
            <a:avLst/>
            <a:gdLst/>
            <a:ahLst/>
            <a:cxnLst/>
            <a:rect l="l" t="t" r="r" b="b"/>
            <a:pathLst>
              <a:path w="2731135" h="2801404">
                <a:moveTo>
                  <a:pt x="0" y="0"/>
                </a:moveTo>
                <a:lnTo>
                  <a:pt x="2731135" y="0"/>
                </a:lnTo>
                <a:lnTo>
                  <a:pt x="2731135" y="2801404"/>
                </a:lnTo>
                <a:lnTo>
                  <a:pt x="0" y="28014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4" name="TextBox 4"/>
          <p:cNvSpPr txBox="1"/>
          <p:nvPr/>
        </p:nvSpPr>
        <p:spPr>
          <a:xfrm>
            <a:off x="7086600" y="857615"/>
            <a:ext cx="3786113" cy="968375"/>
          </a:xfrm>
          <a:prstGeom prst="rect">
            <a:avLst/>
          </a:prstGeom>
        </p:spPr>
        <p:txBody>
          <a:bodyPr lIns="0" tIns="0" rIns="0" bIns="0" rtlCol="0" anchor="t">
            <a:spAutoFit/>
          </a:bodyPr>
          <a:lstStyle/>
          <a:p>
            <a:pPr algn="ctr">
              <a:lnSpc>
                <a:spcPts val="7000"/>
              </a:lnSpc>
              <a:spcBef>
                <a:spcPct val="0"/>
              </a:spcBef>
            </a:pPr>
            <a:r>
              <a:rPr lang="en-US" sz="5000" b="1" dirty="0">
                <a:solidFill>
                  <a:srgbClr val="000000"/>
                </a:solidFill>
                <a:latin typeface="Calibri (MS) Bold"/>
                <a:ea typeface="Calibri (MS) Bold"/>
                <a:cs typeface="Calibri (MS) Bold"/>
                <a:sym typeface="Calibri (MS) Bold"/>
              </a:rPr>
              <a:t>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391946" cy="10287000"/>
            <a:chOff x="0" y="0"/>
            <a:chExt cx="366603" cy="2709333"/>
          </a:xfrm>
        </p:grpSpPr>
        <p:sp>
          <p:nvSpPr>
            <p:cNvPr id="3" name="Freeform 3"/>
            <p:cNvSpPr/>
            <p:nvPr/>
          </p:nvSpPr>
          <p:spPr>
            <a:xfrm>
              <a:off x="0" y="0"/>
              <a:ext cx="366603" cy="2709333"/>
            </a:xfrm>
            <a:custGeom>
              <a:avLst/>
              <a:gdLst/>
              <a:ahLst/>
              <a:cxnLst/>
              <a:rect l="l" t="t" r="r" b="b"/>
              <a:pathLst>
                <a:path w="366603" h="2709333">
                  <a:moveTo>
                    <a:pt x="0" y="0"/>
                  </a:moveTo>
                  <a:lnTo>
                    <a:pt x="366603" y="0"/>
                  </a:lnTo>
                  <a:lnTo>
                    <a:pt x="366603" y="2709333"/>
                  </a:lnTo>
                  <a:lnTo>
                    <a:pt x="0" y="2709333"/>
                  </a:lnTo>
                  <a:close/>
                </a:path>
              </a:pathLst>
            </a:custGeom>
            <a:solidFill>
              <a:srgbClr val="DFD3CA"/>
            </a:solidFill>
          </p:spPr>
          <p:txBody>
            <a:bodyPr/>
            <a:lstStyle/>
            <a:p>
              <a:endParaRPr lang="he-IL"/>
            </a:p>
          </p:txBody>
        </p:sp>
        <p:sp>
          <p:nvSpPr>
            <p:cNvPr id="4" name="TextBox 4"/>
            <p:cNvSpPr txBox="1"/>
            <p:nvPr/>
          </p:nvSpPr>
          <p:spPr>
            <a:xfrm>
              <a:off x="0" y="-66675"/>
              <a:ext cx="366603" cy="2776008"/>
            </a:xfrm>
            <a:prstGeom prst="rect">
              <a:avLst/>
            </a:prstGeom>
          </p:spPr>
          <p:txBody>
            <a:bodyPr lIns="50800" tIns="50800" rIns="50800" bIns="50800" rtlCol="0" anchor="ctr"/>
            <a:lstStyle/>
            <a:p>
              <a:pPr algn="ctr">
                <a:lnSpc>
                  <a:spcPts val="2852"/>
                </a:lnSpc>
              </a:pPr>
              <a:endParaRPr/>
            </a:p>
          </p:txBody>
        </p:sp>
      </p:grpSp>
      <p:sp>
        <p:nvSpPr>
          <p:cNvPr id="5" name="AutoShape 5"/>
          <p:cNvSpPr/>
          <p:nvPr/>
        </p:nvSpPr>
        <p:spPr>
          <a:xfrm flipH="1">
            <a:off x="1549558" y="0"/>
            <a:ext cx="0" cy="10974228"/>
          </a:xfrm>
          <a:prstGeom prst="line">
            <a:avLst/>
          </a:prstGeom>
          <a:ln w="19050" cap="flat">
            <a:solidFill>
              <a:srgbClr val="100F0D"/>
            </a:solidFill>
            <a:prstDash val="solid"/>
            <a:headEnd type="none" w="sm" len="sm"/>
            <a:tailEnd type="none" w="sm" len="sm"/>
          </a:ln>
        </p:spPr>
        <p:txBody>
          <a:bodyPr/>
          <a:lstStyle/>
          <a:p>
            <a:endParaRPr lang="he-IL"/>
          </a:p>
        </p:txBody>
      </p:sp>
      <p:sp>
        <p:nvSpPr>
          <p:cNvPr id="6" name="TextBox 6"/>
          <p:cNvSpPr txBox="1"/>
          <p:nvPr/>
        </p:nvSpPr>
        <p:spPr>
          <a:xfrm>
            <a:off x="6039540" y="819150"/>
            <a:ext cx="6208920" cy="968375"/>
          </a:xfrm>
          <a:prstGeom prst="rect">
            <a:avLst/>
          </a:prstGeom>
        </p:spPr>
        <p:txBody>
          <a:bodyPr lIns="0" tIns="0" rIns="0" bIns="0" rtlCol="0" anchor="t">
            <a:spAutoFit/>
          </a:bodyPr>
          <a:lstStyle/>
          <a:p>
            <a:pPr marL="0" lvl="0" indent="0" algn="ctr">
              <a:lnSpc>
                <a:spcPts val="7000"/>
              </a:lnSpc>
              <a:spcBef>
                <a:spcPct val="0"/>
              </a:spcBef>
            </a:pPr>
            <a:r>
              <a:rPr lang="en-US" sz="5000" b="1" u="none" strike="noStrike">
                <a:solidFill>
                  <a:srgbClr val="000000"/>
                </a:solidFill>
                <a:latin typeface="Calibri (MS) Bold"/>
                <a:ea typeface="Calibri (MS) Bold"/>
                <a:cs typeface="Calibri (MS) Bold"/>
                <a:sym typeface="Calibri (MS) Bold"/>
              </a:rPr>
              <a:t>Training and test data</a:t>
            </a:r>
          </a:p>
        </p:txBody>
      </p:sp>
      <p:sp>
        <p:nvSpPr>
          <p:cNvPr id="7" name="TextBox 7"/>
          <p:cNvSpPr txBox="1"/>
          <p:nvPr/>
        </p:nvSpPr>
        <p:spPr>
          <a:xfrm>
            <a:off x="1905847" y="2082636"/>
            <a:ext cx="16382153" cy="11782425"/>
          </a:xfrm>
          <a:prstGeom prst="rect">
            <a:avLst/>
          </a:prstGeom>
        </p:spPr>
        <p:txBody>
          <a:bodyPr lIns="0" tIns="0" rIns="0" bIns="0" rtlCol="0" anchor="t">
            <a:spAutoFit/>
          </a:bodyPr>
          <a:lstStyle/>
          <a:p>
            <a:pPr algn="l">
              <a:lnSpc>
                <a:spcPts val="4200"/>
              </a:lnSpc>
              <a:spcBef>
                <a:spcPct val="0"/>
              </a:spcBef>
            </a:pPr>
            <a:r>
              <a:rPr lang="en-US" sz="3000" u="none" strike="noStrike">
                <a:solidFill>
                  <a:srgbClr val="000000"/>
                </a:solidFill>
                <a:latin typeface="Calibri (MS)"/>
                <a:ea typeface="Calibri (MS)"/>
                <a:cs typeface="Calibri (MS)"/>
                <a:sym typeface="Calibri (MS)"/>
              </a:rPr>
              <a:t>For this project, we used ChatGPT to generate patient symptom descriptions.                                              The dataset includes a diverse range of symptoms, from critical conditions to common issues.  </a:t>
            </a:r>
          </a:p>
          <a:p>
            <a:pPr algn="l">
              <a:lnSpc>
                <a:spcPts val="4200"/>
              </a:lnSpc>
              <a:spcBef>
                <a:spcPct val="0"/>
              </a:spcBef>
            </a:pPr>
            <a:r>
              <a:rPr lang="en-US" sz="3000" u="none" strike="noStrike">
                <a:solidFill>
                  <a:srgbClr val="000000"/>
                </a:solidFill>
                <a:latin typeface="Calibri (MS)"/>
                <a:ea typeface="Calibri (MS)"/>
                <a:cs typeface="Calibri (MS)"/>
                <a:sym typeface="Calibri (MS)"/>
              </a:rPr>
              <a:t>Each record contains a unique patient ID along with demographic details (age, gender, marital status). </a:t>
            </a: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r>
              <a:rPr lang="en-US" sz="3000" b="1" u="none" strike="noStrike">
                <a:solidFill>
                  <a:srgbClr val="000000"/>
                </a:solidFill>
                <a:latin typeface="Calibri (MS) Bold"/>
                <a:ea typeface="Calibri (MS) Bold"/>
                <a:cs typeface="Calibri (MS) Bold"/>
                <a:sym typeface="Calibri (MS) Bold"/>
              </a:rPr>
              <a:t>Example Input:</a:t>
            </a:r>
          </a:p>
          <a:p>
            <a:pPr algn="l">
              <a:lnSpc>
                <a:spcPts val="4200"/>
              </a:lnSpc>
              <a:spcBef>
                <a:spcPct val="0"/>
              </a:spcBef>
            </a:pPr>
            <a:r>
              <a:rPr lang="en-US" sz="3000" u="none" strike="noStrike">
                <a:solidFill>
                  <a:srgbClr val="000000"/>
                </a:solidFill>
                <a:latin typeface="Calibri (MS)"/>
                <a:ea typeface="Calibri (MS)"/>
                <a:cs typeface="Calibri (MS)"/>
                <a:sym typeface="Calibri (MS)"/>
              </a:rPr>
              <a:t>Patient_ID: ‘85146293'</a:t>
            </a:r>
          </a:p>
          <a:p>
            <a:pPr algn="l">
              <a:lnSpc>
                <a:spcPts val="4200"/>
              </a:lnSpc>
              <a:spcBef>
                <a:spcPct val="0"/>
              </a:spcBef>
            </a:pPr>
            <a:r>
              <a:rPr lang="en-US" sz="3000" u="none" strike="noStrike">
                <a:solidFill>
                  <a:srgbClr val="000000"/>
                </a:solidFill>
                <a:latin typeface="Calibri (MS)"/>
                <a:ea typeface="Calibri (MS)"/>
                <a:cs typeface="Calibri (MS)"/>
                <a:sym typeface="Calibri (MS)"/>
              </a:rPr>
              <a:t>Description: “Occasional sharp pain in my heart that lasts for a few seconds”</a:t>
            </a:r>
          </a:p>
          <a:p>
            <a:pPr algn="l">
              <a:lnSpc>
                <a:spcPts val="4200"/>
              </a:lnSpc>
              <a:spcBef>
                <a:spcPct val="0"/>
              </a:spcBef>
            </a:pPr>
            <a:r>
              <a:rPr lang="en-US" sz="3000" u="none" strike="noStrike">
                <a:solidFill>
                  <a:srgbClr val="000000"/>
                </a:solidFill>
                <a:latin typeface="Calibri (MS)"/>
                <a:ea typeface="Calibri (MS)"/>
                <a:cs typeface="Calibri (MS)"/>
                <a:sym typeface="Calibri (MS)"/>
              </a:rPr>
              <a:t>Age: 80</a:t>
            </a:r>
          </a:p>
          <a:p>
            <a:pPr algn="l">
              <a:lnSpc>
                <a:spcPts val="4200"/>
              </a:lnSpc>
              <a:spcBef>
                <a:spcPct val="0"/>
              </a:spcBef>
            </a:pPr>
            <a:r>
              <a:rPr lang="en-US" sz="3000" u="none" strike="noStrike">
                <a:solidFill>
                  <a:srgbClr val="000000"/>
                </a:solidFill>
                <a:latin typeface="Calibri (MS)"/>
                <a:ea typeface="Calibri (MS)"/>
                <a:cs typeface="Calibri (MS)"/>
                <a:sym typeface="Calibri (MS)"/>
              </a:rPr>
              <a:t>Gender: Male</a:t>
            </a:r>
          </a:p>
          <a:p>
            <a:pPr algn="l">
              <a:lnSpc>
                <a:spcPts val="4200"/>
              </a:lnSpc>
              <a:spcBef>
                <a:spcPct val="0"/>
              </a:spcBef>
            </a:pPr>
            <a:r>
              <a:rPr lang="en-US" sz="3000" u="none" strike="noStrike">
                <a:solidFill>
                  <a:srgbClr val="000000"/>
                </a:solidFill>
                <a:latin typeface="Calibri (MS)"/>
                <a:ea typeface="Calibri (MS)"/>
                <a:cs typeface="Calibri (MS)"/>
                <a:sym typeface="Calibri (MS)"/>
              </a:rPr>
              <a:t>Marital_Status: Married</a:t>
            </a: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r>
              <a:rPr lang="en-US" sz="3000" b="1" u="none" strike="noStrike">
                <a:solidFill>
                  <a:srgbClr val="000000"/>
                </a:solidFill>
                <a:latin typeface="Calibri (MS) Bold"/>
                <a:ea typeface="Calibri (MS) Bold"/>
                <a:cs typeface="Calibri (MS) Bold"/>
                <a:sym typeface="Calibri (MS) Bold"/>
              </a:rPr>
              <a:t>Desired output:</a:t>
            </a:r>
          </a:p>
          <a:p>
            <a:pPr algn="l">
              <a:lnSpc>
                <a:spcPts val="4200"/>
              </a:lnSpc>
              <a:spcBef>
                <a:spcPct val="0"/>
              </a:spcBef>
            </a:pPr>
            <a:r>
              <a:rPr lang="en-US" sz="3000" u="none" strike="noStrike">
                <a:solidFill>
                  <a:srgbClr val="000000"/>
                </a:solidFill>
                <a:latin typeface="Calibri (MS)"/>
                <a:ea typeface="Calibri (MS)"/>
                <a:cs typeface="Calibri (MS)"/>
                <a:sym typeface="Calibri (MS)"/>
              </a:rPr>
              <a:t>Urgency level - Critical </a:t>
            </a: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algn="l">
              <a:lnSpc>
                <a:spcPts val="4200"/>
              </a:lnSpc>
              <a:spcBef>
                <a:spcPct val="0"/>
              </a:spcBef>
            </a:pPr>
            <a:endParaRPr lang="en-US" sz="3000" u="none" strike="noStrike">
              <a:solidFill>
                <a:srgbClr val="000000"/>
              </a:solidFill>
              <a:latin typeface="Calibri (MS)"/>
              <a:ea typeface="Calibri (MS)"/>
              <a:cs typeface="Calibri (MS)"/>
              <a:sym typeface="Calibri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6182" y="2417359"/>
            <a:ext cx="17928420" cy="6623050"/>
          </a:xfrm>
          <a:prstGeom prst="rect">
            <a:avLst/>
          </a:prstGeom>
        </p:spPr>
        <p:txBody>
          <a:bodyPr lIns="0" tIns="0" rIns="0" bIns="0" rtlCol="0" anchor="t">
            <a:spAutoFit/>
          </a:bodyPr>
          <a:lstStyle/>
          <a:p>
            <a:pPr algn="l">
              <a:lnSpc>
                <a:spcPts val="4899"/>
              </a:lnSpc>
            </a:pPr>
            <a:r>
              <a:rPr lang="en-US" sz="3499" u="sng">
                <a:solidFill>
                  <a:srgbClr val="000000"/>
                </a:solidFill>
                <a:latin typeface="Calibri (MS)"/>
                <a:ea typeface="Calibri (MS)"/>
                <a:cs typeface="Calibri (MS)"/>
                <a:sym typeface="Calibri (MS)"/>
              </a:rPr>
              <a:t>Metrics</a:t>
            </a:r>
          </a:p>
          <a:p>
            <a:pPr marL="647700" lvl="1" indent="-323850" algn="l">
              <a:lnSpc>
                <a:spcPts val="4200"/>
              </a:lnSpc>
              <a:buFont typeface="Arial"/>
              <a:buChar char="•"/>
            </a:pPr>
            <a:r>
              <a:rPr lang="en-US" sz="3000" u="none" strike="noStrike">
                <a:solidFill>
                  <a:srgbClr val="000000"/>
                </a:solidFill>
                <a:latin typeface="Calibri (MS)"/>
                <a:ea typeface="Calibri (MS)"/>
                <a:cs typeface="Calibri (MS)"/>
                <a:sym typeface="Calibri (MS)"/>
              </a:rPr>
              <a:t>Accuracy, Precision, F1-Score, Recall.</a:t>
            </a:r>
          </a:p>
          <a:p>
            <a:pPr marL="647700" lvl="1" indent="-323850" algn="l">
              <a:lnSpc>
                <a:spcPts val="4200"/>
              </a:lnSpc>
              <a:buFont typeface="Arial"/>
              <a:buChar char="•"/>
            </a:pPr>
            <a:r>
              <a:rPr lang="en-US" sz="3000" u="none" strike="noStrike">
                <a:solidFill>
                  <a:srgbClr val="000000"/>
                </a:solidFill>
                <a:latin typeface="Calibri (MS)"/>
                <a:ea typeface="Calibri (MS)"/>
                <a:cs typeface="Calibri (MS)"/>
                <a:sym typeface="Calibri (MS)"/>
              </a:rPr>
              <a:t>Confusion Matrix will show how the model distinguishes between levels of urgency.</a:t>
            </a:r>
          </a:p>
          <a:p>
            <a:pPr marL="647700" lvl="1" indent="-323850" algn="l">
              <a:lnSpc>
                <a:spcPts val="4200"/>
              </a:lnSpc>
              <a:buFont typeface="Arial"/>
              <a:buChar char="•"/>
            </a:pPr>
            <a:r>
              <a:rPr lang="en-US" sz="3000" u="none" strike="noStrike">
                <a:solidFill>
                  <a:srgbClr val="000000"/>
                </a:solidFill>
                <a:latin typeface="Calibri (MS)"/>
                <a:ea typeface="Calibri (MS)"/>
                <a:cs typeface="Calibri (MS)"/>
                <a:sym typeface="Calibri (MS)"/>
              </a:rPr>
              <a:t>Splitting the data into 80% training and 20% testing for performance evaluation.</a:t>
            </a:r>
          </a:p>
          <a:p>
            <a:pPr marL="0" lvl="0" indent="0"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marL="0" lvl="0" indent="0" algn="l">
              <a:lnSpc>
                <a:spcPts val="4899"/>
              </a:lnSpc>
              <a:spcBef>
                <a:spcPct val="0"/>
              </a:spcBef>
            </a:pPr>
            <a:r>
              <a:rPr lang="en-US" sz="3499" u="sng" strike="noStrike">
                <a:solidFill>
                  <a:srgbClr val="000000"/>
                </a:solidFill>
                <a:latin typeface="Calibri (MS)"/>
                <a:ea typeface="Calibri (MS)"/>
                <a:cs typeface="Calibri (MS)"/>
                <a:sym typeface="Calibri (MS)"/>
              </a:rPr>
              <a:t>Baseline &amp; Comparison Methods</a:t>
            </a:r>
          </a:p>
          <a:p>
            <a:pPr marL="0" lvl="0" indent="0" algn="l">
              <a:lnSpc>
                <a:spcPts val="4200"/>
              </a:lnSpc>
              <a:spcBef>
                <a:spcPct val="0"/>
              </a:spcBef>
            </a:pPr>
            <a:r>
              <a:rPr lang="en-US" sz="3000" u="none" strike="noStrike">
                <a:solidFill>
                  <a:srgbClr val="000000"/>
                </a:solidFill>
                <a:latin typeface="Calibri (MS)"/>
                <a:ea typeface="Calibri (MS)"/>
                <a:cs typeface="Calibri (MS)"/>
                <a:sym typeface="Calibri (MS)"/>
              </a:rPr>
              <a:t>The baseline will be Naïve Bayes or Logistic Regression with TF-IDF.</a:t>
            </a:r>
          </a:p>
          <a:p>
            <a:pPr marL="0" lvl="0" indent="0" algn="l">
              <a:lnSpc>
                <a:spcPts val="4200"/>
              </a:lnSpc>
              <a:spcBef>
                <a:spcPct val="0"/>
              </a:spcBef>
            </a:pPr>
            <a:r>
              <a:rPr lang="en-US" sz="3000" u="none" strike="noStrike">
                <a:solidFill>
                  <a:srgbClr val="000000"/>
                </a:solidFill>
                <a:latin typeface="Calibri (MS)"/>
                <a:ea typeface="Calibri (MS)"/>
                <a:cs typeface="Calibri (MS)"/>
                <a:sym typeface="Calibri (MS)"/>
              </a:rPr>
              <a:t>Model comparison against advanced approaches, including fine-tuned LLMs (DistilBERT or BioBERT).</a:t>
            </a:r>
          </a:p>
          <a:p>
            <a:pPr marL="0" lvl="0" indent="0"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marL="0" lvl="0" indent="0"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marL="0" lvl="0" indent="0" algn="l">
              <a:lnSpc>
                <a:spcPts val="4200"/>
              </a:lnSpc>
              <a:spcBef>
                <a:spcPct val="0"/>
              </a:spcBef>
            </a:pPr>
            <a:endParaRPr lang="en-US" sz="3000" u="none" strike="noStrike">
              <a:solidFill>
                <a:srgbClr val="000000"/>
              </a:solidFill>
              <a:latin typeface="Calibri (MS)"/>
              <a:ea typeface="Calibri (MS)"/>
              <a:cs typeface="Calibri (MS)"/>
              <a:sym typeface="Calibri (MS)"/>
            </a:endParaRPr>
          </a:p>
          <a:p>
            <a:pPr marL="0" lvl="0" indent="0" algn="l">
              <a:lnSpc>
                <a:spcPts val="4200"/>
              </a:lnSpc>
              <a:spcBef>
                <a:spcPct val="0"/>
              </a:spcBef>
            </a:pPr>
            <a:endParaRPr lang="en-US" sz="3000" u="none" strike="noStrike">
              <a:solidFill>
                <a:srgbClr val="000000"/>
              </a:solidFill>
              <a:latin typeface="Calibri (MS)"/>
              <a:ea typeface="Calibri (MS)"/>
              <a:cs typeface="Calibri (MS)"/>
              <a:sym typeface="Calibri (MS)"/>
            </a:endParaRPr>
          </a:p>
        </p:txBody>
      </p:sp>
      <p:sp>
        <p:nvSpPr>
          <p:cNvPr id="3" name="Freeform 3"/>
          <p:cNvSpPr/>
          <p:nvPr/>
        </p:nvSpPr>
        <p:spPr>
          <a:xfrm>
            <a:off x="15424468" y="7654560"/>
            <a:ext cx="1834832" cy="1969802"/>
          </a:xfrm>
          <a:custGeom>
            <a:avLst/>
            <a:gdLst/>
            <a:ahLst/>
            <a:cxnLst/>
            <a:rect l="l" t="t" r="r" b="b"/>
            <a:pathLst>
              <a:path w="1834832" h="1969802">
                <a:moveTo>
                  <a:pt x="0" y="0"/>
                </a:moveTo>
                <a:lnTo>
                  <a:pt x="1834832" y="0"/>
                </a:lnTo>
                <a:lnTo>
                  <a:pt x="1834832" y="1969802"/>
                </a:lnTo>
                <a:lnTo>
                  <a:pt x="0" y="19698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4" name="TextBox 4"/>
          <p:cNvSpPr txBox="1"/>
          <p:nvPr/>
        </p:nvSpPr>
        <p:spPr>
          <a:xfrm>
            <a:off x="7292396" y="819150"/>
            <a:ext cx="4062787" cy="968375"/>
          </a:xfrm>
          <a:prstGeom prst="rect">
            <a:avLst/>
          </a:prstGeom>
        </p:spPr>
        <p:txBody>
          <a:bodyPr lIns="0" tIns="0" rIns="0" bIns="0" rtlCol="0" anchor="t">
            <a:spAutoFit/>
          </a:bodyPr>
          <a:lstStyle/>
          <a:p>
            <a:pPr marL="0" lvl="0" indent="0" algn="ctr">
              <a:lnSpc>
                <a:spcPts val="7000"/>
              </a:lnSpc>
              <a:spcBef>
                <a:spcPct val="0"/>
              </a:spcBef>
            </a:pPr>
            <a:r>
              <a:rPr lang="en-US" sz="5000" b="1" u="none" strike="noStrike">
                <a:solidFill>
                  <a:srgbClr val="000000"/>
                </a:solidFill>
                <a:latin typeface="Calibri (MS) Bold"/>
                <a:ea typeface="Calibri (MS) Bold"/>
                <a:cs typeface="Calibri (MS) Bold"/>
                <a:sym typeface="Calibri (MS) Bold"/>
              </a:rPr>
              <a:t>Evaluation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378</Words>
  <Application>Microsoft Office PowerPoint</Application>
  <PresentationFormat>מותאם אישית</PresentationFormat>
  <Paragraphs>58</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Calibri (MS) Bold</vt:lpstr>
      <vt:lpstr>Calibri</vt:lpstr>
      <vt:lpstr>Calibri (MS)</vt:lpstr>
      <vt:lpstr>Office Theme</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Classification of Patient Free-Text Symptom Descriptions by Urgency</dc:title>
  <cp:lastModifiedBy>Nofar Kedmi</cp:lastModifiedBy>
  <cp:revision>1</cp:revision>
  <dcterms:created xsi:type="dcterms:W3CDTF">2006-08-16T00:00:00Z</dcterms:created>
  <dcterms:modified xsi:type="dcterms:W3CDTF">2025-05-03T20:26:05Z</dcterms:modified>
  <dc:identifier>DAGjJY4Ejcs</dc:identifier>
</cp:coreProperties>
</file>