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7" d="100"/>
          <a:sy n="77" d="100"/>
        </p:scale>
        <p:origin x="29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5/15/21</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0"/>
            <a:ext cx="6857999" cy="1283749"/>
          </a:xfrm>
          <a:ln/>
        </p:spPr>
        <p:style>
          <a:lnRef idx="2">
            <a:schemeClr val="accent4"/>
          </a:lnRef>
          <a:fillRef idx="1">
            <a:schemeClr val="lt1"/>
          </a:fillRef>
          <a:effectRef idx="0">
            <a:schemeClr val="accent4"/>
          </a:effectRef>
          <a:fontRef idx="minor">
            <a:schemeClr val="dk1"/>
          </a:fontRef>
        </p:style>
        <p:txBody>
          <a:bodyPr>
            <a:normAutofit/>
          </a:bodyPr>
          <a:lstStyle/>
          <a:p>
            <a:pPr defTabSz="951583"/>
            <a:r>
              <a:rPr lang="en-US" sz="1307" b="1" dirty="0">
                <a:solidFill>
                  <a:srgbClr val="FF0000"/>
                </a:solidFill>
                <a:latin typeface="Calibri"/>
                <a:cs typeface="Arial"/>
              </a:rPr>
              <a:t> [Poster Describe Research or Software Development Project]</a:t>
            </a:r>
            <a:br>
              <a:rPr lang="en-US" sz="1307" b="1" dirty="0">
                <a:solidFill>
                  <a:srgbClr val="FF0000"/>
                </a:solidFill>
                <a:latin typeface="Calibri"/>
                <a:cs typeface="Arial"/>
              </a:rPr>
            </a:br>
            <a:br>
              <a:rPr lang="en-US" sz="1307" b="1" dirty="0">
                <a:solidFill>
                  <a:schemeClr val="tx1"/>
                </a:solidFill>
                <a:latin typeface="Calibri"/>
                <a:cs typeface="Arial"/>
              </a:rPr>
            </a:br>
            <a:r>
              <a:rPr lang="en-US" sz="1307" b="1" dirty="0">
                <a:solidFill>
                  <a:schemeClr val="tx1"/>
                </a:solidFill>
                <a:latin typeface="Calibri"/>
                <a:cs typeface="Arial"/>
              </a:rPr>
              <a:t>Choreography and Time Analysis</a:t>
            </a:r>
            <a:br>
              <a:rPr lang="en-US" sz="1307" b="1" dirty="0">
                <a:solidFill>
                  <a:schemeClr val="tx1"/>
                </a:solidFill>
                <a:latin typeface="Calibri"/>
                <a:cs typeface="Arial"/>
              </a:rPr>
            </a:br>
            <a:r>
              <a:rPr lang="en-US" sz="1307" b="1" dirty="0" err="1">
                <a:solidFill>
                  <a:schemeClr val="tx1"/>
                </a:solidFill>
                <a:latin typeface="Calibri"/>
                <a:cs typeface="Arial"/>
              </a:rPr>
              <a:t>Raam</a:t>
            </a:r>
            <a:r>
              <a:rPr lang="en-US" sz="1307" b="1" dirty="0">
                <a:solidFill>
                  <a:schemeClr val="tx1"/>
                </a:solidFill>
                <a:latin typeface="Calibri"/>
                <a:cs typeface="Arial"/>
              </a:rPr>
              <a:t> </a:t>
            </a:r>
            <a:r>
              <a:rPr lang="en-US" sz="1307" b="1" dirty="0" err="1">
                <a:solidFill>
                  <a:schemeClr val="tx1"/>
                </a:solidFill>
                <a:latin typeface="Calibri"/>
                <a:cs typeface="Arial"/>
              </a:rPr>
              <a:t>Banin</a:t>
            </a:r>
            <a:r>
              <a:rPr lang="en-US" sz="1307" b="1" dirty="0">
                <a:solidFill>
                  <a:schemeClr val="tx1"/>
                </a:solidFill>
                <a:latin typeface="Calibri"/>
                <a:cs typeface="Arial"/>
              </a:rPr>
              <a:t>, Yana </a:t>
            </a:r>
            <a:r>
              <a:rPr lang="en-US" sz="1307" b="1" dirty="0" err="1">
                <a:solidFill>
                  <a:schemeClr val="tx1"/>
                </a:solidFill>
                <a:latin typeface="Calibri"/>
                <a:cs typeface="Arial"/>
              </a:rPr>
              <a:t>Shayev</a:t>
            </a:r>
            <a:r>
              <a:rPr lang="en-US" sz="1307" b="1" dirty="0">
                <a:solidFill>
                  <a:schemeClr val="tx1"/>
                </a:solidFill>
                <a:latin typeface="Calibri"/>
                <a:cs typeface="Arial"/>
              </a:rPr>
              <a:t> &amp; </a:t>
            </a:r>
            <a:r>
              <a:rPr lang="en-US" sz="1307" b="1" dirty="0" err="1">
                <a:solidFill>
                  <a:schemeClr val="tx1"/>
                </a:solidFill>
                <a:latin typeface="Calibri"/>
                <a:cs typeface="Arial"/>
              </a:rPr>
              <a:t>Noffar</a:t>
            </a:r>
            <a:r>
              <a:rPr lang="en-US" sz="1307" b="1" dirty="0">
                <a:solidFill>
                  <a:schemeClr val="tx1"/>
                </a:solidFill>
                <a:latin typeface="Calibri"/>
                <a:cs typeface="Arial"/>
              </a:rPr>
              <a:t> Levi</a:t>
            </a:r>
            <a:br>
              <a:rPr lang="en-US" sz="1307" b="1" dirty="0">
                <a:solidFill>
                  <a:schemeClr val="tx1"/>
                </a:solidFill>
                <a:latin typeface="Calibri"/>
                <a:cs typeface="Arial"/>
              </a:rPr>
            </a:br>
            <a:r>
              <a:rPr lang="en-US" sz="1307" b="1" dirty="0">
                <a:solidFill>
                  <a:schemeClr val="tx1"/>
                </a:solidFill>
                <a:latin typeface="Calibri"/>
                <a:cs typeface="Arial"/>
              </a:rPr>
              <a:t>Boaz Ben Moshe</a:t>
            </a:r>
            <a:br>
              <a:rPr lang="en-US" sz="1307" b="1" dirty="0">
                <a:solidFill>
                  <a:srgbClr val="FF0000"/>
                </a:solidFill>
                <a:latin typeface="Calibri"/>
                <a:cs typeface="Arial"/>
              </a:rPr>
            </a:br>
            <a:endParaRPr lang="he-IL" sz="1307" b="1" dirty="0">
              <a:solidFill>
                <a:srgbClr val="FF0000"/>
              </a:solidFill>
              <a:latin typeface="Calibri"/>
              <a:cs typeface="Arial"/>
            </a:endParaRPr>
          </a:p>
        </p:txBody>
      </p:sp>
      <p:sp>
        <p:nvSpPr>
          <p:cNvPr id="8" name="TextBox 7"/>
          <p:cNvSpPr txBox="1"/>
          <p:nvPr/>
        </p:nvSpPr>
        <p:spPr>
          <a:xfrm>
            <a:off x="-244880" y="5002000"/>
            <a:ext cx="184730" cy="173766"/>
          </a:xfrm>
          <a:prstGeom prst="rect">
            <a:avLst/>
          </a:prstGeom>
          <a:noFill/>
        </p:spPr>
        <p:txBody>
          <a:bodyPr wrap="none" rtlCol="1">
            <a:spAutoFit/>
          </a:bodyPr>
          <a:lstStyle/>
          <a:p>
            <a:pPr algn="r" rtl="1"/>
            <a:endParaRPr lang="he-IL" sz="490" dirty="0"/>
          </a:p>
        </p:txBody>
      </p:sp>
      <p:sp>
        <p:nvSpPr>
          <p:cNvPr id="12" name="Rounded Rectangle 6"/>
          <p:cNvSpPr/>
          <p:nvPr/>
        </p:nvSpPr>
        <p:spPr>
          <a:xfrm>
            <a:off x="3539366" y="1502750"/>
            <a:ext cx="3152036" cy="2349321"/>
          </a:xfrm>
          <a:prstGeom prst="roundRect">
            <a:avLst/>
          </a:prstGeom>
          <a:ln w="38100">
            <a:solidFill>
              <a:schemeClr val="accent1">
                <a:lumMod val="75000"/>
              </a:schemeClr>
            </a:solidFill>
          </a:ln>
        </p:spPr>
        <p:style>
          <a:lnRef idx="2">
            <a:schemeClr val="accent5"/>
          </a:lnRef>
          <a:fillRef idx="1">
            <a:schemeClr val="lt1"/>
          </a:fillRef>
          <a:effectRef idx="0">
            <a:schemeClr val="accent5"/>
          </a:effectRef>
          <a:fontRef idx="minor">
            <a:schemeClr val="dk1"/>
          </a:fontRef>
        </p:style>
        <p:txBody>
          <a:bodyPr rtlCol="1" anchor="t"/>
          <a:lstStyle/>
          <a:p>
            <a:pPr algn="ctr">
              <a:defRPr/>
            </a:pPr>
            <a:r>
              <a:rPr lang="en-US" sz="1200" b="1" dirty="0">
                <a:solidFill>
                  <a:prstClr val="black"/>
                </a:solidFill>
                <a:latin typeface="Arial" pitchFamily="34" charset="0"/>
                <a:ea typeface="Tahoma" pitchFamily="34" charset="0"/>
              </a:rPr>
              <a:t>Introduction</a:t>
            </a:r>
          </a:p>
          <a:p>
            <a:pPr algn="ctr">
              <a:defRPr/>
            </a:pPr>
            <a:endParaRPr lang="en-US" sz="1200" b="1" dirty="0">
              <a:solidFill>
                <a:prstClr val="black"/>
              </a:solidFill>
              <a:latin typeface="Arial" pitchFamily="34" charset="0"/>
              <a:ea typeface="Tahoma" pitchFamily="34" charset="0"/>
            </a:endParaRPr>
          </a:p>
          <a:p>
            <a:pPr>
              <a:defRPr/>
            </a:pPr>
            <a:r>
              <a:rPr lang="en-US" sz="1200" dirty="0">
                <a:latin typeface="Arial" panose="020B0604020202020204" pitchFamily="34" charset="0"/>
                <a:cs typeface="+mj-cs"/>
              </a:rPr>
              <a:t>To build a system that provides trainees with accurate feedback and that quantitatively assess their level of precision in timing during the mental imagery process (aka chronometry), which is a key element for assessment of the mental imagery training and its beneficial effect.</a:t>
            </a:r>
            <a:endParaRPr lang="he-IL" sz="1200" dirty="0">
              <a:solidFill>
                <a:prstClr val="black"/>
              </a:solidFill>
              <a:latin typeface="Arial" pitchFamily="34" charset="0"/>
              <a:ea typeface="Tahoma" pitchFamily="34" charset="0"/>
              <a:cs typeface="+mj-cs"/>
            </a:endParaRPr>
          </a:p>
          <a:p>
            <a:pPr algn="ctr">
              <a:defRPr/>
            </a:pPr>
            <a:endParaRPr lang="he-IL" sz="1200" b="1"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166596" y="2841385"/>
            <a:ext cx="2944178" cy="2624578"/>
          </a:xfrm>
          <a:prstGeom prst="roundRect">
            <a:avLst/>
          </a:prstGeom>
          <a:ln w="38100"/>
        </p:spPr>
        <p:style>
          <a:lnRef idx="2">
            <a:schemeClr val="accent1"/>
          </a:lnRef>
          <a:fillRef idx="1">
            <a:schemeClr val="lt1"/>
          </a:fillRef>
          <a:effectRef idx="0">
            <a:schemeClr val="accent1"/>
          </a:effectRef>
          <a:fontRef idx="minor">
            <a:schemeClr val="dk1"/>
          </a:fontRef>
        </p:style>
        <p:txBody>
          <a:bodyPr rtlCol="1" anchor="t"/>
          <a:lstStyle/>
          <a:p>
            <a:pPr algn="ctr">
              <a:defRPr/>
            </a:pPr>
            <a:r>
              <a:rPr lang="en-US" sz="1200" b="1" dirty="0">
                <a:latin typeface="Arial" panose="020B0604020202020204" pitchFamily="34" charset="0"/>
                <a:cs typeface="Arial" panose="020B0604020202020204" pitchFamily="34" charset="0"/>
              </a:rPr>
              <a:t>Selected Approach</a:t>
            </a:r>
          </a:p>
          <a:p>
            <a:pPr>
              <a:defRPr/>
            </a:pPr>
            <a:endParaRPr lang="en-US" sz="1200" b="1" dirty="0">
              <a:latin typeface="Arial" panose="020B0604020202020204" pitchFamily="34" charset="0"/>
              <a:cs typeface="Arial" panose="020B0604020202020204" pitchFamily="34" charset="0"/>
            </a:endParaRPr>
          </a:p>
          <a:p>
            <a:pPr>
              <a:defRPr/>
            </a:pPr>
            <a:r>
              <a:rPr lang="en-US" sz="1200" dirty="0">
                <a:latin typeface="Arial" panose="020B0604020202020204" pitchFamily="34" charset="0"/>
                <a:cs typeface="Arial" panose="020B0604020202020204" pitchFamily="34" charset="0"/>
              </a:rPr>
              <a:t>For the client side we will use vue.js framework to build the website combined with </a:t>
            </a:r>
            <a:r>
              <a:rPr lang="en-US" sz="1200" dirty="0" err="1">
                <a:latin typeface="Arial" panose="020B0604020202020204" pitchFamily="34" charset="0"/>
                <a:cs typeface="Arial" panose="020B0604020202020204" pitchFamily="34" charset="0"/>
              </a:rPr>
              <a:t>boostrap</a:t>
            </a:r>
            <a:r>
              <a:rPr lang="en-US" sz="1200" dirty="0">
                <a:latin typeface="Arial" panose="020B0604020202020204" pitchFamily="34" charset="0"/>
                <a:cs typeface="Arial" panose="020B0604020202020204" pitchFamily="34" charset="0"/>
              </a:rPr>
              <a:t> library for the UI.</a:t>
            </a:r>
          </a:p>
          <a:p>
            <a:pPr>
              <a:defRPr/>
            </a:pPr>
            <a:r>
              <a:rPr lang="en-US" sz="1200" dirty="0">
                <a:latin typeface="Arial" panose="020B0604020202020204" pitchFamily="34" charset="0"/>
                <a:cs typeface="Arial" panose="020B0604020202020204" pitchFamily="34" charset="0"/>
              </a:rPr>
              <a:t>For the server side we will use </a:t>
            </a:r>
            <a:r>
              <a:rPr lang="en-US" sz="1200" dirty="0" err="1">
                <a:latin typeface="Arial" panose="020B0604020202020204" pitchFamily="34" charset="0"/>
                <a:cs typeface="Arial" panose="020B0604020202020204" pitchFamily="34" charset="0"/>
              </a:rPr>
              <a:t>nodejs</a:t>
            </a:r>
            <a:r>
              <a:rPr lang="en-US" sz="1200" dirty="0">
                <a:latin typeface="Arial" panose="020B0604020202020204" pitchFamily="34" charset="0"/>
                <a:cs typeface="Arial" panose="020B0604020202020204" pitchFamily="34" charset="0"/>
              </a:rPr>
              <a:t> which gives us </a:t>
            </a:r>
            <a:r>
              <a:rPr lang="en-US" sz="1200" dirty="0" err="1">
                <a:latin typeface="Arial" panose="020B0604020202020204" pitchFamily="34" charset="0"/>
                <a:cs typeface="Arial" panose="020B0604020202020204" pitchFamily="34" charset="0"/>
              </a:rPr>
              <a:t>Json</a:t>
            </a:r>
            <a:r>
              <a:rPr lang="en-US" sz="1200" dirty="0">
                <a:latin typeface="Arial" panose="020B0604020202020204" pitchFamily="34" charset="0"/>
                <a:cs typeface="Arial" panose="020B0604020202020204" pitchFamily="34" charset="0"/>
              </a:rPr>
              <a:t> response data from database. As a database we will use </a:t>
            </a:r>
            <a:r>
              <a:rPr lang="en-US" sz="1200" dirty="0" err="1">
                <a:latin typeface="Arial" panose="020B0604020202020204" pitchFamily="34" charset="0"/>
                <a:cs typeface="Arial" panose="020B0604020202020204" pitchFamily="34" charset="0"/>
              </a:rPr>
              <a:t>mongoDB</a:t>
            </a:r>
            <a:r>
              <a:rPr lang="en-US" sz="1200" dirty="0">
                <a:latin typeface="Arial" panose="020B0604020202020204" pitchFamily="34" charset="0"/>
                <a:cs typeface="Arial" panose="020B0604020202020204" pitchFamily="34" charset="0"/>
              </a:rPr>
              <a:t>.</a:t>
            </a:r>
          </a:p>
          <a:p>
            <a:pPr>
              <a:defRPr/>
            </a:pPr>
            <a:br>
              <a:rPr lang="en-US" sz="1200" b="1" dirty="0">
                <a:latin typeface="Arial" pitchFamily="34" charset="0"/>
                <a:ea typeface="Tahoma" pitchFamily="34" charset="0"/>
                <a:cs typeface="Arial" pitchFamily="34" charset="0"/>
              </a:rPr>
            </a:br>
            <a:endParaRPr lang="en-US" sz="1200" b="1" dirty="0">
              <a:latin typeface="Arial" pitchFamily="34" charset="0"/>
              <a:ea typeface="Tahoma" pitchFamily="34" charset="0"/>
              <a:cs typeface="Arial" pitchFamily="34" charset="0"/>
            </a:endParaRPr>
          </a:p>
        </p:txBody>
      </p:sp>
      <p:sp>
        <p:nvSpPr>
          <p:cNvPr id="29" name="Rounded Rectangle 6"/>
          <p:cNvSpPr/>
          <p:nvPr/>
        </p:nvSpPr>
        <p:spPr>
          <a:xfrm>
            <a:off x="3575954" y="4065750"/>
            <a:ext cx="3115448" cy="1466925"/>
          </a:xfrm>
          <a:prstGeom prst="roundRect">
            <a:avLst/>
          </a:prstGeom>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1" anchor="t"/>
          <a:lstStyle/>
          <a:p>
            <a:pPr algn="ctr">
              <a:defRPr/>
            </a:pPr>
            <a:r>
              <a:rPr lang="en-US" sz="1200" b="1" dirty="0">
                <a:solidFill>
                  <a:prstClr val="black"/>
                </a:solidFill>
                <a:latin typeface="Arial" pitchFamily="34" charset="0"/>
                <a:ea typeface="Tahoma" pitchFamily="34" charset="0"/>
                <a:cs typeface="Arial" pitchFamily="34" charset="0"/>
              </a:rPr>
              <a:t>Solution</a:t>
            </a:r>
          </a:p>
          <a:p>
            <a:pPr algn="l">
              <a:defRPr/>
            </a:pPr>
            <a:endParaRPr lang="en-US" sz="1200" dirty="0">
              <a:solidFill>
                <a:prstClr val="black"/>
              </a:solidFill>
              <a:latin typeface="Arial" pitchFamily="34" charset="0"/>
              <a:ea typeface="Tahoma" pitchFamily="34" charset="0"/>
              <a:cs typeface="Arial" pitchFamily="34" charset="0"/>
            </a:endParaRPr>
          </a:p>
          <a:p>
            <a:pPr algn="l">
              <a:defRPr/>
            </a:pPr>
            <a:endParaRPr lang="en-US" sz="1200" dirty="0">
              <a:solidFill>
                <a:prstClr val="black"/>
              </a:solidFill>
              <a:latin typeface="Arial" pitchFamily="34" charset="0"/>
              <a:ea typeface="Tahoma" pitchFamily="34" charset="0"/>
              <a:cs typeface="Arial" pitchFamily="34" charset="0"/>
            </a:endParaRPr>
          </a:p>
          <a:p>
            <a:pPr algn="l">
              <a:defRPr/>
            </a:pPr>
            <a:r>
              <a:rPr lang="en-US" sz="1200" dirty="0">
                <a:solidFill>
                  <a:prstClr val="black"/>
                </a:solidFill>
                <a:latin typeface="Arial" pitchFamily="34" charset="0"/>
                <a:ea typeface="Tahoma" pitchFamily="34" charset="0"/>
                <a:cs typeface="Arial" pitchFamily="34" charset="0"/>
              </a:rPr>
              <a:t>	</a:t>
            </a:r>
            <a:r>
              <a:rPr lang="en-US" sz="1200" b="1" u="sng" dirty="0">
                <a:solidFill>
                  <a:srgbClr val="FF0000"/>
                </a:solidFill>
                <a:latin typeface="Arial" pitchFamily="34" charset="0"/>
                <a:ea typeface="Tahoma" pitchFamily="34" charset="0"/>
                <a:cs typeface="Arial" pitchFamily="34" charset="0"/>
              </a:rPr>
              <a:t>Live Demo</a:t>
            </a:r>
            <a:endParaRPr lang="he-IL" sz="1200" b="1" u="sng" dirty="0">
              <a:solidFill>
                <a:srgbClr val="FF0000"/>
              </a:solidFill>
              <a:latin typeface="Arial" pitchFamily="34" charset="0"/>
              <a:ea typeface="Tahoma" pitchFamily="34" charset="0"/>
              <a:cs typeface="Arial" pitchFamily="34" charset="0"/>
            </a:endParaRPr>
          </a:p>
        </p:txBody>
      </p:sp>
      <p:sp>
        <p:nvSpPr>
          <p:cNvPr id="36" name="Rounded Rectangle 6"/>
          <p:cNvSpPr/>
          <p:nvPr/>
        </p:nvSpPr>
        <p:spPr>
          <a:xfrm>
            <a:off x="166598" y="5746356"/>
            <a:ext cx="6260579" cy="2086949"/>
          </a:xfrm>
          <a:prstGeom prst="roundRect">
            <a:avLst/>
          </a:prstGeom>
          <a:ln w="38100"/>
        </p:spPr>
        <p:style>
          <a:lnRef idx="2">
            <a:schemeClr val="accent3"/>
          </a:lnRef>
          <a:fillRef idx="1">
            <a:schemeClr val="lt1"/>
          </a:fillRef>
          <a:effectRef idx="0">
            <a:schemeClr val="accent3"/>
          </a:effectRef>
          <a:fontRef idx="minor">
            <a:schemeClr val="dk1"/>
          </a:fontRef>
        </p:style>
        <p:txBody>
          <a:bodyPr rtlCol="1" anchor="t"/>
          <a:lstStyle/>
          <a:p>
            <a:pPr rtl="1">
              <a:defRPr/>
            </a:pPr>
            <a:r>
              <a:rPr lang="en-US" sz="1200" b="1" dirty="0">
                <a:solidFill>
                  <a:prstClr val="black"/>
                </a:solidFill>
                <a:latin typeface="Arial" pitchFamily="34" charset="0"/>
                <a:ea typeface="Tahoma" pitchFamily="34" charset="0"/>
                <a:cs typeface="Arial" pitchFamily="34" charset="0"/>
              </a:rPr>
              <a:t>Results</a:t>
            </a:r>
            <a:endParaRPr lang="he-IL" sz="1200" b="1" dirty="0">
              <a:solidFill>
                <a:prstClr val="black"/>
              </a:solidFill>
              <a:latin typeface="Arial" pitchFamily="34" charset="0"/>
              <a:ea typeface="Tahoma" pitchFamily="34" charset="0"/>
              <a:cs typeface="Arial" pitchFamily="34" charset="0"/>
            </a:endParaRPr>
          </a:p>
        </p:txBody>
      </p:sp>
      <p:sp>
        <p:nvSpPr>
          <p:cNvPr id="14" name="Arrow: Left 13">
            <a:extLst>
              <a:ext uri="{FF2B5EF4-FFF2-40B4-BE49-F238E27FC236}">
                <a16:creationId xmlns:a16="http://schemas.microsoft.com/office/drawing/2014/main" id="{74739229-DA93-498A-93F3-E36AC736CA39}"/>
              </a:ext>
            </a:extLst>
          </p:cNvPr>
          <p:cNvSpPr/>
          <p:nvPr/>
        </p:nvSpPr>
        <p:spPr>
          <a:xfrm rot="10800000">
            <a:off x="3141383" y="1911601"/>
            <a:ext cx="397983" cy="2417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5" name="Arrow: Right 14">
            <a:extLst>
              <a:ext uri="{FF2B5EF4-FFF2-40B4-BE49-F238E27FC236}">
                <a16:creationId xmlns:a16="http://schemas.microsoft.com/office/drawing/2014/main" id="{B5ACDA5A-2EDD-4539-A5A7-1A7E2E4C029F}"/>
              </a:ext>
            </a:extLst>
          </p:cNvPr>
          <p:cNvSpPr/>
          <p:nvPr/>
        </p:nvSpPr>
        <p:spPr>
          <a:xfrm rot="10800000">
            <a:off x="3141382" y="3221338"/>
            <a:ext cx="397984" cy="241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52" name="Arrow: Left 51">
            <a:extLst>
              <a:ext uri="{FF2B5EF4-FFF2-40B4-BE49-F238E27FC236}">
                <a16:creationId xmlns:a16="http://schemas.microsoft.com/office/drawing/2014/main" id="{B42B5E19-1352-4CD7-BA33-5F59FA87A388}"/>
              </a:ext>
            </a:extLst>
          </p:cNvPr>
          <p:cNvSpPr/>
          <p:nvPr/>
        </p:nvSpPr>
        <p:spPr>
          <a:xfrm rot="10800000">
            <a:off x="3126077" y="4436621"/>
            <a:ext cx="434574" cy="2417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6" name="Arrow: Down 15">
            <a:extLst>
              <a:ext uri="{FF2B5EF4-FFF2-40B4-BE49-F238E27FC236}">
                <a16:creationId xmlns:a16="http://schemas.microsoft.com/office/drawing/2014/main" id="{934A1CC8-3731-4427-9E37-E524BEB70E91}"/>
              </a:ext>
            </a:extLst>
          </p:cNvPr>
          <p:cNvSpPr/>
          <p:nvPr/>
        </p:nvSpPr>
        <p:spPr>
          <a:xfrm>
            <a:off x="1701800" y="5446552"/>
            <a:ext cx="236752" cy="2998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marL="0" algn="l" defTabSz="457200" rtl="0" eaLnBrk="1" latinLnBrk="0" hangingPunct="1"/>
            <a:endParaRPr lang="en-US" sz="490"/>
          </a:p>
        </p:txBody>
      </p:sp>
      <p:sp>
        <p:nvSpPr>
          <p:cNvPr id="18" name="Rounded Rectangle 6">
            <a:extLst>
              <a:ext uri="{FF2B5EF4-FFF2-40B4-BE49-F238E27FC236}">
                <a16:creationId xmlns:a16="http://schemas.microsoft.com/office/drawing/2014/main" id="{833CA314-16B2-48AE-972C-270F5704890A}"/>
              </a:ext>
            </a:extLst>
          </p:cNvPr>
          <p:cNvSpPr/>
          <p:nvPr/>
        </p:nvSpPr>
        <p:spPr>
          <a:xfrm>
            <a:off x="166597" y="1502749"/>
            <a:ext cx="2974784" cy="1127767"/>
          </a:xfrm>
          <a:prstGeom prst="roundRect">
            <a:avLst/>
          </a:prstGeom>
          <a:ln w="38100"/>
        </p:spPr>
        <p:style>
          <a:lnRef idx="2">
            <a:schemeClr val="accent5"/>
          </a:lnRef>
          <a:fillRef idx="1">
            <a:schemeClr val="lt1"/>
          </a:fillRef>
          <a:effectRef idx="0">
            <a:schemeClr val="accent5"/>
          </a:effectRef>
          <a:fontRef idx="minor">
            <a:schemeClr val="dk1"/>
          </a:fontRef>
        </p:style>
        <p:txBody>
          <a:bodyPr rtlCol="1" anchor="t"/>
          <a:lstStyle/>
          <a:p>
            <a:pPr algn="ctr">
              <a:defRPr/>
            </a:pPr>
            <a:r>
              <a:rPr lang="en-US" sz="1200" b="1" dirty="0">
                <a:latin typeface="Arial" panose="020B0604020202020204" pitchFamily="34" charset="0"/>
                <a:cs typeface="Arial" panose="020B0604020202020204" pitchFamily="34" charset="0"/>
              </a:rPr>
              <a:t>Contribution/project goal</a:t>
            </a:r>
          </a:p>
          <a:p>
            <a:pPr>
              <a:defRPr/>
            </a:pPr>
            <a:r>
              <a:rPr lang="en-US" sz="800" dirty="0">
                <a:latin typeface="Arial" panose="020B0604020202020204" pitchFamily="34" charset="0"/>
                <a:cs typeface="Arial" panose="020B0604020202020204" pitchFamily="34" charset="0"/>
              </a:rPr>
              <a:t>As a part of the study conducted by Dr. Amit Abraham (Department of Physical Therapy, Ariel University) it was demonstrated that mental imagery training improves actual performance. This system is targeted to aid the Olympic gymnast Israeli team prepare for the up coming and all future Olympic games.</a:t>
            </a:r>
            <a:endParaRPr lang="en-US" sz="800" b="1" dirty="0">
              <a:latin typeface="Arial" panose="020B0604020202020204" pitchFamily="34" charset="0"/>
              <a:cs typeface="Arial" panose="020B0604020202020204" pitchFamily="34" charset="0"/>
            </a:endParaRPr>
          </a:p>
        </p:txBody>
      </p:sp>
      <p:sp>
        <p:nvSpPr>
          <p:cNvPr id="19" name="Rounded Rectangle 6">
            <a:extLst>
              <a:ext uri="{FF2B5EF4-FFF2-40B4-BE49-F238E27FC236}">
                <a16:creationId xmlns:a16="http://schemas.microsoft.com/office/drawing/2014/main" id="{438DDC73-1FFC-A840-9837-F70FDFC33007}"/>
              </a:ext>
            </a:extLst>
          </p:cNvPr>
          <p:cNvSpPr/>
          <p:nvPr/>
        </p:nvSpPr>
        <p:spPr>
          <a:xfrm>
            <a:off x="210083" y="7928176"/>
            <a:ext cx="6260579" cy="2086949"/>
          </a:xfrm>
          <a:prstGeom prst="roundRect">
            <a:avLst/>
          </a:prstGeom>
          <a:ln w="38100"/>
        </p:spPr>
        <p:style>
          <a:lnRef idx="2">
            <a:schemeClr val="accent3"/>
          </a:lnRef>
          <a:fillRef idx="1">
            <a:schemeClr val="lt1"/>
          </a:fillRef>
          <a:effectRef idx="0">
            <a:schemeClr val="accent3"/>
          </a:effectRef>
          <a:fontRef idx="minor">
            <a:schemeClr val="dk1"/>
          </a:fontRef>
        </p:style>
        <p:txBody>
          <a:bodyPr rtlCol="1" anchor="t"/>
          <a:lstStyle/>
          <a:p>
            <a:pPr rtl="1">
              <a:defRPr/>
            </a:pPr>
            <a:r>
              <a:rPr lang="en-US" sz="1200" b="1">
                <a:solidFill>
                  <a:prstClr val="black"/>
                </a:solidFill>
                <a:latin typeface="Arial" pitchFamily="34" charset="0"/>
                <a:ea typeface="Tahoma" pitchFamily="34" charset="0"/>
                <a:cs typeface="Arial" pitchFamily="34" charset="0"/>
              </a:rPr>
              <a:t>Technologies and </a:t>
            </a:r>
            <a:r>
              <a:rPr lang="en-US" sz="1200" b="1" dirty="0">
                <a:solidFill>
                  <a:prstClr val="black"/>
                </a:solidFill>
                <a:latin typeface="Arial" pitchFamily="34" charset="0"/>
                <a:ea typeface="Tahoma" pitchFamily="34" charset="0"/>
                <a:cs typeface="Arial" pitchFamily="34" charset="0"/>
              </a:rPr>
              <a:t>Flow</a:t>
            </a:r>
          </a:p>
          <a:p>
            <a:pPr rtl="1">
              <a:defRPr/>
            </a:pPr>
            <a:endParaRPr lang="en-US" sz="1200" b="1" dirty="0">
              <a:solidFill>
                <a:prstClr val="black"/>
              </a:solidFill>
              <a:latin typeface="Arial" pitchFamily="34" charset="0"/>
              <a:ea typeface="Tahoma" pitchFamily="34" charset="0"/>
              <a:cs typeface="Arial" pitchFamily="34" charset="0"/>
            </a:endParaRPr>
          </a:p>
          <a:p>
            <a:pPr rtl="1">
              <a:defRPr/>
            </a:pPr>
            <a:endParaRPr lang="he-IL" sz="1200" b="1" dirty="0">
              <a:solidFill>
                <a:prstClr val="black"/>
              </a:solidFill>
              <a:latin typeface="Arial" pitchFamily="34" charset="0"/>
              <a:ea typeface="Tahoma" pitchFamily="34" charset="0"/>
              <a:cs typeface="Arial" pitchFamily="34" charset="0"/>
            </a:endParaRPr>
          </a:p>
        </p:txBody>
      </p:sp>
      <p:pic>
        <p:nvPicPr>
          <p:cNvPr id="2" name="Picture 1">
            <a:extLst>
              <a:ext uri="{FF2B5EF4-FFF2-40B4-BE49-F238E27FC236}">
                <a16:creationId xmlns:a16="http://schemas.microsoft.com/office/drawing/2014/main" id="{6ACF1144-7DBC-3C40-995D-C400AB5207FD}"/>
              </a:ext>
            </a:extLst>
          </p:cNvPr>
          <p:cNvPicPr>
            <a:picLocks noChangeAspect="1"/>
          </p:cNvPicPr>
          <p:nvPr/>
        </p:nvPicPr>
        <p:blipFill>
          <a:blip r:embed="rId2"/>
          <a:stretch>
            <a:fillRect/>
          </a:stretch>
        </p:blipFill>
        <p:spPr>
          <a:xfrm>
            <a:off x="3863367" y="8641840"/>
            <a:ext cx="746734" cy="746734"/>
          </a:xfrm>
          <a:prstGeom prst="rect">
            <a:avLst/>
          </a:prstGeom>
        </p:spPr>
      </p:pic>
      <p:sp>
        <p:nvSpPr>
          <p:cNvPr id="20" name="Arrow: Down 15">
            <a:extLst>
              <a:ext uri="{FF2B5EF4-FFF2-40B4-BE49-F238E27FC236}">
                <a16:creationId xmlns:a16="http://schemas.microsoft.com/office/drawing/2014/main" id="{A5A3D8D1-4D8B-DD43-B9D8-723C813F9EB8}"/>
              </a:ext>
            </a:extLst>
          </p:cNvPr>
          <p:cNvSpPr/>
          <p:nvPr/>
        </p:nvSpPr>
        <p:spPr>
          <a:xfrm rot="16200000">
            <a:off x="1277674" y="8890586"/>
            <a:ext cx="159163" cy="29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marL="0" algn="l" defTabSz="457200" rtl="0" eaLnBrk="1" latinLnBrk="0" hangingPunct="1"/>
            <a:endParaRPr lang="en-US" sz="490"/>
          </a:p>
        </p:txBody>
      </p:sp>
      <p:pic>
        <p:nvPicPr>
          <p:cNvPr id="4" name="Picture 3">
            <a:extLst>
              <a:ext uri="{FF2B5EF4-FFF2-40B4-BE49-F238E27FC236}">
                <a16:creationId xmlns:a16="http://schemas.microsoft.com/office/drawing/2014/main" id="{48EE3197-6076-6841-A25E-91B28477F89C}"/>
              </a:ext>
            </a:extLst>
          </p:cNvPr>
          <p:cNvPicPr>
            <a:picLocks noChangeAspect="1"/>
          </p:cNvPicPr>
          <p:nvPr/>
        </p:nvPicPr>
        <p:blipFill>
          <a:blip r:embed="rId3"/>
          <a:stretch>
            <a:fillRect/>
          </a:stretch>
        </p:blipFill>
        <p:spPr>
          <a:xfrm>
            <a:off x="317603" y="8641841"/>
            <a:ext cx="755548" cy="755548"/>
          </a:xfrm>
          <a:prstGeom prst="rect">
            <a:avLst/>
          </a:prstGeom>
        </p:spPr>
      </p:pic>
      <p:pic>
        <p:nvPicPr>
          <p:cNvPr id="10" name="Picture 9">
            <a:extLst>
              <a:ext uri="{FF2B5EF4-FFF2-40B4-BE49-F238E27FC236}">
                <a16:creationId xmlns:a16="http://schemas.microsoft.com/office/drawing/2014/main" id="{5CF50653-A710-9A4C-8698-9291A245E466}"/>
              </a:ext>
            </a:extLst>
          </p:cNvPr>
          <p:cNvPicPr>
            <a:picLocks noChangeAspect="1"/>
          </p:cNvPicPr>
          <p:nvPr/>
        </p:nvPicPr>
        <p:blipFill>
          <a:blip r:embed="rId4"/>
          <a:stretch>
            <a:fillRect/>
          </a:stretch>
        </p:blipFill>
        <p:spPr>
          <a:xfrm>
            <a:off x="5216984" y="8685122"/>
            <a:ext cx="711200" cy="711200"/>
          </a:xfrm>
          <a:prstGeom prst="rect">
            <a:avLst/>
          </a:prstGeom>
        </p:spPr>
      </p:pic>
      <p:sp>
        <p:nvSpPr>
          <p:cNvPr id="25" name="Arrow: Down 15">
            <a:extLst>
              <a:ext uri="{FF2B5EF4-FFF2-40B4-BE49-F238E27FC236}">
                <a16:creationId xmlns:a16="http://schemas.microsoft.com/office/drawing/2014/main" id="{79CDE8D4-4228-0A4E-8164-304155DA3B69}"/>
              </a:ext>
            </a:extLst>
          </p:cNvPr>
          <p:cNvSpPr/>
          <p:nvPr/>
        </p:nvSpPr>
        <p:spPr>
          <a:xfrm rot="16200000">
            <a:off x="4814086" y="8888155"/>
            <a:ext cx="198914" cy="2413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marL="0" algn="l" defTabSz="457200" rtl="0" eaLnBrk="1" latinLnBrk="0" hangingPunct="1"/>
            <a:endParaRPr lang="en-US" sz="490"/>
          </a:p>
        </p:txBody>
      </p:sp>
      <p:pic>
        <p:nvPicPr>
          <p:cNvPr id="23" name="Picture 22">
            <a:extLst>
              <a:ext uri="{FF2B5EF4-FFF2-40B4-BE49-F238E27FC236}">
                <a16:creationId xmlns:a16="http://schemas.microsoft.com/office/drawing/2014/main" id="{6ACF1144-7DBC-3C40-995D-C400AB5207FD}"/>
              </a:ext>
            </a:extLst>
          </p:cNvPr>
          <p:cNvPicPr>
            <a:picLocks noChangeAspect="1"/>
          </p:cNvPicPr>
          <p:nvPr/>
        </p:nvPicPr>
        <p:blipFill>
          <a:blip r:embed="rId2"/>
          <a:stretch>
            <a:fillRect/>
          </a:stretch>
        </p:blipFill>
        <p:spPr>
          <a:xfrm>
            <a:off x="3921072" y="15337313"/>
            <a:ext cx="61707" cy="61707"/>
          </a:xfrm>
          <a:prstGeom prst="rect">
            <a:avLst/>
          </a:prstGeom>
        </p:spPr>
      </p:pic>
      <p:pic>
        <p:nvPicPr>
          <p:cNvPr id="24" name="Picture 2" descr="Node.js - Wikipedia"/>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757438" y="8708513"/>
            <a:ext cx="1164275" cy="712148"/>
          </a:xfrm>
          <a:prstGeom prst="rect">
            <a:avLst/>
          </a:prstGeom>
          <a:noFill/>
          <a:extLst>
            <a:ext uri="{909E8E84-426E-40DD-AFC4-6F175D3DCCD1}">
              <a14:hiddenFill xmlns:a14="http://schemas.microsoft.com/office/drawing/2010/main">
                <a:solidFill>
                  <a:srgbClr val="FFFFFF"/>
                </a:solidFill>
              </a14:hiddenFill>
            </a:ext>
          </a:extLst>
        </p:spPr>
      </p:pic>
      <p:sp>
        <p:nvSpPr>
          <p:cNvPr id="27" name="Arrow: Down 15">
            <a:extLst>
              <a:ext uri="{FF2B5EF4-FFF2-40B4-BE49-F238E27FC236}">
                <a16:creationId xmlns:a16="http://schemas.microsoft.com/office/drawing/2014/main" id="{79CDE8D4-4228-0A4E-8164-304155DA3B69}"/>
              </a:ext>
            </a:extLst>
          </p:cNvPr>
          <p:cNvSpPr/>
          <p:nvPr/>
        </p:nvSpPr>
        <p:spPr>
          <a:xfrm rot="16200000">
            <a:off x="3260029" y="8891129"/>
            <a:ext cx="178674" cy="298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marL="0" algn="l" defTabSz="457200" rtl="0" eaLnBrk="1" latinLnBrk="0" hangingPunct="1"/>
            <a:endParaRPr lang="en-US" sz="490"/>
          </a:p>
        </p:txBody>
      </p:sp>
    </p:spTree>
    <p:extLst>
      <p:ext uri="{BB962C8B-B14F-4D97-AF65-F5344CB8AC3E}">
        <p14:creationId xmlns:p14="http://schemas.microsoft.com/office/powerpoint/2010/main" val="15107950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4811</TotalTime>
  <Words>194</Words>
  <Application>Microsoft Macintosh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נופר לוי</cp:lastModifiedBy>
  <cp:revision>19</cp:revision>
  <dcterms:created xsi:type="dcterms:W3CDTF">2020-05-21T09:41:20Z</dcterms:created>
  <dcterms:modified xsi:type="dcterms:W3CDTF">2021-05-15T18:13:43Z</dcterms:modified>
</cp:coreProperties>
</file>