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1"/>
  </p:notesMasterIdLst>
  <p:handoutMasterIdLst>
    <p:handoutMasterId r:id="rId162"/>
  </p:handoutMasterIdLst>
  <p:sldIdLst>
    <p:sldId id="256" r:id="rId2"/>
    <p:sldId id="258" r:id="rId3"/>
    <p:sldId id="259" r:id="rId4"/>
    <p:sldId id="257" r:id="rId5"/>
    <p:sldId id="260" r:id="rId6"/>
    <p:sldId id="261" r:id="rId7"/>
    <p:sldId id="263" r:id="rId8"/>
    <p:sldId id="264" r:id="rId9"/>
    <p:sldId id="266" r:id="rId10"/>
    <p:sldId id="265" r:id="rId11"/>
    <p:sldId id="262" r:id="rId12"/>
    <p:sldId id="268" r:id="rId13"/>
    <p:sldId id="269" r:id="rId14"/>
    <p:sldId id="270" r:id="rId15"/>
    <p:sldId id="271" r:id="rId16"/>
    <p:sldId id="272" r:id="rId17"/>
    <p:sldId id="273" r:id="rId18"/>
    <p:sldId id="274" r:id="rId19"/>
    <p:sldId id="275" r:id="rId20"/>
    <p:sldId id="276" r:id="rId21"/>
    <p:sldId id="384" r:id="rId22"/>
    <p:sldId id="277" r:id="rId23"/>
    <p:sldId id="278" r:id="rId24"/>
    <p:sldId id="279" r:id="rId25"/>
    <p:sldId id="280" r:id="rId26"/>
    <p:sldId id="385" r:id="rId27"/>
    <p:sldId id="386" r:id="rId28"/>
    <p:sldId id="387" r:id="rId29"/>
    <p:sldId id="388" r:id="rId30"/>
    <p:sldId id="283" r:id="rId31"/>
    <p:sldId id="284" r:id="rId32"/>
    <p:sldId id="282" r:id="rId33"/>
    <p:sldId id="286" r:id="rId34"/>
    <p:sldId id="287" r:id="rId35"/>
    <p:sldId id="288" r:id="rId36"/>
    <p:sldId id="289" r:id="rId37"/>
    <p:sldId id="290" r:id="rId38"/>
    <p:sldId id="291" r:id="rId39"/>
    <p:sldId id="392" r:id="rId40"/>
    <p:sldId id="297" r:id="rId41"/>
    <p:sldId id="298" r:id="rId42"/>
    <p:sldId id="389" r:id="rId43"/>
    <p:sldId id="390" r:id="rId44"/>
    <p:sldId id="391" r:id="rId45"/>
    <p:sldId id="393" r:id="rId46"/>
    <p:sldId id="394" r:id="rId47"/>
    <p:sldId id="403" r:id="rId48"/>
    <p:sldId id="300" r:id="rId49"/>
    <p:sldId id="301" r:id="rId50"/>
    <p:sldId id="303" r:id="rId51"/>
    <p:sldId id="304" r:id="rId52"/>
    <p:sldId id="395" r:id="rId53"/>
    <p:sldId id="404" r:id="rId54"/>
    <p:sldId id="399" r:id="rId55"/>
    <p:sldId id="400" r:id="rId56"/>
    <p:sldId id="401" r:id="rId57"/>
    <p:sldId id="402" r:id="rId58"/>
    <p:sldId id="396" r:id="rId59"/>
    <p:sldId id="397" r:id="rId60"/>
    <p:sldId id="398" r:id="rId61"/>
    <p:sldId id="406" r:id="rId62"/>
    <p:sldId id="407" r:id="rId63"/>
    <p:sldId id="408" r:id="rId64"/>
    <p:sldId id="423" r:id="rId65"/>
    <p:sldId id="409" r:id="rId66"/>
    <p:sldId id="410" r:id="rId67"/>
    <p:sldId id="413" r:id="rId68"/>
    <p:sldId id="411" r:id="rId69"/>
    <p:sldId id="412" r:id="rId70"/>
    <p:sldId id="414" r:id="rId71"/>
    <p:sldId id="415" r:id="rId72"/>
    <p:sldId id="416" r:id="rId73"/>
    <p:sldId id="417" r:id="rId74"/>
    <p:sldId id="418" r:id="rId75"/>
    <p:sldId id="419" r:id="rId76"/>
    <p:sldId id="420" r:id="rId77"/>
    <p:sldId id="421" r:id="rId78"/>
    <p:sldId id="405" r:id="rId79"/>
    <p:sldId id="424" r:id="rId80"/>
    <p:sldId id="425" r:id="rId81"/>
    <p:sldId id="426" r:id="rId82"/>
    <p:sldId id="427" r:id="rId83"/>
    <p:sldId id="428" r:id="rId84"/>
    <p:sldId id="429" r:id="rId85"/>
    <p:sldId id="430" r:id="rId86"/>
    <p:sldId id="431" r:id="rId87"/>
    <p:sldId id="432" r:id="rId88"/>
    <p:sldId id="433" r:id="rId89"/>
    <p:sldId id="434" r:id="rId90"/>
    <p:sldId id="435" r:id="rId91"/>
    <p:sldId id="436" r:id="rId92"/>
    <p:sldId id="437" r:id="rId93"/>
    <p:sldId id="438" r:id="rId94"/>
    <p:sldId id="439" r:id="rId95"/>
    <p:sldId id="440" r:id="rId96"/>
    <p:sldId id="441" r:id="rId97"/>
    <p:sldId id="442" r:id="rId98"/>
    <p:sldId id="443" r:id="rId99"/>
    <p:sldId id="444" r:id="rId100"/>
    <p:sldId id="445" r:id="rId101"/>
    <p:sldId id="446" r:id="rId102"/>
    <p:sldId id="447" r:id="rId103"/>
    <p:sldId id="448" r:id="rId104"/>
    <p:sldId id="449" r:id="rId105"/>
    <p:sldId id="450" r:id="rId106"/>
    <p:sldId id="451" r:id="rId107"/>
    <p:sldId id="452" r:id="rId108"/>
    <p:sldId id="453" r:id="rId109"/>
    <p:sldId id="454" r:id="rId110"/>
    <p:sldId id="455" r:id="rId111"/>
    <p:sldId id="456" r:id="rId112"/>
    <p:sldId id="457" r:id="rId113"/>
    <p:sldId id="458" r:id="rId114"/>
    <p:sldId id="459" r:id="rId115"/>
    <p:sldId id="460" r:id="rId116"/>
    <p:sldId id="461" r:id="rId117"/>
    <p:sldId id="462" r:id="rId118"/>
    <p:sldId id="463" r:id="rId119"/>
    <p:sldId id="464" r:id="rId120"/>
    <p:sldId id="465" r:id="rId121"/>
    <p:sldId id="466" r:id="rId122"/>
    <p:sldId id="467" r:id="rId123"/>
    <p:sldId id="468" r:id="rId124"/>
    <p:sldId id="469" r:id="rId125"/>
    <p:sldId id="470" r:id="rId126"/>
    <p:sldId id="471" r:id="rId127"/>
    <p:sldId id="472" r:id="rId128"/>
    <p:sldId id="473" r:id="rId129"/>
    <p:sldId id="474" r:id="rId130"/>
    <p:sldId id="475" r:id="rId131"/>
    <p:sldId id="476" r:id="rId132"/>
    <p:sldId id="477" r:id="rId133"/>
    <p:sldId id="478" r:id="rId134"/>
    <p:sldId id="479" r:id="rId135"/>
    <p:sldId id="480" r:id="rId136"/>
    <p:sldId id="305" r:id="rId137"/>
    <p:sldId id="314" r:id="rId138"/>
    <p:sldId id="315" r:id="rId139"/>
    <p:sldId id="316" r:id="rId140"/>
    <p:sldId id="481" r:id="rId141"/>
    <p:sldId id="482" r:id="rId142"/>
    <p:sldId id="483" r:id="rId143"/>
    <p:sldId id="484" r:id="rId144"/>
    <p:sldId id="485" r:id="rId145"/>
    <p:sldId id="486" r:id="rId146"/>
    <p:sldId id="487" r:id="rId147"/>
    <p:sldId id="488" r:id="rId148"/>
    <p:sldId id="489" r:id="rId149"/>
    <p:sldId id="490" r:id="rId150"/>
    <p:sldId id="491" r:id="rId151"/>
    <p:sldId id="492" r:id="rId152"/>
    <p:sldId id="493" r:id="rId153"/>
    <p:sldId id="494" r:id="rId154"/>
    <p:sldId id="495" r:id="rId155"/>
    <p:sldId id="496" r:id="rId156"/>
    <p:sldId id="497" r:id="rId157"/>
    <p:sldId id="498" r:id="rId158"/>
    <p:sldId id="499" r:id="rId159"/>
    <p:sldId id="500" r:id="rId16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4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312ADF5C-01C7-4F27-8439-565A75DC71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3C2CB971-7BD1-4204-ABE2-EF75A13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4C9B4B-4F2A-4E04-89EE-C90CD85B7646}" type="datetimeFigureOut">
              <a:rPr lang="ru-RU" smtClean="0"/>
              <a:t>12.04.2023</a:t>
            </a:fld>
            <a:endParaRPr lang="ru-RU"/>
          </a:p>
        </p:txBody>
      </p:sp>
      <p:sp>
        <p:nvSpPr>
          <p:cNvPr id="4" name="Нижний колонтитул 3">
            <a:extLst>
              <a:ext uri="{FF2B5EF4-FFF2-40B4-BE49-F238E27FC236}">
                <a16:creationId xmlns:a16="http://schemas.microsoft.com/office/drawing/2014/main" id="{395584E7-F1BF-411D-92C2-D31E6858E6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D0B4A92B-6844-4446-BBB7-11C8CFA793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CF0842-C967-4497-A77B-815A12058A2F}" type="slidenum">
              <a:rPr lang="ru-RU" smtClean="0"/>
              <a:t>‹#›</a:t>
            </a:fld>
            <a:endParaRPr lang="ru-RU"/>
          </a:p>
        </p:txBody>
      </p:sp>
    </p:spTree>
    <p:extLst>
      <p:ext uri="{BB962C8B-B14F-4D97-AF65-F5344CB8AC3E}">
        <p14:creationId xmlns:p14="http://schemas.microsoft.com/office/powerpoint/2010/main" val="1875089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25CCC-9F96-425C-8280-122AA8073425}" type="datetimeFigureOut">
              <a:rPr lang="ru-RU" smtClean="0"/>
              <a:t>12.04.2023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AD795-7E47-4A54-A540-8301FBECDF09}" type="slidenum">
              <a:rPr lang="ru-RU" smtClean="0"/>
              <a:t>‹#›</a:t>
            </a:fld>
            <a:endParaRPr lang="ru-RU"/>
          </a:p>
        </p:txBody>
      </p:sp>
    </p:spTree>
    <p:extLst>
      <p:ext uri="{BB962C8B-B14F-4D97-AF65-F5344CB8AC3E}">
        <p14:creationId xmlns:p14="http://schemas.microsoft.com/office/powerpoint/2010/main" val="404943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C0E738A-E44B-4053-BCDC-8A98D1941641}" type="slidenum">
              <a:rPr lang="ru-RU" smtClean="0"/>
              <a:t>59</a:t>
            </a:fld>
            <a:endParaRPr lang="ru-RU"/>
          </a:p>
        </p:txBody>
      </p:sp>
    </p:spTree>
    <p:extLst>
      <p:ext uri="{BB962C8B-B14F-4D97-AF65-F5344CB8AC3E}">
        <p14:creationId xmlns:p14="http://schemas.microsoft.com/office/powerpoint/2010/main" val="298561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30" name="Date Placeholder 29"/>
          <p:cNvSpPr>
            <a:spLocks noGrp="1"/>
          </p:cNvSpPr>
          <p:nvPr>
            <p:ph type="dt" sz="half" idx="10"/>
          </p:nvPr>
        </p:nvSpPr>
        <p:spPr/>
        <p:txBody>
          <a:bodyPr/>
          <a:lstStyle/>
          <a:p>
            <a:fld id="{BE8263B9-F3DC-4907-BBFE-6565847EBF50}" type="datetimeFigureOut">
              <a:rPr lang="ru-RU" smtClean="0"/>
              <a:t>12.04.2023</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21431735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E8263B9-F3DC-4907-BBFE-6565847EBF50}" type="datetimeFigureOut">
              <a:rPr lang="ru-RU" smtClean="0"/>
              <a:t>12.04.2023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360111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ru-RU"/>
              <a:t>Образец заголовка</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E8263B9-F3DC-4907-BBFE-6565847EBF50}" type="datetimeFigureOut">
              <a:rPr lang="ru-RU" smtClean="0"/>
              <a:t>12.04.2023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197309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E8263B9-F3DC-4907-BBFE-6565847EBF50}" type="datetimeFigureOut">
              <a:rPr lang="ru-RU" smtClean="0"/>
              <a:t>12.04.2023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77890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Date Placeholder 3"/>
          <p:cNvSpPr>
            <a:spLocks noGrp="1"/>
          </p:cNvSpPr>
          <p:nvPr>
            <p:ph type="dt" sz="half" idx="10"/>
          </p:nvPr>
        </p:nvSpPr>
        <p:spPr/>
        <p:txBody>
          <a:bodyPr/>
          <a:lstStyle/>
          <a:p>
            <a:fld id="{BE8263B9-F3DC-4907-BBFE-6565847EBF50}" type="datetimeFigureOut">
              <a:rPr lang="ru-RU" smtClean="0"/>
              <a:t>12.04.2023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39065621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ru-RU"/>
              <a:t>Образец заголовка</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E8263B9-F3DC-4907-BBFE-6565847EBF50}" type="datetimeFigureOut">
              <a:rPr lang="ru-RU" smtClean="0"/>
              <a:t>12.04.2023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89034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Date Placeholder 6"/>
          <p:cNvSpPr>
            <a:spLocks noGrp="1"/>
          </p:cNvSpPr>
          <p:nvPr>
            <p:ph type="dt" sz="half" idx="10"/>
          </p:nvPr>
        </p:nvSpPr>
        <p:spPr/>
        <p:txBody>
          <a:bodyPr/>
          <a:lstStyle/>
          <a:p>
            <a:fld id="{BE8263B9-F3DC-4907-BBFE-6565847EBF50}" type="datetimeFigureOut">
              <a:rPr lang="ru-RU" smtClean="0"/>
              <a:t>12.04.2023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174024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Date Placeholder 2"/>
          <p:cNvSpPr>
            <a:spLocks noGrp="1"/>
          </p:cNvSpPr>
          <p:nvPr>
            <p:ph type="dt" sz="half" idx="10"/>
          </p:nvPr>
        </p:nvSpPr>
        <p:spPr/>
        <p:txBody>
          <a:bodyPr/>
          <a:lstStyle/>
          <a:p>
            <a:fld id="{BE8263B9-F3DC-4907-BBFE-6565847EBF50}" type="datetimeFigureOut">
              <a:rPr lang="ru-RU" smtClean="0"/>
              <a:t>12.04.2023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332261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263B9-F3DC-4907-BBFE-6565847EBF50}" type="datetimeFigureOut">
              <a:rPr lang="ru-RU" smtClean="0"/>
              <a:t>12.04.2023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165010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a:t>Образец текста</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E8263B9-F3DC-4907-BBFE-6565847EBF50}" type="datetimeFigureOut">
              <a:rPr lang="ru-RU" smtClean="0"/>
              <a:t>12.04.2023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6C6FF6C-1505-424D-B392-2BCFFA9ED815}" type="slidenum">
              <a:rPr lang="ru-RU" smtClean="0"/>
              <a:t>‹#›</a:t>
            </a:fld>
            <a:endParaRPr lang="ru-RU"/>
          </a:p>
        </p:txBody>
      </p:sp>
    </p:spTree>
    <p:extLst>
      <p:ext uri="{BB962C8B-B14F-4D97-AF65-F5344CB8AC3E}">
        <p14:creationId xmlns:p14="http://schemas.microsoft.com/office/powerpoint/2010/main" val="129027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ru-RU"/>
              <a:t>Образец заголовка</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5" name="Date Placeholder 4"/>
          <p:cNvSpPr>
            <a:spLocks noGrp="1"/>
          </p:cNvSpPr>
          <p:nvPr>
            <p:ph type="dt" sz="half" idx="10"/>
          </p:nvPr>
        </p:nvSpPr>
        <p:spPr/>
        <p:txBody>
          <a:bodyPr/>
          <a:lstStyle/>
          <a:p>
            <a:fld id="{BE8263B9-F3DC-4907-BBFE-6565847EBF50}" type="datetimeFigureOut">
              <a:rPr lang="ru-RU" smtClean="0"/>
              <a:t>12.04.2023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69600" y="6356351"/>
            <a:ext cx="812800" cy="365125"/>
          </a:xfrm>
        </p:spPr>
        <p:txBody>
          <a:bodyPr/>
          <a:lstStyle/>
          <a:p>
            <a:fld id="{A6C6FF6C-1505-424D-B392-2BCFFA9ED815}" type="slidenum">
              <a:rPr lang="ru-RU" smtClean="0"/>
              <a:t>‹#›</a:t>
            </a:fld>
            <a:endParaRPr lang="ru-RU"/>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a:t>Вставка рисунка</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421271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ru-RU"/>
              <a:t>Образец заголовка</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E8263B9-F3DC-4907-BBFE-6565847EBF50}" type="datetimeFigureOut">
              <a:rPr lang="ru-RU" smtClean="0"/>
              <a:t>12.04.2023</a:t>
            </a:fld>
            <a:endParaRPr lang="ru-RU"/>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C6FF6C-1505-424D-B392-2BCFFA9ED815}" type="slidenum">
              <a:rPr lang="ru-RU" smtClean="0"/>
              <a:t>‹#›</a:t>
            </a:fld>
            <a:endParaRPr lang="ru-RU"/>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extLst>
      <p:ext uri="{BB962C8B-B14F-4D97-AF65-F5344CB8AC3E}">
        <p14:creationId xmlns:p14="http://schemas.microsoft.com/office/powerpoint/2010/main" val="621725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learn.javascript.ru/array-method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s://www.youtube.com/watch?v=DuWyc76lYC4" TargetMode="External"/><Relationship Id="rId2" Type="http://schemas.openxmlformats.org/officeDocument/2006/relationships/hyperlink" Target="https://learn.javascript.ru/browser-environment"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learn.javascript.ru/css-selectors?ysclid=lew7on572r5090675"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s://learn.javascript.ru/basic-dom-node-properties"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8" Type="http://schemas.openxmlformats.org/officeDocument/2006/relationships/hyperlink" Target="https://www.youtube.com/watch?v=zs1r8yafTE8&amp;t=2146s" TargetMode="External"/><Relationship Id="rId3" Type="http://schemas.openxmlformats.org/officeDocument/2006/relationships/hyperlink" Target="https://www.youtube.com/watch?v=7HPsdVQhpRw&amp;t=544s" TargetMode="External"/><Relationship Id="rId7" Type="http://schemas.openxmlformats.org/officeDocument/2006/relationships/hyperlink" Target="https://www.youtube.com/watch?v=xUnncp3lRBw&amp;t=382s" TargetMode="External"/><Relationship Id="rId2" Type="http://schemas.openxmlformats.org/officeDocument/2006/relationships/hyperlink" Target="https://www.youtube.com/watch?v=UsLpqTXd5vs" TargetMode="External"/><Relationship Id="rId1" Type="http://schemas.openxmlformats.org/officeDocument/2006/relationships/slideLayout" Target="../slideLayouts/slideLayout2.xml"/><Relationship Id="rId6" Type="http://schemas.openxmlformats.org/officeDocument/2006/relationships/hyperlink" Target="https://www.youtube.com/watch?v=flItyHiDm7E" TargetMode="External"/><Relationship Id="rId5" Type="http://schemas.openxmlformats.org/officeDocument/2006/relationships/hyperlink" Target="https://www.youtube.com/watch?v=5Bh6-xl9FMM" TargetMode="External"/><Relationship Id="rId4" Type="http://schemas.openxmlformats.org/officeDocument/2006/relationships/hyperlink" Target="https://www.youtube.com/watch?v=nlOmgBHnLqQ" TargetMode="External"/></Relationships>
</file>

<file path=ppt/slides/_rels/slide158.xml.rels><?xml version="1.0" encoding="UTF-8" standalone="yes"?>
<Relationships xmlns="http://schemas.openxmlformats.org/package/2006/relationships"><Relationship Id="rId8" Type="http://schemas.openxmlformats.org/officeDocument/2006/relationships/hyperlink" Target="https://www.youtube.com/watch?v=uyBCzC7TIZg" TargetMode="External"/><Relationship Id="rId3" Type="http://schemas.openxmlformats.org/officeDocument/2006/relationships/hyperlink" Target="https://www.youtube.com/watch?v=zOE8VxgMZ2M" TargetMode="External"/><Relationship Id="rId7" Type="http://schemas.openxmlformats.org/officeDocument/2006/relationships/hyperlink" Target="https://www.youtube.com/watch?v=neYjdM3D_S8" TargetMode="External"/><Relationship Id="rId2" Type="http://schemas.openxmlformats.org/officeDocument/2006/relationships/hyperlink" Target="https://www.youtube.com/watch?v=gz1v1KenZWk" TargetMode="External"/><Relationship Id="rId1" Type="http://schemas.openxmlformats.org/officeDocument/2006/relationships/slideLayout" Target="../slideLayouts/slideLayout2.xml"/><Relationship Id="rId6" Type="http://schemas.openxmlformats.org/officeDocument/2006/relationships/hyperlink" Target="https://www.youtube.com/watch?v=kmM6mqvnxcs" TargetMode="External"/><Relationship Id="rId5" Type="http://schemas.openxmlformats.org/officeDocument/2006/relationships/hyperlink" Target="https://www.youtube.com/watch?v=8h-pX6MPPi4" TargetMode="External"/><Relationship Id="rId4" Type="http://schemas.openxmlformats.org/officeDocument/2006/relationships/hyperlink" Target="https://www.youtube.com/watch?v=4qnWreynXLU" TargetMode="External"/></Relationships>
</file>

<file path=ppt/slides/_rels/slide159.xml.rels><?xml version="1.0" encoding="UTF-8" standalone="yes"?>
<Relationships xmlns="http://schemas.openxmlformats.org/package/2006/relationships"><Relationship Id="rId3" Type="http://schemas.openxmlformats.org/officeDocument/2006/relationships/hyperlink" Target="https://www.youtube.com/watch?v=qoO1ZNi1LyI" TargetMode="External"/><Relationship Id="rId2" Type="http://schemas.openxmlformats.org/officeDocument/2006/relationships/hyperlink" Target="https://www.youtube.com/watch?v=f_4kJ_Vu7fo" TargetMode="External"/><Relationship Id="rId1" Type="http://schemas.openxmlformats.org/officeDocument/2006/relationships/slideLayout" Target="../slideLayouts/slideLayout2.xml"/><Relationship Id="rId4" Type="http://schemas.openxmlformats.org/officeDocument/2006/relationships/hyperlink" Target="https://www.youtube.com/watch?v=LcHXs4352P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jeanhelfenstein.com/" TargetMode="External"/><Relationship Id="rId2" Type="http://schemas.openxmlformats.org/officeDocument/2006/relationships/hyperlink" Target="http://www.mapstd.com/" TargetMode="External"/><Relationship Id="rId1" Type="http://schemas.openxmlformats.org/officeDocument/2006/relationships/slideLayout" Target="../slideLayouts/slideLayout2.xml"/><Relationship Id="rId5" Type="http://schemas.openxmlformats.org/officeDocument/2006/relationships/hyperlink" Target="https://vc.ru/flood/5575-js-examples" TargetMode="External"/><Relationship Id="rId4" Type="http://schemas.openxmlformats.org/officeDocument/2006/relationships/hyperlink" Target="http://www.narrowdesign.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JavaScript	</a:t>
            </a:r>
            <a:endParaRPr lang="ru-RU" dirty="0"/>
          </a:p>
        </p:txBody>
      </p:sp>
      <p:sp>
        <p:nvSpPr>
          <p:cNvPr id="3" name="Подзаголовок 2"/>
          <p:cNvSpPr>
            <a:spLocks noGrp="1"/>
          </p:cNvSpPr>
          <p:nvPr>
            <p:ph type="subTitle" idx="1"/>
          </p:nvPr>
        </p:nvSpPr>
        <p:spPr/>
        <p:txBody>
          <a:bodyPr/>
          <a:lstStyle/>
          <a:p>
            <a:r>
              <a:rPr lang="en-US" dirty="0"/>
              <a:t>WEB-</a:t>
            </a:r>
            <a:r>
              <a:rPr lang="ru-RU" dirty="0"/>
              <a:t>программирование</a:t>
            </a:r>
          </a:p>
        </p:txBody>
      </p:sp>
    </p:spTree>
    <p:extLst>
      <p:ext uri="{BB962C8B-B14F-4D97-AF65-F5344CB8AC3E}">
        <p14:creationId xmlns:p14="http://schemas.microsoft.com/office/powerpoint/2010/main" val="401723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Вывод </a:t>
            </a:r>
          </a:p>
        </p:txBody>
      </p:sp>
      <p:sp>
        <p:nvSpPr>
          <p:cNvPr id="3" name="Объект 2"/>
          <p:cNvSpPr>
            <a:spLocks noGrp="1"/>
          </p:cNvSpPr>
          <p:nvPr>
            <p:ph idx="1"/>
          </p:nvPr>
        </p:nvSpPr>
        <p:spPr>
          <a:xfrm>
            <a:off x="1703512" y="1935480"/>
            <a:ext cx="8856984" cy="4389120"/>
          </a:xfrm>
        </p:spPr>
        <p:txBody>
          <a:bodyPr>
            <a:normAutofit/>
          </a:bodyPr>
          <a:lstStyle/>
          <a:p>
            <a:r>
              <a:rPr lang="en-US" sz="3600" b="1" dirty="0">
                <a:solidFill>
                  <a:srgbClr val="FF0000"/>
                </a:solidFill>
              </a:rPr>
              <a:t>console.log(</a:t>
            </a:r>
            <a:r>
              <a:rPr lang="ru-RU" sz="3600" b="1" dirty="0">
                <a:solidFill>
                  <a:srgbClr val="FF0000"/>
                </a:solidFill>
              </a:rPr>
              <a:t>…</a:t>
            </a:r>
            <a:r>
              <a:rPr lang="en-US" sz="3600" b="1" dirty="0">
                <a:solidFill>
                  <a:srgbClr val="FF0000"/>
                </a:solidFill>
              </a:rPr>
              <a:t>)</a:t>
            </a:r>
            <a:r>
              <a:rPr lang="ru-RU" sz="3600" b="1" dirty="0">
                <a:solidFill>
                  <a:srgbClr val="FF0000"/>
                </a:solidFill>
              </a:rPr>
              <a:t> </a:t>
            </a:r>
            <a:r>
              <a:rPr lang="ru-RU" sz="3600" b="1" dirty="0"/>
              <a:t>– вывод в КОНСОЛЬ</a:t>
            </a:r>
          </a:p>
          <a:p>
            <a:endParaRPr lang="en-US" sz="3600" b="1" dirty="0"/>
          </a:p>
          <a:p>
            <a:r>
              <a:rPr lang="en-US" sz="3600" b="1" dirty="0">
                <a:solidFill>
                  <a:srgbClr val="FF0000"/>
                </a:solidFill>
              </a:rPr>
              <a:t>alert(</a:t>
            </a:r>
            <a:r>
              <a:rPr lang="ru-RU" sz="3600" b="1" dirty="0">
                <a:solidFill>
                  <a:srgbClr val="FF0000"/>
                </a:solidFill>
              </a:rPr>
              <a:t>…</a:t>
            </a:r>
            <a:r>
              <a:rPr lang="en-US" sz="3600" b="1" dirty="0">
                <a:solidFill>
                  <a:srgbClr val="FF0000"/>
                </a:solidFill>
              </a:rPr>
              <a:t>)</a:t>
            </a:r>
            <a:r>
              <a:rPr lang="ru-RU" sz="3600" b="1" dirty="0">
                <a:solidFill>
                  <a:srgbClr val="FF0000"/>
                </a:solidFill>
              </a:rPr>
              <a:t>  </a:t>
            </a:r>
            <a:r>
              <a:rPr lang="ru-RU" sz="3600" b="1" dirty="0"/>
              <a:t>- вывод сообщения</a:t>
            </a:r>
          </a:p>
          <a:p>
            <a:endParaRPr lang="ru-RU" sz="3600" b="1" dirty="0"/>
          </a:p>
          <a:p>
            <a:r>
              <a:rPr lang="en-US" sz="3600" b="1" dirty="0" err="1">
                <a:solidFill>
                  <a:srgbClr val="FF0000"/>
                </a:solidFill>
              </a:rPr>
              <a:t>document.write</a:t>
            </a:r>
            <a:r>
              <a:rPr lang="ru-RU" sz="3600" b="1" dirty="0">
                <a:solidFill>
                  <a:srgbClr val="FF0000"/>
                </a:solidFill>
              </a:rPr>
              <a:t> (…) </a:t>
            </a:r>
            <a:r>
              <a:rPr lang="ru-RU" sz="3600" b="1" dirty="0"/>
              <a:t>– вывод в 							</a:t>
            </a:r>
            <a:r>
              <a:rPr lang="en-US" sz="3600" b="1" dirty="0"/>
              <a:t>HTML </a:t>
            </a:r>
            <a:r>
              <a:rPr lang="ru-RU" sz="3600" b="1" dirty="0"/>
              <a:t>документ</a:t>
            </a:r>
          </a:p>
        </p:txBody>
      </p:sp>
    </p:spTree>
    <p:extLst>
      <p:ext uri="{BB962C8B-B14F-4D97-AF65-F5344CB8AC3E}">
        <p14:creationId xmlns:p14="http://schemas.microsoft.com/office/powerpoint/2010/main" val="2856966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38C4F7-0D8B-4BAE-9664-A63A1E54C99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B7D55C7-BF44-4E1F-8389-97C1FC195838}"/>
              </a:ext>
            </a:extLst>
          </p:cNvPr>
          <p:cNvSpPr>
            <a:spLocks noGrp="1"/>
          </p:cNvSpPr>
          <p:nvPr>
            <p:ph idx="1"/>
          </p:nvPr>
        </p:nvSpPr>
        <p:spPr/>
        <p:txBody>
          <a:bodyPr/>
          <a:lstStyle/>
          <a:p>
            <a:r>
              <a:rPr lang="ru-RU" dirty="0"/>
              <a:t>Напишите функцию </a:t>
            </a:r>
            <a:r>
              <a:rPr lang="ru-RU" dirty="0" err="1"/>
              <a:t>sumInput</a:t>
            </a:r>
            <a:r>
              <a:rPr lang="ru-RU" dirty="0"/>
              <a:t>(), которая:      Просит пользователя ввести значения, используя </a:t>
            </a:r>
            <a:r>
              <a:rPr lang="ru-RU" dirty="0" err="1"/>
              <a:t>prompt</a:t>
            </a:r>
            <a:r>
              <a:rPr lang="ru-RU" dirty="0"/>
              <a:t> и сохраняет их в массив.     Заканчивает запрашивать значения, когда пользователь введёт не числовое значение, пустую строку или нажмёт «Отмена».     Подсчитывает и возвращает сумму элементов массива.  P.S. Ноль 0 – считается числом, не останавливайте ввод значений при вводе «0».</a:t>
            </a:r>
          </a:p>
        </p:txBody>
      </p:sp>
    </p:spTree>
    <p:extLst>
      <p:ext uri="{BB962C8B-B14F-4D97-AF65-F5344CB8AC3E}">
        <p14:creationId xmlns:p14="http://schemas.microsoft.com/office/powerpoint/2010/main" val="39645176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CAD2EE-28FD-4DBE-9629-CD2D2F4F7D5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201A8FE-F089-416B-A489-351AE32D9475}"/>
              </a:ext>
            </a:extLst>
          </p:cNvPr>
          <p:cNvSpPr>
            <a:spLocks noGrp="1"/>
          </p:cNvSpPr>
          <p:nvPr>
            <p:ph idx="1"/>
          </p:nvPr>
        </p:nvSpPr>
        <p:spPr/>
        <p:txBody>
          <a:bodyPr/>
          <a:lstStyle/>
          <a:p>
            <a:r>
              <a:rPr lang="ru-RU" dirty="0"/>
              <a:t>Остальные методы вы можете посмотреть на этом сайте </a:t>
            </a:r>
            <a:r>
              <a:rPr lang="en-US" dirty="0">
                <a:hlinkClick r:id="rId2"/>
              </a:rPr>
              <a:t>https://learn.javascript.ru/array-methods</a:t>
            </a:r>
            <a:endParaRPr lang="ru-RU" dirty="0"/>
          </a:p>
          <a:p>
            <a:endParaRPr lang="ru-RU" dirty="0"/>
          </a:p>
        </p:txBody>
      </p:sp>
    </p:spTree>
    <p:extLst>
      <p:ext uri="{BB962C8B-B14F-4D97-AF65-F5344CB8AC3E}">
        <p14:creationId xmlns:p14="http://schemas.microsoft.com/office/powerpoint/2010/main" val="3474922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7422C7-634B-47A8-86A1-C655F1705E8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1D4DAF8-1BCA-4B5A-826F-CDB487416459}"/>
              </a:ext>
            </a:extLst>
          </p:cNvPr>
          <p:cNvSpPr>
            <a:spLocks noGrp="1"/>
          </p:cNvSpPr>
          <p:nvPr>
            <p:ph idx="1"/>
          </p:nvPr>
        </p:nvSpPr>
        <p:spPr/>
        <p:txBody>
          <a:bodyPr/>
          <a:lstStyle/>
          <a:p>
            <a:r>
              <a:rPr lang="ru-RU" dirty="0"/>
              <a:t>Напишите функцию </a:t>
            </a:r>
            <a:r>
              <a:rPr lang="ru-RU" dirty="0" err="1"/>
              <a:t>camelize</a:t>
            </a:r>
            <a:r>
              <a:rPr lang="ru-RU" dirty="0"/>
              <a:t>(</a:t>
            </a:r>
            <a:r>
              <a:rPr lang="ru-RU" dirty="0" err="1"/>
              <a:t>str</a:t>
            </a:r>
            <a:r>
              <a:rPr lang="ru-RU" dirty="0"/>
              <a:t>), которая преобразует строки вида «</a:t>
            </a:r>
            <a:r>
              <a:rPr lang="ru-RU" dirty="0" err="1"/>
              <a:t>my-short-string</a:t>
            </a:r>
            <a:r>
              <a:rPr lang="ru-RU" dirty="0"/>
              <a:t>» в «</a:t>
            </a:r>
            <a:r>
              <a:rPr lang="ru-RU" dirty="0" err="1"/>
              <a:t>myShortString</a:t>
            </a:r>
            <a:r>
              <a:rPr lang="ru-RU" dirty="0"/>
              <a:t>».  То есть дефисы удаляются, а все слова после них получают заглавную букву.</a:t>
            </a:r>
          </a:p>
        </p:txBody>
      </p:sp>
      <p:pic>
        <p:nvPicPr>
          <p:cNvPr id="5" name="Рисунок 4">
            <a:extLst>
              <a:ext uri="{FF2B5EF4-FFF2-40B4-BE49-F238E27FC236}">
                <a16:creationId xmlns:a16="http://schemas.microsoft.com/office/drawing/2014/main" id="{A0F1C97B-DF69-48D2-9C7D-7B3DF46181DE}"/>
              </a:ext>
            </a:extLst>
          </p:cNvPr>
          <p:cNvPicPr>
            <a:picLocks noChangeAspect="1"/>
          </p:cNvPicPr>
          <p:nvPr/>
        </p:nvPicPr>
        <p:blipFill>
          <a:blip r:embed="rId2"/>
          <a:stretch>
            <a:fillRect/>
          </a:stretch>
        </p:blipFill>
        <p:spPr>
          <a:xfrm>
            <a:off x="1961736" y="3789041"/>
            <a:ext cx="8447864" cy="1321065"/>
          </a:xfrm>
          <a:prstGeom prst="rect">
            <a:avLst/>
          </a:prstGeom>
        </p:spPr>
      </p:pic>
    </p:spTree>
    <p:extLst>
      <p:ext uri="{BB962C8B-B14F-4D97-AF65-F5344CB8AC3E}">
        <p14:creationId xmlns:p14="http://schemas.microsoft.com/office/powerpoint/2010/main" val="25496341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449DC7-E509-4F91-AEB0-A9F795500C2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B4E120C-F9A8-4669-929E-0F1B8034383D}"/>
              </a:ext>
            </a:extLst>
          </p:cNvPr>
          <p:cNvSpPr>
            <a:spLocks noGrp="1"/>
          </p:cNvSpPr>
          <p:nvPr>
            <p:ph idx="1"/>
          </p:nvPr>
        </p:nvSpPr>
        <p:spPr>
          <a:xfrm>
            <a:off x="1981200" y="1926164"/>
            <a:ext cx="8229600" cy="4389120"/>
          </a:xfrm>
        </p:spPr>
        <p:txBody>
          <a:bodyPr/>
          <a:lstStyle/>
          <a:p>
            <a:r>
              <a:rPr lang="ru-RU" dirty="0"/>
              <a:t>Напишите функцию </a:t>
            </a:r>
            <a:r>
              <a:rPr lang="ru-RU" dirty="0" err="1"/>
              <a:t>filterRange</a:t>
            </a:r>
            <a:r>
              <a:rPr lang="ru-RU" dirty="0"/>
              <a:t>(</a:t>
            </a:r>
            <a:r>
              <a:rPr lang="ru-RU" dirty="0" err="1"/>
              <a:t>arr</a:t>
            </a:r>
            <a:r>
              <a:rPr lang="ru-RU" dirty="0"/>
              <a:t>, a, b), которая принимает массив </a:t>
            </a:r>
            <a:r>
              <a:rPr lang="ru-RU" dirty="0" err="1"/>
              <a:t>arr</a:t>
            </a:r>
            <a:r>
              <a:rPr lang="ru-RU" dirty="0"/>
              <a:t>, ищет элементы со значениями больше или равными a и меньше или равными b и возвращает результат в виде массива.  Функция должна возвращать новый массив и не изменять исходный.</a:t>
            </a:r>
          </a:p>
        </p:txBody>
      </p:sp>
      <p:pic>
        <p:nvPicPr>
          <p:cNvPr id="5" name="Рисунок 4">
            <a:extLst>
              <a:ext uri="{FF2B5EF4-FFF2-40B4-BE49-F238E27FC236}">
                <a16:creationId xmlns:a16="http://schemas.microsoft.com/office/drawing/2014/main" id="{FC6287B4-949D-46FA-B022-9F20FB799F08}"/>
              </a:ext>
            </a:extLst>
          </p:cNvPr>
          <p:cNvPicPr>
            <a:picLocks noChangeAspect="1"/>
          </p:cNvPicPr>
          <p:nvPr/>
        </p:nvPicPr>
        <p:blipFill>
          <a:blip r:embed="rId2"/>
          <a:stretch>
            <a:fillRect/>
          </a:stretch>
        </p:blipFill>
        <p:spPr>
          <a:xfrm>
            <a:off x="2279576" y="4653136"/>
            <a:ext cx="4320480" cy="1619476"/>
          </a:xfrm>
          <a:prstGeom prst="rect">
            <a:avLst/>
          </a:prstGeom>
        </p:spPr>
      </p:pic>
    </p:spTree>
    <p:extLst>
      <p:ext uri="{BB962C8B-B14F-4D97-AF65-F5344CB8AC3E}">
        <p14:creationId xmlns:p14="http://schemas.microsoft.com/office/powerpoint/2010/main" val="39921287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769973-BB85-45DC-8D86-57A7B86AF3D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FEEA35D-3AAA-45B2-ADC6-49783F706F8B}"/>
              </a:ext>
            </a:extLst>
          </p:cNvPr>
          <p:cNvSpPr>
            <a:spLocks noGrp="1"/>
          </p:cNvSpPr>
          <p:nvPr>
            <p:ph idx="1"/>
          </p:nvPr>
        </p:nvSpPr>
        <p:spPr/>
        <p:txBody>
          <a:bodyPr/>
          <a:lstStyle/>
          <a:p>
            <a:r>
              <a:rPr lang="ru-RU" dirty="0"/>
              <a:t>Напишите функцию </a:t>
            </a:r>
            <a:r>
              <a:rPr lang="ru-RU" dirty="0" err="1"/>
              <a:t>filterRangeInPlace</a:t>
            </a:r>
            <a:r>
              <a:rPr lang="ru-RU" dirty="0"/>
              <a:t>(</a:t>
            </a:r>
            <a:r>
              <a:rPr lang="ru-RU" dirty="0" err="1"/>
              <a:t>arr</a:t>
            </a:r>
            <a:r>
              <a:rPr lang="ru-RU" dirty="0"/>
              <a:t>, a, b), которая принимает массив </a:t>
            </a:r>
            <a:r>
              <a:rPr lang="ru-RU" dirty="0" err="1"/>
              <a:t>arr</a:t>
            </a:r>
            <a:r>
              <a:rPr lang="ru-RU" dirty="0"/>
              <a:t> и удаляет из него все значения кроме тех, которые находятся между a и b. То есть, проверка имеет вид a ≤ </a:t>
            </a:r>
            <a:r>
              <a:rPr lang="ru-RU" dirty="0" err="1"/>
              <a:t>arr</a:t>
            </a:r>
            <a:r>
              <a:rPr lang="ru-RU" dirty="0"/>
              <a:t>[i] ≤ b.  Функция должна изменять принимаемый массив и ничего не возвращать.</a:t>
            </a:r>
          </a:p>
        </p:txBody>
      </p:sp>
    </p:spTree>
    <p:extLst>
      <p:ext uri="{BB962C8B-B14F-4D97-AF65-F5344CB8AC3E}">
        <p14:creationId xmlns:p14="http://schemas.microsoft.com/office/powerpoint/2010/main" val="36877347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CDD09E-4984-4473-B88B-740316550DFD}"/>
              </a:ext>
            </a:extLst>
          </p:cNvPr>
          <p:cNvSpPr>
            <a:spLocks noGrp="1"/>
          </p:cNvSpPr>
          <p:nvPr>
            <p:ph type="title"/>
          </p:nvPr>
        </p:nvSpPr>
        <p:spPr/>
        <p:txBody>
          <a:bodyPr>
            <a:normAutofit fontScale="90000"/>
          </a:bodyPr>
          <a:lstStyle/>
          <a:p>
            <a:r>
              <a:rPr lang="ru-RU" b="1" dirty="0"/>
              <a:t>Браузер: документ, события, интерфейсы</a:t>
            </a:r>
            <a:endParaRPr lang="ru-RU" dirty="0"/>
          </a:p>
        </p:txBody>
      </p:sp>
      <p:sp>
        <p:nvSpPr>
          <p:cNvPr id="5" name="Объект 4">
            <a:extLst>
              <a:ext uri="{FF2B5EF4-FFF2-40B4-BE49-F238E27FC236}">
                <a16:creationId xmlns:a16="http://schemas.microsoft.com/office/drawing/2014/main" id="{9FA72692-C172-44CA-858D-3F4CBABC5783}"/>
              </a:ext>
            </a:extLst>
          </p:cNvPr>
          <p:cNvSpPr>
            <a:spLocks noGrp="1"/>
          </p:cNvSpPr>
          <p:nvPr>
            <p:ph idx="1"/>
          </p:nvPr>
        </p:nvSpPr>
        <p:spPr/>
        <p:txBody>
          <a:bodyPr/>
          <a:lstStyle/>
          <a:p>
            <a:pPr marL="0" indent="0">
              <a:buNone/>
            </a:pPr>
            <a:r>
              <a:rPr lang="ru-RU" dirty="0"/>
              <a:t>Материалы для ознакомления:</a:t>
            </a:r>
            <a:endParaRPr lang="en-US" dirty="0"/>
          </a:p>
          <a:p>
            <a:r>
              <a:rPr lang="ru-RU" dirty="0"/>
              <a:t> </a:t>
            </a:r>
            <a:r>
              <a:rPr lang="en-US" dirty="0">
                <a:hlinkClick r:id="rId2"/>
              </a:rPr>
              <a:t>https://learn.javascript.ru/browser-environment</a:t>
            </a:r>
            <a:endParaRPr lang="ru-RU" dirty="0"/>
          </a:p>
          <a:p>
            <a:endParaRPr lang="en-US" dirty="0"/>
          </a:p>
          <a:p>
            <a:r>
              <a:rPr lang="en-US" dirty="0">
                <a:hlinkClick r:id="rId3"/>
              </a:rPr>
              <a:t>https://www.youtube.com/watch?v=DuWyc76lYC4</a:t>
            </a:r>
            <a:endParaRPr lang="en-US" dirty="0"/>
          </a:p>
          <a:p>
            <a:endParaRPr lang="en-US" dirty="0"/>
          </a:p>
          <a:p>
            <a:endParaRPr lang="ru-RU" dirty="0"/>
          </a:p>
        </p:txBody>
      </p:sp>
    </p:spTree>
    <p:extLst>
      <p:ext uri="{BB962C8B-B14F-4D97-AF65-F5344CB8AC3E}">
        <p14:creationId xmlns:p14="http://schemas.microsoft.com/office/powerpoint/2010/main" val="26711133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D7FB6-9D44-4697-B255-3EA7A8ED637F}"/>
              </a:ext>
            </a:extLst>
          </p:cNvPr>
          <p:cNvSpPr>
            <a:spLocks noGrp="1"/>
          </p:cNvSpPr>
          <p:nvPr>
            <p:ph type="title"/>
          </p:nvPr>
        </p:nvSpPr>
        <p:spPr/>
        <p:txBody>
          <a:bodyPr>
            <a:normAutofit/>
          </a:bodyPr>
          <a:lstStyle/>
          <a:p>
            <a:r>
              <a:rPr lang="ru-RU" b="1" dirty="0"/>
              <a:t>Поиск: </a:t>
            </a:r>
            <a:r>
              <a:rPr lang="en-US" b="1" dirty="0" err="1"/>
              <a:t>getElement</a:t>
            </a:r>
            <a:r>
              <a:rPr lang="en-US" b="1" dirty="0"/>
              <a:t>*,</a:t>
            </a:r>
            <a:r>
              <a:rPr lang="ru-RU" b="1" dirty="0"/>
              <a:t> </a:t>
            </a:r>
            <a:r>
              <a:rPr lang="en-US" b="1" dirty="0" err="1"/>
              <a:t>querySelector</a:t>
            </a:r>
            <a:r>
              <a:rPr lang="en-US" b="1" dirty="0"/>
              <a:t>*</a:t>
            </a:r>
            <a:endParaRPr lang="ru-RU" dirty="0"/>
          </a:p>
        </p:txBody>
      </p:sp>
      <p:sp>
        <p:nvSpPr>
          <p:cNvPr id="3" name="Объект 2">
            <a:extLst>
              <a:ext uri="{FF2B5EF4-FFF2-40B4-BE49-F238E27FC236}">
                <a16:creationId xmlns:a16="http://schemas.microsoft.com/office/drawing/2014/main" id="{E1D8ED5C-A6DA-4243-96A4-005BEEAD144C}"/>
              </a:ext>
            </a:extLst>
          </p:cNvPr>
          <p:cNvSpPr>
            <a:spLocks noGrp="1"/>
          </p:cNvSpPr>
          <p:nvPr>
            <p:ph idx="1"/>
          </p:nvPr>
        </p:nvSpPr>
        <p:spPr/>
        <p:txBody>
          <a:bodyPr/>
          <a:lstStyle/>
          <a:p>
            <a:pPr marL="0" indent="0">
              <a:buNone/>
            </a:pPr>
            <a:r>
              <a:rPr lang="en-US" dirty="0" err="1">
                <a:solidFill>
                  <a:srgbClr val="FF0000"/>
                </a:solidFill>
              </a:rPr>
              <a:t>document.getElementById</a:t>
            </a:r>
            <a:r>
              <a:rPr lang="en-US" dirty="0">
                <a:solidFill>
                  <a:srgbClr val="FF0000"/>
                </a:solidFill>
              </a:rPr>
              <a:t>(id)</a:t>
            </a:r>
            <a:endParaRPr lang="ru-RU" dirty="0">
              <a:solidFill>
                <a:srgbClr val="FF0000"/>
              </a:solidFill>
            </a:endParaRPr>
          </a:p>
          <a:p>
            <a:r>
              <a:rPr lang="ru-RU" dirty="0"/>
              <a:t>Если у элемента есть атрибут </a:t>
            </a:r>
            <a:r>
              <a:rPr lang="ru-RU" dirty="0" err="1"/>
              <a:t>id</a:t>
            </a:r>
            <a:r>
              <a:rPr lang="ru-RU" dirty="0"/>
              <a:t>, то мы можем получить его вызовом </a:t>
            </a:r>
            <a:r>
              <a:rPr lang="ru-RU" dirty="0" err="1"/>
              <a:t>document.getElementById</a:t>
            </a:r>
            <a:r>
              <a:rPr lang="ru-RU" dirty="0"/>
              <a:t>(</a:t>
            </a:r>
            <a:r>
              <a:rPr lang="ru-RU" dirty="0" err="1"/>
              <a:t>id</a:t>
            </a:r>
            <a:r>
              <a:rPr lang="ru-RU" dirty="0"/>
              <a:t>), где бы он ни находился.</a:t>
            </a:r>
          </a:p>
          <a:p>
            <a:endParaRPr lang="ru-RU" dirty="0"/>
          </a:p>
        </p:txBody>
      </p:sp>
      <p:pic>
        <p:nvPicPr>
          <p:cNvPr id="6" name="Рисунок 5">
            <a:extLst>
              <a:ext uri="{FF2B5EF4-FFF2-40B4-BE49-F238E27FC236}">
                <a16:creationId xmlns:a16="http://schemas.microsoft.com/office/drawing/2014/main" id="{0833D5A2-62DD-4762-811B-BAC868BF2039}"/>
              </a:ext>
            </a:extLst>
          </p:cNvPr>
          <p:cNvPicPr>
            <a:picLocks noChangeAspect="1"/>
          </p:cNvPicPr>
          <p:nvPr/>
        </p:nvPicPr>
        <p:blipFill>
          <a:blip r:embed="rId2"/>
          <a:stretch>
            <a:fillRect/>
          </a:stretch>
        </p:blipFill>
        <p:spPr>
          <a:xfrm>
            <a:off x="4295800" y="3751553"/>
            <a:ext cx="5496692" cy="2400635"/>
          </a:xfrm>
          <a:prstGeom prst="rect">
            <a:avLst/>
          </a:prstGeom>
        </p:spPr>
      </p:pic>
    </p:spTree>
    <p:extLst>
      <p:ext uri="{BB962C8B-B14F-4D97-AF65-F5344CB8AC3E}">
        <p14:creationId xmlns:p14="http://schemas.microsoft.com/office/powerpoint/2010/main" val="33909065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207078-7197-409F-8055-F98C5FF3B2F0}"/>
              </a:ext>
            </a:extLst>
          </p:cNvPr>
          <p:cNvSpPr>
            <a:spLocks noGrp="1"/>
          </p:cNvSpPr>
          <p:nvPr>
            <p:ph type="title"/>
          </p:nvPr>
        </p:nvSpPr>
        <p:spPr/>
        <p:txBody>
          <a:bodyPr/>
          <a:lstStyle/>
          <a:p>
            <a:r>
              <a:rPr lang="en-US" dirty="0" err="1">
                <a:solidFill>
                  <a:srgbClr val="FF0000"/>
                </a:solidFill>
              </a:rPr>
              <a:t>querySelectorAll</a:t>
            </a:r>
            <a:endParaRPr lang="ru-RU" dirty="0">
              <a:solidFill>
                <a:srgbClr val="FF0000"/>
              </a:solidFill>
            </a:endParaRPr>
          </a:p>
        </p:txBody>
      </p:sp>
      <p:sp>
        <p:nvSpPr>
          <p:cNvPr id="3" name="Объект 2">
            <a:extLst>
              <a:ext uri="{FF2B5EF4-FFF2-40B4-BE49-F238E27FC236}">
                <a16:creationId xmlns:a16="http://schemas.microsoft.com/office/drawing/2014/main" id="{9E093687-5E1A-44FB-8D89-A8A0446089F2}"/>
              </a:ext>
            </a:extLst>
          </p:cNvPr>
          <p:cNvSpPr>
            <a:spLocks noGrp="1"/>
          </p:cNvSpPr>
          <p:nvPr>
            <p:ph idx="1"/>
          </p:nvPr>
        </p:nvSpPr>
        <p:spPr/>
        <p:txBody>
          <a:bodyPr/>
          <a:lstStyle/>
          <a:p>
            <a:r>
              <a:rPr lang="ru-RU" dirty="0"/>
              <a:t>Самый универсальный метод поиска – это </a:t>
            </a:r>
            <a:r>
              <a:rPr lang="ru-RU" dirty="0" err="1">
                <a:solidFill>
                  <a:srgbClr val="FF0000"/>
                </a:solidFill>
              </a:rPr>
              <a:t>elem.querySelectorAll</a:t>
            </a:r>
            <a:r>
              <a:rPr lang="ru-RU" dirty="0">
                <a:solidFill>
                  <a:srgbClr val="FF0000"/>
                </a:solidFill>
              </a:rPr>
              <a:t>(</a:t>
            </a:r>
            <a:r>
              <a:rPr lang="ru-RU" dirty="0" err="1">
                <a:solidFill>
                  <a:srgbClr val="FF0000"/>
                </a:solidFill>
              </a:rPr>
              <a:t>css</a:t>
            </a:r>
            <a:r>
              <a:rPr lang="ru-RU" dirty="0">
                <a:solidFill>
                  <a:srgbClr val="FF0000"/>
                </a:solidFill>
              </a:rPr>
              <a:t>), </a:t>
            </a:r>
            <a:r>
              <a:rPr lang="ru-RU" dirty="0"/>
              <a:t>он возвращает все элементы внутри </a:t>
            </a:r>
            <a:r>
              <a:rPr lang="ru-RU" dirty="0" err="1"/>
              <a:t>elem</a:t>
            </a:r>
            <a:r>
              <a:rPr lang="ru-RU" dirty="0"/>
              <a:t>, удовлетворяющие данному CSS-селектору.  </a:t>
            </a:r>
          </a:p>
          <a:p>
            <a:r>
              <a:rPr lang="ru-RU" dirty="0"/>
              <a:t>Следующий запрос получает все элементы &lt;</a:t>
            </a:r>
            <a:r>
              <a:rPr lang="ru-RU" dirty="0" err="1"/>
              <a:t>li</a:t>
            </a:r>
            <a:r>
              <a:rPr lang="ru-RU" dirty="0"/>
              <a:t>&gt;, которые являются последними потомками в &lt;</a:t>
            </a:r>
            <a:r>
              <a:rPr lang="ru-RU" dirty="0" err="1"/>
              <a:t>ul</a:t>
            </a:r>
            <a:r>
              <a:rPr lang="ru-RU" dirty="0"/>
              <a:t>&gt;:</a:t>
            </a:r>
          </a:p>
        </p:txBody>
      </p:sp>
    </p:spTree>
    <p:extLst>
      <p:ext uri="{BB962C8B-B14F-4D97-AF65-F5344CB8AC3E}">
        <p14:creationId xmlns:p14="http://schemas.microsoft.com/office/powerpoint/2010/main" val="8699738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70991A-0E2D-4535-A152-23736982A2A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D4E8ED8-EA11-4ED1-B496-F8200C18C163}"/>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EA29E960-A6CD-4F2E-9B0F-D6522F053FEA}"/>
              </a:ext>
            </a:extLst>
          </p:cNvPr>
          <p:cNvPicPr>
            <a:picLocks noChangeAspect="1"/>
          </p:cNvPicPr>
          <p:nvPr/>
        </p:nvPicPr>
        <p:blipFill>
          <a:blip r:embed="rId2"/>
          <a:stretch>
            <a:fillRect/>
          </a:stretch>
        </p:blipFill>
        <p:spPr>
          <a:xfrm>
            <a:off x="2927648" y="2060848"/>
            <a:ext cx="6192114" cy="3362794"/>
          </a:xfrm>
          <a:prstGeom prst="rect">
            <a:avLst/>
          </a:prstGeom>
        </p:spPr>
      </p:pic>
    </p:spTree>
    <p:extLst>
      <p:ext uri="{BB962C8B-B14F-4D97-AF65-F5344CB8AC3E}">
        <p14:creationId xmlns:p14="http://schemas.microsoft.com/office/powerpoint/2010/main" val="11921765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DA5D3C-ABFE-4678-B812-FDF285B4A73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14F6251-9C68-4151-81C8-B43D84E28826}"/>
              </a:ext>
            </a:extLst>
          </p:cNvPr>
          <p:cNvSpPr>
            <a:spLocks noGrp="1"/>
          </p:cNvSpPr>
          <p:nvPr>
            <p:ph idx="1"/>
          </p:nvPr>
        </p:nvSpPr>
        <p:spPr/>
        <p:txBody>
          <a:bodyPr/>
          <a:lstStyle/>
          <a:p>
            <a:r>
              <a:rPr lang="ru-RU" dirty="0" err="1"/>
              <a:t>Псевдоклассы</a:t>
            </a:r>
            <a:r>
              <a:rPr lang="ru-RU" dirty="0"/>
              <a:t> в CSS-селекторе, в частности :</a:t>
            </a:r>
            <a:r>
              <a:rPr lang="ru-RU" dirty="0" err="1"/>
              <a:t>hover</a:t>
            </a:r>
            <a:r>
              <a:rPr lang="ru-RU" dirty="0"/>
              <a:t> и :</a:t>
            </a:r>
            <a:r>
              <a:rPr lang="ru-RU" dirty="0" err="1"/>
              <a:t>active</a:t>
            </a:r>
            <a:r>
              <a:rPr lang="ru-RU" dirty="0"/>
              <a:t>, также поддерживаются. Например, </a:t>
            </a:r>
            <a:r>
              <a:rPr lang="ru-RU" dirty="0" err="1">
                <a:solidFill>
                  <a:srgbClr val="FF0000"/>
                </a:solidFill>
              </a:rPr>
              <a:t>document.querySelectorAll</a:t>
            </a:r>
            <a:r>
              <a:rPr lang="ru-RU" dirty="0">
                <a:solidFill>
                  <a:srgbClr val="FF0000"/>
                </a:solidFill>
              </a:rPr>
              <a:t>(':</a:t>
            </a:r>
            <a:r>
              <a:rPr lang="ru-RU" dirty="0" err="1">
                <a:solidFill>
                  <a:srgbClr val="FF0000"/>
                </a:solidFill>
              </a:rPr>
              <a:t>hover</a:t>
            </a:r>
            <a:r>
              <a:rPr lang="ru-RU" dirty="0">
                <a:solidFill>
                  <a:srgbClr val="FF0000"/>
                </a:solidFill>
              </a:rPr>
              <a:t>') </a:t>
            </a:r>
            <a:r>
              <a:rPr lang="ru-RU" dirty="0"/>
              <a:t>вернёт коллекцию (в порядке вложенности: от внешнего к внутреннему) из текущих элементов под курсором мыши.</a:t>
            </a:r>
          </a:p>
        </p:txBody>
      </p:sp>
    </p:spTree>
    <p:extLst>
      <p:ext uri="{BB962C8B-B14F-4D97-AF65-F5344CB8AC3E}">
        <p14:creationId xmlns:p14="http://schemas.microsoft.com/office/powerpoint/2010/main" val="355265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Практическая работа</a:t>
            </a:r>
          </a:p>
        </p:txBody>
      </p:sp>
      <p:sp>
        <p:nvSpPr>
          <p:cNvPr id="3" name="Объект 2"/>
          <p:cNvSpPr>
            <a:spLocks noGrp="1"/>
          </p:cNvSpPr>
          <p:nvPr>
            <p:ph idx="1"/>
          </p:nvPr>
        </p:nvSpPr>
        <p:spPr/>
        <p:txBody>
          <a:bodyPr>
            <a:normAutofit/>
          </a:bodyPr>
          <a:lstStyle/>
          <a:p>
            <a:pPr marL="0" indent="0">
              <a:buNone/>
            </a:pPr>
            <a:r>
              <a:rPr lang="en-US" sz="3200" b="1" dirty="0" err="1"/>
              <a:t>ToDo</a:t>
            </a:r>
            <a:r>
              <a:rPr lang="ru-RU" sz="3200" b="1" dirty="0"/>
              <a:t>:</a:t>
            </a:r>
          </a:p>
          <a:p>
            <a:pPr marL="0" indent="0">
              <a:buNone/>
            </a:pPr>
            <a:r>
              <a:rPr lang="ru-RU" sz="3200" b="1" dirty="0"/>
              <a:t>1. </a:t>
            </a:r>
          </a:p>
        </p:txBody>
      </p:sp>
    </p:spTree>
    <p:extLst>
      <p:ext uri="{BB962C8B-B14F-4D97-AF65-F5344CB8AC3E}">
        <p14:creationId xmlns:p14="http://schemas.microsoft.com/office/powerpoint/2010/main" val="14501492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915D31-071B-43B1-8363-9079E3C4E415}"/>
              </a:ext>
            </a:extLst>
          </p:cNvPr>
          <p:cNvSpPr>
            <a:spLocks noGrp="1"/>
          </p:cNvSpPr>
          <p:nvPr>
            <p:ph type="title"/>
          </p:nvPr>
        </p:nvSpPr>
        <p:spPr/>
        <p:txBody>
          <a:bodyPr/>
          <a:lstStyle/>
          <a:p>
            <a:r>
              <a:rPr lang="en-US" dirty="0" err="1">
                <a:solidFill>
                  <a:srgbClr val="FF0000"/>
                </a:solidFill>
              </a:rPr>
              <a:t>querySelector</a:t>
            </a:r>
            <a:endParaRPr lang="ru-RU" dirty="0">
              <a:solidFill>
                <a:srgbClr val="FF0000"/>
              </a:solidFill>
            </a:endParaRPr>
          </a:p>
        </p:txBody>
      </p:sp>
      <p:sp>
        <p:nvSpPr>
          <p:cNvPr id="3" name="Объект 2">
            <a:extLst>
              <a:ext uri="{FF2B5EF4-FFF2-40B4-BE49-F238E27FC236}">
                <a16:creationId xmlns:a16="http://schemas.microsoft.com/office/drawing/2014/main" id="{24BBDCD1-563A-466B-AC14-19C72726BF04}"/>
              </a:ext>
            </a:extLst>
          </p:cNvPr>
          <p:cNvSpPr>
            <a:spLocks noGrp="1"/>
          </p:cNvSpPr>
          <p:nvPr>
            <p:ph idx="1"/>
          </p:nvPr>
        </p:nvSpPr>
        <p:spPr/>
        <p:txBody>
          <a:bodyPr/>
          <a:lstStyle/>
          <a:p>
            <a:pPr marL="0" indent="0">
              <a:buNone/>
            </a:pPr>
            <a:r>
              <a:rPr lang="ru-RU" dirty="0"/>
              <a:t>Метод </a:t>
            </a:r>
            <a:r>
              <a:rPr lang="ru-RU" dirty="0" err="1">
                <a:solidFill>
                  <a:srgbClr val="FF0000"/>
                </a:solidFill>
              </a:rPr>
              <a:t>elem.querySelector</a:t>
            </a:r>
            <a:r>
              <a:rPr lang="ru-RU" dirty="0">
                <a:solidFill>
                  <a:srgbClr val="FF0000"/>
                </a:solidFill>
              </a:rPr>
              <a:t>(</a:t>
            </a:r>
            <a:r>
              <a:rPr lang="ru-RU" dirty="0" err="1">
                <a:solidFill>
                  <a:srgbClr val="FF0000"/>
                </a:solidFill>
              </a:rPr>
              <a:t>css</a:t>
            </a:r>
            <a:r>
              <a:rPr lang="ru-RU" dirty="0">
                <a:solidFill>
                  <a:srgbClr val="FF0000"/>
                </a:solidFill>
              </a:rPr>
              <a:t>) </a:t>
            </a:r>
            <a:r>
              <a:rPr lang="ru-RU" dirty="0"/>
              <a:t>возвращает первый элемент, соответствующий данному CSS-селектору.  </a:t>
            </a:r>
          </a:p>
          <a:p>
            <a:endParaRPr lang="ru-RU" dirty="0"/>
          </a:p>
          <a:p>
            <a:pPr marL="0" indent="0">
              <a:buNone/>
            </a:pPr>
            <a:r>
              <a:rPr lang="ru-RU" dirty="0"/>
              <a:t>Иначе говоря, результат такой же, как при вызове </a:t>
            </a:r>
            <a:r>
              <a:rPr lang="ru-RU" dirty="0" err="1">
                <a:solidFill>
                  <a:srgbClr val="FF0000"/>
                </a:solidFill>
              </a:rPr>
              <a:t>elem.querySelectorAll</a:t>
            </a:r>
            <a:r>
              <a:rPr lang="ru-RU" dirty="0">
                <a:solidFill>
                  <a:srgbClr val="FF0000"/>
                </a:solidFill>
              </a:rPr>
              <a:t>(</a:t>
            </a:r>
            <a:r>
              <a:rPr lang="ru-RU" dirty="0" err="1">
                <a:solidFill>
                  <a:srgbClr val="FF0000"/>
                </a:solidFill>
              </a:rPr>
              <a:t>css</a:t>
            </a:r>
            <a:r>
              <a:rPr lang="ru-RU" dirty="0">
                <a:solidFill>
                  <a:srgbClr val="FF0000"/>
                </a:solidFill>
              </a:rPr>
              <a:t>)[0], </a:t>
            </a:r>
            <a:r>
              <a:rPr lang="ru-RU" dirty="0"/>
              <a:t>но он сначала найдёт все элементы, а потом возьмёт первый, в то время как </a:t>
            </a:r>
            <a:r>
              <a:rPr lang="ru-RU" dirty="0" err="1">
                <a:solidFill>
                  <a:srgbClr val="FF0000"/>
                </a:solidFill>
              </a:rPr>
              <a:t>elem.querySelector</a:t>
            </a:r>
            <a:r>
              <a:rPr lang="ru-RU" dirty="0">
                <a:solidFill>
                  <a:srgbClr val="FF0000"/>
                </a:solidFill>
              </a:rPr>
              <a:t> </a:t>
            </a:r>
            <a:r>
              <a:rPr lang="ru-RU" dirty="0"/>
              <a:t>найдёт только первый и остановится. Это быстрее, кроме того, его короче писать.</a:t>
            </a:r>
          </a:p>
        </p:txBody>
      </p:sp>
    </p:spTree>
    <p:extLst>
      <p:ext uri="{BB962C8B-B14F-4D97-AF65-F5344CB8AC3E}">
        <p14:creationId xmlns:p14="http://schemas.microsoft.com/office/powerpoint/2010/main" val="22603657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E20F24-FAF6-4385-B953-8FA4194D5EC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5C2A352-3378-4718-8FF6-7CD09DB42FD7}"/>
              </a:ext>
            </a:extLst>
          </p:cNvPr>
          <p:cNvSpPr>
            <a:spLocks noGrp="1"/>
          </p:cNvSpPr>
          <p:nvPr>
            <p:ph idx="1"/>
          </p:nvPr>
        </p:nvSpPr>
        <p:spPr/>
        <p:txBody>
          <a:bodyPr/>
          <a:lstStyle/>
          <a:p>
            <a:r>
              <a:rPr lang="ru-RU" dirty="0"/>
              <a:t>Существуют также другие методы поиска элементов по тегу, классу и так далее.  На данный момент, они скорее исторические, так как </a:t>
            </a:r>
            <a:r>
              <a:rPr lang="ru-RU" dirty="0" err="1">
                <a:solidFill>
                  <a:srgbClr val="FF0000"/>
                </a:solidFill>
              </a:rPr>
              <a:t>querySelector</a:t>
            </a:r>
            <a:r>
              <a:rPr lang="ru-RU" dirty="0"/>
              <a:t> более чем эффективен.</a:t>
            </a:r>
          </a:p>
        </p:txBody>
      </p:sp>
    </p:spTree>
    <p:extLst>
      <p:ext uri="{BB962C8B-B14F-4D97-AF65-F5344CB8AC3E}">
        <p14:creationId xmlns:p14="http://schemas.microsoft.com/office/powerpoint/2010/main" val="22442130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68348D-1377-4891-A181-26D7DFD952C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C3C3C51-F032-406E-B0DD-52D8E21DE7E0}"/>
              </a:ext>
            </a:extLst>
          </p:cNvPr>
          <p:cNvSpPr>
            <a:spLocks noGrp="1"/>
          </p:cNvSpPr>
          <p:nvPr>
            <p:ph idx="1"/>
          </p:nvPr>
        </p:nvSpPr>
        <p:spPr/>
        <p:txBody>
          <a:bodyPr/>
          <a:lstStyle/>
          <a:p>
            <a:r>
              <a:rPr lang="ru-RU" dirty="0"/>
              <a:t>Материал для ознакомления с основными селекторами: </a:t>
            </a:r>
            <a:r>
              <a:rPr lang="en-US" dirty="0">
                <a:hlinkClick r:id="rId2"/>
              </a:rPr>
              <a:t>https://learn.javascript.ru/css-selectors?ysclid=lew7on572r5090675</a:t>
            </a:r>
            <a:endParaRPr lang="ru-RU" dirty="0"/>
          </a:p>
          <a:p>
            <a:endParaRPr lang="ru-RU" dirty="0"/>
          </a:p>
        </p:txBody>
      </p:sp>
    </p:spTree>
    <p:extLst>
      <p:ext uri="{BB962C8B-B14F-4D97-AF65-F5344CB8AC3E}">
        <p14:creationId xmlns:p14="http://schemas.microsoft.com/office/powerpoint/2010/main" val="1573646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6728F8-7996-4CF8-BDA4-DBB2D21019D2}"/>
              </a:ext>
            </a:extLst>
          </p:cNvPr>
          <p:cNvSpPr>
            <a:spLocks noGrp="1"/>
          </p:cNvSpPr>
          <p:nvPr>
            <p:ph type="title"/>
          </p:nvPr>
        </p:nvSpPr>
        <p:spPr/>
        <p:txBody>
          <a:bodyPr>
            <a:normAutofit/>
          </a:bodyPr>
          <a:lstStyle/>
          <a:p>
            <a:r>
              <a:rPr lang="ru-RU" b="1" dirty="0"/>
              <a:t>Свойства узлов: тип, тег и содержимое</a:t>
            </a:r>
            <a:endParaRPr lang="ru-RU" dirty="0"/>
          </a:p>
        </p:txBody>
      </p:sp>
      <p:sp>
        <p:nvSpPr>
          <p:cNvPr id="3" name="Объект 2">
            <a:extLst>
              <a:ext uri="{FF2B5EF4-FFF2-40B4-BE49-F238E27FC236}">
                <a16:creationId xmlns:a16="http://schemas.microsoft.com/office/drawing/2014/main" id="{B40105D6-BE69-4BB7-A5CA-CE2BC2078B14}"/>
              </a:ext>
            </a:extLst>
          </p:cNvPr>
          <p:cNvSpPr>
            <a:spLocks noGrp="1"/>
          </p:cNvSpPr>
          <p:nvPr>
            <p:ph idx="1"/>
          </p:nvPr>
        </p:nvSpPr>
        <p:spPr/>
        <p:txBody>
          <a:bodyPr/>
          <a:lstStyle/>
          <a:p>
            <a:pPr marL="0" indent="0">
              <a:buNone/>
            </a:pPr>
            <a:r>
              <a:rPr lang="ru-RU" dirty="0">
                <a:solidFill>
                  <a:srgbClr val="FF0000"/>
                </a:solidFill>
              </a:rPr>
              <a:t>Классы </a:t>
            </a:r>
            <a:r>
              <a:rPr lang="en-US" dirty="0">
                <a:solidFill>
                  <a:srgbClr val="FF0000"/>
                </a:solidFill>
              </a:rPr>
              <a:t>DOM-</a:t>
            </a:r>
            <a:r>
              <a:rPr lang="ru-RU" dirty="0">
                <a:solidFill>
                  <a:srgbClr val="FF0000"/>
                </a:solidFill>
              </a:rPr>
              <a:t>узлов</a:t>
            </a:r>
          </a:p>
          <a:p>
            <a:endParaRPr lang="ru-RU" dirty="0"/>
          </a:p>
          <a:p>
            <a:r>
              <a:rPr lang="ru-RU" dirty="0"/>
              <a:t>У разных DOM-узлов могут быть разные свойства. Например, у узла, соответствующего тегу &lt;a&gt;, есть свойства, связанные со ссылками, а у соответствующего тегу &lt;</a:t>
            </a:r>
            <a:r>
              <a:rPr lang="ru-RU" dirty="0" err="1"/>
              <a:t>input</a:t>
            </a:r>
            <a:r>
              <a:rPr lang="ru-RU" dirty="0"/>
              <a:t>&gt; – свойства, связанные с полем ввода и т.д. Текстовые узлы отличаются от узлов-элементов. Но у них есть общие свойства и методы, потому что все классы DOM-узлов образуют единую иерархию.</a:t>
            </a:r>
          </a:p>
        </p:txBody>
      </p:sp>
    </p:spTree>
    <p:extLst>
      <p:ext uri="{BB962C8B-B14F-4D97-AF65-F5344CB8AC3E}">
        <p14:creationId xmlns:p14="http://schemas.microsoft.com/office/powerpoint/2010/main" val="36055037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D017AA-59D2-4CE7-9F9F-D2E1D757A6F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10D4F03-ACF7-48BF-A26C-0F00EDB71E80}"/>
              </a:ext>
            </a:extLst>
          </p:cNvPr>
          <p:cNvSpPr>
            <a:spLocks noGrp="1"/>
          </p:cNvSpPr>
          <p:nvPr>
            <p:ph idx="1"/>
          </p:nvPr>
        </p:nvSpPr>
        <p:spPr/>
        <p:txBody>
          <a:bodyPr/>
          <a:lstStyle/>
          <a:p>
            <a:r>
              <a:rPr lang="ru-RU" dirty="0"/>
              <a:t>Каждый DOM-узел принадлежит соответствующему встроенному классу.  Корнем иерархии является </a:t>
            </a:r>
            <a:r>
              <a:rPr lang="ru-RU" dirty="0" err="1"/>
              <a:t>EventTarget</a:t>
            </a:r>
            <a:r>
              <a:rPr lang="ru-RU" dirty="0"/>
              <a:t>, от него наследует </a:t>
            </a:r>
            <a:r>
              <a:rPr lang="ru-RU" dirty="0" err="1"/>
              <a:t>Node</a:t>
            </a:r>
            <a:r>
              <a:rPr lang="ru-RU" dirty="0"/>
              <a:t> и остальные DOM-узлы.  На рисунке ниже изображены основные классы:</a:t>
            </a:r>
          </a:p>
        </p:txBody>
      </p:sp>
    </p:spTree>
    <p:extLst>
      <p:ext uri="{BB962C8B-B14F-4D97-AF65-F5344CB8AC3E}">
        <p14:creationId xmlns:p14="http://schemas.microsoft.com/office/powerpoint/2010/main" val="17626297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552FBA-4ABF-4FD8-93EB-043962EC8E47}"/>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77930C31-465E-468B-B0E4-6A6EADF39793}"/>
              </a:ext>
            </a:extLst>
          </p:cNvPr>
          <p:cNvPicPr>
            <a:picLocks noGrp="1" noChangeAspect="1"/>
          </p:cNvPicPr>
          <p:nvPr>
            <p:ph idx="1"/>
          </p:nvPr>
        </p:nvPicPr>
        <p:blipFill>
          <a:blip r:embed="rId2"/>
          <a:stretch>
            <a:fillRect/>
          </a:stretch>
        </p:blipFill>
        <p:spPr>
          <a:xfrm>
            <a:off x="3215681" y="2132857"/>
            <a:ext cx="5344271" cy="3324689"/>
          </a:xfrm>
          <a:prstGeom prst="rect">
            <a:avLst/>
          </a:prstGeom>
        </p:spPr>
      </p:pic>
    </p:spTree>
    <p:extLst>
      <p:ext uri="{BB962C8B-B14F-4D97-AF65-F5344CB8AC3E}">
        <p14:creationId xmlns:p14="http://schemas.microsoft.com/office/powerpoint/2010/main" val="6709400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E19C54-EB73-40B3-B0BD-C6A1ECB9C01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D6DA7E4-5EA2-4A23-853D-22167705B9AF}"/>
              </a:ext>
            </a:extLst>
          </p:cNvPr>
          <p:cNvSpPr>
            <a:spLocks noGrp="1"/>
          </p:cNvSpPr>
          <p:nvPr>
            <p:ph idx="1"/>
          </p:nvPr>
        </p:nvSpPr>
        <p:spPr/>
        <p:txBody>
          <a:bodyPr/>
          <a:lstStyle/>
          <a:p>
            <a:r>
              <a:rPr lang="ru-RU" dirty="0"/>
              <a:t>Материал для ознакомления: </a:t>
            </a:r>
            <a:r>
              <a:rPr lang="en-US" dirty="0">
                <a:hlinkClick r:id="rId2"/>
              </a:rPr>
              <a:t>https://learn.javascript.ru/basic-dom-node-properties</a:t>
            </a:r>
            <a:endParaRPr lang="ru-RU" dirty="0"/>
          </a:p>
          <a:p>
            <a:endParaRPr lang="ru-RU" dirty="0"/>
          </a:p>
        </p:txBody>
      </p:sp>
    </p:spTree>
    <p:extLst>
      <p:ext uri="{BB962C8B-B14F-4D97-AF65-F5344CB8AC3E}">
        <p14:creationId xmlns:p14="http://schemas.microsoft.com/office/powerpoint/2010/main" val="17760750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60B949-1622-4111-9657-7A4A81E66510}"/>
              </a:ext>
            </a:extLst>
          </p:cNvPr>
          <p:cNvSpPr>
            <a:spLocks noGrp="1"/>
          </p:cNvSpPr>
          <p:nvPr>
            <p:ph type="title"/>
          </p:nvPr>
        </p:nvSpPr>
        <p:spPr/>
        <p:txBody>
          <a:bodyPr/>
          <a:lstStyle/>
          <a:p>
            <a:r>
              <a:rPr lang="ru-RU" dirty="0"/>
              <a:t>Тег: </a:t>
            </a:r>
            <a:r>
              <a:rPr lang="en-US" dirty="0" err="1"/>
              <a:t>nodeName</a:t>
            </a:r>
            <a:r>
              <a:rPr lang="en-US" dirty="0"/>
              <a:t> </a:t>
            </a:r>
            <a:r>
              <a:rPr lang="ru-RU" dirty="0"/>
              <a:t>и </a:t>
            </a:r>
            <a:r>
              <a:rPr lang="en-US" dirty="0" err="1"/>
              <a:t>tagName</a:t>
            </a:r>
            <a:endParaRPr lang="ru-RU" dirty="0"/>
          </a:p>
        </p:txBody>
      </p:sp>
      <p:sp>
        <p:nvSpPr>
          <p:cNvPr id="3" name="Объект 2">
            <a:extLst>
              <a:ext uri="{FF2B5EF4-FFF2-40B4-BE49-F238E27FC236}">
                <a16:creationId xmlns:a16="http://schemas.microsoft.com/office/drawing/2014/main" id="{FE41A813-DCB4-490C-9F14-E43458DEEB19}"/>
              </a:ext>
            </a:extLst>
          </p:cNvPr>
          <p:cNvSpPr>
            <a:spLocks noGrp="1"/>
          </p:cNvSpPr>
          <p:nvPr>
            <p:ph idx="1"/>
          </p:nvPr>
        </p:nvSpPr>
        <p:spPr/>
        <p:txBody>
          <a:bodyPr/>
          <a:lstStyle/>
          <a:p>
            <a:r>
              <a:rPr lang="ru-RU" dirty="0"/>
              <a:t>Получив DOM-узел, мы можем узнать имя его тега из свойств </a:t>
            </a:r>
            <a:r>
              <a:rPr lang="ru-RU" dirty="0" err="1"/>
              <a:t>nodeName</a:t>
            </a:r>
            <a:r>
              <a:rPr lang="ru-RU" dirty="0"/>
              <a:t> и </a:t>
            </a:r>
            <a:r>
              <a:rPr lang="ru-RU" dirty="0" err="1"/>
              <a:t>tagName</a:t>
            </a:r>
            <a:r>
              <a:rPr lang="ru-RU" dirty="0"/>
              <a:t>:</a:t>
            </a:r>
          </a:p>
          <a:p>
            <a:endParaRPr lang="ru-RU" dirty="0"/>
          </a:p>
          <a:p>
            <a:endParaRPr lang="ru-RU" dirty="0"/>
          </a:p>
          <a:p>
            <a:endParaRPr lang="ru-RU" dirty="0"/>
          </a:p>
          <a:p>
            <a:r>
              <a:rPr lang="ru-RU" dirty="0"/>
              <a:t>Свойство </a:t>
            </a:r>
            <a:r>
              <a:rPr lang="ru-RU" dirty="0" err="1"/>
              <a:t>tagName</a:t>
            </a:r>
            <a:r>
              <a:rPr lang="ru-RU" dirty="0"/>
              <a:t> есть только у узлов-элементов (поскольку они происходят от класса </a:t>
            </a:r>
            <a:r>
              <a:rPr lang="ru-RU" dirty="0" err="1"/>
              <a:t>Element</a:t>
            </a:r>
            <a:r>
              <a:rPr lang="ru-RU" dirty="0"/>
              <a:t>), а </a:t>
            </a:r>
            <a:r>
              <a:rPr lang="ru-RU" dirty="0" err="1"/>
              <a:t>nodeName</a:t>
            </a:r>
            <a:r>
              <a:rPr lang="ru-RU" dirty="0"/>
              <a:t> может что-то сказать о других типах узлов.</a:t>
            </a:r>
          </a:p>
        </p:txBody>
      </p:sp>
      <p:pic>
        <p:nvPicPr>
          <p:cNvPr id="5" name="Рисунок 4">
            <a:extLst>
              <a:ext uri="{FF2B5EF4-FFF2-40B4-BE49-F238E27FC236}">
                <a16:creationId xmlns:a16="http://schemas.microsoft.com/office/drawing/2014/main" id="{167EE373-171E-4EA5-A8E5-A762A956D555}"/>
              </a:ext>
            </a:extLst>
          </p:cNvPr>
          <p:cNvPicPr>
            <a:picLocks noChangeAspect="1"/>
          </p:cNvPicPr>
          <p:nvPr/>
        </p:nvPicPr>
        <p:blipFill>
          <a:blip r:embed="rId2"/>
          <a:stretch>
            <a:fillRect/>
          </a:stretch>
        </p:blipFill>
        <p:spPr>
          <a:xfrm>
            <a:off x="6168009" y="2901718"/>
            <a:ext cx="3905795" cy="562053"/>
          </a:xfrm>
          <a:prstGeom prst="rect">
            <a:avLst/>
          </a:prstGeom>
        </p:spPr>
      </p:pic>
    </p:spTree>
    <p:extLst>
      <p:ext uri="{BB962C8B-B14F-4D97-AF65-F5344CB8AC3E}">
        <p14:creationId xmlns:p14="http://schemas.microsoft.com/office/powerpoint/2010/main" val="28175441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6DE335-9D1C-4E0A-ACA2-57AC9A7608B8}"/>
              </a:ext>
            </a:extLst>
          </p:cNvPr>
          <p:cNvSpPr>
            <a:spLocks noGrp="1"/>
          </p:cNvSpPr>
          <p:nvPr>
            <p:ph type="title"/>
          </p:nvPr>
        </p:nvSpPr>
        <p:spPr>
          <a:xfrm>
            <a:off x="1981200" y="404664"/>
            <a:ext cx="8229600" cy="1311424"/>
          </a:xfrm>
        </p:spPr>
        <p:txBody>
          <a:bodyPr>
            <a:normAutofit fontScale="90000"/>
          </a:bodyPr>
          <a:lstStyle/>
          <a:p>
            <a:r>
              <a:rPr lang="en-US" dirty="0" err="1"/>
              <a:t>innerHTML</a:t>
            </a:r>
            <a:r>
              <a:rPr lang="en-US" dirty="0"/>
              <a:t>: </a:t>
            </a:r>
            <a:r>
              <a:rPr lang="ru-RU" dirty="0"/>
              <a:t>содержимое элемента</a:t>
            </a:r>
          </a:p>
        </p:txBody>
      </p:sp>
      <p:sp>
        <p:nvSpPr>
          <p:cNvPr id="3" name="Объект 2">
            <a:extLst>
              <a:ext uri="{FF2B5EF4-FFF2-40B4-BE49-F238E27FC236}">
                <a16:creationId xmlns:a16="http://schemas.microsoft.com/office/drawing/2014/main" id="{113AF81C-4881-4FD4-8B05-1C0A22FF3C8F}"/>
              </a:ext>
            </a:extLst>
          </p:cNvPr>
          <p:cNvSpPr>
            <a:spLocks noGrp="1"/>
          </p:cNvSpPr>
          <p:nvPr>
            <p:ph idx="1"/>
          </p:nvPr>
        </p:nvSpPr>
        <p:spPr>
          <a:xfrm>
            <a:off x="1981200" y="1716088"/>
            <a:ext cx="8229600" cy="4389120"/>
          </a:xfrm>
        </p:spPr>
        <p:txBody>
          <a:bodyPr/>
          <a:lstStyle/>
          <a:p>
            <a:r>
              <a:rPr lang="ru-RU" dirty="0"/>
              <a:t>Свойство </a:t>
            </a:r>
            <a:r>
              <a:rPr lang="ru-RU" dirty="0" err="1">
                <a:solidFill>
                  <a:srgbClr val="FF0000"/>
                </a:solidFill>
              </a:rPr>
              <a:t>innerHTML</a:t>
            </a:r>
            <a:r>
              <a:rPr lang="ru-RU" dirty="0"/>
              <a:t> позволяет получить HTML-содержимое элемента в виде строки.  Мы также можем изменять его. </a:t>
            </a:r>
          </a:p>
          <a:p>
            <a:r>
              <a:rPr lang="ru-RU" dirty="0"/>
              <a:t>Это один из самых мощных способов менять содержимое на странице.  Пример ниже показывает содержимое </a:t>
            </a:r>
            <a:r>
              <a:rPr lang="ru-RU" dirty="0" err="1"/>
              <a:t>document.body</a:t>
            </a:r>
            <a:r>
              <a:rPr lang="ru-RU" dirty="0"/>
              <a:t>, а затем полностью заменяет его:</a:t>
            </a:r>
          </a:p>
        </p:txBody>
      </p:sp>
      <p:pic>
        <p:nvPicPr>
          <p:cNvPr id="4" name="Рисунок 3">
            <a:extLst>
              <a:ext uri="{FF2B5EF4-FFF2-40B4-BE49-F238E27FC236}">
                <a16:creationId xmlns:a16="http://schemas.microsoft.com/office/drawing/2014/main" id="{1B6F113C-FCFA-47EE-BACD-5C34571BD918}"/>
              </a:ext>
            </a:extLst>
          </p:cNvPr>
          <p:cNvPicPr>
            <a:picLocks noChangeAspect="1"/>
          </p:cNvPicPr>
          <p:nvPr/>
        </p:nvPicPr>
        <p:blipFill>
          <a:blip r:embed="rId2"/>
          <a:stretch>
            <a:fillRect/>
          </a:stretch>
        </p:blipFill>
        <p:spPr>
          <a:xfrm>
            <a:off x="3071664" y="4616270"/>
            <a:ext cx="6239746" cy="1837067"/>
          </a:xfrm>
          <a:prstGeom prst="rect">
            <a:avLst/>
          </a:prstGeom>
        </p:spPr>
      </p:pic>
    </p:spTree>
    <p:extLst>
      <p:ext uri="{BB962C8B-B14F-4D97-AF65-F5344CB8AC3E}">
        <p14:creationId xmlns:p14="http://schemas.microsoft.com/office/powerpoint/2010/main" val="15759404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EEEE5-7EBF-4114-A5FE-50BE8F0579F3}"/>
              </a:ext>
            </a:extLst>
          </p:cNvPr>
          <p:cNvSpPr>
            <a:spLocks noGrp="1"/>
          </p:cNvSpPr>
          <p:nvPr>
            <p:ph type="title"/>
          </p:nvPr>
        </p:nvSpPr>
        <p:spPr/>
        <p:txBody>
          <a:bodyPr/>
          <a:lstStyle/>
          <a:p>
            <a:r>
              <a:rPr lang="en-US" dirty="0" err="1"/>
              <a:t>textContent</a:t>
            </a:r>
            <a:r>
              <a:rPr lang="en-US" dirty="0"/>
              <a:t>: </a:t>
            </a:r>
            <a:r>
              <a:rPr lang="ru-RU" dirty="0"/>
              <a:t>просто текст</a:t>
            </a:r>
          </a:p>
        </p:txBody>
      </p:sp>
      <p:sp>
        <p:nvSpPr>
          <p:cNvPr id="3" name="Объект 2">
            <a:extLst>
              <a:ext uri="{FF2B5EF4-FFF2-40B4-BE49-F238E27FC236}">
                <a16:creationId xmlns:a16="http://schemas.microsoft.com/office/drawing/2014/main" id="{5A2E2522-0B71-4137-8A94-749E7400AB95}"/>
              </a:ext>
            </a:extLst>
          </p:cNvPr>
          <p:cNvSpPr>
            <a:spLocks noGrp="1"/>
          </p:cNvSpPr>
          <p:nvPr>
            <p:ph idx="1"/>
          </p:nvPr>
        </p:nvSpPr>
        <p:spPr/>
        <p:txBody>
          <a:bodyPr/>
          <a:lstStyle/>
          <a:p>
            <a:r>
              <a:rPr lang="ru-RU" dirty="0"/>
              <a:t>Свойство </a:t>
            </a:r>
            <a:r>
              <a:rPr lang="ru-RU" dirty="0" err="1"/>
              <a:t>textContent</a:t>
            </a:r>
            <a:r>
              <a:rPr lang="ru-RU" dirty="0"/>
              <a:t> предоставляет доступ к тексту внутри элемента за вычетом всех &lt;тегов&gt;.</a:t>
            </a:r>
          </a:p>
        </p:txBody>
      </p:sp>
      <p:pic>
        <p:nvPicPr>
          <p:cNvPr id="4" name="Рисунок 3">
            <a:extLst>
              <a:ext uri="{FF2B5EF4-FFF2-40B4-BE49-F238E27FC236}">
                <a16:creationId xmlns:a16="http://schemas.microsoft.com/office/drawing/2014/main" id="{AB73D882-731E-4486-B6B5-88CA2A2426BA}"/>
              </a:ext>
            </a:extLst>
          </p:cNvPr>
          <p:cNvPicPr>
            <a:picLocks noChangeAspect="1"/>
          </p:cNvPicPr>
          <p:nvPr/>
        </p:nvPicPr>
        <p:blipFill>
          <a:blip r:embed="rId2"/>
          <a:stretch>
            <a:fillRect/>
          </a:stretch>
        </p:blipFill>
        <p:spPr>
          <a:xfrm>
            <a:off x="2567608" y="2996953"/>
            <a:ext cx="4639322" cy="2000529"/>
          </a:xfrm>
          <a:prstGeom prst="rect">
            <a:avLst/>
          </a:prstGeom>
        </p:spPr>
      </p:pic>
    </p:spTree>
    <p:extLst>
      <p:ext uri="{BB962C8B-B14F-4D97-AF65-F5344CB8AC3E}">
        <p14:creationId xmlns:p14="http://schemas.microsoft.com/office/powerpoint/2010/main" val="175162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552" y="0"/>
            <a:ext cx="8229600" cy="1143000"/>
          </a:xfrm>
        </p:spPr>
        <p:txBody>
          <a:bodyPr>
            <a:normAutofit/>
          </a:bodyPr>
          <a:lstStyle/>
          <a:p>
            <a:r>
              <a:rPr lang="ru-RU" b="1" dirty="0"/>
              <a:t>Специальное значение «</a:t>
            </a:r>
            <a:r>
              <a:rPr lang="en-US" b="1" dirty="0"/>
              <a:t>null»</a:t>
            </a:r>
            <a:endParaRPr lang="ru-RU" dirty="0"/>
          </a:p>
        </p:txBody>
      </p:sp>
      <p:sp>
        <p:nvSpPr>
          <p:cNvPr id="3" name="Объект 2"/>
          <p:cNvSpPr>
            <a:spLocks noGrp="1"/>
          </p:cNvSpPr>
          <p:nvPr>
            <p:ph idx="1"/>
          </p:nvPr>
        </p:nvSpPr>
        <p:spPr>
          <a:xfrm>
            <a:off x="1981200" y="1412776"/>
            <a:ext cx="8229600" cy="4911824"/>
          </a:xfrm>
        </p:spPr>
        <p:txBody>
          <a:bodyPr>
            <a:normAutofit/>
          </a:bodyPr>
          <a:lstStyle/>
          <a:p>
            <a:pPr marL="0" indent="0" algn="just">
              <a:buNone/>
            </a:pPr>
            <a:r>
              <a:rPr lang="ru-RU" b="1" dirty="0"/>
              <a:t>Значение</a:t>
            </a:r>
            <a:r>
              <a:rPr lang="ru-RU" b="1" dirty="0">
                <a:solidFill>
                  <a:srgbClr val="FF0000"/>
                </a:solidFill>
              </a:rPr>
              <a:t> </a:t>
            </a:r>
            <a:r>
              <a:rPr lang="ru-RU" b="1" dirty="0" err="1">
                <a:solidFill>
                  <a:srgbClr val="FF0000"/>
                </a:solidFill>
              </a:rPr>
              <a:t>null</a:t>
            </a:r>
            <a:r>
              <a:rPr lang="ru-RU" b="1" dirty="0">
                <a:solidFill>
                  <a:srgbClr val="FF0000"/>
                </a:solidFill>
              </a:rPr>
              <a:t> </a:t>
            </a:r>
            <a:r>
              <a:rPr lang="ru-RU" b="1" dirty="0"/>
              <a:t>не относится ни к одному из типов выше, а образует свой отдельный тип, состоящий из единственного значения </a:t>
            </a:r>
            <a:r>
              <a:rPr lang="ru-RU" b="1" dirty="0" err="1">
                <a:solidFill>
                  <a:srgbClr val="FF0000"/>
                </a:solidFill>
              </a:rPr>
              <a:t>null</a:t>
            </a:r>
            <a:r>
              <a:rPr lang="ru-RU" b="1" dirty="0"/>
              <a:t>:</a:t>
            </a:r>
            <a:endParaRPr lang="en-US" b="1" dirty="0"/>
          </a:p>
          <a:p>
            <a:pPr marL="0" indent="0" algn="just">
              <a:buNone/>
            </a:pPr>
            <a:endParaRPr lang="ru-RU" b="1" dirty="0"/>
          </a:p>
          <a:p>
            <a:pPr marL="0" indent="0" algn="just">
              <a:buNone/>
            </a:pPr>
            <a:r>
              <a:rPr lang="en-US" b="1" dirty="0">
                <a:solidFill>
                  <a:srgbClr val="FF0000"/>
                </a:solidFill>
              </a:rPr>
              <a:t>let</a:t>
            </a:r>
            <a:r>
              <a:rPr lang="ru-RU" b="1" dirty="0">
                <a:solidFill>
                  <a:srgbClr val="FF0000"/>
                </a:solidFill>
              </a:rPr>
              <a:t> </a:t>
            </a:r>
            <a:r>
              <a:rPr lang="ru-RU" b="1" dirty="0" err="1">
                <a:solidFill>
                  <a:srgbClr val="FF0000"/>
                </a:solidFill>
              </a:rPr>
              <a:t>age</a:t>
            </a:r>
            <a:r>
              <a:rPr lang="ru-RU" b="1" dirty="0">
                <a:solidFill>
                  <a:srgbClr val="FF0000"/>
                </a:solidFill>
              </a:rPr>
              <a:t> = </a:t>
            </a:r>
            <a:r>
              <a:rPr lang="ru-RU" b="1" dirty="0" err="1">
                <a:solidFill>
                  <a:srgbClr val="FF0000"/>
                </a:solidFill>
              </a:rPr>
              <a:t>null</a:t>
            </a:r>
            <a:r>
              <a:rPr lang="ru-RU" b="1" dirty="0">
                <a:solidFill>
                  <a:srgbClr val="FF0000"/>
                </a:solidFill>
              </a:rPr>
              <a:t>;</a:t>
            </a:r>
            <a:r>
              <a:rPr lang="en-US" b="1" dirty="0">
                <a:solidFill>
                  <a:srgbClr val="FF0000"/>
                </a:solidFill>
              </a:rPr>
              <a:t> //</a:t>
            </a:r>
            <a:r>
              <a:rPr lang="ru-RU" b="1" dirty="0">
                <a:solidFill>
                  <a:srgbClr val="FF0000"/>
                </a:solidFill>
              </a:rPr>
              <a:t>возраст </a:t>
            </a:r>
            <a:r>
              <a:rPr lang="ru-RU" b="1" dirty="0" err="1">
                <a:solidFill>
                  <a:srgbClr val="FF0000"/>
                </a:solidFill>
              </a:rPr>
              <a:t>неопределен</a:t>
            </a:r>
            <a:endParaRPr lang="ru-RU" b="1" dirty="0">
              <a:solidFill>
                <a:srgbClr val="FF0000"/>
              </a:solidFill>
            </a:endParaRPr>
          </a:p>
          <a:p>
            <a:pPr marL="0" indent="0" algn="just">
              <a:buNone/>
            </a:pPr>
            <a:endParaRPr lang="en-US" b="1" dirty="0"/>
          </a:p>
          <a:p>
            <a:pPr marL="0" indent="0" algn="just">
              <a:buNone/>
            </a:pPr>
            <a:r>
              <a:rPr lang="ru-RU" b="1" dirty="0"/>
              <a:t>В </a:t>
            </a:r>
            <a:r>
              <a:rPr lang="ru-RU" b="1" dirty="0" err="1"/>
              <a:t>JavaScript</a:t>
            </a:r>
            <a:r>
              <a:rPr lang="ru-RU" b="1" dirty="0"/>
              <a:t> </a:t>
            </a:r>
            <a:r>
              <a:rPr lang="ru-RU" b="1" dirty="0" err="1">
                <a:solidFill>
                  <a:srgbClr val="FF0000"/>
                </a:solidFill>
              </a:rPr>
              <a:t>null</a:t>
            </a:r>
            <a:r>
              <a:rPr lang="ru-RU" b="1" dirty="0"/>
              <a:t> не является «ссылкой на несуществующий объект» или «нулевым указателем», как в некоторых других языках. Это просто специальное значение, которое имеет смысл «ничего» или «значение неизвестно».</a:t>
            </a:r>
          </a:p>
          <a:p>
            <a:pPr marL="0" indent="0" algn="just">
              <a:buNone/>
            </a:pPr>
            <a:endParaRPr lang="ru-RU" b="1" dirty="0"/>
          </a:p>
        </p:txBody>
      </p:sp>
      <p:sp>
        <p:nvSpPr>
          <p:cNvPr id="4" name="SMARTInkShape-1"/>
          <p:cNvSpPr/>
          <p:nvPr>
            <p:custDataLst>
              <p:tags r:id="rId1"/>
            </p:custDataLst>
          </p:nvPr>
        </p:nvSpPr>
        <p:spPr>
          <a:xfrm>
            <a:off x="6165851" y="3770227"/>
            <a:ext cx="25401" cy="8024"/>
          </a:xfrm>
          <a:custGeom>
            <a:avLst/>
            <a:gdLst/>
            <a:ahLst/>
            <a:cxnLst/>
            <a:rect l="0" t="0" r="0" b="0"/>
            <a:pathLst>
              <a:path w="25401" h="8024">
                <a:moveTo>
                  <a:pt x="25400" y="8023"/>
                </a:moveTo>
                <a:lnTo>
                  <a:pt x="25400" y="8023"/>
                </a:lnTo>
                <a:lnTo>
                  <a:pt x="7944" y="0"/>
                </a:lnTo>
                <a:lnTo>
                  <a:pt x="0" y="1673"/>
                </a:lnTo>
              </a:path>
            </a:pathLst>
          </a:custGeom>
          <a:ln w="19050">
            <a:solidFill>
              <a:srgbClr val="009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 name="SMARTInkShape-2"/>
          <p:cNvSpPr/>
          <p:nvPr>
            <p:custDataLst>
              <p:tags r:id="rId2"/>
            </p:custDataLst>
          </p:nvPr>
        </p:nvSpPr>
        <p:spPr>
          <a:xfrm>
            <a:off x="4508501" y="3505201"/>
            <a:ext cx="6351" cy="1"/>
          </a:xfrm>
          <a:custGeom>
            <a:avLst/>
            <a:gdLst/>
            <a:ahLst/>
            <a:cxnLst/>
            <a:rect l="0" t="0" r="0" b="0"/>
            <a:pathLst>
              <a:path w="6351" h="1">
                <a:moveTo>
                  <a:pt x="0" y="0"/>
                </a:moveTo>
                <a:lnTo>
                  <a:pt x="0" y="0"/>
                </a:lnTo>
                <a:lnTo>
                  <a:pt x="6350" y="0"/>
                </a:lnTo>
              </a:path>
            </a:pathLst>
          </a:custGeom>
          <a:ln w="19050">
            <a:solidFill>
              <a:srgbClr val="009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 name="SMARTInkShape-4"/>
          <p:cNvSpPr/>
          <p:nvPr>
            <p:custDataLst>
              <p:tags r:id="rId3"/>
            </p:custDataLst>
          </p:nvPr>
        </p:nvSpPr>
        <p:spPr>
          <a:xfrm>
            <a:off x="3638551" y="4603751"/>
            <a:ext cx="6351" cy="12701"/>
          </a:xfrm>
          <a:custGeom>
            <a:avLst/>
            <a:gdLst/>
            <a:ahLst/>
            <a:cxnLst/>
            <a:rect l="0" t="0" r="0" b="0"/>
            <a:pathLst>
              <a:path w="6351" h="12701">
                <a:moveTo>
                  <a:pt x="0" y="12700"/>
                </a:moveTo>
                <a:lnTo>
                  <a:pt x="0" y="12700"/>
                </a:lnTo>
                <a:lnTo>
                  <a:pt x="6350" y="0"/>
                </a:lnTo>
              </a:path>
            </a:pathLst>
          </a:custGeom>
          <a:ln w="19050">
            <a:solidFill>
              <a:srgbClr val="009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0" name="SMARTInkShape-7"/>
          <p:cNvSpPr/>
          <p:nvPr>
            <p:custDataLst>
              <p:tags r:id="rId4"/>
            </p:custDataLst>
          </p:nvPr>
        </p:nvSpPr>
        <p:spPr>
          <a:xfrm>
            <a:off x="5429251" y="5207001"/>
            <a:ext cx="6351" cy="1"/>
          </a:xfrm>
          <a:custGeom>
            <a:avLst/>
            <a:gdLst/>
            <a:ahLst/>
            <a:cxnLst/>
            <a:rect l="0" t="0" r="0" b="0"/>
            <a:pathLst>
              <a:path w="6351" h="1">
                <a:moveTo>
                  <a:pt x="6350" y="0"/>
                </a:moveTo>
                <a:lnTo>
                  <a:pt x="6350" y="0"/>
                </a:lnTo>
                <a:lnTo>
                  <a:pt x="0" y="0"/>
                </a:lnTo>
              </a:path>
            </a:pathLst>
          </a:custGeom>
          <a:ln w="19050">
            <a:solidFill>
              <a:srgbClr val="009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2641556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910665-B844-4F29-8AFC-49A34AB91D1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06D7252-23B3-4F47-8474-54D085612C5B}"/>
              </a:ext>
            </a:extLst>
          </p:cNvPr>
          <p:cNvSpPr>
            <a:spLocks noGrp="1"/>
          </p:cNvSpPr>
          <p:nvPr>
            <p:ph idx="1"/>
          </p:nvPr>
        </p:nvSpPr>
        <p:spPr/>
        <p:txBody>
          <a:bodyPr/>
          <a:lstStyle/>
          <a:p>
            <a:r>
              <a:rPr lang="ru-RU" dirty="0"/>
              <a:t>Как мы видим, возвращается только текст, как если бы все &lt;теги&gt; были вырезаны, но текст в них остался.  На практике редко появляется необходимость читать текст таким образом.</a:t>
            </a:r>
          </a:p>
        </p:txBody>
      </p:sp>
    </p:spTree>
    <p:extLst>
      <p:ext uri="{BB962C8B-B14F-4D97-AF65-F5344CB8AC3E}">
        <p14:creationId xmlns:p14="http://schemas.microsoft.com/office/powerpoint/2010/main" val="33692958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1923D3-9876-4858-A573-8718ECB1319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67B184B-0F39-4317-8CAB-A04210EBB3FE}"/>
              </a:ext>
            </a:extLst>
          </p:cNvPr>
          <p:cNvSpPr>
            <a:spLocks noGrp="1"/>
          </p:cNvSpPr>
          <p:nvPr>
            <p:ph idx="1"/>
          </p:nvPr>
        </p:nvSpPr>
        <p:spPr/>
        <p:txBody>
          <a:bodyPr/>
          <a:lstStyle/>
          <a:p>
            <a:r>
              <a:rPr lang="ru-RU" dirty="0"/>
              <a:t>Намного полезнее возможность записывать текст в </a:t>
            </a:r>
            <a:r>
              <a:rPr lang="ru-RU" dirty="0" err="1"/>
              <a:t>textContent</a:t>
            </a:r>
            <a:r>
              <a:rPr lang="ru-RU" dirty="0"/>
              <a:t>, т.к. позволяет писать текст «безопасным способом».</a:t>
            </a:r>
          </a:p>
          <a:p>
            <a:pPr marL="0" indent="0">
              <a:buNone/>
            </a:pPr>
            <a:r>
              <a:rPr lang="ru-RU" dirty="0"/>
              <a:t>Представим, что у нас есть произвольная строка, введённая пользователем, и мы хотим показать её.      </a:t>
            </a:r>
          </a:p>
          <a:p>
            <a:r>
              <a:rPr lang="ru-RU" dirty="0"/>
              <a:t>С </a:t>
            </a:r>
            <a:r>
              <a:rPr lang="ru-RU" dirty="0" err="1">
                <a:solidFill>
                  <a:srgbClr val="FF0000"/>
                </a:solidFill>
              </a:rPr>
              <a:t>innerHTML</a:t>
            </a:r>
            <a:r>
              <a:rPr lang="ru-RU" dirty="0"/>
              <a:t> вставка происходит «как HTML», со всеми HTML-тегами.    </a:t>
            </a:r>
          </a:p>
          <a:p>
            <a:r>
              <a:rPr lang="ru-RU" dirty="0"/>
              <a:t> С </a:t>
            </a:r>
            <a:r>
              <a:rPr lang="ru-RU" dirty="0" err="1">
                <a:solidFill>
                  <a:srgbClr val="FF0000"/>
                </a:solidFill>
              </a:rPr>
              <a:t>textContent</a:t>
            </a:r>
            <a:r>
              <a:rPr lang="ru-RU" dirty="0"/>
              <a:t> вставка получается «как текст», все символы трактуются буквально.</a:t>
            </a:r>
          </a:p>
        </p:txBody>
      </p:sp>
    </p:spTree>
    <p:extLst>
      <p:ext uri="{BB962C8B-B14F-4D97-AF65-F5344CB8AC3E}">
        <p14:creationId xmlns:p14="http://schemas.microsoft.com/office/powerpoint/2010/main" val="7740348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3E6D34-4F9B-4C09-8AB1-3E379EC9A738}"/>
              </a:ext>
            </a:extLst>
          </p:cNvPr>
          <p:cNvSpPr>
            <a:spLocks noGrp="1"/>
          </p:cNvSpPr>
          <p:nvPr>
            <p:ph type="title"/>
          </p:nvPr>
        </p:nvSpPr>
        <p:spPr/>
        <p:txBody>
          <a:bodyPr/>
          <a:lstStyle/>
          <a:p>
            <a:r>
              <a:rPr lang="ru-RU" dirty="0"/>
              <a:t>Атрибуты и свойства</a:t>
            </a:r>
          </a:p>
        </p:txBody>
      </p:sp>
      <p:sp>
        <p:nvSpPr>
          <p:cNvPr id="3" name="Объект 2">
            <a:extLst>
              <a:ext uri="{FF2B5EF4-FFF2-40B4-BE49-F238E27FC236}">
                <a16:creationId xmlns:a16="http://schemas.microsoft.com/office/drawing/2014/main" id="{C479953C-57A5-4075-9DB0-1BCD5D70C9CE}"/>
              </a:ext>
            </a:extLst>
          </p:cNvPr>
          <p:cNvSpPr>
            <a:spLocks noGrp="1"/>
          </p:cNvSpPr>
          <p:nvPr>
            <p:ph idx="1"/>
          </p:nvPr>
        </p:nvSpPr>
        <p:spPr/>
        <p:txBody>
          <a:bodyPr/>
          <a:lstStyle/>
          <a:p>
            <a:r>
              <a:rPr lang="ru-RU" dirty="0"/>
              <a:t>В HTML у тегов могут быть атрибуты. Когда браузер </a:t>
            </a:r>
            <a:r>
              <a:rPr lang="ru-RU" dirty="0" err="1"/>
              <a:t>парсит</a:t>
            </a:r>
            <a:r>
              <a:rPr lang="ru-RU" dirty="0"/>
              <a:t> HTML, чтобы создать DOM-объекты для тегов, он распознаёт стандартные атрибуты и создаёт DOM-свойства для них. </a:t>
            </a:r>
          </a:p>
          <a:p>
            <a:r>
              <a:rPr lang="ru-RU" dirty="0"/>
              <a:t> Таким образом, когда у элемента есть </a:t>
            </a:r>
            <a:r>
              <a:rPr lang="ru-RU" dirty="0" err="1"/>
              <a:t>id</a:t>
            </a:r>
            <a:r>
              <a:rPr lang="ru-RU" dirty="0"/>
              <a:t> или другой стандартный атрибут, создаётся соответствующее свойство. Но этого не происходит, если атрибут нестандартный.</a:t>
            </a:r>
          </a:p>
        </p:txBody>
      </p:sp>
    </p:spTree>
    <p:extLst>
      <p:ext uri="{BB962C8B-B14F-4D97-AF65-F5344CB8AC3E}">
        <p14:creationId xmlns:p14="http://schemas.microsoft.com/office/powerpoint/2010/main" val="42094902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FD5FC6-9196-4E89-A30D-19B51184567D}"/>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75701941-AF54-40C1-BBB5-3BE4168B188D}"/>
              </a:ext>
            </a:extLst>
          </p:cNvPr>
          <p:cNvPicPr>
            <a:picLocks noGrp="1" noChangeAspect="1"/>
          </p:cNvPicPr>
          <p:nvPr>
            <p:ph idx="1"/>
          </p:nvPr>
        </p:nvPicPr>
        <p:blipFill>
          <a:blip r:embed="rId2"/>
          <a:stretch>
            <a:fillRect/>
          </a:stretch>
        </p:blipFill>
        <p:spPr>
          <a:xfrm>
            <a:off x="2279576" y="2303748"/>
            <a:ext cx="7760618" cy="2520280"/>
          </a:xfrm>
          <a:prstGeom prst="rect">
            <a:avLst/>
          </a:prstGeom>
        </p:spPr>
      </p:pic>
    </p:spTree>
    <p:extLst>
      <p:ext uri="{BB962C8B-B14F-4D97-AF65-F5344CB8AC3E}">
        <p14:creationId xmlns:p14="http://schemas.microsoft.com/office/powerpoint/2010/main" val="19491513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69A82D-A1AE-4B31-B993-9BD400EF4FE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D824AC3-E90F-4538-98C7-EF5C6779B386}"/>
              </a:ext>
            </a:extLst>
          </p:cNvPr>
          <p:cNvSpPr>
            <a:spLocks noGrp="1"/>
          </p:cNvSpPr>
          <p:nvPr>
            <p:ph idx="1"/>
          </p:nvPr>
        </p:nvSpPr>
        <p:spPr/>
        <p:txBody>
          <a:bodyPr/>
          <a:lstStyle/>
          <a:p>
            <a:pPr marL="0" indent="0">
              <a:buNone/>
            </a:pPr>
            <a:r>
              <a:rPr lang="ru-RU" dirty="0"/>
              <a:t>Все атрибуты доступны с помощью следующих методов:      </a:t>
            </a:r>
          </a:p>
          <a:p>
            <a:r>
              <a:rPr lang="en-US" dirty="0" err="1">
                <a:solidFill>
                  <a:srgbClr val="FF0000"/>
                </a:solidFill>
              </a:rPr>
              <a:t>elem.hasAttribute</a:t>
            </a:r>
            <a:r>
              <a:rPr lang="en-US" dirty="0">
                <a:solidFill>
                  <a:srgbClr val="FF0000"/>
                </a:solidFill>
              </a:rPr>
              <a:t>(name) </a:t>
            </a:r>
            <a:r>
              <a:rPr lang="en-US" dirty="0"/>
              <a:t>– </a:t>
            </a:r>
            <a:r>
              <a:rPr lang="ru-RU" dirty="0"/>
              <a:t>проверяет наличие атрибута.     </a:t>
            </a:r>
          </a:p>
          <a:p>
            <a:r>
              <a:rPr lang="en-US" dirty="0" err="1">
                <a:solidFill>
                  <a:srgbClr val="FF0000"/>
                </a:solidFill>
              </a:rPr>
              <a:t>elem.getAttribute</a:t>
            </a:r>
            <a:r>
              <a:rPr lang="en-US" dirty="0">
                <a:solidFill>
                  <a:srgbClr val="FF0000"/>
                </a:solidFill>
              </a:rPr>
              <a:t>(name) </a:t>
            </a:r>
            <a:r>
              <a:rPr lang="en-US" dirty="0"/>
              <a:t>– </a:t>
            </a:r>
            <a:r>
              <a:rPr lang="ru-RU" dirty="0"/>
              <a:t>получает значение атрибута.     </a:t>
            </a:r>
          </a:p>
          <a:p>
            <a:r>
              <a:rPr lang="en-US" dirty="0" err="1">
                <a:solidFill>
                  <a:srgbClr val="FF0000"/>
                </a:solidFill>
              </a:rPr>
              <a:t>elem.setAttribute</a:t>
            </a:r>
            <a:r>
              <a:rPr lang="en-US" dirty="0">
                <a:solidFill>
                  <a:srgbClr val="FF0000"/>
                </a:solidFill>
              </a:rPr>
              <a:t>(name, value) </a:t>
            </a:r>
            <a:r>
              <a:rPr lang="en-US" dirty="0"/>
              <a:t>– </a:t>
            </a:r>
            <a:r>
              <a:rPr lang="ru-RU" dirty="0"/>
              <a:t>устанавливает значение атрибута.     </a:t>
            </a:r>
          </a:p>
          <a:p>
            <a:r>
              <a:rPr lang="en-US" dirty="0" err="1">
                <a:solidFill>
                  <a:srgbClr val="FF0000"/>
                </a:solidFill>
              </a:rPr>
              <a:t>elem.removeAttribute</a:t>
            </a:r>
            <a:r>
              <a:rPr lang="en-US" dirty="0">
                <a:solidFill>
                  <a:srgbClr val="FF0000"/>
                </a:solidFill>
              </a:rPr>
              <a:t>(name) </a:t>
            </a:r>
            <a:r>
              <a:rPr lang="en-US" dirty="0"/>
              <a:t>– </a:t>
            </a:r>
            <a:r>
              <a:rPr lang="ru-RU" dirty="0"/>
              <a:t>удаляет атрибут.</a:t>
            </a:r>
          </a:p>
        </p:txBody>
      </p:sp>
    </p:spTree>
    <p:extLst>
      <p:ext uri="{BB962C8B-B14F-4D97-AF65-F5344CB8AC3E}">
        <p14:creationId xmlns:p14="http://schemas.microsoft.com/office/powerpoint/2010/main" val="3648295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0D0843-9F70-4CA4-A4B6-61C09F8FC2EA}"/>
              </a:ext>
            </a:extLst>
          </p:cNvPr>
          <p:cNvSpPr>
            <a:spLocks noGrp="1"/>
          </p:cNvSpPr>
          <p:nvPr>
            <p:ph type="title"/>
          </p:nvPr>
        </p:nvSpPr>
        <p:spPr/>
        <p:txBody>
          <a:bodyPr/>
          <a:lstStyle/>
          <a:p>
            <a:r>
              <a:rPr lang="ru-RU" dirty="0"/>
              <a:t>Создание элемента</a:t>
            </a:r>
          </a:p>
        </p:txBody>
      </p:sp>
      <p:sp>
        <p:nvSpPr>
          <p:cNvPr id="3" name="Объект 2">
            <a:extLst>
              <a:ext uri="{FF2B5EF4-FFF2-40B4-BE49-F238E27FC236}">
                <a16:creationId xmlns:a16="http://schemas.microsoft.com/office/drawing/2014/main" id="{69A7F9DE-D203-483A-BC99-6112127A5009}"/>
              </a:ext>
            </a:extLst>
          </p:cNvPr>
          <p:cNvSpPr>
            <a:spLocks noGrp="1"/>
          </p:cNvSpPr>
          <p:nvPr>
            <p:ph idx="1"/>
          </p:nvPr>
        </p:nvSpPr>
        <p:spPr/>
        <p:txBody>
          <a:bodyPr/>
          <a:lstStyle/>
          <a:p>
            <a:r>
              <a:rPr lang="ru-RU" dirty="0"/>
              <a:t>DOM-узел можно создать двумя методами:  </a:t>
            </a:r>
            <a:r>
              <a:rPr lang="ru-RU" dirty="0" err="1">
                <a:solidFill>
                  <a:srgbClr val="FF0000"/>
                </a:solidFill>
              </a:rPr>
              <a:t>document.createElement</a:t>
            </a:r>
            <a:r>
              <a:rPr lang="ru-RU" dirty="0">
                <a:solidFill>
                  <a:srgbClr val="FF0000"/>
                </a:solidFill>
              </a:rPr>
              <a:t>(</a:t>
            </a:r>
            <a:r>
              <a:rPr lang="ru-RU" dirty="0" err="1">
                <a:solidFill>
                  <a:srgbClr val="FF0000"/>
                </a:solidFill>
              </a:rPr>
              <a:t>tag</a:t>
            </a:r>
            <a:r>
              <a:rPr lang="ru-RU" dirty="0">
                <a:solidFill>
                  <a:srgbClr val="FF0000"/>
                </a:solidFill>
              </a:rPr>
              <a:t>)      </a:t>
            </a:r>
          </a:p>
          <a:p>
            <a:r>
              <a:rPr lang="ru-RU" dirty="0"/>
              <a:t>Создаёт новый элемент с заданным тегом:</a:t>
            </a:r>
          </a:p>
          <a:p>
            <a:pPr marL="0" indent="0">
              <a:buNone/>
            </a:pPr>
            <a:r>
              <a:rPr lang="en-US" dirty="0"/>
              <a:t>let div = </a:t>
            </a:r>
            <a:r>
              <a:rPr lang="en-US" dirty="0" err="1"/>
              <a:t>document.createElement</a:t>
            </a:r>
            <a:r>
              <a:rPr lang="en-US" dirty="0"/>
              <a:t>('div’);</a:t>
            </a:r>
            <a:endParaRPr lang="ru-RU" dirty="0"/>
          </a:p>
          <a:p>
            <a:pPr marL="0" indent="0">
              <a:buNone/>
            </a:pPr>
            <a:r>
              <a:rPr lang="ru-RU" dirty="0" err="1"/>
              <a:t>document.createTextNode</a:t>
            </a:r>
            <a:r>
              <a:rPr lang="ru-RU" dirty="0"/>
              <a:t>(</a:t>
            </a:r>
            <a:r>
              <a:rPr lang="ru-RU" dirty="0" err="1"/>
              <a:t>text</a:t>
            </a:r>
            <a:r>
              <a:rPr lang="ru-RU" dirty="0"/>
              <a:t>)      Создаёт новый текстовый узел с заданным текстом:</a:t>
            </a:r>
          </a:p>
        </p:txBody>
      </p:sp>
    </p:spTree>
    <p:extLst>
      <p:ext uri="{BB962C8B-B14F-4D97-AF65-F5344CB8AC3E}">
        <p14:creationId xmlns:p14="http://schemas.microsoft.com/office/powerpoint/2010/main" val="41089480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233373-6096-4FC7-8752-23C58BB05B94}"/>
              </a:ext>
            </a:extLst>
          </p:cNvPr>
          <p:cNvSpPr>
            <a:spLocks noGrp="1"/>
          </p:cNvSpPr>
          <p:nvPr>
            <p:ph type="title"/>
          </p:nvPr>
        </p:nvSpPr>
        <p:spPr/>
        <p:txBody>
          <a:bodyPr/>
          <a:lstStyle/>
          <a:p>
            <a:r>
              <a:rPr lang="ru-RU" dirty="0"/>
              <a:t>Методы вставки</a:t>
            </a:r>
          </a:p>
        </p:txBody>
      </p:sp>
      <p:sp>
        <p:nvSpPr>
          <p:cNvPr id="3" name="Объект 2">
            <a:extLst>
              <a:ext uri="{FF2B5EF4-FFF2-40B4-BE49-F238E27FC236}">
                <a16:creationId xmlns:a16="http://schemas.microsoft.com/office/drawing/2014/main" id="{956883D8-FEC5-4F03-81E7-1535444BC922}"/>
              </a:ext>
            </a:extLst>
          </p:cNvPr>
          <p:cNvSpPr>
            <a:spLocks noGrp="1"/>
          </p:cNvSpPr>
          <p:nvPr>
            <p:ph idx="1"/>
          </p:nvPr>
        </p:nvSpPr>
        <p:spPr/>
        <p:txBody>
          <a:bodyPr/>
          <a:lstStyle/>
          <a:p>
            <a:r>
              <a:rPr lang="ru-RU" dirty="0"/>
              <a:t>Чтобы наш </a:t>
            </a:r>
            <a:r>
              <a:rPr lang="ru-RU" dirty="0" err="1"/>
              <a:t>div</a:t>
            </a:r>
            <a:r>
              <a:rPr lang="ru-RU" dirty="0"/>
              <a:t> появился, нам нужно вставить его где-нибудь в </a:t>
            </a:r>
            <a:r>
              <a:rPr lang="ru-RU" dirty="0" err="1"/>
              <a:t>document</a:t>
            </a:r>
            <a:r>
              <a:rPr lang="ru-RU" dirty="0"/>
              <a:t>. Например, в </a:t>
            </a:r>
            <a:r>
              <a:rPr lang="ru-RU" dirty="0" err="1"/>
              <a:t>document.body</a:t>
            </a:r>
            <a:r>
              <a:rPr lang="ru-RU" dirty="0"/>
              <a:t>.  Для этого есть метод </a:t>
            </a:r>
            <a:r>
              <a:rPr lang="ru-RU" dirty="0" err="1"/>
              <a:t>append</a:t>
            </a:r>
            <a:r>
              <a:rPr lang="ru-RU" dirty="0"/>
              <a:t>, в нашем случае: </a:t>
            </a:r>
            <a:r>
              <a:rPr lang="ru-RU" dirty="0" err="1"/>
              <a:t>document.body.append</a:t>
            </a:r>
            <a:r>
              <a:rPr lang="ru-RU" dirty="0"/>
              <a:t>(</a:t>
            </a:r>
            <a:r>
              <a:rPr lang="ru-RU" dirty="0" err="1"/>
              <a:t>div</a:t>
            </a:r>
            <a:r>
              <a:rPr lang="ru-RU" dirty="0"/>
              <a:t>).</a:t>
            </a:r>
          </a:p>
        </p:txBody>
      </p:sp>
    </p:spTree>
    <p:extLst>
      <p:ext uri="{BB962C8B-B14F-4D97-AF65-F5344CB8AC3E}">
        <p14:creationId xmlns:p14="http://schemas.microsoft.com/office/powerpoint/2010/main" val="4918570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DA6646-78ED-4D0D-BBDC-71666EF8FC4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3E0175B-A243-4A15-A69E-6159C9FD76FA}"/>
              </a:ext>
            </a:extLst>
          </p:cNvPr>
          <p:cNvSpPr>
            <a:spLocks noGrp="1"/>
          </p:cNvSpPr>
          <p:nvPr>
            <p:ph idx="1"/>
          </p:nvPr>
        </p:nvSpPr>
        <p:spPr/>
        <p:txBody>
          <a:bodyPr>
            <a:normAutofit/>
          </a:bodyPr>
          <a:lstStyle/>
          <a:p>
            <a:r>
              <a:rPr lang="ru-RU" dirty="0"/>
              <a:t>Вот методы для различных вариантов вставки:      </a:t>
            </a:r>
            <a:r>
              <a:rPr lang="en-US" dirty="0" err="1">
                <a:solidFill>
                  <a:srgbClr val="FF0000"/>
                </a:solidFill>
              </a:rPr>
              <a:t>node.append</a:t>
            </a:r>
            <a:r>
              <a:rPr lang="en-US" dirty="0">
                <a:solidFill>
                  <a:srgbClr val="FF0000"/>
                </a:solidFill>
              </a:rPr>
              <a:t>(...nodes or strings) </a:t>
            </a:r>
            <a:r>
              <a:rPr lang="en-US" dirty="0"/>
              <a:t>– </a:t>
            </a:r>
            <a:r>
              <a:rPr lang="ru-RU" dirty="0"/>
              <a:t>добавляет узлы или строки в конец </a:t>
            </a:r>
            <a:r>
              <a:rPr lang="en-US" dirty="0"/>
              <a:t>node,     </a:t>
            </a:r>
            <a:endParaRPr lang="ru-RU" dirty="0"/>
          </a:p>
          <a:p>
            <a:r>
              <a:rPr lang="en-US" dirty="0" err="1">
                <a:solidFill>
                  <a:srgbClr val="FF0000"/>
                </a:solidFill>
              </a:rPr>
              <a:t>node.prepend</a:t>
            </a:r>
            <a:r>
              <a:rPr lang="en-US" dirty="0">
                <a:solidFill>
                  <a:srgbClr val="FF0000"/>
                </a:solidFill>
              </a:rPr>
              <a:t>(...nodes or strings) </a:t>
            </a:r>
            <a:r>
              <a:rPr lang="en-US" dirty="0"/>
              <a:t>– </a:t>
            </a:r>
            <a:r>
              <a:rPr lang="ru-RU" dirty="0"/>
              <a:t>вставляет узлы или строки в начало </a:t>
            </a:r>
            <a:r>
              <a:rPr lang="en-US" dirty="0"/>
              <a:t>node,     </a:t>
            </a:r>
            <a:endParaRPr lang="ru-RU" dirty="0"/>
          </a:p>
          <a:p>
            <a:r>
              <a:rPr lang="en-US" dirty="0" err="1">
                <a:solidFill>
                  <a:srgbClr val="FF0000"/>
                </a:solidFill>
              </a:rPr>
              <a:t>node.before</a:t>
            </a:r>
            <a:r>
              <a:rPr lang="en-US" dirty="0">
                <a:solidFill>
                  <a:srgbClr val="FF0000"/>
                </a:solidFill>
              </a:rPr>
              <a:t>(...nodes or strings) </a:t>
            </a:r>
            <a:r>
              <a:rPr lang="en-US" dirty="0"/>
              <a:t>–- </a:t>
            </a:r>
            <a:r>
              <a:rPr lang="ru-RU" dirty="0"/>
              <a:t>вставляет узлы или строки до </a:t>
            </a:r>
            <a:r>
              <a:rPr lang="en-US" dirty="0"/>
              <a:t>node,     </a:t>
            </a:r>
            <a:endParaRPr lang="ru-RU" dirty="0"/>
          </a:p>
          <a:p>
            <a:r>
              <a:rPr lang="en-US" dirty="0" err="1">
                <a:solidFill>
                  <a:srgbClr val="FF0000"/>
                </a:solidFill>
              </a:rPr>
              <a:t>node.after</a:t>
            </a:r>
            <a:r>
              <a:rPr lang="en-US" dirty="0">
                <a:solidFill>
                  <a:srgbClr val="FF0000"/>
                </a:solidFill>
              </a:rPr>
              <a:t>(...nodes or strings) </a:t>
            </a:r>
            <a:r>
              <a:rPr lang="en-US" dirty="0"/>
              <a:t>–- </a:t>
            </a:r>
            <a:r>
              <a:rPr lang="ru-RU" dirty="0"/>
              <a:t>вставляет узлы или строки после </a:t>
            </a:r>
            <a:r>
              <a:rPr lang="en-US" dirty="0"/>
              <a:t>node,     </a:t>
            </a:r>
            <a:endParaRPr lang="ru-RU" dirty="0"/>
          </a:p>
          <a:p>
            <a:r>
              <a:rPr lang="en-US" dirty="0" err="1">
                <a:solidFill>
                  <a:srgbClr val="FF0000"/>
                </a:solidFill>
              </a:rPr>
              <a:t>node.replaceWith</a:t>
            </a:r>
            <a:r>
              <a:rPr lang="en-US" dirty="0">
                <a:solidFill>
                  <a:srgbClr val="FF0000"/>
                </a:solidFill>
              </a:rPr>
              <a:t>(...nodes or strings) </a:t>
            </a:r>
            <a:r>
              <a:rPr lang="en-US" dirty="0"/>
              <a:t>–</a:t>
            </a:r>
            <a:r>
              <a:rPr lang="ru-RU" dirty="0"/>
              <a:t> заменяет </a:t>
            </a:r>
            <a:r>
              <a:rPr lang="ru-RU" dirty="0" err="1"/>
              <a:t>node</a:t>
            </a:r>
            <a:r>
              <a:rPr lang="ru-RU" dirty="0"/>
              <a:t> заданными узлами или строками.</a:t>
            </a:r>
          </a:p>
        </p:txBody>
      </p:sp>
    </p:spTree>
    <p:extLst>
      <p:ext uri="{BB962C8B-B14F-4D97-AF65-F5344CB8AC3E}">
        <p14:creationId xmlns:p14="http://schemas.microsoft.com/office/powerpoint/2010/main" val="20198811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C160CC-916A-4225-8DDF-F378AA259D41}"/>
              </a:ext>
            </a:extLst>
          </p:cNvPr>
          <p:cNvSpPr>
            <a:spLocks noGrp="1"/>
          </p:cNvSpPr>
          <p:nvPr>
            <p:ph type="title"/>
          </p:nvPr>
        </p:nvSpPr>
        <p:spPr/>
        <p:txBody>
          <a:bodyPr>
            <a:normAutofit/>
          </a:bodyPr>
          <a:lstStyle/>
          <a:p>
            <a:r>
              <a:rPr lang="ru-RU" b="1" dirty="0"/>
              <a:t>Удаление узлов</a:t>
            </a:r>
            <a:endParaRPr lang="ru-RU" dirty="0"/>
          </a:p>
        </p:txBody>
      </p:sp>
      <p:sp>
        <p:nvSpPr>
          <p:cNvPr id="3" name="Объект 2">
            <a:extLst>
              <a:ext uri="{FF2B5EF4-FFF2-40B4-BE49-F238E27FC236}">
                <a16:creationId xmlns:a16="http://schemas.microsoft.com/office/drawing/2014/main" id="{B9E518E8-0A24-4256-B60E-F20366569AE8}"/>
              </a:ext>
            </a:extLst>
          </p:cNvPr>
          <p:cNvSpPr>
            <a:spLocks noGrp="1"/>
          </p:cNvSpPr>
          <p:nvPr>
            <p:ph idx="1"/>
          </p:nvPr>
        </p:nvSpPr>
        <p:spPr/>
        <p:txBody>
          <a:bodyPr/>
          <a:lstStyle/>
          <a:p>
            <a:r>
              <a:rPr lang="ru-RU" dirty="0"/>
              <a:t>Для удаления узла есть методы </a:t>
            </a:r>
            <a:r>
              <a:rPr lang="ru-RU" dirty="0" err="1">
                <a:solidFill>
                  <a:srgbClr val="FF0000"/>
                </a:solidFill>
              </a:rPr>
              <a:t>node.remove</a:t>
            </a:r>
            <a:r>
              <a:rPr lang="ru-RU" dirty="0">
                <a:solidFill>
                  <a:srgbClr val="FF0000"/>
                </a:solidFill>
              </a:rPr>
              <a:t>().</a:t>
            </a:r>
          </a:p>
        </p:txBody>
      </p:sp>
    </p:spTree>
    <p:extLst>
      <p:ext uri="{BB962C8B-B14F-4D97-AF65-F5344CB8AC3E}">
        <p14:creationId xmlns:p14="http://schemas.microsoft.com/office/powerpoint/2010/main" val="27207268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4F084E-E66B-4A78-9029-207A5F6F1035}"/>
              </a:ext>
            </a:extLst>
          </p:cNvPr>
          <p:cNvSpPr>
            <a:spLocks noGrp="1"/>
          </p:cNvSpPr>
          <p:nvPr>
            <p:ph type="title"/>
          </p:nvPr>
        </p:nvSpPr>
        <p:spPr/>
        <p:txBody>
          <a:bodyPr>
            <a:normAutofit/>
          </a:bodyPr>
          <a:lstStyle/>
          <a:p>
            <a:r>
              <a:rPr lang="ru-RU" b="1" dirty="0"/>
              <a:t>Стили и классы</a:t>
            </a:r>
            <a:endParaRPr lang="ru-RU" dirty="0"/>
          </a:p>
        </p:txBody>
      </p:sp>
      <p:sp>
        <p:nvSpPr>
          <p:cNvPr id="3" name="Объект 2">
            <a:extLst>
              <a:ext uri="{FF2B5EF4-FFF2-40B4-BE49-F238E27FC236}">
                <a16:creationId xmlns:a16="http://schemas.microsoft.com/office/drawing/2014/main" id="{B0A44F6C-C59D-4F70-BB33-16B946FD6FB5}"/>
              </a:ext>
            </a:extLst>
          </p:cNvPr>
          <p:cNvSpPr>
            <a:spLocks noGrp="1"/>
          </p:cNvSpPr>
          <p:nvPr>
            <p:ph idx="1"/>
          </p:nvPr>
        </p:nvSpPr>
        <p:spPr/>
        <p:txBody>
          <a:bodyPr/>
          <a:lstStyle/>
          <a:p>
            <a:r>
              <a:rPr lang="en-US" dirty="0" err="1">
                <a:solidFill>
                  <a:srgbClr val="FF0000"/>
                </a:solidFill>
              </a:rPr>
              <a:t>className</a:t>
            </a:r>
            <a:r>
              <a:rPr lang="en-US" dirty="0">
                <a:solidFill>
                  <a:srgbClr val="FF0000"/>
                </a:solidFill>
              </a:rPr>
              <a:t> </a:t>
            </a:r>
            <a:r>
              <a:rPr lang="ru-RU" dirty="0">
                <a:solidFill>
                  <a:srgbClr val="FF0000"/>
                </a:solidFill>
              </a:rPr>
              <a:t>и </a:t>
            </a:r>
            <a:r>
              <a:rPr lang="en-US" dirty="0" err="1">
                <a:solidFill>
                  <a:srgbClr val="FF0000"/>
                </a:solidFill>
              </a:rPr>
              <a:t>classList</a:t>
            </a:r>
            <a:endParaRPr lang="ru-RU" dirty="0">
              <a:solidFill>
                <a:srgbClr val="FF0000"/>
              </a:solidFill>
            </a:endParaRPr>
          </a:p>
          <a:p>
            <a:pPr marL="0" indent="0">
              <a:buNone/>
            </a:pPr>
            <a:r>
              <a:rPr lang="ru-RU" dirty="0"/>
              <a:t>Изменение класса является одним из наиболее часто используемых действий в скриптах.  </a:t>
            </a:r>
          </a:p>
          <a:p>
            <a:pPr marL="0" indent="0">
              <a:buNone/>
            </a:pPr>
            <a:r>
              <a:rPr lang="ru-RU" dirty="0"/>
              <a:t>Когда-то давно в </a:t>
            </a:r>
            <a:r>
              <a:rPr lang="ru-RU" dirty="0" err="1"/>
              <a:t>JavaScript</a:t>
            </a:r>
            <a:r>
              <a:rPr lang="ru-RU" dirty="0"/>
              <a:t> существовало ограничение: зарезервированное слово типа "</a:t>
            </a:r>
            <a:r>
              <a:rPr lang="ru-RU" dirty="0" err="1"/>
              <a:t>class</a:t>
            </a:r>
            <a:r>
              <a:rPr lang="ru-RU" dirty="0"/>
              <a:t>" не могло быть свойством объекта. Это ограничение сейчас отсутствует, но в то время было невозможно иметь свойство </a:t>
            </a:r>
            <a:r>
              <a:rPr lang="ru-RU" dirty="0" err="1"/>
              <a:t>elem.class</a:t>
            </a:r>
            <a:r>
              <a:rPr lang="ru-RU" dirty="0"/>
              <a:t>.  Поэтому для классов было введено схожее свойство "</a:t>
            </a:r>
            <a:r>
              <a:rPr lang="ru-RU" dirty="0" err="1"/>
              <a:t>className</a:t>
            </a:r>
            <a:r>
              <a:rPr lang="ru-RU" dirty="0"/>
              <a:t>": </a:t>
            </a:r>
            <a:r>
              <a:rPr lang="ru-RU" dirty="0" err="1"/>
              <a:t>elem.className</a:t>
            </a:r>
            <a:r>
              <a:rPr lang="ru-RU" dirty="0"/>
              <a:t> соответствует </a:t>
            </a:r>
            <a:r>
              <a:rPr lang="ru-RU" dirty="0" err="1"/>
              <a:t>атрибу</a:t>
            </a:r>
            <a:endParaRPr lang="ru-RU" dirty="0"/>
          </a:p>
        </p:txBody>
      </p:sp>
    </p:spTree>
    <p:extLst>
      <p:ext uri="{BB962C8B-B14F-4D97-AF65-F5344CB8AC3E}">
        <p14:creationId xmlns:p14="http://schemas.microsoft.com/office/powerpoint/2010/main" val="274555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1544" y="260648"/>
            <a:ext cx="8229600" cy="1143000"/>
          </a:xfrm>
        </p:spPr>
        <p:txBody>
          <a:bodyPr>
            <a:normAutofit fontScale="90000"/>
          </a:bodyPr>
          <a:lstStyle/>
          <a:p>
            <a:r>
              <a:rPr lang="ru-RU" b="1" dirty="0"/>
              <a:t>Специальное значение «</a:t>
            </a:r>
            <a:r>
              <a:rPr lang="en-US" b="1" dirty="0"/>
              <a:t>undefined»</a:t>
            </a:r>
            <a:endParaRPr lang="ru-RU" dirty="0"/>
          </a:p>
        </p:txBody>
      </p:sp>
      <p:sp>
        <p:nvSpPr>
          <p:cNvPr id="3" name="Объект 2"/>
          <p:cNvSpPr>
            <a:spLocks noGrp="1"/>
          </p:cNvSpPr>
          <p:nvPr>
            <p:ph idx="1"/>
          </p:nvPr>
        </p:nvSpPr>
        <p:spPr>
          <a:xfrm>
            <a:off x="1981200" y="1412776"/>
            <a:ext cx="8229600" cy="5184576"/>
          </a:xfrm>
        </p:spPr>
        <p:txBody>
          <a:bodyPr>
            <a:normAutofit fontScale="85000" lnSpcReduction="20000"/>
          </a:bodyPr>
          <a:lstStyle/>
          <a:p>
            <a:pPr marL="0" indent="0" algn="just">
              <a:buNone/>
            </a:pPr>
            <a:r>
              <a:rPr lang="ru-RU" b="1" dirty="0"/>
              <a:t>Состоит из одного значения. </a:t>
            </a:r>
          </a:p>
          <a:p>
            <a:pPr marL="0" indent="0" algn="just">
              <a:buNone/>
            </a:pPr>
            <a:r>
              <a:rPr lang="ru-RU" b="1" dirty="0"/>
              <a:t>Имеет смысл «значение не присвоено».</a:t>
            </a:r>
          </a:p>
          <a:p>
            <a:pPr marL="0" indent="0" algn="just">
              <a:buNone/>
            </a:pPr>
            <a:endParaRPr lang="ru-RU" b="1" dirty="0"/>
          </a:p>
          <a:p>
            <a:pPr marL="0" indent="0" algn="just">
              <a:buNone/>
            </a:pPr>
            <a:r>
              <a:rPr lang="ru-RU" b="1" dirty="0">
                <a:solidFill>
                  <a:srgbClr val="FF0000"/>
                </a:solidFill>
              </a:rPr>
              <a:t>Если переменная объявлена, но в неё ничего не записано, то её значение как раз и есть </a:t>
            </a:r>
            <a:r>
              <a:rPr lang="ru-RU" b="1" dirty="0" err="1">
                <a:solidFill>
                  <a:srgbClr val="FF0000"/>
                </a:solidFill>
              </a:rPr>
              <a:t>undefined</a:t>
            </a:r>
            <a:r>
              <a:rPr lang="ru-RU" b="1" dirty="0">
                <a:solidFill>
                  <a:srgbClr val="FF0000"/>
                </a:solidFill>
              </a:rPr>
              <a:t>:</a:t>
            </a:r>
          </a:p>
          <a:p>
            <a:pPr marL="0" indent="0" algn="just">
              <a:buNone/>
            </a:pPr>
            <a:endParaRPr lang="ru-RU" b="1" dirty="0">
              <a:solidFill>
                <a:srgbClr val="FF0000"/>
              </a:solidFill>
            </a:endParaRPr>
          </a:p>
          <a:p>
            <a:pPr marL="0" indent="0" algn="just">
              <a:buNone/>
            </a:pPr>
            <a:r>
              <a:rPr lang="en-US" b="1" dirty="0"/>
              <a:t>let</a:t>
            </a:r>
            <a:r>
              <a:rPr lang="ru-RU" b="1" dirty="0"/>
              <a:t> x; </a:t>
            </a:r>
            <a:r>
              <a:rPr lang="ru-RU" b="1" dirty="0" err="1"/>
              <a:t>alert</a:t>
            </a:r>
            <a:r>
              <a:rPr lang="ru-RU" b="1" dirty="0"/>
              <a:t>( x ); // выведет "</a:t>
            </a:r>
            <a:r>
              <a:rPr lang="ru-RU" b="1" dirty="0" err="1"/>
              <a:t>undefined</a:t>
            </a:r>
            <a:r>
              <a:rPr lang="ru-RU" b="1" dirty="0"/>
              <a:t>"</a:t>
            </a:r>
          </a:p>
          <a:p>
            <a:pPr marL="0" indent="0" algn="just">
              <a:buNone/>
            </a:pPr>
            <a:endParaRPr lang="ru-RU" b="1" dirty="0"/>
          </a:p>
          <a:p>
            <a:pPr marL="0" indent="0" algn="just">
              <a:buNone/>
            </a:pPr>
            <a:r>
              <a:rPr lang="ru-RU" b="1" dirty="0"/>
              <a:t>Можно присвоить </a:t>
            </a:r>
            <a:r>
              <a:rPr lang="ru-RU" b="1" dirty="0" err="1"/>
              <a:t>undefined</a:t>
            </a:r>
            <a:r>
              <a:rPr lang="ru-RU" b="1" dirty="0"/>
              <a:t> и в явном виде, хотя это делается редко:</a:t>
            </a:r>
          </a:p>
          <a:p>
            <a:pPr marL="0" indent="0" algn="just">
              <a:buNone/>
            </a:pPr>
            <a:r>
              <a:rPr lang="en-US" b="1" dirty="0"/>
              <a:t>let</a:t>
            </a:r>
            <a:r>
              <a:rPr lang="ru-RU" b="1" dirty="0"/>
              <a:t> x = 123; x = </a:t>
            </a:r>
            <a:r>
              <a:rPr lang="ru-RU" b="1" dirty="0" err="1"/>
              <a:t>undefined</a:t>
            </a:r>
            <a:r>
              <a:rPr lang="ru-RU" b="1" dirty="0"/>
              <a:t>; </a:t>
            </a:r>
            <a:r>
              <a:rPr lang="ru-RU" b="1" dirty="0" err="1"/>
              <a:t>alert</a:t>
            </a:r>
            <a:r>
              <a:rPr lang="ru-RU" b="1" dirty="0"/>
              <a:t>( x ); // "</a:t>
            </a:r>
            <a:r>
              <a:rPr lang="ru-RU" b="1" dirty="0" err="1"/>
              <a:t>undefined</a:t>
            </a:r>
            <a:r>
              <a:rPr lang="ru-RU" b="1" dirty="0"/>
              <a:t>"</a:t>
            </a:r>
          </a:p>
          <a:p>
            <a:pPr marL="0" indent="0" algn="just">
              <a:buNone/>
            </a:pPr>
            <a:endParaRPr lang="ru-RU" b="1" dirty="0"/>
          </a:p>
          <a:p>
            <a:pPr marL="0" indent="0" algn="just">
              <a:buNone/>
            </a:pPr>
            <a:r>
              <a:rPr lang="ru-RU" b="1" dirty="0"/>
              <a:t>В явном виде </a:t>
            </a:r>
            <a:r>
              <a:rPr lang="ru-RU" b="1" dirty="0" err="1"/>
              <a:t>undefined</a:t>
            </a:r>
            <a:r>
              <a:rPr lang="ru-RU" b="1" dirty="0"/>
              <a:t> обычно не присваивают, так как это противоречит его смыслу. Для записи в переменную «пустого» или «неизвестного» значения используется </a:t>
            </a:r>
            <a:r>
              <a:rPr lang="ru-RU" b="1" dirty="0" err="1"/>
              <a:t>null</a:t>
            </a:r>
            <a:r>
              <a:rPr lang="ru-RU" b="1" dirty="0"/>
              <a:t>.</a:t>
            </a:r>
          </a:p>
        </p:txBody>
      </p:sp>
    </p:spTree>
    <p:extLst>
      <p:ext uri="{BB962C8B-B14F-4D97-AF65-F5344CB8AC3E}">
        <p14:creationId xmlns:p14="http://schemas.microsoft.com/office/powerpoint/2010/main" val="30679736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CA703E-8128-4EB0-816C-52C0AD9296D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1A5BD97-DF2F-4D60-8024-E47CDE412617}"/>
              </a:ext>
            </a:extLst>
          </p:cNvPr>
          <p:cNvSpPr>
            <a:spLocks noGrp="1"/>
          </p:cNvSpPr>
          <p:nvPr>
            <p:ph idx="1"/>
          </p:nvPr>
        </p:nvSpPr>
        <p:spPr/>
        <p:txBody>
          <a:bodyPr/>
          <a:lstStyle/>
          <a:p>
            <a:r>
              <a:rPr lang="ru-RU" dirty="0"/>
              <a:t>Если мы присваиваем что-то </a:t>
            </a:r>
            <a:r>
              <a:rPr lang="ru-RU" dirty="0" err="1">
                <a:solidFill>
                  <a:srgbClr val="FF0000"/>
                </a:solidFill>
              </a:rPr>
              <a:t>elem.className</a:t>
            </a:r>
            <a:r>
              <a:rPr lang="ru-RU" dirty="0"/>
              <a:t>, то это заменяет всю строку с классами. Иногда это то, что нам нужно, но часто мы хотим добавить/удалить один класс.</a:t>
            </a:r>
          </a:p>
        </p:txBody>
      </p:sp>
      <p:pic>
        <p:nvPicPr>
          <p:cNvPr id="7" name="Рисунок 6">
            <a:extLst>
              <a:ext uri="{FF2B5EF4-FFF2-40B4-BE49-F238E27FC236}">
                <a16:creationId xmlns:a16="http://schemas.microsoft.com/office/drawing/2014/main" id="{4C7AD42A-CE5C-4E61-95CA-09BD0E980A88}"/>
              </a:ext>
            </a:extLst>
          </p:cNvPr>
          <p:cNvPicPr>
            <a:picLocks noChangeAspect="1"/>
          </p:cNvPicPr>
          <p:nvPr/>
        </p:nvPicPr>
        <p:blipFill>
          <a:blip r:embed="rId2"/>
          <a:stretch>
            <a:fillRect/>
          </a:stretch>
        </p:blipFill>
        <p:spPr>
          <a:xfrm>
            <a:off x="4079777" y="3893810"/>
            <a:ext cx="6218723" cy="1567856"/>
          </a:xfrm>
          <a:prstGeom prst="rect">
            <a:avLst/>
          </a:prstGeom>
        </p:spPr>
      </p:pic>
    </p:spTree>
    <p:extLst>
      <p:ext uri="{BB962C8B-B14F-4D97-AF65-F5344CB8AC3E}">
        <p14:creationId xmlns:p14="http://schemas.microsoft.com/office/powerpoint/2010/main" val="39322176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13EEAC-B3A3-49BD-BC85-C7AC4D50565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F2064BF-0780-445D-94FF-E93CF8A5132F}"/>
              </a:ext>
            </a:extLst>
          </p:cNvPr>
          <p:cNvSpPr>
            <a:spLocks noGrp="1"/>
          </p:cNvSpPr>
          <p:nvPr>
            <p:ph idx="1"/>
          </p:nvPr>
        </p:nvSpPr>
        <p:spPr/>
        <p:txBody>
          <a:bodyPr/>
          <a:lstStyle/>
          <a:p>
            <a:r>
              <a:rPr lang="ru-RU" dirty="0"/>
              <a:t>Для этого есть другое свойство: </a:t>
            </a:r>
            <a:r>
              <a:rPr lang="ru-RU" dirty="0" err="1">
                <a:solidFill>
                  <a:srgbClr val="FF0000"/>
                </a:solidFill>
              </a:rPr>
              <a:t>elem.classList</a:t>
            </a:r>
            <a:r>
              <a:rPr lang="ru-RU" dirty="0"/>
              <a:t>.</a:t>
            </a:r>
          </a:p>
          <a:p>
            <a:r>
              <a:rPr lang="ru-RU" dirty="0" err="1">
                <a:solidFill>
                  <a:srgbClr val="FF0000"/>
                </a:solidFill>
              </a:rPr>
              <a:t>elem.classList</a:t>
            </a:r>
            <a:r>
              <a:rPr lang="ru-RU" dirty="0">
                <a:solidFill>
                  <a:srgbClr val="FF0000"/>
                </a:solidFill>
              </a:rPr>
              <a:t> </a:t>
            </a:r>
            <a:r>
              <a:rPr lang="ru-RU" dirty="0"/>
              <a:t>– это специальный объект с методами для добавления/удаления одного класса.</a:t>
            </a:r>
          </a:p>
        </p:txBody>
      </p:sp>
      <p:pic>
        <p:nvPicPr>
          <p:cNvPr id="4" name="Рисунок 3">
            <a:extLst>
              <a:ext uri="{FF2B5EF4-FFF2-40B4-BE49-F238E27FC236}">
                <a16:creationId xmlns:a16="http://schemas.microsoft.com/office/drawing/2014/main" id="{CECE7125-E9F9-47F2-BBE8-AA5A039AAE7C}"/>
              </a:ext>
            </a:extLst>
          </p:cNvPr>
          <p:cNvPicPr>
            <a:picLocks noChangeAspect="1"/>
          </p:cNvPicPr>
          <p:nvPr/>
        </p:nvPicPr>
        <p:blipFill>
          <a:blip r:embed="rId2"/>
          <a:stretch>
            <a:fillRect/>
          </a:stretch>
        </p:blipFill>
        <p:spPr>
          <a:xfrm>
            <a:off x="3585812" y="3429001"/>
            <a:ext cx="5020376" cy="1752845"/>
          </a:xfrm>
          <a:prstGeom prst="rect">
            <a:avLst/>
          </a:prstGeom>
        </p:spPr>
      </p:pic>
    </p:spTree>
    <p:extLst>
      <p:ext uri="{BB962C8B-B14F-4D97-AF65-F5344CB8AC3E}">
        <p14:creationId xmlns:p14="http://schemas.microsoft.com/office/powerpoint/2010/main" val="23428542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33FA9C-A738-41F6-A0EE-2CB743789A0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88017B8-816A-4789-9210-350AC6A4447F}"/>
              </a:ext>
            </a:extLst>
          </p:cNvPr>
          <p:cNvSpPr>
            <a:spLocks noGrp="1"/>
          </p:cNvSpPr>
          <p:nvPr>
            <p:ph idx="1"/>
          </p:nvPr>
        </p:nvSpPr>
        <p:spPr>
          <a:xfrm>
            <a:off x="1981200" y="1935480"/>
            <a:ext cx="8363272" cy="4389120"/>
          </a:xfrm>
        </p:spPr>
        <p:txBody>
          <a:bodyPr>
            <a:normAutofit lnSpcReduction="10000"/>
          </a:bodyPr>
          <a:lstStyle/>
          <a:p>
            <a:r>
              <a:rPr lang="ru-RU" dirty="0"/>
              <a:t>Так что мы можем работать как со строкой полного класса, используя </a:t>
            </a:r>
            <a:r>
              <a:rPr lang="ru-RU" dirty="0" err="1"/>
              <a:t>className</a:t>
            </a:r>
            <a:r>
              <a:rPr lang="ru-RU" dirty="0"/>
              <a:t>, так и с отдельными классами, используя </a:t>
            </a:r>
            <a:r>
              <a:rPr lang="ru-RU" dirty="0" err="1"/>
              <a:t>classList</a:t>
            </a:r>
            <a:r>
              <a:rPr lang="ru-RU" dirty="0"/>
              <a:t>. Выбираем тот вариант, который нам удобнее.</a:t>
            </a:r>
          </a:p>
          <a:p>
            <a:r>
              <a:rPr lang="ru-RU" dirty="0"/>
              <a:t>Методы </a:t>
            </a:r>
            <a:r>
              <a:rPr lang="en-US" dirty="0" err="1">
                <a:solidFill>
                  <a:srgbClr val="FF0000"/>
                </a:solidFill>
              </a:rPr>
              <a:t>classList</a:t>
            </a:r>
            <a:r>
              <a:rPr lang="en-US" dirty="0"/>
              <a:t>:      </a:t>
            </a:r>
            <a:r>
              <a:rPr lang="en-US" dirty="0" err="1">
                <a:solidFill>
                  <a:srgbClr val="FF0000"/>
                </a:solidFill>
              </a:rPr>
              <a:t>elem.classList.add</a:t>
            </a:r>
            <a:r>
              <a:rPr lang="en-US" dirty="0">
                <a:solidFill>
                  <a:srgbClr val="FF0000"/>
                </a:solidFill>
              </a:rPr>
              <a:t>/remove("class") </a:t>
            </a:r>
            <a:r>
              <a:rPr lang="en-US" dirty="0"/>
              <a:t>– </a:t>
            </a:r>
            <a:r>
              <a:rPr lang="ru-RU" dirty="0"/>
              <a:t>добавить/удалить класс.     </a:t>
            </a:r>
            <a:r>
              <a:rPr lang="en-US" dirty="0" err="1">
                <a:solidFill>
                  <a:srgbClr val="FF0000"/>
                </a:solidFill>
              </a:rPr>
              <a:t>elem.classList.toggle</a:t>
            </a:r>
            <a:r>
              <a:rPr lang="en-US" dirty="0">
                <a:solidFill>
                  <a:srgbClr val="FF0000"/>
                </a:solidFill>
              </a:rPr>
              <a:t>("class") </a:t>
            </a:r>
            <a:r>
              <a:rPr lang="en-US" dirty="0"/>
              <a:t>– </a:t>
            </a:r>
            <a:r>
              <a:rPr lang="ru-RU" dirty="0"/>
              <a:t>добавить класс, если его нет, иначе удалить.     </a:t>
            </a:r>
            <a:r>
              <a:rPr lang="en-US" dirty="0" err="1">
                <a:solidFill>
                  <a:srgbClr val="FF0000"/>
                </a:solidFill>
              </a:rPr>
              <a:t>elem.classList.contains</a:t>
            </a:r>
            <a:r>
              <a:rPr lang="en-US" dirty="0">
                <a:solidFill>
                  <a:srgbClr val="FF0000"/>
                </a:solidFill>
              </a:rPr>
              <a:t>("class") </a:t>
            </a:r>
            <a:r>
              <a:rPr lang="en-US" dirty="0"/>
              <a:t>– </a:t>
            </a:r>
            <a:r>
              <a:rPr lang="ru-RU" dirty="0"/>
              <a:t>проверка наличия класса, возвращает </a:t>
            </a:r>
            <a:r>
              <a:rPr lang="en-US" dirty="0"/>
              <a:t>true/false.</a:t>
            </a:r>
            <a:endParaRPr lang="ru-RU" dirty="0"/>
          </a:p>
        </p:txBody>
      </p:sp>
    </p:spTree>
    <p:extLst>
      <p:ext uri="{BB962C8B-B14F-4D97-AF65-F5344CB8AC3E}">
        <p14:creationId xmlns:p14="http://schemas.microsoft.com/office/powerpoint/2010/main" val="28840826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A4E5C-1CFA-40B0-8C80-79FF290D15C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4B5D939-3073-485F-B817-A177311458B7}"/>
              </a:ext>
            </a:extLst>
          </p:cNvPr>
          <p:cNvSpPr>
            <a:spLocks noGrp="1"/>
          </p:cNvSpPr>
          <p:nvPr>
            <p:ph idx="1"/>
          </p:nvPr>
        </p:nvSpPr>
        <p:spPr/>
        <p:txBody>
          <a:bodyPr/>
          <a:lstStyle/>
          <a:p>
            <a:r>
              <a:rPr lang="ru-RU" dirty="0"/>
              <a:t>Кроме того, </a:t>
            </a:r>
            <a:r>
              <a:rPr lang="ru-RU" dirty="0" err="1"/>
              <a:t>classList</a:t>
            </a:r>
            <a:r>
              <a:rPr lang="ru-RU" dirty="0"/>
              <a:t> является перебираемым, поэтому можно перечислить все классы при помощи </a:t>
            </a:r>
            <a:r>
              <a:rPr lang="ru-RU" dirty="0" err="1">
                <a:solidFill>
                  <a:srgbClr val="FF0000"/>
                </a:solidFill>
              </a:rPr>
              <a:t>for</a:t>
            </a:r>
            <a:r>
              <a:rPr lang="ru-RU" dirty="0">
                <a:solidFill>
                  <a:srgbClr val="FF0000"/>
                </a:solidFill>
              </a:rPr>
              <a:t>..</a:t>
            </a:r>
            <a:r>
              <a:rPr lang="ru-RU" dirty="0" err="1">
                <a:solidFill>
                  <a:srgbClr val="FF0000"/>
                </a:solidFill>
              </a:rPr>
              <a:t>of</a:t>
            </a:r>
            <a:r>
              <a:rPr lang="ru-RU" dirty="0"/>
              <a:t>:</a:t>
            </a:r>
          </a:p>
        </p:txBody>
      </p:sp>
      <p:pic>
        <p:nvPicPr>
          <p:cNvPr id="4" name="Рисунок 3">
            <a:extLst>
              <a:ext uri="{FF2B5EF4-FFF2-40B4-BE49-F238E27FC236}">
                <a16:creationId xmlns:a16="http://schemas.microsoft.com/office/drawing/2014/main" id="{4B11E91D-9042-4036-AF1B-AB71A37AC2E3}"/>
              </a:ext>
            </a:extLst>
          </p:cNvPr>
          <p:cNvPicPr>
            <a:picLocks noChangeAspect="1"/>
          </p:cNvPicPr>
          <p:nvPr/>
        </p:nvPicPr>
        <p:blipFill>
          <a:blip r:embed="rId2"/>
          <a:stretch>
            <a:fillRect/>
          </a:stretch>
        </p:blipFill>
        <p:spPr>
          <a:xfrm>
            <a:off x="5015880" y="2924944"/>
            <a:ext cx="4096322" cy="1562318"/>
          </a:xfrm>
          <a:prstGeom prst="rect">
            <a:avLst/>
          </a:prstGeom>
        </p:spPr>
      </p:pic>
    </p:spTree>
    <p:extLst>
      <p:ext uri="{BB962C8B-B14F-4D97-AF65-F5344CB8AC3E}">
        <p14:creationId xmlns:p14="http://schemas.microsoft.com/office/powerpoint/2010/main" val="34065719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75C488-A7A5-46AC-B37E-697A25C18003}"/>
              </a:ext>
            </a:extLst>
          </p:cNvPr>
          <p:cNvSpPr>
            <a:spLocks noGrp="1"/>
          </p:cNvSpPr>
          <p:nvPr>
            <p:ph type="title"/>
          </p:nvPr>
        </p:nvSpPr>
        <p:spPr/>
        <p:txBody>
          <a:bodyPr/>
          <a:lstStyle/>
          <a:p>
            <a:r>
              <a:rPr lang="en-US" dirty="0"/>
              <a:t>Element style</a:t>
            </a:r>
            <a:endParaRPr lang="ru-RU" dirty="0"/>
          </a:p>
        </p:txBody>
      </p:sp>
      <p:sp>
        <p:nvSpPr>
          <p:cNvPr id="3" name="Объект 2">
            <a:extLst>
              <a:ext uri="{FF2B5EF4-FFF2-40B4-BE49-F238E27FC236}">
                <a16:creationId xmlns:a16="http://schemas.microsoft.com/office/drawing/2014/main" id="{B3334802-BB13-4AC7-9EED-C8EBEA8A7EF0}"/>
              </a:ext>
            </a:extLst>
          </p:cNvPr>
          <p:cNvSpPr>
            <a:spLocks noGrp="1"/>
          </p:cNvSpPr>
          <p:nvPr>
            <p:ph idx="1"/>
          </p:nvPr>
        </p:nvSpPr>
        <p:spPr/>
        <p:txBody>
          <a:bodyPr/>
          <a:lstStyle/>
          <a:p>
            <a:r>
              <a:rPr lang="ru-RU" dirty="0"/>
              <a:t>Свойство </a:t>
            </a:r>
            <a:r>
              <a:rPr lang="ru-RU" dirty="0" err="1">
                <a:solidFill>
                  <a:srgbClr val="FF0000"/>
                </a:solidFill>
              </a:rPr>
              <a:t>elem.style</a:t>
            </a:r>
            <a:r>
              <a:rPr lang="ru-RU" dirty="0">
                <a:solidFill>
                  <a:srgbClr val="FF0000"/>
                </a:solidFill>
              </a:rPr>
              <a:t> </a:t>
            </a:r>
            <a:r>
              <a:rPr lang="ru-RU" dirty="0"/>
              <a:t>– это объект, который соответствует тому, что написано в атрибуте "</a:t>
            </a:r>
            <a:r>
              <a:rPr lang="ru-RU" dirty="0" err="1"/>
              <a:t>style</a:t>
            </a:r>
            <a:r>
              <a:rPr lang="ru-RU" dirty="0"/>
              <a:t>". Установка стиля </a:t>
            </a:r>
            <a:r>
              <a:rPr lang="ru-RU" dirty="0" err="1">
                <a:solidFill>
                  <a:srgbClr val="FF0000"/>
                </a:solidFill>
              </a:rPr>
              <a:t>elem.style.width</a:t>
            </a:r>
            <a:r>
              <a:rPr lang="ru-RU" dirty="0"/>
              <a:t>="100px" работает так же, как наличие в атрибуте </a:t>
            </a:r>
            <a:r>
              <a:rPr lang="ru-RU" dirty="0" err="1"/>
              <a:t>style</a:t>
            </a:r>
            <a:r>
              <a:rPr lang="ru-RU" dirty="0"/>
              <a:t> строки width:100px.</a:t>
            </a:r>
          </a:p>
          <a:p>
            <a:r>
              <a:rPr lang="ru-RU" dirty="0"/>
              <a:t>Для свойства из нескольких слов используется </a:t>
            </a:r>
            <a:r>
              <a:rPr lang="ru-RU" dirty="0" err="1"/>
              <a:t>camelCase</a:t>
            </a:r>
            <a:r>
              <a:rPr lang="ru-RU" dirty="0"/>
              <a:t>:</a:t>
            </a:r>
          </a:p>
        </p:txBody>
      </p:sp>
      <p:pic>
        <p:nvPicPr>
          <p:cNvPr id="4" name="Рисунок 3">
            <a:extLst>
              <a:ext uri="{FF2B5EF4-FFF2-40B4-BE49-F238E27FC236}">
                <a16:creationId xmlns:a16="http://schemas.microsoft.com/office/drawing/2014/main" id="{E72790C1-777D-405A-A8B0-EDF785F3B009}"/>
              </a:ext>
            </a:extLst>
          </p:cNvPr>
          <p:cNvPicPr>
            <a:picLocks noChangeAspect="1"/>
          </p:cNvPicPr>
          <p:nvPr/>
        </p:nvPicPr>
        <p:blipFill>
          <a:blip r:embed="rId2"/>
          <a:stretch>
            <a:fillRect/>
          </a:stretch>
        </p:blipFill>
        <p:spPr>
          <a:xfrm>
            <a:off x="4295800" y="4653136"/>
            <a:ext cx="6221491" cy="1008112"/>
          </a:xfrm>
          <a:prstGeom prst="rect">
            <a:avLst/>
          </a:prstGeom>
        </p:spPr>
      </p:pic>
    </p:spTree>
    <p:extLst>
      <p:ext uri="{BB962C8B-B14F-4D97-AF65-F5344CB8AC3E}">
        <p14:creationId xmlns:p14="http://schemas.microsoft.com/office/powerpoint/2010/main" val="25699601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D937D4-973B-4153-8D63-338AC8EE70F4}"/>
              </a:ext>
            </a:extLst>
          </p:cNvPr>
          <p:cNvSpPr>
            <a:spLocks noGrp="1"/>
          </p:cNvSpPr>
          <p:nvPr>
            <p:ph type="title"/>
          </p:nvPr>
        </p:nvSpPr>
        <p:spPr/>
        <p:txBody>
          <a:bodyPr>
            <a:normAutofit/>
          </a:bodyPr>
          <a:lstStyle/>
          <a:p>
            <a:r>
              <a:rPr lang="ru-RU" b="1" dirty="0"/>
              <a:t>Введение в браузерные события</a:t>
            </a:r>
            <a:endParaRPr lang="ru-RU" dirty="0"/>
          </a:p>
        </p:txBody>
      </p:sp>
      <p:sp>
        <p:nvSpPr>
          <p:cNvPr id="3" name="Объект 2">
            <a:extLst>
              <a:ext uri="{FF2B5EF4-FFF2-40B4-BE49-F238E27FC236}">
                <a16:creationId xmlns:a16="http://schemas.microsoft.com/office/drawing/2014/main" id="{09412DC4-7E4F-44BC-B60E-D7F269414C90}"/>
              </a:ext>
            </a:extLst>
          </p:cNvPr>
          <p:cNvSpPr>
            <a:spLocks noGrp="1"/>
          </p:cNvSpPr>
          <p:nvPr>
            <p:ph idx="1"/>
          </p:nvPr>
        </p:nvSpPr>
        <p:spPr/>
        <p:txBody>
          <a:bodyPr/>
          <a:lstStyle/>
          <a:p>
            <a:r>
              <a:rPr lang="ru-RU" i="1" dirty="0">
                <a:solidFill>
                  <a:srgbClr val="FF0000"/>
                </a:solidFill>
              </a:rPr>
              <a:t>Событие</a:t>
            </a:r>
            <a:r>
              <a:rPr lang="ru-RU" dirty="0"/>
              <a:t> – это сигнал от браузера о том, что что-то произошло. Все DOM-узлы подают такие сигналы (хотя события бывают и не только в DOM).</a:t>
            </a:r>
          </a:p>
          <a:p>
            <a:r>
              <a:rPr lang="ru-RU" dirty="0"/>
              <a:t>Вот список самых часто используемых DOM-событий, пока просто для ознакомления:</a:t>
            </a:r>
          </a:p>
          <a:p>
            <a:endParaRPr lang="ru-RU" dirty="0"/>
          </a:p>
        </p:txBody>
      </p:sp>
    </p:spTree>
    <p:extLst>
      <p:ext uri="{BB962C8B-B14F-4D97-AF65-F5344CB8AC3E}">
        <p14:creationId xmlns:p14="http://schemas.microsoft.com/office/powerpoint/2010/main" val="15264381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43408"/>
            <a:ext cx="8229600" cy="1143000"/>
          </a:xfrm>
        </p:spPr>
        <p:txBody>
          <a:bodyPr/>
          <a:lstStyle/>
          <a:p>
            <a:r>
              <a:rPr lang="ru-RU" b="1" dirty="0"/>
              <a:t>Обработка событий</a:t>
            </a:r>
          </a:p>
        </p:txBody>
      </p:sp>
      <p:sp>
        <p:nvSpPr>
          <p:cNvPr id="3" name="Объект 2"/>
          <p:cNvSpPr>
            <a:spLocks noGrp="1"/>
          </p:cNvSpPr>
          <p:nvPr>
            <p:ph idx="1"/>
          </p:nvPr>
        </p:nvSpPr>
        <p:spPr>
          <a:xfrm>
            <a:off x="1981200" y="980728"/>
            <a:ext cx="8229600" cy="5688632"/>
          </a:xfrm>
        </p:spPr>
        <p:txBody>
          <a:bodyPr>
            <a:normAutofit/>
          </a:bodyPr>
          <a:lstStyle/>
          <a:p>
            <a:pPr marL="0" indent="0" algn="just">
              <a:buNone/>
            </a:pPr>
            <a:r>
              <a:rPr lang="ru-RU" b="1" dirty="0"/>
              <a:t>Реагировать на нажатие клавиши можно, постоянно считывая ее состояние, чтобы поймать момент нажатия клавиши, прежде чем она снова не будет отпущена.</a:t>
            </a:r>
          </a:p>
          <a:p>
            <a:pPr marL="0" indent="0" algn="just">
              <a:buNone/>
            </a:pPr>
            <a:endParaRPr lang="ru-RU" b="1" dirty="0"/>
          </a:p>
          <a:p>
            <a:pPr marL="0" indent="0" algn="just">
              <a:buNone/>
            </a:pPr>
            <a:r>
              <a:rPr lang="ru-RU" b="1" dirty="0"/>
              <a:t>Программа может периодически проверять очередь новых событий и реагировать на то, что там находит. В таком случае программа должна не забывать просматривать очередь и делать это часто.</a:t>
            </a:r>
          </a:p>
          <a:p>
            <a:pPr marL="0" indent="0" algn="just">
              <a:buNone/>
            </a:pPr>
            <a:endParaRPr lang="ru-RU" b="1" dirty="0"/>
          </a:p>
        </p:txBody>
      </p:sp>
    </p:spTree>
    <p:extLst>
      <p:ext uri="{BB962C8B-B14F-4D97-AF65-F5344CB8AC3E}">
        <p14:creationId xmlns:p14="http://schemas.microsoft.com/office/powerpoint/2010/main" val="145282171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171400"/>
            <a:ext cx="8229600" cy="1143000"/>
          </a:xfrm>
        </p:spPr>
        <p:txBody>
          <a:bodyPr/>
          <a:lstStyle/>
          <a:p>
            <a:r>
              <a:rPr lang="ru-RU" b="1" dirty="0"/>
              <a:t>События в </a:t>
            </a:r>
            <a:r>
              <a:rPr lang="en-US" b="1" dirty="0"/>
              <a:t>JS</a:t>
            </a:r>
            <a:endParaRPr lang="ru-RU" b="1" dirty="0"/>
          </a:p>
        </p:txBody>
      </p:sp>
      <p:sp>
        <p:nvSpPr>
          <p:cNvPr id="3" name="Объект 2"/>
          <p:cNvSpPr>
            <a:spLocks noGrp="1"/>
          </p:cNvSpPr>
          <p:nvPr>
            <p:ph idx="1"/>
          </p:nvPr>
        </p:nvSpPr>
        <p:spPr>
          <a:xfrm>
            <a:off x="1981200" y="1052736"/>
            <a:ext cx="8229600" cy="5271864"/>
          </a:xfrm>
        </p:spPr>
        <p:txBody>
          <a:bodyPr>
            <a:normAutofit fontScale="92500" lnSpcReduction="10000"/>
          </a:bodyPr>
          <a:lstStyle/>
          <a:p>
            <a:pPr algn="just"/>
            <a:r>
              <a:rPr lang="ru-RU" b="1" dirty="0"/>
              <a:t>Для реакции на действия посетителя и внутреннего взаимодействия скриптов существуют </a:t>
            </a:r>
            <a:r>
              <a:rPr lang="ru-RU" b="1" i="1" dirty="0"/>
              <a:t>события</a:t>
            </a:r>
            <a:r>
              <a:rPr lang="ru-RU" b="1" dirty="0"/>
              <a:t>.</a:t>
            </a:r>
          </a:p>
          <a:p>
            <a:pPr algn="just"/>
            <a:endParaRPr lang="ru-RU" b="1" dirty="0"/>
          </a:p>
          <a:p>
            <a:pPr algn="just"/>
            <a:r>
              <a:rPr lang="ru-RU" b="1" i="1" dirty="0">
                <a:solidFill>
                  <a:srgbClr val="FF0000"/>
                </a:solidFill>
              </a:rPr>
              <a:t>Событие</a:t>
            </a:r>
            <a:r>
              <a:rPr lang="ru-RU" b="1" dirty="0">
                <a:solidFill>
                  <a:srgbClr val="FF0000"/>
                </a:solidFill>
              </a:rPr>
              <a:t> </a:t>
            </a:r>
            <a:r>
              <a:rPr lang="ru-RU" b="1" dirty="0"/>
              <a:t>– это сигнал от браузера о том, что что-то произошло. Существует много видов событий. </a:t>
            </a:r>
          </a:p>
          <a:p>
            <a:pPr algn="just"/>
            <a:endParaRPr lang="ru-RU" b="1" dirty="0"/>
          </a:p>
          <a:p>
            <a:pPr algn="just"/>
            <a:endParaRPr lang="ru-RU" b="1" dirty="0"/>
          </a:p>
          <a:p>
            <a:pPr marL="0" indent="0" algn="just">
              <a:buNone/>
            </a:pPr>
            <a:r>
              <a:rPr lang="ru-RU" b="1" dirty="0"/>
              <a:t>Событию можно назначить </a:t>
            </a:r>
            <a:r>
              <a:rPr lang="ru-RU" b="1" i="1" dirty="0"/>
              <a:t>обработчик</a:t>
            </a:r>
            <a:r>
              <a:rPr lang="ru-RU" b="1" dirty="0"/>
              <a:t>, то есть функцию, которая сработает, как только событие произошло.</a:t>
            </a:r>
          </a:p>
          <a:p>
            <a:pPr marL="0" indent="0" algn="just">
              <a:buNone/>
            </a:pPr>
            <a:endParaRPr lang="ru-RU" b="1" dirty="0"/>
          </a:p>
          <a:p>
            <a:pPr marL="0" indent="0" algn="just">
              <a:buNone/>
            </a:pPr>
            <a:r>
              <a:rPr lang="ru-RU" b="1" dirty="0"/>
              <a:t>Именно благодаря обработчикам </a:t>
            </a:r>
            <a:r>
              <a:rPr lang="ru-RU" b="1" dirty="0" err="1"/>
              <a:t>JavaScript</a:t>
            </a:r>
            <a:r>
              <a:rPr lang="ru-RU" b="1" dirty="0"/>
              <a:t>-код может реагировать на действия посетителя.</a:t>
            </a:r>
          </a:p>
          <a:p>
            <a:pPr algn="just"/>
            <a:endParaRPr lang="ru-RU" b="1" dirty="0"/>
          </a:p>
        </p:txBody>
      </p:sp>
    </p:spTree>
    <p:extLst>
      <p:ext uri="{BB962C8B-B14F-4D97-AF65-F5344CB8AC3E}">
        <p14:creationId xmlns:p14="http://schemas.microsoft.com/office/powerpoint/2010/main" val="35760441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1200" y="188640"/>
            <a:ext cx="8229600" cy="6135960"/>
          </a:xfrm>
        </p:spPr>
        <p:txBody>
          <a:bodyPr>
            <a:normAutofit/>
          </a:bodyPr>
          <a:lstStyle/>
          <a:p>
            <a:pPr marL="0" indent="0">
              <a:buNone/>
            </a:pPr>
            <a:r>
              <a:rPr lang="ru-RU" b="1" dirty="0"/>
              <a:t>События мыши:</a:t>
            </a:r>
          </a:p>
          <a:p>
            <a:r>
              <a:rPr lang="ru-RU" b="1" dirty="0" err="1">
                <a:solidFill>
                  <a:srgbClr val="FF0000"/>
                </a:solidFill>
              </a:rPr>
              <a:t>click</a:t>
            </a:r>
            <a:r>
              <a:rPr lang="ru-RU" b="1" dirty="0"/>
              <a:t> – происходит, когда кликнули на элемент левой кнопкой мыши</a:t>
            </a:r>
          </a:p>
          <a:p>
            <a:r>
              <a:rPr lang="ru-RU" b="1" dirty="0" err="1">
                <a:solidFill>
                  <a:srgbClr val="FF0000"/>
                </a:solidFill>
              </a:rPr>
              <a:t>contextmenu</a:t>
            </a:r>
            <a:r>
              <a:rPr lang="ru-RU" b="1" dirty="0"/>
              <a:t> – происходит, когда кликнули на элемент правой кнопкой мыши</a:t>
            </a:r>
          </a:p>
          <a:p>
            <a:r>
              <a:rPr lang="ru-RU" b="1" dirty="0" err="1">
                <a:solidFill>
                  <a:srgbClr val="FF0000"/>
                </a:solidFill>
              </a:rPr>
              <a:t>mouseover</a:t>
            </a:r>
            <a:r>
              <a:rPr lang="ru-RU" b="1" dirty="0"/>
              <a:t> – возникает, когда на элемент наводится мышь</a:t>
            </a:r>
          </a:p>
          <a:p>
            <a:r>
              <a:rPr lang="ru-RU" b="1" dirty="0" err="1">
                <a:solidFill>
                  <a:srgbClr val="FF0000"/>
                </a:solidFill>
              </a:rPr>
              <a:t>mousedown</a:t>
            </a:r>
            <a:r>
              <a:rPr lang="ru-RU" b="1" dirty="0">
                <a:solidFill>
                  <a:srgbClr val="FF0000"/>
                </a:solidFill>
              </a:rPr>
              <a:t> и </a:t>
            </a:r>
            <a:r>
              <a:rPr lang="ru-RU" b="1" dirty="0" err="1">
                <a:solidFill>
                  <a:srgbClr val="FF0000"/>
                </a:solidFill>
              </a:rPr>
              <a:t>mouseup</a:t>
            </a:r>
            <a:r>
              <a:rPr lang="ru-RU" b="1" dirty="0">
                <a:solidFill>
                  <a:srgbClr val="FF0000"/>
                </a:solidFill>
              </a:rPr>
              <a:t> </a:t>
            </a:r>
            <a:r>
              <a:rPr lang="ru-RU" b="1" dirty="0"/>
              <a:t>– когда кнопку мыши нажали или отжали</a:t>
            </a:r>
          </a:p>
          <a:p>
            <a:r>
              <a:rPr lang="ru-RU" b="1" dirty="0" err="1">
                <a:solidFill>
                  <a:srgbClr val="FF0000"/>
                </a:solidFill>
              </a:rPr>
              <a:t>mousemove</a:t>
            </a:r>
            <a:r>
              <a:rPr lang="ru-RU" b="1" dirty="0">
                <a:solidFill>
                  <a:srgbClr val="FF0000"/>
                </a:solidFill>
              </a:rPr>
              <a:t> </a:t>
            </a:r>
            <a:r>
              <a:rPr lang="ru-RU" b="1" dirty="0"/>
              <a:t>– при движении мыши</a:t>
            </a:r>
          </a:p>
        </p:txBody>
      </p:sp>
    </p:spTree>
    <p:extLst>
      <p:ext uri="{BB962C8B-B14F-4D97-AF65-F5344CB8AC3E}">
        <p14:creationId xmlns:p14="http://schemas.microsoft.com/office/powerpoint/2010/main" val="84984876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1200" y="332656"/>
            <a:ext cx="8229600" cy="5991944"/>
          </a:xfrm>
        </p:spPr>
        <p:txBody>
          <a:bodyPr>
            <a:normAutofit/>
          </a:bodyPr>
          <a:lstStyle/>
          <a:p>
            <a:pPr marL="0" indent="0">
              <a:buNone/>
            </a:pPr>
            <a:r>
              <a:rPr lang="ru-RU" b="1" dirty="0"/>
              <a:t>События на элементах управления:</a:t>
            </a:r>
          </a:p>
          <a:p>
            <a:r>
              <a:rPr lang="ru-RU" b="1" dirty="0" err="1">
                <a:solidFill>
                  <a:srgbClr val="FF0000"/>
                </a:solidFill>
              </a:rPr>
              <a:t>submit</a:t>
            </a:r>
            <a:r>
              <a:rPr lang="ru-RU" b="1" dirty="0"/>
              <a:t> – посетитель отправил форму &lt;</a:t>
            </a:r>
            <a:r>
              <a:rPr lang="ru-RU" b="1" dirty="0" err="1"/>
              <a:t>form</a:t>
            </a:r>
            <a:r>
              <a:rPr lang="ru-RU" b="1" dirty="0"/>
              <a:t>&gt;</a:t>
            </a:r>
          </a:p>
          <a:p>
            <a:r>
              <a:rPr lang="ru-RU" b="1" dirty="0" err="1">
                <a:solidFill>
                  <a:srgbClr val="FF0000"/>
                </a:solidFill>
              </a:rPr>
              <a:t>focus</a:t>
            </a:r>
            <a:r>
              <a:rPr lang="ru-RU" b="1" dirty="0"/>
              <a:t> – посетитель фокусируется на элементе, например нажимает на &lt;</a:t>
            </a:r>
            <a:r>
              <a:rPr lang="ru-RU" b="1" dirty="0" err="1"/>
              <a:t>input</a:t>
            </a:r>
            <a:r>
              <a:rPr lang="ru-RU" b="1" dirty="0"/>
              <a:t>&gt;</a:t>
            </a:r>
          </a:p>
          <a:p>
            <a:pPr marL="0" indent="0">
              <a:buNone/>
            </a:pPr>
            <a:r>
              <a:rPr lang="ru-RU" b="1" dirty="0"/>
              <a:t>Клавиатурные события:</a:t>
            </a:r>
          </a:p>
          <a:p>
            <a:r>
              <a:rPr lang="ru-RU" b="1" dirty="0" err="1">
                <a:solidFill>
                  <a:srgbClr val="FF0000"/>
                </a:solidFill>
              </a:rPr>
              <a:t>keydown</a:t>
            </a:r>
            <a:r>
              <a:rPr lang="ru-RU" b="1" dirty="0">
                <a:solidFill>
                  <a:srgbClr val="FF0000"/>
                </a:solidFill>
              </a:rPr>
              <a:t> </a:t>
            </a:r>
            <a:r>
              <a:rPr lang="ru-RU" b="1" dirty="0"/>
              <a:t>– когда посетитель нажимает клавишу</a:t>
            </a:r>
          </a:p>
          <a:p>
            <a:r>
              <a:rPr lang="ru-RU" b="1" dirty="0" err="1">
                <a:solidFill>
                  <a:srgbClr val="FF0000"/>
                </a:solidFill>
              </a:rPr>
              <a:t>keyup</a:t>
            </a:r>
            <a:r>
              <a:rPr lang="ru-RU" b="1" dirty="0"/>
              <a:t> – когда посетитель отпускает клавишу</a:t>
            </a:r>
          </a:p>
          <a:p>
            <a:pPr marL="0" indent="0">
              <a:buNone/>
            </a:pPr>
            <a:r>
              <a:rPr lang="ru-RU" b="1" dirty="0"/>
              <a:t>События документа:</a:t>
            </a:r>
          </a:p>
          <a:p>
            <a:r>
              <a:rPr lang="ru-RU" b="1" dirty="0" err="1">
                <a:solidFill>
                  <a:srgbClr val="FF0000"/>
                </a:solidFill>
              </a:rPr>
              <a:t>DOMContentLoaded</a:t>
            </a:r>
            <a:r>
              <a:rPr lang="ru-RU" b="1" dirty="0"/>
              <a:t> – когда HTML загружен и обработан, DOM документа полностью построен и доступен.</a:t>
            </a:r>
          </a:p>
          <a:p>
            <a:endParaRPr lang="ru-RU" b="1" dirty="0"/>
          </a:p>
          <a:p>
            <a:endParaRPr lang="ru-RU" b="1" dirty="0"/>
          </a:p>
        </p:txBody>
      </p:sp>
    </p:spTree>
    <p:extLst>
      <p:ext uri="{BB962C8B-B14F-4D97-AF65-F5344CB8AC3E}">
        <p14:creationId xmlns:p14="http://schemas.microsoft.com/office/powerpoint/2010/main" val="414914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1544" y="116632"/>
            <a:ext cx="8229600" cy="1143000"/>
          </a:xfrm>
        </p:spPr>
        <p:txBody>
          <a:bodyPr>
            <a:normAutofit/>
          </a:bodyPr>
          <a:lstStyle/>
          <a:p>
            <a:r>
              <a:rPr lang="ru-RU" b="1" dirty="0"/>
              <a:t>Объекты «</a:t>
            </a:r>
            <a:r>
              <a:rPr lang="en-US" b="1" dirty="0"/>
              <a:t>object»</a:t>
            </a:r>
            <a:endParaRPr lang="ru-RU" dirty="0"/>
          </a:p>
        </p:txBody>
      </p:sp>
      <p:sp>
        <p:nvSpPr>
          <p:cNvPr id="3" name="Объект 2"/>
          <p:cNvSpPr>
            <a:spLocks noGrp="1"/>
          </p:cNvSpPr>
          <p:nvPr>
            <p:ph idx="1"/>
          </p:nvPr>
        </p:nvSpPr>
        <p:spPr>
          <a:xfrm>
            <a:off x="1981200" y="1340768"/>
            <a:ext cx="8229600" cy="4983832"/>
          </a:xfrm>
        </p:spPr>
        <p:txBody>
          <a:bodyPr>
            <a:normAutofit/>
          </a:bodyPr>
          <a:lstStyle/>
          <a:p>
            <a:pPr marL="0" indent="0">
              <a:buNone/>
            </a:pPr>
            <a:r>
              <a:rPr lang="ru-RU" b="1" dirty="0"/>
              <a:t>Простые типы называют </a:t>
            </a:r>
            <a:r>
              <a:rPr lang="ru-RU" b="1" i="1" dirty="0"/>
              <a:t>«примитивными»</a:t>
            </a:r>
            <a:r>
              <a:rPr lang="ru-RU" b="1" dirty="0"/>
              <a:t>.</a:t>
            </a:r>
          </a:p>
          <a:p>
            <a:pPr marL="0" indent="0">
              <a:buNone/>
            </a:pPr>
            <a:endParaRPr lang="ru-RU" b="1" dirty="0"/>
          </a:p>
          <a:p>
            <a:pPr marL="0" indent="0">
              <a:buNone/>
            </a:pPr>
            <a:r>
              <a:rPr lang="ru-RU" b="1" dirty="0"/>
              <a:t>Особняком стоит шестой тип: </a:t>
            </a:r>
            <a:r>
              <a:rPr lang="ru-RU" b="1" i="1" dirty="0">
                <a:solidFill>
                  <a:srgbClr val="FF0000"/>
                </a:solidFill>
              </a:rPr>
              <a:t>«объекты»</a:t>
            </a:r>
            <a:r>
              <a:rPr lang="ru-RU" b="1" dirty="0">
                <a:solidFill>
                  <a:srgbClr val="FF0000"/>
                </a:solidFill>
              </a:rPr>
              <a:t>.</a:t>
            </a:r>
          </a:p>
          <a:p>
            <a:pPr marL="0" indent="0">
              <a:buNone/>
            </a:pPr>
            <a:endParaRPr lang="ru-RU" b="1" dirty="0"/>
          </a:p>
          <a:p>
            <a:pPr marL="0" indent="0">
              <a:buNone/>
            </a:pPr>
            <a:r>
              <a:rPr lang="ru-RU" b="1" dirty="0"/>
              <a:t>Он используется для коллекций данных и для объявления более сложных сущностей.</a:t>
            </a:r>
          </a:p>
          <a:p>
            <a:pPr marL="0" indent="0">
              <a:buNone/>
            </a:pPr>
            <a:r>
              <a:rPr lang="ru-RU" b="1" dirty="0"/>
              <a:t>Объявляются объекты при помощи фигурных скобок {...}, например:</a:t>
            </a:r>
          </a:p>
          <a:p>
            <a:pPr marL="0" indent="0">
              <a:buNone/>
            </a:pPr>
            <a:endParaRPr lang="ru-RU" b="1" dirty="0">
              <a:solidFill>
                <a:srgbClr val="FF0000"/>
              </a:solidFill>
            </a:endParaRPr>
          </a:p>
          <a:p>
            <a:pPr marL="0" indent="0">
              <a:buNone/>
            </a:pPr>
            <a:r>
              <a:rPr lang="en-US" b="1" dirty="0">
                <a:solidFill>
                  <a:srgbClr val="FF0000"/>
                </a:solidFill>
              </a:rPr>
              <a:t>let</a:t>
            </a:r>
            <a:r>
              <a:rPr lang="ru-RU" b="1" dirty="0">
                <a:solidFill>
                  <a:srgbClr val="FF0000"/>
                </a:solidFill>
              </a:rPr>
              <a:t> </a:t>
            </a:r>
            <a:r>
              <a:rPr lang="ru-RU" b="1" dirty="0" err="1">
                <a:solidFill>
                  <a:srgbClr val="FF0000"/>
                </a:solidFill>
              </a:rPr>
              <a:t>user</a:t>
            </a:r>
            <a:r>
              <a:rPr lang="ru-RU" b="1" dirty="0">
                <a:solidFill>
                  <a:srgbClr val="FF0000"/>
                </a:solidFill>
              </a:rPr>
              <a:t> = { </a:t>
            </a:r>
            <a:r>
              <a:rPr lang="ru-RU" b="1" dirty="0" err="1">
                <a:solidFill>
                  <a:srgbClr val="FF0000"/>
                </a:solidFill>
              </a:rPr>
              <a:t>name</a:t>
            </a:r>
            <a:r>
              <a:rPr lang="ru-RU" b="1" dirty="0">
                <a:solidFill>
                  <a:srgbClr val="FF0000"/>
                </a:solidFill>
              </a:rPr>
              <a:t>: "Вася" };</a:t>
            </a:r>
          </a:p>
          <a:p>
            <a:pPr marL="0" indent="0">
              <a:buNone/>
            </a:pPr>
            <a:endParaRPr lang="ru-RU" b="1" dirty="0"/>
          </a:p>
        </p:txBody>
      </p:sp>
    </p:spTree>
    <p:extLst>
      <p:ext uri="{BB962C8B-B14F-4D97-AF65-F5344CB8AC3E}">
        <p14:creationId xmlns:p14="http://schemas.microsoft.com/office/powerpoint/2010/main" val="15811015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2F105F-6030-42CE-9987-6CFB5B77BFBF}"/>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28DD3F59-8B0F-40E3-B809-80B62A1E19B9}"/>
              </a:ext>
            </a:extLst>
          </p:cNvPr>
          <p:cNvSpPr>
            <a:spLocks noGrp="1"/>
          </p:cNvSpPr>
          <p:nvPr>
            <p:ph idx="1"/>
          </p:nvPr>
        </p:nvSpPr>
        <p:spPr/>
        <p:txBody>
          <a:bodyPr/>
          <a:lstStyle/>
          <a:p>
            <a:r>
              <a:rPr lang="ru-RU" dirty="0"/>
              <a:t>Обработчик может быть назначен прямо в разметке, в атрибуте, который называется </a:t>
            </a:r>
            <a:r>
              <a:rPr lang="ru-RU" dirty="0" err="1"/>
              <a:t>on</a:t>
            </a:r>
            <a:r>
              <a:rPr lang="ru-RU" dirty="0"/>
              <a:t>&lt;событие&gt;.  Например, чтобы назначить обработчик события </a:t>
            </a:r>
            <a:r>
              <a:rPr lang="ru-RU" dirty="0" err="1"/>
              <a:t>click</a:t>
            </a:r>
            <a:r>
              <a:rPr lang="ru-RU" dirty="0"/>
              <a:t> на элементе </a:t>
            </a:r>
            <a:r>
              <a:rPr lang="ru-RU" dirty="0" err="1"/>
              <a:t>input</a:t>
            </a:r>
            <a:r>
              <a:rPr lang="ru-RU" dirty="0"/>
              <a:t>, можно использовать атрибут </a:t>
            </a:r>
            <a:r>
              <a:rPr lang="ru-RU" dirty="0" err="1"/>
              <a:t>onclick</a:t>
            </a:r>
            <a:r>
              <a:rPr lang="ru-RU" dirty="0"/>
              <a:t>, вот так:</a:t>
            </a:r>
          </a:p>
          <a:p>
            <a:endParaRPr lang="ru-RU" dirty="0"/>
          </a:p>
        </p:txBody>
      </p:sp>
      <p:pic>
        <p:nvPicPr>
          <p:cNvPr id="6" name="Рисунок 5">
            <a:extLst>
              <a:ext uri="{FF2B5EF4-FFF2-40B4-BE49-F238E27FC236}">
                <a16:creationId xmlns:a16="http://schemas.microsoft.com/office/drawing/2014/main" id="{12F6125E-7D06-403A-A00D-0BA72414175B}"/>
              </a:ext>
            </a:extLst>
          </p:cNvPr>
          <p:cNvPicPr>
            <a:picLocks noChangeAspect="1"/>
          </p:cNvPicPr>
          <p:nvPr/>
        </p:nvPicPr>
        <p:blipFill>
          <a:blip r:embed="rId2"/>
          <a:stretch>
            <a:fillRect/>
          </a:stretch>
        </p:blipFill>
        <p:spPr>
          <a:xfrm>
            <a:off x="2567608" y="4293096"/>
            <a:ext cx="6783449" cy="576064"/>
          </a:xfrm>
          <a:prstGeom prst="rect">
            <a:avLst/>
          </a:prstGeom>
        </p:spPr>
      </p:pic>
    </p:spTree>
    <p:extLst>
      <p:ext uri="{BB962C8B-B14F-4D97-AF65-F5344CB8AC3E}">
        <p14:creationId xmlns:p14="http://schemas.microsoft.com/office/powerpoint/2010/main" val="13271646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A3553A-4B48-4FDE-94DF-F87D51344AB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0583F2B-E956-460E-8EA4-BF43B93B7377}"/>
              </a:ext>
            </a:extLst>
          </p:cNvPr>
          <p:cNvSpPr>
            <a:spLocks noGrp="1"/>
          </p:cNvSpPr>
          <p:nvPr>
            <p:ph idx="1"/>
          </p:nvPr>
        </p:nvSpPr>
        <p:spPr/>
        <p:txBody>
          <a:bodyPr/>
          <a:lstStyle/>
          <a:p>
            <a:r>
              <a:rPr lang="ru-RU" dirty="0"/>
              <a:t>Обратите внимание, для содержимого атрибута </a:t>
            </a:r>
            <a:r>
              <a:rPr lang="ru-RU" dirty="0" err="1"/>
              <a:t>onclick</a:t>
            </a:r>
            <a:r>
              <a:rPr lang="ru-RU" dirty="0"/>
              <a:t> используются одинарные кавычки, так как сам атрибут находится в двойных. Если мы забудем об этом и поставим двойные кавычки внутри атрибута, вот так: </a:t>
            </a:r>
            <a:r>
              <a:rPr lang="ru-RU" dirty="0" err="1"/>
              <a:t>onclick</a:t>
            </a:r>
            <a:r>
              <a:rPr lang="ru-RU" dirty="0"/>
              <a:t>="</a:t>
            </a:r>
            <a:r>
              <a:rPr lang="ru-RU" dirty="0" err="1"/>
              <a:t>alert</a:t>
            </a:r>
            <a:r>
              <a:rPr lang="ru-RU" dirty="0"/>
              <a:t>("</a:t>
            </a:r>
            <a:r>
              <a:rPr lang="ru-RU" dirty="0" err="1"/>
              <a:t>Click</a:t>
            </a:r>
            <a:r>
              <a:rPr lang="ru-RU" dirty="0"/>
              <a:t>!")", код не будет работать.</a:t>
            </a:r>
          </a:p>
        </p:txBody>
      </p:sp>
    </p:spTree>
    <p:extLst>
      <p:ext uri="{BB962C8B-B14F-4D97-AF65-F5344CB8AC3E}">
        <p14:creationId xmlns:p14="http://schemas.microsoft.com/office/powerpoint/2010/main" val="241248223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6F96AC-07CB-4FF4-8B46-699CC103347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1C34148-39A0-4A26-9EFD-F6099905DE44}"/>
              </a:ext>
            </a:extLst>
          </p:cNvPr>
          <p:cNvSpPr>
            <a:spLocks noGrp="1"/>
          </p:cNvSpPr>
          <p:nvPr>
            <p:ph idx="1"/>
          </p:nvPr>
        </p:nvSpPr>
        <p:spPr/>
        <p:txBody>
          <a:bodyPr/>
          <a:lstStyle/>
          <a:p>
            <a:r>
              <a:rPr lang="ru-RU" dirty="0"/>
              <a:t>Атрибут HTML-тега – не самое удобное место для написания большого количества кода, поэтому лучше создать отдельную </a:t>
            </a:r>
            <a:r>
              <a:rPr lang="ru-RU" dirty="0" err="1"/>
              <a:t>JavaScript</a:t>
            </a:r>
            <a:r>
              <a:rPr lang="ru-RU" dirty="0"/>
              <a:t>-функцию и вызвать её там.</a:t>
            </a:r>
          </a:p>
          <a:p>
            <a:r>
              <a:rPr lang="ru-RU" dirty="0"/>
              <a:t>Следующий пример по клику запускает функцию </a:t>
            </a:r>
            <a:r>
              <a:rPr lang="ru-RU" dirty="0" err="1"/>
              <a:t>countRabbits</a:t>
            </a:r>
            <a:r>
              <a:rPr lang="ru-RU" dirty="0"/>
              <a:t>():</a:t>
            </a:r>
          </a:p>
        </p:txBody>
      </p:sp>
    </p:spTree>
    <p:extLst>
      <p:ext uri="{BB962C8B-B14F-4D97-AF65-F5344CB8AC3E}">
        <p14:creationId xmlns:p14="http://schemas.microsoft.com/office/powerpoint/2010/main" val="332338493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778B0A-2F56-4369-99E8-03358B6D5CB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9B2D037-7F1A-4DF6-9FB5-81282141DFF6}"/>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4B58F4A1-3DAB-40A2-866A-D09ADB02D18C}"/>
              </a:ext>
            </a:extLst>
          </p:cNvPr>
          <p:cNvPicPr>
            <a:picLocks noChangeAspect="1"/>
          </p:cNvPicPr>
          <p:nvPr/>
        </p:nvPicPr>
        <p:blipFill>
          <a:blip r:embed="rId2"/>
          <a:stretch>
            <a:fillRect/>
          </a:stretch>
        </p:blipFill>
        <p:spPr>
          <a:xfrm>
            <a:off x="2567608" y="2438262"/>
            <a:ext cx="7690054" cy="2430899"/>
          </a:xfrm>
          <a:prstGeom prst="rect">
            <a:avLst/>
          </a:prstGeom>
        </p:spPr>
      </p:pic>
    </p:spTree>
    <p:extLst>
      <p:ext uri="{BB962C8B-B14F-4D97-AF65-F5344CB8AC3E}">
        <p14:creationId xmlns:p14="http://schemas.microsoft.com/office/powerpoint/2010/main" val="31281705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909DA4-2300-4905-9C94-7F01BC47B2E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1AACCA5-5AB8-4A83-A22F-46B96C0842F8}"/>
              </a:ext>
            </a:extLst>
          </p:cNvPr>
          <p:cNvSpPr>
            <a:spLocks noGrp="1"/>
          </p:cNvSpPr>
          <p:nvPr>
            <p:ph idx="1"/>
          </p:nvPr>
        </p:nvSpPr>
        <p:spPr/>
        <p:txBody>
          <a:bodyPr/>
          <a:lstStyle/>
          <a:p>
            <a:r>
              <a:rPr lang="ru-RU" dirty="0"/>
              <a:t>Можно назначать обработчик, используя свойство DOM-элемента </a:t>
            </a:r>
            <a:r>
              <a:rPr lang="ru-RU" dirty="0" err="1"/>
              <a:t>on</a:t>
            </a:r>
            <a:r>
              <a:rPr lang="ru-RU" dirty="0"/>
              <a:t>&lt;событие&gt;.  К примеру, </a:t>
            </a:r>
            <a:r>
              <a:rPr lang="ru-RU" dirty="0" err="1"/>
              <a:t>elem.onclick</a:t>
            </a:r>
            <a:r>
              <a:rPr lang="ru-RU" dirty="0"/>
              <a:t>:</a:t>
            </a:r>
          </a:p>
          <a:p>
            <a:endParaRPr lang="ru-RU" dirty="0"/>
          </a:p>
        </p:txBody>
      </p:sp>
      <p:pic>
        <p:nvPicPr>
          <p:cNvPr id="4" name="Рисунок 3">
            <a:extLst>
              <a:ext uri="{FF2B5EF4-FFF2-40B4-BE49-F238E27FC236}">
                <a16:creationId xmlns:a16="http://schemas.microsoft.com/office/drawing/2014/main" id="{B71A4502-BA45-44ED-BBBF-38E9101814FF}"/>
              </a:ext>
            </a:extLst>
          </p:cNvPr>
          <p:cNvPicPr>
            <a:picLocks noChangeAspect="1"/>
          </p:cNvPicPr>
          <p:nvPr/>
        </p:nvPicPr>
        <p:blipFill>
          <a:blip r:embed="rId2"/>
          <a:stretch>
            <a:fillRect/>
          </a:stretch>
        </p:blipFill>
        <p:spPr>
          <a:xfrm>
            <a:off x="2279577" y="3429001"/>
            <a:ext cx="6867807" cy="2011179"/>
          </a:xfrm>
          <a:prstGeom prst="rect">
            <a:avLst/>
          </a:prstGeom>
        </p:spPr>
      </p:pic>
    </p:spTree>
    <p:extLst>
      <p:ext uri="{BB962C8B-B14F-4D97-AF65-F5344CB8AC3E}">
        <p14:creationId xmlns:p14="http://schemas.microsoft.com/office/powerpoint/2010/main" val="393860202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ACCC85-E2F3-42BC-A598-6A24A3740E4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F7EA9F9-79DE-48EB-9E63-4136C474D224}"/>
              </a:ext>
            </a:extLst>
          </p:cNvPr>
          <p:cNvSpPr>
            <a:spLocks noGrp="1"/>
          </p:cNvSpPr>
          <p:nvPr>
            <p:ph idx="1"/>
          </p:nvPr>
        </p:nvSpPr>
        <p:spPr/>
        <p:txBody>
          <a:bodyPr/>
          <a:lstStyle/>
          <a:p>
            <a:r>
              <a:rPr lang="ru-RU" dirty="0"/>
              <a:t>Если вы только начинаете работать с событиями, обратите внимание на следующие моменты.</a:t>
            </a:r>
          </a:p>
          <a:p>
            <a:r>
              <a:rPr lang="ru-RU" dirty="0"/>
              <a:t>Функция должна быть присвоена как </a:t>
            </a:r>
            <a:r>
              <a:rPr lang="ru-RU" dirty="0" err="1"/>
              <a:t>sayThanks</a:t>
            </a:r>
            <a:r>
              <a:rPr lang="ru-RU" dirty="0"/>
              <a:t>, а не </a:t>
            </a:r>
            <a:r>
              <a:rPr lang="ru-RU" dirty="0" err="1"/>
              <a:t>sayThanks</a:t>
            </a:r>
            <a:r>
              <a:rPr lang="ru-RU" dirty="0"/>
              <a:t>().</a:t>
            </a:r>
          </a:p>
        </p:txBody>
      </p:sp>
      <p:pic>
        <p:nvPicPr>
          <p:cNvPr id="4" name="Рисунок 3">
            <a:extLst>
              <a:ext uri="{FF2B5EF4-FFF2-40B4-BE49-F238E27FC236}">
                <a16:creationId xmlns:a16="http://schemas.microsoft.com/office/drawing/2014/main" id="{16D9C4DD-1B10-477B-8281-2B2BDF360BC8}"/>
              </a:ext>
            </a:extLst>
          </p:cNvPr>
          <p:cNvPicPr>
            <a:picLocks noChangeAspect="1"/>
          </p:cNvPicPr>
          <p:nvPr/>
        </p:nvPicPr>
        <p:blipFill>
          <a:blip r:embed="rId2"/>
          <a:stretch>
            <a:fillRect/>
          </a:stretch>
        </p:blipFill>
        <p:spPr>
          <a:xfrm>
            <a:off x="2711624" y="3861048"/>
            <a:ext cx="4392488" cy="1799700"/>
          </a:xfrm>
          <a:prstGeom prst="rect">
            <a:avLst/>
          </a:prstGeom>
        </p:spPr>
      </p:pic>
    </p:spTree>
    <p:extLst>
      <p:ext uri="{BB962C8B-B14F-4D97-AF65-F5344CB8AC3E}">
        <p14:creationId xmlns:p14="http://schemas.microsoft.com/office/powerpoint/2010/main" val="1368923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39A0CD-6147-4888-B2DD-1A13075D23E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50461DC-E682-4DB4-8B38-9B149F3830C9}"/>
              </a:ext>
            </a:extLst>
          </p:cNvPr>
          <p:cNvSpPr>
            <a:spLocks noGrp="1"/>
          </p:cNvSpPr>
          <p:nvPr>
            <p:ph idx="1"/>
          </p:nvPr>
        </p:nvSpPr>
        <p:spPr/>
        <p:txBody>
          <a:bodyPr/>
          <a:lstStyle/>
          <a:p>
            <a:r>
              <a:rPr lang="ru-RU" dirty="0"/>
              <a:t>Если добавить скобки, то </a:t>
            </a:r>
            <a:r>
              <a:rPr lang="ru-RU" dirty="0" err="1"/>
              <a:t>sayThanks</a:t>
            </a:r>
            <a:r>
              <a:rPr lang="ru-RU" dirty="0"/>
              <a:t>() – это уже вызов функции, результат которого (равный </a:t>
            </a:r>
            <a:r>
              <a:rPr lang="ru-RU" dirty="0" err="1"/>
              <a:t>undefined</a:t>
            </a:r>
            <a:r>
              <a:rPr lang="ru-RU" dirty="0"/>
              <a:t>, так как функция ничего не возвращает) будет присвоен </a:t>
            </a:r>
            <a:r>
              <a:rPr lang="ru-RU" dirty="0" err="1"/>
              <a:t>onclick</a:t>
            </a:r>
            <a:r>
              <a:rPr lang="ru-RU" dirty="0"/>
              <a:t>. Так что это не будет работать.  </a:t>
            </a:r>
          </a:p>
          <a:p>
            <a:r>
              <a:rPr lang="ru-RU" dirty="0"/>
              <a:t>…А вот в разметке, в отличие от свойства, скобки нужны:</a:t>
            </a:r>
          </a:p>
        </p:txBody>
      </p:sp>
      <p:pic>
        <p:nvPicPr>
          <p:cNvPr id="4" name="Рисунок 3">
            <a:extLst>
              <a:ext uri="{FF2B5EF4-FFF2-40B4-BE49-F238E27FC236}">
                <a16:creationId xmlns:a16="http://schemas.microsoft.com/office/drawing/2014/main" id="{73653D28-8240-4E3A-BF72-A303D16859AE}"/>
              </a:ext>
            </a:extLst>
          </p:cNvPr>
          <p:cNvPicPr>
            <a:picLocks noChangeAspect="1"/>
          </p:cNvPicPr>
          <p:nvPr/>
        </p:nvPicPr>
        <p:blipFill>
          <a:blip r:embed="rId2"/>
          <a:stretch>
            <a:fillRect/>
          </a:stretch>
        </p:blipFill>
        <p:spPr>
          <a:xfrm>
            <a:off x="1981201" y="5229201"/>
            <a:ext cx="9107841" cy="608285"/>
          </a:xfrm>
          <a:prstGeom prst="rect">
            <a:avLst/>
          </a:prstGeom>
        </p:spPr>
      </p:pic>
    </p:spTree>
    <p:extLst>
      <p:ext uri="{BB962C8B-B14F-4D97-AF65-F5344CB8AC3E}">
        <p14:creationId xmlns:p14="http://schemas.microsoft.com/office/powerpoint/2010/main" val="42028786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FB4CC1-065F-4DC7-AD31-3E5254AEDE87}"/>
              </a:ext>
            </a:extLst>
          </p:cNvPr>
          <p:cNvSpPr>
            <a:spLocks noGrp="1"/>
          </p:cNvSpPr>
          <p:nvPr>
            <p:ph type="title"/>
          </p:nvPr>
        </p:nvSpPr>
        <p:spPr/>
        <p:txBody>
          <a:bodyPr/>
          <a:lstStyle/>
          <a:p>
            <a:r>
              <a:rPr lang="en-US"/>
              <a:t>addEventListener</a:t>
            </a:r>
            <a:endParaRPr lang="ru-RU"/>
          </a:p>
        </p:txBody>
      </p:sp>
      <p:sp>
        <p:nvSpPr>
          <p:cNvPr id="3" name="Объект 2">
            <a:extLst>
              <a:ext uri="{FF2B5EF4-FFF2-40B4-BE49-F238E27FC236}">
                <a16:creationId xmlns:a16="http://schemas.microsoft.com/office/drawing/2014/main" id="{691BC249-8A22-4952-9D71-6B3E86056F5E}"/>
              </a:ext>
            </a:extLst>
          </p:cNvPr>
          <p:cNvSpPr>
            <a:spLocks noGrp="1"/>
          </p:cNvSpPr>
          <p:nvPr>
            <p:ph idx="1"/>
          </p:nvPr>
        </p:nvSpPr>
        <p:spPr/>
        <p:txBody>
          <a:bodyPr/>
          <a:lstStyle/>
          <a:p>
            <a:r>
              <a:rPr lang="ru-RU" dirty="0"/>
              <a:t>Фундаментальный недостаток описанных выше способов назначения обработчика – невозможность повесить несколько обработчиков на одно событие.</a:t>
            </a:r>
          </a:p>
          <a:p>
            <a:r>
              <a:rPr lang="ru-RU" dirty="0"/>
              <a:t>Разработчики стандартов достаточно давно это поняли и предложили альтернативный способ назначения обработчиков при помощи специальных методов </a:t>
            </a:r>
            <a:r>
              <a:rPr lang="ru-RU" dirty="0" err="1">
                <a:solidFill>
                  <a:srgbClr val="FF0000"/>
                </a:solidFill>
              </a:rPr>
              <a:t>addEventListener</a:t>
            </a:r>
            <a:r>
              <a:rPr lang="ru-RU" dirty="0"/>
              <a:t> и </a:t>
            </a:r>
            <a:r>
              <a:rPr lang="ru-RU" dirty="0" err="1">
                <a:solidFill>
                  <a:srgbClr val="FF0000"/>
                </a:solidFill>
              </a:rPr>
              <a:t>removeEventListener</a:t>
            </a:r>
            <a:r>
              <a:rPr lang="ru-RU" dirty="0"/>
              <a:t>. Они свободны от указанного недостатка.</a:t>
            </a:r>
          </a:p>
        </p:txBody>
      </p:sp>
    </p:spTree>
    <p:extLst>
      <p:ext uri="{BB962C8B-B14F-4D97-AF65-F5344CB8AC3E}">
        <p14:creationId xmlns:p14="http://schemas.microsoft.com/office/powerpoint/2010/main" val="26566400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DE99DD-DAA9-4CC9-9763-84203CA34D6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C0661EA-A90B-4BE0-8AFE-4C70F9441BC2}"/>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r>
              <a:rPr lang="ru-RU" dirty="0" err="1"/>
              <a:t>event</a:t>
            </a:r>
            <a:r>
              <a:rPr lang="ru-RU" dirty="0"/>
              <a:t>   Имя события, например "</a:t>
            </a:r>
            <a:r>
              <a:rPr lang="ru-RU" dirty="0" err="1"/>
              <a:t>click</a:t>
            </a:r>
            <a:r>
              <a:rPr lang="ru-RU" dirty="0"/>
              <a:t>". </a:t>
            </a:r>
          </a:p>
          <a:p>
            <a:pPr marL="0" indent="0">
              <a:buNone/>
            </a:pPr>
            <a:r>
              <a:rPr lang="ru-RU" dirty="0" err="1"/>
              <a:t>handler</a:t>
            </a:r>
            <a:r>
              <a:rPr lang="ru-RU" dirty="0"/>
              <a:t>  Ссылка на функцию-обработчик. </a:t>
            </a:r>
          </a:p>
          <a:p>
            <a:pPr marL="0" indent="0">
              <a:buNone/>
            </a:pPr>
            <a:r>
              <a:rPr lang="ru-RU" dirty="0" err="1"/>
              <a:t>options</a:t>
            </a:r>
            <a:r>
              <a:rPr lang="ru-RU" dirty="0"/>
              <a:t>     Дополнительный объект со свойствами: </a:t>
            </a:r>
          </a:p>
        </p:txBody>
      </p:sp>
      <p:pic>
        <p:nvPicPr>
          <p:cNvPr id="5" name="Рисунок 4">
            <a:extLst>
              <a:ext uri="{FF2B5EF4-FFF2-40B4-BE49-F238E27FC236}">
                <a16:creationId xmlns:a16="http://schemas.microsoft.com/office/drawing/2014/main" id="{F4AB40E6-5863-4E5B-B451-F0CD8307AEF8}"/>
              </a:ext>
            </a:extLst>
          </p:cNvPr>
          <p:cNvPicPr>
            <a:picLocks noChangeAspect="1"/>
          </p:cNvPicPr>
          <p:nvPr/>
        </p:nvPicPr>
        <p:blipFill>
          <a:blip r:embed="rId2"/>
          <a:stretch>
            <a:fillRect/>
          </a:stretch>
        </p:blipFill>
        <p:spPr>
          <a:xfrm>
            <a:off x="2207569" y="2132856"/>
            <a:ext cx="6608731" cy="504056"/>
          </a:xfrm>
          <a:prstGeom prst="rect">
            <a:avLst/>
          </a:prstGeom>
        </p:spPr>
      </p:pic>
    </p:spTree>
    <p:extLst>
      <p:ext uri="{BB962C8B-B14F-4D97-AF65-F5344CB8AC3E}">
        <p14:creationId xmlns:p14="http://schemas.microsoft.com/office/powerpoint/2010/main" val="278859148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541302-87B6-48A4-88C6-47E13D8A4EE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0CAB4B9-3CE1-438B-82F2-C8AEBF27D860}"/>
              </a:ext>
            </a:extLst>
          </p:cNvPr>
          <p:cNvSpPr>
            <a:spLocks noGrp="1"/>
          </p:cNvSpPr>
          <p:nvPr>
            <p:ph idx="1"/>
          </p:nvPr>
        </p:nvSpPr>
        <p:spPr/>
        <p:txBody>
          <a:bodyPr/>
          <a:lstStyle/>
          <a:p>
            <a:pPr marL="0" indent="0">
              <a:buNone/>
            </a:pPr>
            <a:r>
              <a:rPr lang="ru-RU" dirty="0"/>
              <a:t>Для удаления нужно передать именно ту функцию-обработчик которая была назначена.</a:t>
            </a:r>
          </a:p>
          <a:p>
            <a:r>
              <a:rPr lang="ru-RU" dirty="0"/>
              <a:t>Вот так не сработает:</a:t>
            </a:r>
          </a:p>
          <a:p>
            <a:endParaRPr lang="ru-RU" dirty="0"/>
          </a:p>
          <a:p>
            <a:endParaRPr lang="ru-RU" dirty="0"/>
          </a:p>
          <a:p>
            <a:endParaRPr lang="ru-RU" dirty="0"/>
          </a:p>
          <a:p>
            <a:r>
              <a:rPr lang="ru-RU" dirty="0"/>
              <a:t>Обработчик не будет удалён, т.к. в </a:t>
            </a:r>
            <a:r>
              <a:rPr lang="ru-RU" dirty="0" err="1"/>
              <a:t>removeEventListener</a:t>
            </a:r>
            <a:r>
              <a:rPr lang="ru-RU" dirty="0"/>
              <a:t> передана не та же функция, а другая, с одинаковым кодом, но это не важно.</a:t>
            </a:r>
          </a:p>
        </p:txBody>
      </p:sp>
      <p:pic>
        <p:nvPicPr>
          <p:cNvPr id="4" name="Рисунок 3">
            <a:extLst>
              <a:ext uri="{FF2B5EF4-FFF2-40B4-BE49-F238E27FC236}">
                <a16:creationId xmlns:a16="http://schemas.microsoft.com/office/drawing/2014/main" id="{4BD17652-BA6B-4A59-9542-4C798DEBFD1A}"/>
              </a:ext>
            </a:extLst>
          </p:cNvPr>
          <p:cNvPicPr>
            <a:picLocks noChangeAspect="1"/>
          </p:cNvPicPr>
          <p:nvPr/>
        </p:nvPicPr>
        <p:blipFill>
          <a:blip r:embed="rId2"/>
          <a:stretch>
            <a:fillRect/>
          </a:stretch>
        </p:blipFill>
        <p:spPr>
          <a:xfrm>
            <a:off x="2110368" y="3429001"/>
            <a:ext cx="7971264" cy="1142999"/>
          </a:xfrm>
          <a:prstGeom prst="rect">
            <a:avLst/>
          </a:prstGeom>
        </p:spPr>
      </p:pic>
    </p:spTree>
    <p:extLst>
      <p:ext uri="{BB962C8B-B14F-4D97-AF65-F5344CB8AC3E}">
        <p14:creationId xmlns:p14="http://schemas.microsoft.com/office/powerpoint/2010/main" val="248712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43408"/>
            <a:ext cx="8229600" cy="1143000"/>
          </a:xfrm>
        </p:spPr>
        <p:txBody>
          <a:bodyPr>
            <a:normAutofit/>
          </a:bodyPr>
          <a:lstStyle/>
          <a:p>
            <a:r>
              <a:rPr lang="ru-RU" b="1" dirty="0"/>
              <a:t>Оператор </a:t>
            </a:r>
            <a:r>
              <a:rPr lang="en-US" b="1" dirty="0" err="1">
                <a:solidFill>
                  <a:srgbClr val="FF0000"/>
                </a:solidFill>
              </a:rPr>
              <a:t>typeof</a:t>
            </a:r>
            <a:endParaRPr lang="ru-RU" dirty="0">
              <a:solidFill>
                <a:srgbClr val="FF0000"/>
              </a:solidFill>
            </a:endParaRPr>
          </a:p>
        </p:txBody>
      </p:sp>
      <p:sp>
        <p:nvSpPr>
          <p:cNvPr id="3" name="Объект 2"/>
          <p:cNvSpPr>
            <a:spLocks noGrp="1"/>
          </p:cNvSpPr>
          <p:nvPr>
            <p:ph idx="1"/>
          </p:nvPr>
        </p:nvSpPr>
        <p:spPr>
          <a:xfrm>
            <a:off x="1981200" y="980728"/>
            <a:ext cx="8229600" cy="5343872"/>
          </a:xfrm>
        </p:spPr>
        <p:txBody>
          <a:bodyPr>
            <a:normAutofit/>
          </a:bodyPr>
          <a:lstStyle/>
          <a:p>
            <a:pPr marL="0" indent="0">
              <a:buNone/>
            </a:pPr>
            <a:r>
              <a:rPr lang="ru-RU" b="1" dirty="0"/>
              <a:t>Оператор </a:t>
            </a:r>
            <a:r>
              <a:rPr lang="en-US" b="1" dirty="0" err="1"/>
              <a:t>typeof</a:t>
            </a:r>
            <a:r>
              <a:rPr lang="en-US" b="1" dirty="0"/>
              <a:t> </a:t>
            </a:r>
            <a:r>
              <a:rPr lang="ru-RU" b="1" dirty="0"/>
              <a:t>возвращает тип аргумента.</a:t>
            </a:r>
          </a:p>
          <a:p>
            <a:pPr marL="0" indent="0">
              <a:buNone/>
            </a:pPr>
            <a:r>
              <a:rPr lang="ru-RU" b="1" dirty="0"/>
              <a:t>У него есть два синтаксиса: со скобками и без:</a:t>
            </a:r>
          </a:p>
          <a:p>
            <a:pPr marL="0" indent="0">
              <a:buNone/>
            </a:pPr>
            <a:r>
              <a:rPr lang="ru-RU" b="1" dirty="0"/>
              <a:t>Синтаксис оператора: </a:t>
            </a:r>
            <a:r>
              <a:rPr lang="en-US" b="1" dirty="0" err="1">
                <a:solidFill>
                  <a:srgbClr val="FF0000"/>
                </a:solidFill>
              </a:rPr>
              <a:t>typeof</a:t>
            </a:r>
            <a:r>
              <a:rPr lang="en-US" b="1" dirty="0">
                <a:solidFill>
                  <a:srgbClr val="FF0000"/>
                </a:solidFill>
              </a:rPr>
              <a:t> x.</a:t>
            </a:r>
          </a:p>
          <a:p>
            <a:pPr marL="0" indent="0">
              <a:buNone/>
            </a:pPr>
            <a:r>
              <a:rPr lang="ru-RU" b="1" dirty="0"/>
              <a:t>Синтаксис функции: </a:t>
            </a:r>
            <a:r>
              <a:rPr lang="en-US" b="1" dirty="0" err="1">
                <a:solidFill>
                  <a:srgbClr val="FF0000"/>
                </a:solidFill>
              </a:rPr>
              <a:t>typeof</a:t>
            </a:r>
            <a:r>
              <a:rPr lang="en-US" b="1" dirty="0">
                <a:solidFill>
                  <a:srgbClr val="FF0000"/>
                </a:solidFill>
              </a:rPr>
              <a:t>(x).</a:t>
            </a:r>
          </a:p>
          <a:p>
            <a:pPr marL="0" indent="0">
              <a:buNone/>
            </a:pPr>
            <a:r>
              <a:rPr lang="ru-RU" b="1" dirty="0"/>
              <a:t>Работают они одинаково.</a:t>
            </a:r>
          </a:p>
        </p:txBody>
      </p:sp>
    </p:spTree>
    <p:extLst>
      <p:ext uri="{BB962C8B-B14F-4D97-AF65-F5344CB8AC3E}">
        <p14:creationId xmlns:p14="http://schemas.microsoft.com/office/powerpoint/2010/main" val="390759044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24DBF7-670B-412E-9AB9-C14E270A211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FF2AFA2-9E6C-4C14-AC9A-E95B4A5A5D85}"/>
              </a:ext>
            </a:extLst>
          </p:cNvPr>
          <p:cNvSpPr>
            <a:spLocks noGrp="1"/>
          </p:cNvSpPr>
          <p:nvPr>
            <p:ph idx="1"/>
          </p:nvPr>
        </p:nvSpPr>
        <p:spPr/>
        <p:txBody>
          <a:bodyPr/>
          <a:lstStyle/>
          <a:p>
            <a:r>
              <a:rPr lang="ru-RU" dirty="0"/>
              <a:t>Вот так правильно:</a:t>
            </a:r>
          </a:p>
        </p:txBody>
      </p:sp>
      <p:pic>
        <p:nvPicPr>
          <p:cNvPr id="5" name="Рисунок 4">
            <a:extLst>
              <a:ext uri="{FF2B5EF4-FFF2-40B4-BE49-F238E27FC236}">
                <a16:creationId xmlns:a16="http://schemas.microsoft.com/office/drawing/2014/main" id="{9123206A-D61E-4E4E-816F-C44CCD2A5547}"/>
              </a:ext>
            </a:extLst>
          </p:cNvPr>
          <p:cNvPicPr>
            <a:picLocks noChangeAspect="1"/>
          </p:cNvPicPr>
          <p:nvPr/>
        </p:nvPicPr>
        <p:blipFill>
          <a:blip r:embed="rId2"/>
          <a:stretch>
            <a:fillRect/>
          </a:stretch>
        </p:blipFill>
        <p:spPr>
          <a:xfrm>
            <a:off x="2495601" y="2492896"/>
            <a:ext cx="6266477" cy="2373446"/>
          </a:xfrm>
          <a:prstGeom prst="rect">
            <a:avLst/>
          </a:prstGeom>
        </p:spPr>
      </p:pic>
    </p:spTree>
    <p:extLst>
      <p:ext uri="{BB962C8B-B14F-4D97-AF65-F5344CB8AC3E}">
        <p14:creationId xmlns:p14="http://schemas.microsoft.com/office/powerpoint/2010/main" val="20566324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83F260-5CCF-4C96-8282-644FD7F369AA}"/>
              </a:ext>
            </a:extLst>
          </p:cNvPr>
          <p:cNvSpPr>
            <a:spLocks noGrp="1"/>
          </p:cNvSpPr>
          <p:nvPr>
            <p:ph type="title"/>
          </p:nvPr>
        </p:nvSpPr>
        <p:spPr/>
        <p:txBody>
          <a:bodyPr/>
          <a:lstStyle/>
          <a:p>
            <a:r>
              <a:rPr lang="ru-RU" dirty="0"/>
              <a:t>Объект события</a:t>
            </a:r>
          </a:p>
        </p:txBody>
      </p:sp>
      <p:sp>
        <p:nvSpPr>
          <p:cNvPr id="3" name="Объект 2">
            <a:extLst>
              <a:ext uri="{FF2B5EF4-FFF2-40B4-BE49-F238E27FC236}">
                <a16:creationId xmlns:a16="http://schemas.microsoft.com/office/drawing/2014/main" id="{DEBDB70F-172B-4BDE-932D-5DBBEA754268}"/>
              </a:ext>
            </a:extLst>
          </p:cNvPr>
          <p:cNvSpPr>
            <a:spLocks noGrp="1"/>
          </p:cNvSpPr>
          <p:nvPr>
            <p:ph idx="1"/>
          </p:nvPr>
        </p:nvSpPr>
        <p:spPr/>
        <p:txBody>
          <a:bodyPr/>
          <a:lstStyle/>
          <a:p>
            <a:r>
              <a:rPr lang="ru-RU" dirty="0"/>
              <a:t>Чтобы хорошо обработать событие, могут понадобиться детали того, что произошло. Не просто «клик» или «нажатие клавиши», а также – какие координаты указателя мыши, какая клавиша нажата и так далее.</a:t>
            </a:r>
          </a:p>
          <a:p>
            <a:r>
              <a:rPr lang="ru-RU" dirty="0"/>
              <a:t>Когда происходит событие, браузер создаёт </a:t>
            </a:r>
            <a:r>
              <a:rPr lang="ru-RU" i="1" dirty="0">
                <a:solidFill>
                  <a:srgbClr val="FF0000"/>
                </a:solidFill>
              </a:rPr>
              <a:t>объект события</a:t>
            </a:r>
            <a:r>
              <a:rPr lang="ru-RU" dirty="0"/>
              <a:t>, записывает в него детали и передаёт его в качестве аргумента функции-обработчику.</a:t>
            </a:r>
          </a:p>
          <a:p>
            <a:r>
              <a:rPr lang="ru-RU" dirty="0"/>
              <a:t>Пример ниже демонстрирует получение координат мыши из объекта события:</a:t>
            </a:r>
          </a:p>
          <a:p>
            <a:endParaRPr lang="ru-RU" dirty="0"/>
          </a:p>
        </p:txBody>
      </p:sp>
    </p:spTree>
    <p:extLst>
      <p:ext uri="{BB962C8B-B14F-4D97-AF65-F5344CB8AC3E}">
        <p14:creationId xmlns:p14="http://schemas.microsoft.com/office/powerpoint/2010/main" val="15490380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E1713-1B19-4AFF-B03B-A5837F68651B}"/>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15DC8AB1-3BF9-4C3C-BBE2-E22AF62CFB46}"/>
              </a:ext>
            </a:extLst>
          </p:cNvPr>
          <p:cNvSpPr>
            <a:spLocks noGrp="1"/>
          </p:cNvSpPr>
          <p:nvPr>
            <p:ph idx="1"/>
          </p:nvPr>
        </p:nvSpPr>
        <p:spPr>
          <a:xfrm>
            <a:off x="1981200" y="2636912"/>
            <a:ext cx="8229600" cy="3687688"/>
          </a:xfrm>
        </p:spPr>
        <p:txBody>
          <a:bodyPr>
            <a:normAutofit fontScale="92500" lnSpcReduction="10000"/>
          </a:bodyPr>
          <a:lstStyle/>
          <a:p>
            <a:r>
              <a:rPr lang="ru-RU" dirty="0"/>
              <a:t>Некоторые свойства объекта </a:t>
            </a:r>
            <a:r>
              <a:rPr lang="ru-RU" dirty="0" err="1"/>
              <a:t>event</a:t>
            </a:r>
            <a:r>
              <a:rPr lang="ru-RU" dirty="0"/>
              <a:t>:  </a:t>
            </a:r>
            <a:r>
              <a:rPr lang="ru-RU" dirty="0" err="1"/>
              <a:t>event.type</a:t>
            </a:r>
            <a:r>
              <a:rPr lang="ru-RU" dirty="0"/>
              <a:t>     Тип события, в данном случае "</a:t>
            </a:r>
            <a:r>
              <a:rPr lang="ru-RU" dirty="0" err="1"/>
              <a:t>click</a:t>
            </a:r>
            <a:r>
              <a:rPr lang="ru-RU" dirty="0"/>
              <a:t>".</a:t>
            </a:r>
          </a:p>
          <a:p>
            <a:r>
              <a:rPr lang="ru-RU" dirty="0"/>
              <a:t> </a:t>
            </a:r>
            <a:r>
              <a:rPr lang="ru-RU" dirty="0" err="1"/>
              <a:t>event.currentTarget</a:t>
            </a:r>
            <a:r>
              <a:rPr lang="ru-RU" dirty="0"/>
              <a:t>     Элемент, на котором сработал обработчик. Значение – обычно такое же, как и у </a:t>
            </a:r>
            <a:r>
              <a:rPr lang="ru-RU" dirty="0" err="1"/>
              <a:t>this</a:t>
            </a:r>
            <a:r>
              <a:rPr lang="ru-RU" dirty="0"/>
              <a:t>, но если обработчик является функцией-стрелкой или при помощи </a:t>
            </a:r>
            <a:r>
              <a:rPr lang="ru-RU" dirty="0" err="1"/>
              <a:t>bind</a:t>
            </a:r>
            <a:r>
              <a:rPr lang="ru-RU" dirty="0"/>
              <a:t> привязан другой объект в качестве </a:t>
            </a:r>
            <a:r>
              <a:rPr lang="ru-RU" dirty="0" err="1"/>
              <a:t>this</a:t>
            </a:r>
            <a:r>
              <a:rPr lang="ru-RU" dirty="0"/>
              <a:t>, то мы можем получить элемент из </a:t>
            </a:r>
            <a:r>
              <a:rPr lang="ru-RU" dirty="0" err="1"/>
              <a:t>event.currentTarget</a:t>
            </a:r>
            <a:r>
              <a:rPr lang="ru-RU" dirty="0"/>
              <a:t>. </a:t>
            </a:r>
          </a:p>
          <a:p>
            <a:r>
              <a:rPr lang="ru-RU" dirty="0" err="1"/>
              <a:t>event.clientX</a:t>
            </a:r>
            <a:r>
              <a:rPr lang="ru-RU" dirty="0"/>
              <a:t> / </a:t>
            </a:r>
            <a:r>
              <a:rPr lang="ru-RU" dirty="0" err="1"/>
              <a:t>event.clientY</a:t>
            </a:r>
            <a:r>
              <a:rPr lang="ru-RU" dirty="0"/>
              <a:t>     Координаты курсора в момент клика относительно окна, для событий мыши. </a:t>
            </a:r>
          </a:p>
        </p:txBody>
      </p:sp>
      <p:pic>
        <p:nvPicPr>
          <p:cNvPr id="5" name="Рисунок 4">
            <a:extLst>
              <a:ext uri="{FF2B5EF4-FFF2-40B4-BE49-F238E27FC236}">
                <a16:creationId xmlns:a16="http://schemas.microsoft.com/office/drawing/2014/main" id="{659DF766-01C0-4803-940E-7F0552FD1880}"/>
              </a:ext>
            </a:extLst>
          </p:cNvPr>
          <p:cNvPicPr>
            <a:picLocks noChangeAspect="1"/>
          </p:cNvPicPr>
          <p:nvPr/>
        </p:nvPicPr>
        <p:blipFill>
          <a:blip r:embed="rId2"/>
          <a:stretch>
            <a:fillRect/>
          </a:stretch>
        </p:blipFill>
        <p:spPr>
          <a:xfrm>
            <a:off x="2963652" y="533424"/>
            <a:ext cx="6264696" cy="1971950"/>
          </a:xfrm>
          <a:prstGeom prst="rect">
            <a:avLst/>
          </a:prstGeom>
        </p:spPr>
      </p:pic>
    </p:spTree>
    <p:extLst>
      <p:ext uri="{BB962C8B-B14F-4D97-AF65-F5344CB8AC3E}">
        <p14:creationId xmlns:p14="http://schemas.microsoft.com/office/powerpoint/2010/main" val="20400865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4457-5F3C-4C7A-9464-27DB05DDBC36}"/>
              </a:ext>
            </a:extLst>
          </p:cNvPr>
          <p:cNvSpPr>
            <a:spLocks noGrp="1"/>
          </p:cNvSpPr>
          <p:nvPr>
            <p:ph type="title"/>
          </p:nvPr>
        </p:nvSpPr>
        <p:spPr>
          <a:xfrm>
            <a:off x="1981200" y="908720"/>
            <a:ext cx="8229600" cy="434312"/>
          </a:xfrm>
        </p:spPr>
        <p:txBody>
          <a:bodyPr>
            <a:normAutofit fontScale="90000"/>
          </a:bodyPr>
          <a:lstStyle/>
          <a:p>
            <a:r>
              <a:rPr lang="ru-RU" dirty="0"/>
              <a:t>Объект-обработчик: </a:t>
            </a:r>
            <a:r>
              <a:rPr lang="en-US" dirty="0" err="1"/>
              <a:t>handleEvent</a:t>
            </a:r>
            <a:endParaRPr lang="ru-RU" dirty="0"/>
          </a:p>
        </p:txBody>
      </p:sp>
      <p:sp>
        <p:nvSpPr>
          <p:cNvPr id="3" name="Объект 2">
            <a:extLst>
              <a:ext uri="{FF2B5EF4-FFF2-40B4-BE49-F238E27FC236}">
                <a16:creationId xmlns:a16="http://schemas.microsoft.com/office/drawing/2014/main" id="{B2482396-6987-417A-B015-216473DFCD2C}"/>
              </a:ext>
            </a:extLst>
          </p:cNvPr>
          <p:cNvSpPr>
            <a:spLocks noGrp="1"/>
          </p:cNvSpPr>
          <p:nvPr>
            <p:ph idx="1"/>
          </p:nvPr>
        </p:nvSpPr>
        <p:spPr>
          <a:xfrm>
            <a:off x="1981200" y="1343032"/>
            <a:ext cx="8229600" cy="4981568"/>
          </a:xfrm>
        </p:spPr>
        <p:txBody>
          <a:bodyPr>
            <a:normAutofit fontScale="92500" lnSpcReduction="10000"/>
          </a:bodyPr>
          <a:lstStyle/>
          <a:p>
            <a:r>
              <a:rPr lang="ru-RU" dirty="0"/>
              <a:t>Мы можем назначить обработчиком не только функцию, но и объект при помощи </a:t>
            </a:r>
            <a:r>
              <a:rPr lang="ru-RU" dirty="0" err="1"/>
              <a:t>addEventListener</a:t>
            </a:r>
            <a:r>
              <a:rPr lang="ru-RU" dirty="0"/>
              <a:t>. В этом случае, когда происходит событие, вызывается метод объекта </a:t>
            </a:r>
            <a:r>
              <a:rPr lang="ru-RU" dirty="0" err="1"/>
              <a:t>handleEvent</a:t>
            </a:r>
            <a:r>
              <a:rPr lang="ru-RU" dirty="0"/>
              <a:t>.</a:t>
            </a:r>
            <a:endParaRPr lang="en-US" dirty="0"/>
          </a:p>
          <a:p>
            <a:endParaRPr lang="en-US" dirty="0"/>
          </a:p>
          <a:p>
            <a:endParaRPr lang="en-US" dirty="0"/>
          </a:p>
          <a:p>
            <a:endParaRPr lang="en-US" dirty="0"/>
          </a:p>
          <a:p>
            <a:endParaRPr lang="en-US" dirty="0"/>
          </a:p>
          <a:p>
            <a:endParaRPr lang="en-US" dirty="0"/>
          </a:p>
          <a:p>
            <a:endParaRPr lang="en-US" dirty="0"/>
          </a:p>
          <a:p>
            <a:r>
              <a:rPr lang="ru-RU" dirty="0"/>
              <a:t>Как видим, если </a:t>
            </a:r>
            <a:r>
              <a:rPr lang="ru-RU" dirty="0" err="1"/>
              <a:t>addEventListener</a:t>
            </a:r>
            <a:r>
              <a:rPr lang="ru-RU" dirty="0"/>
              <a:t> получает объект в качестве обработчика, он вызывает </a:t>
            </a:r>
            <a:r>
              <a:rPr lang="ru-RU" dirty="0" err="1"/>
              <a:t>object.handleEvent</a:t>
            </a:r>
            <a:r>
              <a:rPr lang="ru-RU" dirty="0"/>
              <a:t>(</a:t>
            </a:r>
            <a:r>
              <a:rPr lang="ru-RU" dirty="0" err="1"/>
              <a:t>event</a:t>
            </a:r>
            <a:r>
              <a:rPr lang="ru-RU" dirty="0"/>
              <a:t>), когда происходит событие.</a:t>
            </a:r>
          </a:p>
        </p:txBody>
      </p:sp>
      <p:pic>
        <p:nvPicPr>
          <p:cNvPr id="4" name="Рисунок 3">
            <a:extLst>
              <a:ext uri="{FF2B5EF4-FFF2-40B4-BE49-F238E27FC236}">
                <a16:creationId xmlns:a16="http://schemas.microsoft.com/office/drawing/2014/main" id="{4E6436E6-CCEB-4728-8D01-56C0667459CC}"/>
              </a:ext>
            </a:extLst>
          </p:cNvPr>
          <p:cNvPicPr>
            <a:picLocks noChangeAspect="1"/>
          </p:cNvPicPr>
          <p:nvPr/>
        </p:nvPicPr>
        <p:blipFill>
          <a:blip r:embed="rId2"/>
          <a:stretch>
            <a:fillRect/>
          </a:stretch>
        </p:blipFill>
        <p:spPr>
          <a:xfrm>
            <a:off x="2351584" y="2857951"/>
            <a:ext cx="5153744" cy="1971950"/>
          </a:xfrm>
          <a:prstGeom prst="rect">
            <a:avLst/>
          </a:prstGeom>
        </p:spPr>
      </p:pic>
    </p:spTree>
    <p:extLst>
      <p:ext uri="{BB962C8B-B14F-4D97-AF65-F5344CB8AC3E}">
        <p14:creationId xmlns:p14="http://schemas.microsoft.com/office/powerpoint/2010/main" val="205460162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C37410-7AC2-4DAD-9A37-1A20E741CCEA}"/>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C91B2958-1CA9-4ABD-913A-08DD29247DC0}"/>
              </a:ext>
            </a:extLst>
          </p:cNvPr>
          <p:cNvSpPr>
            <a:spLocks noGrp="1"/>
          </p:cNvSpPr>
          <p:nvPr>
            <p:ph idx="1"/>
          </p:nvPr>
        </p:nvSpPr>
        <p:spPr/>
        <p:txBody>
          <a:bodyPr/>
          <a:lstStyle/>
          <a:p>
            <a:r>
              <a:rPr lang="ru-RU" dirty="0"/>
              <a:t>Мы также можем использовать класс для этого:</a:t>
            </a:r>
          </a:p>
        </p:txBody>
      </p:sp>
      <p:pic>
        <p:nvPicPr>
          <p:cNvPr id="4" name="Рисунок 3">
            <a:extLst>
              <a:ext uri="{FF2B5EF4-FFF2-40B4-BE49-F238E27FC236}">
                <a16:creationId xmlns:a16="http://schemas.microsoft.com/office/drawing/2014/main" id="{0B66EC0A-B313-499C-8B30-534A8E0628C5}"/>
              </a:ext>
            </a:extLst>
          </p:cNvPr>
          <p:cNvPicPr>
            <a:picLocks noChangeAspect="1"/>
          </p:cNvPicPr>
          <p:nvPr/>
        </p:nvPicPr>
        <p:blipFill>
          <a:blip r:embed="rId2"/>
          <a:stretch>
            <a:fillRect/>
          </a:stretch>
        </p:blipFill>
        <p:spPr>
          <a:xfrm>
            <a:off x="2351584" y="2420889"/>
            <a:ext cx="4629796" cy="4191585"/>
          </a:xfrm>
          <a:prstGeom prst="rect">
            <a:avLst/>
          </a:prstGeom>
        </p:spPr>
      </p:pic>
    </p:spTree>
    <p:extLst>
      <p:ext uri="{BB962C8B-B14F-4D97-AF65-F5344CB8AC3E}">
        <p14:creationId xmlns:p14="http://schemas.microsoft.com/office/powerpoint/2010/main" val="33945330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43A948-B9E7-4767-979F-EEA1F123062B}"/>
              </a:ext>
            </a:extLst>
          </p:cNvPr>
          <p:cNvSpPr>
            <a:spLocks noGrp="1"/>
          </p:cNvSpPr>
          <p:nvPr>
            <p:ph type="title"/>
          </p:nvPr>
        </p:nvSpPr>
        <p:spPr/>
        <p:txBody>
          <a:bodyPr/>
          <a:lstStyle/>
          <a:p>
            <a:r>
              <a:rPr lang="ru-RU" dirty="0"/>
              <a:t>Практическая работа</a:t>
            </a:r>
          </a:p>
        </p:txBody>
      </p:sp>
      <p:sp>
        <p:nvSpPr>
          <p:cNvPr id="3" name="Объект 2">
            <a:extLst>
              <a:ext uri="{FF2B5EF4-FFF2-40B4-BE49-F238E27FC236}">
                <a16:creationId xmlns:a16="http://schemas.microsoft.com/office/drawing/2014/main" id="{90E589B9-1967-49AC-99E9-4054DD35A5BB}"/>
              </a:ext>
            </a:extLst>
          </p:cNvPr>
          <p:cNvSpPr>
            <a:spLocks noGrp="1"/>
          </p:cNvSpPr>
          <p:nvPr>
            <p:ph idx="1"/>
          </p:nvPr>
        </p:nvSpPr>
        <p:spPr/>
        <p:txBody>
          <a:bodyPr/>
          <a:lstStyle/>
          <a:p>
            <a:r>
              <a:rPr lang="ru-RU" b="1" dirty="0"/>
              <a:t>Задача . Вывод содержимого </a:t>
            </a:r>
            <a:r>
              <a:rPr lang="ru-RU" b="1" dirty="0" err="1"/>
              <a:t>инпута</a:t>
            </a:r>
            <a:r>
              <a:rPr lang="ru-RU" b="1" dirty="0"/>
              <a:t>:</a:t>
            </a:r>
          </a:p>
          <a:p>
            <a:endParaRPr lang="ru-RU" dirty="0"/>
          </a:p>
          <a:p>
            <a:r>
              <a:rPr lang="ru-RU" b="1" dirty="0"/>
              <a:t>Поменять цвет текста в </a:t>
            </a:r>
            <a:r>
              <a:rPr lang="ru-RU" b="1" dirty="0" err="1"/>
              <a:t>инпуте</a:t>
            </a:r>
            <a:r>
              <a:rPr lang="ru-RU" b="1" dirty="0"/>
              <a:t>: </a:t>
            </a:r>
          </a:p>
          <a:p>
            <a:endParaRPr lang="ru-RU" dirty="0"/>
          </a:p>
          <a:p>
            <a:r>
              <a:rPr lang="ru-RU" dirty="0"/>
              <a:t>Вывести текст на экран при двойном щелчке по кнопке</a:t>
            </a:r>
          </a:p>
        </p:txBody>
      </p:sp>
      <p:pic>
        <p:nvPicPr>
          <p:cNvPr id="5" name="Рисунок 4">
            <a:extLst>
              <a:ext uri="{FF2B5EF4-FFF2-40B4-BE49-F238E27FC236}">
                <a16:creationId xmlns:a16="http://schemas.microsoft.com/office/drawing/2014/main" id="{75D61DA4-708A-4A63-930F-3B1A9CD460C6}"/>
              </a:ext>
            </a:extLst>
          </p:cNvPr>
          <p:cNvPicPr>
            <a:picLocks noChangeAspect="1"/>
          </p:cNvPicPr>
          <p:nvPr/>
        </p:nvPicPr>
        <p:blipFill>
          <a:blip r:embed="rId2"/>
          <a:stretch>
            <a:fillRect/>
          </a:stretch>
        </p:blipFill>
        <p:spPr>
          <a:xfrm>
            <a:off x="7431897" y="1999066"/>
            <a:ext cx="2743583" cy="409632"/>
          </a:xfrm>
          <a:prstGeom prst="rect">
            <a:avLst/>
          </a:prstGeom>
        </p:spPr>
      </p:pic>
      <p:pic>
        <p:nvPicPr>
          <p:cNvPr id="6" name="Рисунок 5">
            <a:extLst>
              <a:ext uri="{FF2B5EF4-FFF2-40B4-BE49-F238E27FC236}">
                <a16:creationId xmlns:a16="http://schemas.microsoft.com/office/drawing/2014/main" id="{029AEB64-7098-4124-BF30-496EB56ED38A}"/>
              </a:ext>
            </a:extLst>
          </p:cNvPr>
          <p:cNvPicPr>
            <a:picLocks noChangeAspect="1"/>
          </p:cNvPicPr>
          <p:nvPr/>
        </p:nvPicPr>
        <p:blipFill>
          <a:blip r:embed="rId3"/>
          <a:stretch>
            <a:fillRect/>
          </a:stretch>
        </p:blipFill>
        <p:spPr>
          <a:xfrm>
            <a:off x="6096000" y="2978496"/>
            <a:ext cx="3019846" cy="390580"/>
          </a:xfrm>
          <a:prstGeom prst="rect">
            <a:avLst/>
          </a:prstGeom>
        </p:spPr>
      </p:pic>
    </p:spTree>
    <p:extLst>
      <p:ext uri="{BB962C8B-B14F-4D97-AF65-F5344CB8AC3E}">
        <p14:creationId xmlns:p14="http://schemas.microsoft.com/office/powerpoint/2010/main" val="2547399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D1C500-F070-4C5C-9416-FB7644358013}"/>
              </a:ext>
            </a:extLst>
          </p:cNvPr>
          <p:cNvSpPr>
            <a:spLocks noGrp="1"/>
          </p:cNvSpPr>
          <p:nvPr>
            <p:ph type="title"/>
          </p:nvPr>
        </p:nvSpPr>
        <p:spPr/>
        <p:txBody>
          <a:bodyPr/>
          <a:lstStyle/>
          <a:p>
            <a:r>
              <a:rPr lang="ru-RU" dirty="0"/>
              <a:t>Практическая работа</a:t>
            </a:r>
          </a:p>
        </p:txBody>
      </p:sp>
      <p:sp>
        <p:nvSpPr>
          <p:cNvPr id="3" name="Объект 2">
            <a:extLst>
              <a:ext uri="{FF2B5EF4-FFF2-40B4-BE49-F238E27FC236}">
                <a16:creationId xmlns:a16="http://schemas.microsoft.com/office/drawing/2014/main" id="{E43B1B6E-3F2D-40F1-9F53-F43960A90F33}"/>
              </a:ext>
            </a:extLst>
          </p:cNvPr>
          <p:cNvSpPr>
            <a:spLocks noGrp="1"/>
          </p:cNvSpPr>
          <p:nvPr>
            <p:ph idx="1"/>
          </p:nvPr>
        </p:nvSpPr>
        <p:spPr/>
        <p:txBody>
          <a:bodyPr/>
          <a:lstStyle/>
          <a:p>
            <a:r>
              <a:rPr lang="ru-RU" dirty="0"/>
              <a:t>Сверстать калькулятор и с помощью</a:t>
            </a:r>
            <a:r>
              <a:rPr lang="en-US" dirty="0"/>
              <a:t> </a:t>
            </a:r>
            <a:r>
              <a:rPr lang="en-US" dirty="0" err="1"/>
              <a:t>js</a:t>
            </a:r>
            <a:r>
              <a:rPr lang="ru-RU" dirty="0"/>
              <a:t> назначить </a:t>
            </a:r>
            <a:r>
              <a:rPr lang="ru-RU"/>
              <a:t>основные операторы</a:t>
            </a:r>
            <a:endParaRPr lang="ru-RU" dirty="0"/>
          </a:p>
        </p:txBody>
      </p:sp>
    </p:spTree>
    <p:extLst>
      <p:ext uri="{BB962C8B-B14F-4D97-AF65-F5344CB8AC3E}">
        <p14:creationId xmlns:p14="http://schemas.microsoft.com/office/powerpoint/2010/main" val="6585160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4B0638-F081-40AE-A445-943849032AF8}"/>
              </a:ext>
            </a:extLst>
          </p:cNvPr>
          <p:cNvSpPr>
            <a:spLocks noGrp="1"/>
          </p:cNvSpPr>
          <p:nvPr>
            <p:ph type="title"/>
          </p:nvPr>
        </p:nvSpPr>
        <p:spPr/>
        <p:txBody>
          <a:bodyPr/>
          <a:lstStyle/>
          <a:p>
            <a:r>
              <a:rPr lang="ru-RU" dirty="0"/>
              <a:t>Материалы для практики:</a:t>
            </a:r>
          </a:p>
        </p:txBody>
      </p:sp>
      <p:sp>
        <p:nvSpPr>
          <p:cNvPr id="3" name="Объект 2">
            <a:extLst>
              <a:ext uri="{FF2B5EF4-FFF2-40B4-BE49-F238E27FC236}">
                <a16:creationId xmlns:a16="http://schemas.microsoft.com/office/drawing/2014/main" id="{459CFBDD-20B7-4D75-BAF1-30D0EB69C3EC}"/>
              </a:ext>
            </a:extLst>
          </p:cNvPr>
          <p:cNvSpPr>
            <a:spLocks noGrp="1"/>
          </p:cNvSpPr>
          <p:nvPr>
            <p:ph idx="1"/>
          </p:nvPr>
        </p:nvSpPr>
        <p:spPr>
          <a:xfrm>
            <a:off x="609600" y="1935480"/>
            <a:ext cx="10972800" cy="4389120"/>
          </a:xfrm>
        </p:spPr>
        <p:txBody>
          <a:bodyPr>
            <a:normAutofit lnSpcReduction="10000"/>
          </a:bodyPr>
          <a:lstStyle/>
          <a:p>
            <a:pPr marL="0" indent="0">
              <a:buNone/>
            </a:pPr>
            <a:r>
              <a:rPr lang="en-US" dirty="0"/>
              <a:t>C</a:t>
            </a:r>
            <a:r>
              <a:rPr lang="ru-RU" dirty="0" err="1"/>
              <a:t>лайдеры</a:t>
            </a:r>
            <a:r>
              <a:rPr lang="ru-RU" dirty="0"/>
              <a:t>:</a:t>
            </a:r>
          </a:p>
          <a:p>
            <a:r>
              <a:rPr lang="en-US" dirty="0">
                <a:hlinkClick r:id="rId2"/>
              </a:rPr>
              <a:t>https://www.youtube.com/watch?v=UsLpqTXd5vs</a:t>
            </a:r>
            <a:endParaRPr lang="ru-RU" dirty="0"/>
          </a:p>
          <a:p>
            <a:r>
              <a:rPr lang="en-US" dirty="0">
                <a:hlinkClick r:id="rId3"/>
              </a:rPr>
              <a:t>https://www.youtube.com/watch?v=7HPsdVQhpRw&amp;t=544s</a:t>
            </a:r>
            <a:endParaRPr lang="ru-RU" dirty="0"/>
          </a:p>
          <a:p>
            <a:pPr marL="0" indent="0">
              <a:buNone/>
            </a:pPr>
            <a:r>
              <a:rPr lang="ru-RU" dirty="0" err="1"/>
              <a:t>Таб</a:t>
            </a:r>
            <a:r>
              <a:rPr lang="ru-RU" dirty="0"/>
              <a:t> панели:</a:t>
            </a:r>
          </a:p>
          <a:p>
            <a:r>
              <a:rPr lang="en-US" dirty="0">
                <a:hlinkClick r:id="rId4"/>
              </a:rPr>
              <a:t>https://www.youtube.com/watch?v=nlOmgBHnLqQ</a:t>
            </a:r>
            <a:endParaRPr lang="ru-RU" dirty="0"/>
          </a:p>
          <a:p>
            <a:r>
              <a:rPr lang="en-US" dirty="0">
                <a:hlinkClick r:id="rId5"/>
              </a:rPr>
              <a:t>https://www.youtube.com/watch?v=5Bh6-xl9FMM</a:t>
            </a:r>
            <a:endParaRPr lang="ru-RU" dirty="0"/>
          </a:p>
          <a:p>
            <a:pPr marL="0" indent="0">
              <a:buNone/>
            </a:pPr>
            <a:r>
              <a:rPr lang="ru-RU" dirty="0"/>
              <a:t>Бургер меню:</a:t>
            </a:r>
          </a:p>
          <a:p>
            <a:pPr marL="0" indent="0">
              <a:buNone/>
            </a:pPr>
            <a:r>
              <a:rPr lang="en-US" dirty="0">
                <a:hlinkClick r:id="rId6"/>
              </a:rPr>
              <a:t>https://www.youtube.com/watch?v=flItyHiDm7E</a:t>
            </a:r>
            <a:endParaRPr lang="ru-RU" dirty="0"/>
          </a:p>
          <a:p>
            <a:pPr marL="0" indent="0">
              <a:buNone/>
            </a:pPr>
            <a:r>
              <a:rPr lang="en-US" dirty="0">
                <a:hlinkClick r:id="rId7"/>
              </a:rPr>
              <a:t>https://www.youtube.com/watch?v=xUnncp3lRBw&amp;t=382s</a:t>
            </a:r>
            <a:endParaRPr lang="ru-RU" dirty="0"/>
          </a:p>
          <a:p>
            <a:pPr marL="0" indent="0">
              <a:buNone/>
            </a:pPr>
            <a:r>
              <a:rPr lang="en-US" dirty="0">
                <a:hlinkClick r:id="rId8"/>
              </a:rPr>
              <a:t>https://www.youtube.com/watch?v=zs1r8yafTE8&amp;t=2146s</a:t>
            </a:r>
            <a:endParaRPr lang="ru-RU" dirty="0"/>
          </a:p>
          <a:p>
            <a:pPr marL="0" indent="0">
              <a:buNone/>
            </a:pPr>
            <a:endParaRPr lang="ru-RU" dirty="0"/>
          </a:p>
        </p:txBody>
      </p:sp>
    </p:spTree>
    <p:extLst>
      <p:ext uri="{BB962C8B-B14F-4D97-AF65-F5344CB8AC3E}">
        <p14:creationId xmlns:p14="http://schemas.microsoft.com/office/powerpoint/2010/main" val="9304321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75E8B8-0A28-4D5B-8DA1-9556DAEA2899}"/>
              </a:ext>
            </a:extLst>
          </p:cNvPr>
          <p:cNvSpPr>
            <a:spLocks noGrp="1"/>
          </p:cNvSpPr>
          <p:nvPr>
            <p:ph type="title"/>
          </p:nvPr>
        </p:nvSpPr>
        <p:spPr/>
        <p:txBody>
          <a:bodyPr/>
          <a:lstStyle/>
          <a:p>
            <a:r>
              <a:rPr lang="ru-RU" dirty="0"/>
              <a:t>Материалы для практики:</a:t>
            </a:r>
          </a:p>
        </p:txBody>
      </p:sp>
      <p:sp>
        <p:nvSpPr>
          <p:cNvPr id="3" name="Объект 2">
            <a:extLst>
              <a:ext uri="{FF2B5EF4-FFF2-40B4-BE49-F238E27FC236}">
                <a16:creationId xmlns:a16="http://schemas.microsoft.com/office/drawing/2014/main" id="{6762B15A-6503-4F55-8BAC-306AB45CD56B}"/>
              </a:ext>
            </a:extLst>
          </p:cNvPr>
          <p:cNvSpPr>
            <a:spLocks noGrp="1"/>
          </p:cNvSpPr>
          <p:nvPr>
            <p:ph idx="1"/>
          </p:nvPr>
        </p:nvSpPr>
        <p:spPr/>
        <p:txBody>
          <a:bodyPr>
            <a:normAutofit fontScale="92500" lnSpcReduction="10000"/>
          </a:bodyPr>
          <a:lstStyle/>
          <a:p>
            <a:pPr marL="0" indent="0">
              <a:buNone/>
            </a:pPr>
            <a:r>
              <a:rPr lang="ru-RU" dirty="0" err="1"/>
              <a:t>Акардионы</a:t>
            </a:r>
            <a:r>
              <a:rPr lang="ru-RU" dirty="0"/>
              <a:t>:</a:t>
            </a:r>
          </a:p>
          <a:p>
            <a:pPr marL="0" indent="0">
              <a:buNone/>
            </a:pPr>
            <a:r>
              <a:rPr lang="en-US" dirty="0">
                <a:hlinkClick r:id="rId2"/>
              </a:rPr>
              <a:t>https://www.youtube.com/watch?v=gz1v1KenZWk</a:t>
            </a:r>
            <a:endParaRPr lang="ru-RU" dirty="0"/>
          </a:p>
          <a:p>
            <a:pPr marL="0" indent="0">
              <a:buNone/>
            </a:pPr>
            <a:r>
              <a:rPr lang="en-US" dirty="0">
                <a:hlinkClick r:id="rId3"/>
              </a:rPr>
              <a:t>https://www.youtube.com/watch?v=zOE8VxgMZ2M</a:t>
            </a:r>
            <a:endParaRPr lang="ru-RU" dirty="0"/>
          </a:p>
          <a:p>
            <a:pPr marL="0" indent="0">
              <a:buNone/>
            </a:pPr>
            <a:r>
              <a:rPr lang="en-US" dirty="0">
                <a:hlinkClick r:id="rId4"/>
              </a:rPr>
              <a:t>https://www.youtube.com/watch?v=4qnWreynXLU</a:t>
            </a:r>
            <a:endParaRPr lang="ru-RU" dirty="0"/>
          </a:p>
          <a:p>
            <a:pPr marL="0" indent="0">
              <a:buNone/>
            </a:pPr>
            <a:endParaRPr lang="ru-RU" dirty="0"/>
          </a:p>
          <a:p>
            <a:pPr marL="0" indent="0">
              <a:buNone/>
            </a:pPr>
            <a:r>
              <a:rPr lang="ru-RU" dirty="0"/>
              <a:t>Различные проекты:</a:t>
            </a:r>
          </a:p>
          <a:p>
            <a:pPr marL="0" indent="0">
              <a:buNone/>
            </a:pPr>
            <a:r>
              <a:rPr lang="en-US" dirty="0">
                <a:hlinkClick r:id="rId5"/>
              </a:rPr>
              <a:t>https://www.youtube.com/watch?v=8h-pX6MPPi4</a:t>
            </a:r>
            <a:endParaRPr lang="ru-RU" dirty="0"/>
          </a:p>
          <a:p>
            <a:pPr marL="0" indent="0">
              <a:buNone/>
            </a:pPr>
            <a:r>
              <a:rPr lang="en-US" dirty="0">
                <a:hlinkClick r:id="rId6"/>
              </a:rPr>
              <a:t>https://www.youtube.com/watch?v=kmM6mqvnxcs</a:t>
            </a:r>
            <a:endParaRPr lang="ru-RU" dirty="0"/>
          </a:p>
          <a:p>
            <a:pPr marL="0" indent="0">
              <a:buNone/>
            </a:pPr>
            <a:r>
              <a:rPr lang="en-US" dirty="0">
                <a:hlinkClick r:id="rId7"/>
              </a:rPr>
              <a:t>https://www.youtube.com/watch?v=neYjdM3D_S8</a:t>
            </a:r>
            <a:endParaRPr lang="ru-RU" dirty="0"/>
          </a:p>
          <a:p>
            <a:pPr marL="0" indent="0">
              <a:buNone/>
            </a:pPr>
            <a:r>
              <a:rPr lang="en-US" dirty="0">
                <a:hlinkClick r:id="rId8"/>
              </a:rPr>
              <a:t>https://www.youtube.com/watch?v=uyBCzC7TIZg</a:t>
            </a:r>
            <a:endParaRPr lang="ru-RU" dirty="0"/>
          </a:p>
          <a:p>
            <a:pPr marL="0" indent="0">
              <a:buNone/>
            </a:pPr>
            <a:endParaRPr lang="ru-RU" dirty="0"/>
          </a:p>
          <a:p>
            <a:pPr marL="0" indent="0">
              <a:buNone/>
            </a:pPr>
            <a:endParaRPr lang="ru-RU" dirty="0"/>
          </a:p>
          <a:p>
            <a:pPr marL="0" indent="0">
              <a:buNone/>
            </a:pPr>
            <a:endParaRPr lang="ru-RU" dirty="0"/>
          </a:p>
        </p:txBody>
      </p:sp>
    </p:spTree>
    <p:extLst>
      <p:ext uri="{BB962C8B-B14F-4D97-AF65-F5344CB8AC3E}">
        <p14:creationId xmlns:p14="http://schemas.microsoft.com/office/powerpoint/2010/main" val="22707019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F5FC09-6270-4C42-99EF-D980B9EC3CE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4D804DB-262C-4AB0-ADDE-D8CB715EA955}"/>
              </a:ext>
            </a:extLst>
          </p:cNvPr>
          <p:cNvSpPr>
            <a:spLocks noGrp="1"/>
          </p:cNvSpPr>
          <p:nvPr>
            <p:ph idx="1"/>
          </p:nvPr>
        </p:nvSpPr>
        <p:spPr/>
        <p:txBody>
          <a:bodyPr/>
          <a:lstStyle/>
          <a:p>
            <a:pPr marL="0" indent="0">
              <a:buNone/>
            </a:pPr>
            <a:r>
              <a:rPr lang="ru-RU" dirty="0"/>
              <a:t>Модальные окна:</a:t>
            </a:r>
          </a:p>
          <a:p>
            <a:r>
              <a:rPr lang="en-US" dirty="0">
                <a:hlinkClick r:id="rId2"/>
              </a:rPr>
              <a:t>https://www.youtube.com/watch?v=f_4kJ_Vu7fo</a:t>
            </a:r>
            <a:endParaRPr lang="ru-RU" dirty="0"/>
          </a:p>
          <a:p>
            <a:r>
              <a:rPr lang="en-US" dirty="0">
                <a:hlinkClick r:id="rId3"/>
              </a:rPr>
              <a:t>https://www.youtube.com/watch?v=qoO1ZNi1LyI</a:t>
            </a:r>
            <a:endParaRPr lang="ru-RU" dirty="0"/>
          </a:p>
          <a:p>
            <a:r>
              <a:rPr lang="en-US" dirty="0">
                <a:hlinkClick r:id="rId4"/>
              </a:rPr>
              <a:t>https://www.youtube.com/watch?v=LcHXs4352Ps</a:t>
            </a:r>
            <a:endParaRPr lang="ru-RU"/>
          </a:p>
          <a:p>
            <a:pPr marL="0" indent="0">
              <a:buNone/>
            </a:pPr>
            <a:endParaRPr lang="ru-RU" dirty="0"/>
          </a:p>
        </p:txBody>
      </p:sp>
    </p:spTree>
    <p:extLst>
      <p:ext uri="{BB962C8B-B14F-4D97-AF65-F5344CB8AC3E}">
        <p14:creationId xmlns:p14="http://schemas.microsoft.com/office/powerpoint/2010/main" val="2722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ru-RU" b="1" dirty="0"/>
              <a:t>Результатом </a:t>
            </a:r>
            <a:r>
              <a:rPr lang="en-US" b="1" dirty="0" err="1"/>
              <a:t>typeof</a:t>
            </a:r>
            <a:r>
              <a:rPr lang="en-US" b="1" dirty="0"/>
              <a:t> </a:t>
            </a:r>
            <a:r>
              <a:rPr lang="ru-RU" b="1" dirty="0"/>
              <a:t>является строка, содержащая тип:</a:t>
            </a:r>
          </a:p>
          <a:p>
            <a:pPr marL="514350" indent="-514350">
              <a:buFont typeface="+mj-lt"/>
              <a:buAutoNum type="arabicPeriod"/>
            </a:pPr>
            <a:r>
              <a:rPr lang="en-US" b="1" dirty="0" err="1"/>
              <a:t>typeof</a:t>
            </a:r>
            <a:r>
              <a:rPr lang="en-US" b="1" dirty="0"/>
              <a:t> undefined // "undefined" </a:t>
            </a:r>
            <a:endParaRPr lang="ru-RU" b="1" dirty="0"/>
          </a:p>
          <a:p>
            <a:pPr marL="514350" indent="-514350">
              <a:buFont typeface="+mj-lt"/>
              <a:buAutoNum type="arabicPeriod"/>
            </a:pPr>
            <a:r>
              <a:rPr lang="en-US" b="1" dirty="0" err="1"/>
              <a:t>typeof</a:t>
            </a:r>
            <a:r>
              <a:rPr lang="en-US" b="1" dirty="0"/>
              <a:t> 0 // "number" </a:t>
            </a:r>
            <a:endParaRPr lang="ru-RU" b="1" dirty="0"/>
          </a:p>
          <a:p>
            <a:pPr marL="514350" indent="-514350">
              <a:buFont typeface="+mj-lt"/>
              <a:buAutoNum type="arabicPeriod"/>
            </a:pPr>
            <a:r>
              <a:rPr lang="en-US" b="1" dirty="0" err="1"/>
              <a:t>typeof</a:t>
            </a:r>
            <a:r>
              <a:rPr lang="en-US" b="1" dirty="0"/>
              <a:t> true // "</a:t>
            </a:r>
            <a:r>
              <a:rPr lang="en-US" b="1" dirty="0" err="1"/>
              <a:t>boolean</a:t>
            </a:r>
            <a:r>
              <a:rPr lang="en-US" b="1" dirty="0"/>
              <a:t>" </a:t>
            </a:r>
            <a:endParaRPr lang="ru-RU" b="1" dirty="0"/>
          </a:p>
          <a:p>
            <a:pPr marL="514350" indent="-514350">
              <a:buFont typeface="+mj-lt"/>
              <a:buAutoNum type="arabicPeriod"/>
            </a:pPr>
            <a:r>
              <a:rPr lang="en-US" b="1" dirty="0" err="1"/>
              <a:t>typeof</a:t>
            </a:r>
            <a:r>
              <a:rPr lang="en-US" b="1" dirty="0"/>
              <a:t> "foo" // "string" </a:t>
            </a:r>
            <a:endParaRPr lang="ru-RU" b="1" dirty="0"/>
          </a:p>
          <a:p>
            <a:pPr marL="514350" indent="-514350">
              <a:buFont typeface="+mj-lt"/>
              <a:buAutoNum type="arabicPeriod"/>
            </a:pPr>
            <a:r>
              <a:rPr lang="en-US" b="1" dirty="0" err="1"/>
              <a:t>typeof</a:t>
            </a:r>
            <a:r>
              <a:rPr lang="en-US" b="1" dirty="0"/>
              <a:t> {} // "object" </a:t>
            </a:r>
            <a:endParaRPr lang="ru-RU" b="1" dirty="0"/>
          </a:p>
          <a:p>
            <a:pPr marL="514350" indent="-514350">
              <a:buFont typeface="+mj-lt"/>
              <a:buAutoNum type="arabicPeriod"/>
            </a:pPr>
            <a:r>
              <a:rPr lang="en-US" b="1" dirty="0" err="1"/>
              <a:t>typeof</a:t>
            </a:r>
            <a:r>
              <a:rPr lang="en-US" b="1" dirty="0"/>
              <a:t> null // "object" (1) </a:t>
            </a:r>
            <a:endParaRPr lang="ru-RU" b="1" dirty="0"/>
          </a:p>
          <a:p>
            <a:pPr marL="514350" indent="-514350">
              <a:buFont typeface="+mj-lt"/>
              <a:buAutoNum type="arabicPeriod"/>
            </a:pPr>
            <a:r>
              <a:rPr lang="en-US" b="1" dirty="0" err="1"/>
              <a:t>typeof</a:t>
            </a:r>
            <a:r>
              <a:rPr lang="en-US" b="1" dirty="0"/>
              <a:t> function(){} // "function" (2)</a:t>
            </a:r>
          </a:p>
          <a:p>
            <a:pPr marL="514350" indent="-514350">
              <a:buFont typeface="+mj-lt"/>
              <a:buAutoNum type="arabicPeriod"/>
            </a:pPr>
            <a:endParaRPr lang="ru-RU" b="1" dirty="0"/>
          </a:p>
          <a:p>
            <a:endParaRPr lang="ru-RU" dirty="0"/>
          </a:p>
        </p:txBody>
      </p:sp>
    </p:spTree>
    <p:extLst>
      <p:ext uri="{BB962C8B-B14F-4D97-AF65-F5344CB8AC3E}">
        <p14:creationId xmlns:p14="http://schemas.microsoft.com/office/powerpoint/2010/main" val="3176358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90264"/>
            <a:ext cx="8229600" cy="1143000"/>
          </a:xfrm>
        </p:spPr>
        <p:txBody>
          <a:bodyPr>
            <a:normAutofit/>
          </a:bodyPr>
          <a:lstStyle/>
          <a:p>
            <a:r>
              <a:rPr lang="ru-RU" b="1" dirty="0"/>
              <a:t>Основные операторы</a:t>
            </a:r>
            <a:endParaRPr lang="ru-RU" dirty="0"/>
          </a:p>
        </p:txBody>
      </p:sp>
      <p:sp>
        <p:nvSpPr>
          <p:cNvPr id="3" name="Объект 2"/>
          <p:cNvSpPr>
            <a:spLocks noGrp="1"/>
          </p:cNvSpPr>
          <p:nvPr>
            <p:ph idx="1"/>
          </p:nvPr>
        </p:nvSpPr>
        <p:spPr>
          <a:xfrm>
            <a:off x="1981200" y="1196752"/>
            <a:ext cx="8229600" cy="5127848"/>
          </a:xfrm>
        </p:spPr>
        <p:txBody>
          <a:bodyPr/>
          <a:lstStyle/>
          <a:p>
            <a:pPr marL="0" indent="0" algn="just">
              <a:buNone/>
            </a:pPr>
            <a:r>
              <a:rPr lang="ru-RU" b="1" dirty="0"/>
              <a:t>Для работы с переменными, со значениями, </a:t>
            </a:r>
            <a:r>
              <a:rPr lang="ru-RU" b="1" dirty="0" err="1">
                <a:solidFill>
                  <a:srgbClr val="FF0000"/>
                </a:solidFill>
              </a:rPr>
              <a:t>JavaScript</a:t>
            </a:r>
            <a:r>
              <a:rPr lang="ru-RU" b="1" dirty="0"/>
              <a:t> </a:t>
            </a:r>
            <a:r>
              <a:rPr lang="ru-RU" b="1" dirty="0">
                <a:solidFill>
                  <a:srgbClr val="FF0000"/>
                </a:solidFill>
              </a:rPr>
              <a:t>поддерживает все стандартные операторы</a:t>
            </a:r>
            <a:r>
              <a:rPr lang="ru-RU" b="1" dirty="0"/>
              <a:t>, большинство которых есть и в других языках программирования.</a:t>
            </a:r>
          </a:p>
          <a:p>
            <a:pPr marL="0" indent="0" algn="just">
              <a:buNone/>
            </a:pPr>
            <a:endParaRPr lang="ru-RU" b="1" dirty="0"/>
          </a:p>
          <a:p>
            <a:pPr marL="0" indent="0">
              <a:buNone/>
            </a:pPr>
            <a:r>
              <a:rPr lang="ru-RU" dirty="0"/>
              <a:t>Рассмотрим не стандартные операторы</a:t>
            </a:r>
          </a:p>
        </p:txBody>
      </p:sp>
    </p:spTree>
    <p:extLst>
      <p:ext uri="{BB962C8B-B14F-4D97-AF65-F5344CB8AC3E}">
        <p14:creationId xmlns:p14="http://schemas.microsoft.com/office/powerpoint/2010/main" val="141003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9536" y="260648"/>
            <a:ext cx="8229600" cy="1143000"/>
          </a:xfrm>
        </p:spPr>
        <p:txBody>
          <a:bodyPr>
            <a:normAutofit fontScale="90000"/>
          </a:bodyPr>
          <a:lstStyle/>
          <a:p>
            <a:r>
              <a:rPr lang="ru-RU" b="1" dirty="0"/>
              <a:t>«унарный», «бинарный», «операнд»</a:t>
            </a:r>
            <a:endParaRPr lang="ru-RU" dirty="0"/>
          </a:p>
        </p:txBody>
      </p:sp>
      <p:sp>
        <p:nvSpPr>
          <p:cNvPr id="3" name="Объект 2"/>
          <p:cNvSpPr>
            <a:spLocks noGrp="1"/>
          </p:cNvSpPr>
          <p:nvPr>
            <p:ph idx="1"/>
          </p:nvPr>
        </p:nvSpPr>
        <p:spPr>
          <a:xfrm>
            <a:off x="1981200" y="1412776"/>
            <a:ext cx="8229600" cy="4911824"/>
          </a:xfrm>
        </p:spPr>
        <p:txBody>
          <a:bodyPr>
            <a:normAutofit fontScale="92500" lnSpcReduction="20000"/>
          </a:bodyPr>
          <a:lstStyle/>
          <a:p>
            <a:pPr marL="0" indent="0" algn="just">
              <a:buNone/>
            </a:pPr>
            <a:r>
              <a:rPr lang="ru-RU" b="1" dirty="0"/>
              <a:t>У операторов есть своя терминология, которая используется во всех языках программирования.</a:t>
            </a:r>
          </a:p>
          <a:p>
            <a:pPr marL="0" indent="0" algn="just">
              <a:buNone/>
            </a:pPr>
            <a:endParaRPr lang="ru-RU" b="1" dirty="0"/>
          </a:p>
          <a:p>
            <a:pPr marL="0" indent="0" algn="just">
              <a:buNone/>
            </a:pPr>
            <a:r>
              <a:rPr lang="ru-RU" b="1" i="1" dirty="0">
                <a:solidFill>
                  <a:srgbClr val="FF0000"/>
                </a:solidFill>
              </a:rPr>
              <a:t>Операнд</a:t>
            </a:r>
            <a:r>
              <a:rPr lang="ru-RU" b="1" dirty="0">
                <a:solidFill>
                  <a:srgbClr val="FF0000"/>
                </a:solidFill>
              </a:rPr>
              <a:t> – то, к чему применяется оператор. </a:t>
            </a:r>
          </a:p>
          <a:p>
            <a:pPr marL="0" indent="0" algn="just">
              <a:buNone/>
            </a:pPr>
            <a:endParaRPr lang="ru-RU" b="1" dirty="0">
              <a:solidFill>
                <a:srgbClr val="FF0000"/>
              </a:solidFill>
            </a:endParaRPr>
          </a:p>
          <a:p>
            <a:pPr marL="0" indent="0" algn="just">
              <a:buNone/>
            </a:pPr>
            <a:r>
              <a:rPr lang="ru-RU" b="1" dirty="0"/>
              <a:t>Например: 5 * 2 – оператор умножения с левым и правым операндами. </a:t>
            </a:r>
          </a:p>
          <a:p>
            <a:pPr marL="0" indent="0" algn="just">
              <a:buNone/>
            </a:pPr>
            <a:endParaRPr lang="ru-RU" b="1" dirty="0"/>
          </a:p>
          <a:p>
            <a:pPr marL="0" indent="0" algn="just">
              <a:buNone/>
            </a:pPr>
            <a:r>
              <a:rPr lang="ru-RU" b="1" i="1" dirty="0">
                <a:solidFill>
                  <a:srgbClr val="FF0000"/>
                </a:solidFill>
              </a:rPr>
              <a:t>Унарным</a:t>
            </a:r>
            <a:r>
              <a:rPr lang="ru-RU" b="1" dirty="0"/>
              <a:t> называется оператор, который применяется </a:t>
            </a:r>
            <a:r>
              <a:rPr lang="ru-RU" b="1" dirty="0">
                <a:solidFill>
                  <a:srgbClr val="FF0000"/>
                </a:solidFill>
              </a:rPr>
              <a:t>к одному операнду</a:t>
            </a:r>
            <a:r>
              <a:rPr lang="ru-RU" b="1" dirty="0"/>
              <a:t>. </a:t>
            </a:r>
          </a:p>
          <a:p>
            <a:pPr marL="0" indent="0" algn="just">
              <a:buNone/>
            </a:pPr>
            <a:endParaRPr lang="ru-RU" b="1" dirty="0"/>
          </a:p>
          <a:p>
            <a:pPr marL="0" indent="0" algn="just">
              <a:buNone/>
            </a:pPr>
            <a:r>
              <a:rPr lang="ru-RU" b="1" dirty="0"/>
              <a:t>Унарный, то есть применённый к одному значению, плюс + ничего не делает с числами. Но если операнд не число, унарный плюс преобразует его в число.</a:t>
            </a:r>
          </a:p>
        </p:txBody>
      </p:sp>
    </p:spTree>
    <p:extLst>
      <p:ext uri="{BB962C8B-B14F-4D97-AF65-F5344CB8AC3E}">
        <p14:creationId xmlns:p14="http://schemas.microsoft.com/office/powerpoint/2010/main" val="2714026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pPr marL="514350" indent="-514350">
              <a:buFont typeface="+mj-lt"/>
              <a:buAutoNum type="arabicPeriod"/>
            </a:pPr>
            <a:r>
              <a:rPr lang="en-US" b="1" dirty="0"/>
              <a:t>let x = 1; </a:t>
            </a:r>
          </a:p>
          <a:p>
            <a:pPr marL="514350" indent="-514350">
              <a:buFont typeface="+mj-lt"/>
              <a:buAutoNum type="arabicPeriod"/>
            </a:pPr>
            <a:r>
              <a:rPr lang="en-US" b="1" dirty="0"/>
              <a:t>alert( +x ); // 1  </a:t>
            </a:r>
          </a:p>
          <a:p>
            <a:pPr marL="514350" indent="-514350">
              <a:buFont typeface="+mj-lt"/>
              <a:buAutoNum type="arabicPeriod"/>
            </a:pPr>
            <a:r>
              <a:rPr lang="en-US" b="1" dirty="0"/>
              <a:t>let y = -2; alert( +y ); // -2  // </a:t>
            </a:r>
          </a:p>
          <a:p>
            <a:pPr marL="514350" indent="-514350">
              <a:buFont typeface="+mj-lt"/>
              <a:buAutoNum type="arabicPeriod"/>
            </a:pPr>
            <a:r>
              <a:rPr lang="ru-RU" b="1" dirty="0"/>
              <a:t>Преобразует не числа в числа </a:t>
            </a:r>
            <a:endParaRPr lang="en-US" b="1" dirty="0"/>
          </a:p>
          <a:p>
            <a:pPr marL="514350" indent="-514350">
              <a:buFont typeface="+mj-lt"/>
              <a:buAutoNum type="arabicPeriod"/>
            </a:pPr>
            <a:r>
              <a:rPr lang="en-US" b="1" dirty="0"/>
              <a:t>alert( +true ); // 1 </a:t>
            </a:r>
          </a:p>
          <a:p>
            <a:pPr marL="514350" indent="-514350">
              <a:buFont typeface="+mj-lt"/>
              <a:buAutoNum type="arabicPeriod"/>
            </a:pPr>
            <a:r>
              <a:rPr lang="en-US" b="1" dirty="0"/>
              <a:t>alert( +"" );   // 0</a:t>
            </a:r>
            <a:endParaRPr lang="ru-RU" dirty="0"/>
          </a:p>
        </p:txBody>
      </p:sp>
    </p:spTree>
    <p:extLst>
      <p:ext uri="{BB962C8B-B14F-4D97-AF65-F5344CB8AC3E}">
        <p14:creationId xmlns:p14="http://schemas.microsoft.com/office/powerpoint/2010/main" val="37175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171400"/>
            <a:ext cx="8229600" cy="1143000"/>
          </a:xfrm>
        </p:spPr>
        <p:txBody>
          <a:bodyPr>
            <a:normAutofit/>
          </a:bodyPr>
          <a:lstStyle/>
          <a:p>
            <a:r>
              <a:rPr lang="ru-RU" b="1" dirty="0"/>
              <a:t>Что такое </a:t>
            </a:r>
            <a:r>
              <a:rPr lang="en-US" b="1" dirty="0"/>
              <a:t>JavaScript</a:t>
            </a:r>
            <a:endParaRPr lang="ru-RU" dirty="0"/>
          </a:p>
        </p:txBody>
      </p:sp>
      <p:sp>
        <p:nvSpPr>
          <p:cNvPr id="3" name="Объект 2"/>
          <p:cNvSpPr>
            <a:spLocks noGrp="1"/>
          </p:cNvSpPr>
          <p:nvPr>
            <p:ph idx="1"/>
          </p:nvPr>
        </p:nvSpPr>
        <p:spPr>
          <a:xfrm>
            <a:off x="1981200" y="1052736"/>
            <a:ext cx="8229600" cy="5271864"/>
          </a:xfrm>
        </p:spPr>
        <p:txBody>
          <a:bodyPr>
            <a:normAutofit/>
          </a:bodyPr>
          <a:lstStyle/>
          <a:p>
            <a:pPr marL="0" indent="0" algn="just">
              <a:buNone/>
            </a:pPr>
            <a:r>
              <a:rPr lang="ru-RU" sz="2800" b="1" dirty="0" err="1">
                <a:solidFill>
                  <a:srgbClr val="FF0000"/>
                </a:solidFill>
              </a:rPr>
              <a:t>JavaScript</a:t>
            </a:r>
            <a:r>
              <a:rPr lang="ru-RU" sz="2800" b="1" dirty="0"/>
              <a:t> - это язык программирования.</a:t>
            </a:r>
          </a:p>
          <a:p>
            <a:pPr marL="0" indent="0" algn="just">
              <a:buNone/>
            </a:pPr>
            <a:endParaRPr lang="ru-RU" sz="2800" b="1" dirty="0"/>
          </a:p>
          <a:p>
            <a:pPr marL="0" indent="0" algn="just">
              <a:buNone/>
            </a:pPr>
            <a:r>
              <a:rPr lang="ru-RU" sz="2800" b="1" dirty="0"/>
              <a:t>Используется для вставки в </a:t>
            </a:r>
            <a:r>
              <a:rPr lang="ru-RU" sz="2800" b="1" dirty="0" err="1"/>
              <a:t>html</a:t>
            </a:r>
            <a:r>
              <a:rPr lang="ru-RU" sz="2800" b="1" dirty="0"/>
              <a:t>-код страниц и выполняется в браузере. То есть даже если пользователь отключится от интернета, то уже закруженный сценарий </a:t>
            </a:r>
            <a:r>
              <a:rPr lang="ru-RU" sz="2800" b="1" dirty="0" err="1"/>
              <a:t>JavaScript</a:t>
            </a:r>
            <a:r>
              <a:rPr lang="ru-RU" sz="2800" b="1" dirty="0"/>
              <a:t> будет выполняться.</a:t>
            </a:r>
          </a:p>
          <a:p>
            <a:pPr marL="0" indent="0" algn="just">
              <a:buNone/>
            </a:pPr>
            <a:endParaRPr lang="ru-RU" sz="2800" b="1" dirty="0"/>
          </a:p>
          <a:p>
            <a:pPr marL="0" indent="0" algn="just">
              <a:buNone/>
            </a:pPr>
            <a:r>
              <a:rPr lang="ru-RU" sz="2800" b="1" dirty="0"/>
              <a:t>Код на </a:t>
            </a:r>
            <a:r>
              <a:rPr lang="en-US" sz="2800" b="1" dirty="0"/>
              <a:t>JavaScript </a:t>
            </a:r>
            <a:r>
              <a:rPr lang="ru-RU" sz="2800" b="1" dirty="0">
                <a:solidFill>
                  <a:srgbClr val="FF0000"/>
                </a:solidFill>
              </a:rPr>
              <a:t>интерпретируется</a:t>
            </a:r>
            <a:r>
              <a:rPr lang="ru-RU" sz="2800" b="1" dirty="0"/>
              <a:t> самим браузером.</a:t>
            </a:r>
          </a:p>
          <a:p>
            <a:endParaRPr lang="ru-RU" sz="2800" b="1" dirty="0"/>
          </a:p>
          <a:p>
            <a:endParaRPr lang="ru-RU" sz="2800" b="1" dirty="0"/>
          </a:p>
        </p:txBody>
      </p:sp>
    </p:spTree>
    <p:extLst>
      <p:ext uri="{BB962C8B-B14F-4D97-AF65-F5344CB8AC3E}">
        <p14:creationId xmlns:p14="http://schemas.microsoft.com/office/powerpoint/2010/main" val="64556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Бинарные операторы</a:t>
            </a:r>
          </a:p>
        </p:txBody>
      </p:sp>
      <p:sp>
        <p:nvSpPr>
          <p:cNvPr id="3" name="Объект 2"/>
          <p:cNvSpPr>
            <a:spLocks noGrp="1"/>
          </p:cNvSpPr>
          <p:nvPr>
            <p:ph idx="1"/>
          </p:nvPr>
        </p:nvSpPr>
        <p:spPr/>
        <p:txBody>
          <a:bodyPr/>
          <a:lstStyle/>
          <a:p>
            <a:pPr marL="0" indent="0">
              <a:buNone/>
            </a:pPr>
            <a:r>
              <a:rPr lang="ru-RU" b="1" i="1" dirty="0">
                <a:solidFill>
                  <a:srgbClr val="FF0000"/>
                </a:solidFill>
              </a:rPr>
              <a:t>Бинарным</a:t>
            </a:r>
            <a:r>
              <a:rPr lang="ru-RU" b="1" dirty="0"/>
              <a:t> называется оператор, который применяется к двум операндам. </a:t>
            </a:r>
          </a:p>
          <a:p>
            <a:endParaRPr lang="ru-RU" b="1" dirty="0"/>
          </a:p>
          <a:p>
            <a:pPr marL="0" indent="0">
              <a:buNone/>
            </a:pPr>
            <a:r>
              <a:rPr lang="ru-RU" b="1" dirty="0"/>
              <a:t>Тот же минус существует и в бинарной форме:</a:t>
            </a:r>
          </a:p>
          <a:p>
            <a:pPr marL="514350" indent="-514350">
              <a:buFont typeface="+mj-lt"/>
              <a:buAutoNum type="arabicPeriod"/>
            </a:pPr>
            <a:r>
              <a:rPr lang="en-US" b="1" dirty="0"/>
              <a:t>let</a:t>
            </a:r>
            <a:r>
              <a:rPr lang="es-ES" dirty="0"/>
              <a:t> x = 1, y = 3; </a:t>
            </a:r>
            <a:endParaRPr lang="ru-RU" dirty="0"/>
          </a:p>
          <a:p>
            <a:pPr marL="514350" indent="-514350">
              <a:buFont typeface="+mj-lt"/>
              <a:buAutoNum type="arabicPeriod"/>
            </a:pPr>
            <a:r>
              <a:rPr lang="es-ES" dirty="0"/>
              <a:t>alert( y - x ); // 2, бинарный минус</a:t>
            </a:r>
            <a:endParaRPr lang="ru-RU" b="1" dirty="0"/>
          </a:p>
        </p:txBody>
      </p:sp>
    </p:spTree>
    <p:extLst>
      <p:ext uri="{BB962C8B-B14F-4D97-AF65-F5344CB8AC3E}">
        <p14:creationId xmlns:p14="http://schemas.microsoft.com/office/powerpoint/2010/main" val="377352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7D1628-06AA-4051-ACE9-80889585404F}"/>
              </a:ext>
            </a:extLst>
          </p:cNvPr>
          <p:cNvSpPr>
            <a:spLocks noGrp="1"/>
          </p:cNvSpPr>
          <p:nvPr>
            <p:ph type="title"/>
          </p:nvPr>
        </p:nvSpPr>
        <p:spPr/>
        <p:txBody>
          <a:bodyPr/>
          <a:lstStyle/>
          <a:p>
            <a:r>
              <a:rPr lang="ru-RU" dirty="0"/>
              <a:t>Возведение в степень **</a:t>
            </a:r>
          </a:p>
        </p:txBody>
      </p:sp>
      <p:sp>
        <p:nvSpPr>
          <p:cNvPr id="3" name="Объект 2">
            <a:extLst>
              <a:ext uri="{FF2B5EF4-FFF2-40B4-BE49-F238E27FC236}">
                <a16:creationId xmlns:a16="http://schemas.microsoft.com/office/drawing/2014/main" id="{5B855003-66B5-4BD0-8B67-C72F38EF868E}"/>
              </a:ext>
            </a:extLst>
          </p:cNvPr>
          <p:cNvSpPr>
            <a:spLocks noGrp="1"/>
          </p:cNvSpPr>
          <p:nvPr>
            <p:ph idx="1"/>
          </p:nvPr>
        </p:nvSpPr>
        <p:spPr/>
        <p:txBody>
          <a:bodyPr/>
          <a:lstStyle/>
          <a:p>
            <a:pPr marL="0" indent="0">
              <a:buNone/>
            </a:pPr>
            <a:r>
              <a:rPr lang="ru-RU" dirty="0"/>
              <a:t>В выражении a ** b оператор возведения в степень умножает a на само себя b раз.  Например:</a:t>
            </a:r>
            <a:endParaRPr lang="en-US" dirty="0"/>
          </a:p>
          <a:p>
            <a:pPr marL="0" indent="0">
              <a:buNone/>
            </a:pPr>
            <a:endParaRPr lang="en-US" dirty="0"/>
          </a:p>
          <a:p>
            <a:pPr marL="0" indent="0">
              <a:buNone/>
            </a:pPr>
            <a:r>
              <a:rPr lang="ru-RU" dirty="0" err="1"/>
              <a:t>alert</a:t>
            </a:r>
            <a:r>
              <a:rPr lang="ru-RU" dirty="0"/>
              <a:t>( 2 ** 2 ); // 4  (2 умножено на себя 2 раза) </a:t>
            </a:r>
            <a:endParaRPr lang="en-US" dirty="0"/>
          </a:p>
          <a:p>
            <a:pPr marL="0" indent="0">
              <a:buNone/>
            </a:pPr>
            <a:r>
              <a:rPr lang="ru-RU" dirty="0" err="1"/>
              <a:t>alert</a:t>
            </a:r>
            <a:r>
              <a:rPr lang="ru-RU" dirty="0"/>
              <a:t>( 2 ** 3 ); // 8  (2 * 2 * 2, 3 раза) </a:t>
            </a:r>
            <a:endParaRPr lang="en-US" dirty="0"/>
          </a:p>
          <a:p>
            <a:pPr marL="0" indent="0">
              <a:buNone/>
            </a:pPr>
            <a:r>
              <a:rPr lang="ru-RU" dirty="0" err="1"/>
              <a:t>alert</a:t>
            </a:r>
            <a:r>
              <a:rPr lang="ru-RU" dirty="0"/>
              <a:t>( 2 ** 4 ); // 16 (2 * 2 * 2 * 2, 4 раза)</a:t>
            </a:r>
          </a:p>
        </p:txBody>
      </p:sp>
    </p:spTree>
    <p:extLst>
      <p:ext uri="{BB962C8B-B14F-4D97-AF65-F5344CB8AC3E}">
        <p14:creationId xmlns:p14="http://schemas.microsoft.com/office/powerpoint/2010/main" val="28685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9536" y="116632"/>
            <a:ext cx="8229600" cy="1143000"/>
          </a:xfrm>
        </p:spPr>
        <p:txBody>
          <a:bodyPr>
            <a:normAutofit/>
          </a:bodyPr>
          <a:lstStyle/>
          <a:p>
            <a:r>
              <a:rPr lang="ru-RU" b="1" dirty="0"/>
              <a:t>Основные операторы</a:t>
            </a:r>
            <a:endParaRPr lang="ru-RU" dirty="0"/>
          </a:p>
        </p:txBody>
      </p:sp>
      <p:sp>
        <p:nvSpPr>
          <p:cNvPr id="3" name="Объект 2"/>
          <p:cNvSpPr>
            <a:spLocks noGrp="1"/>
          </p:cNvSpPr>
          <p:nvPr>
            <p:ph idx="1"/>
          </p:nvPr>
        </p:nvSpPr>
        <p:spPr>
          <a:xfrm>
            <a:off x="1981200" y="1340768"/>
            <a:ext cx="8229600" cy="4983832"/>
          </a:xfrm>
        </p:spPr>
        <p:txBody>
          <a:bodyPr>
            <a:normAutofit lnSpcReduction="10000"/>
          </a:bodyPr>
          <a:lstStyle/>
          <a:p>
            <a:pPr marL="0" indent="0" algn="just">
              <a:buNone/>
            </a:pPr>
            <a:r>
              <a:rPr lang="ru-RU" b="1" dirty="0"/>
              <a:t>Для работы с переменными, со значениями, </a:t>
            </a:r>
            <a:r>
              <a:rPr lang="ru-RU" b="1" dirty="0" err="1">
                <a:solidFill>
                  <a:srgbClr val="FF0000"/>
                </a:solidFill>
              </a:rPr>
              <a:t>JavaScript</a:t>
            </a:r>
            <a:r>
              <a:rPr lang="ru-RU" b="1" dirty="0">
                <a:solidFill>
                  <a:srgbClr val="FF0000"/>
                </a:solidFill>
              </a:rPr>
              <a:t> поддерживает все стандартные операторы</a:t>
            </a:r>
            <a:r>
              <a:rPr lang="ru-RU" b="1" dirty="0"/>
              <a:t>, большинство которых есть и в других языках программирования.</a:t>
            </a:r>
          </a:p>
          <a:p>
            <a:pPr marL="0" indent="0">
              <a:buNone/>
            </a:pPr>
            <a:endParaRPr lang="ru-RU" b="1" dirty="0"/>
          </a:p>
          <a:p>
            <a:pPr marL="0" indent="0">
              <a:buNone/>
            </a:pPr>
            <a:r>
              <a:rPr lang="ru-RU" b="1" dirty="0"/>
              <a:t>Несколько операторов мы знаем со школы – это обычные сложение +, умножение *, вычитание и так далее.</a:t>
            </a:r>
          </a:p>
          <a:p>
            <a:pPr marL="0" indent="0">
              <a:buNone/>
            </a:pPr>
            <a:endParaRPr lang="ru-RU" b="1" dirty="0"/>
          </a:p>
          <a:p>
            <a:pPr marL="0" indent="0">
              <a:buNone/>
            </a:pPr>
            <a:r>
              <a:rPr lang="ru-RU" dirty="0"/>
              <a:t>Мы сконцентрируемся на операторах, которые в курсе математики не проходят, и на их особенностях в </a:t>
            </a:r>
            <a:r>
              <a:rPr lang="ru-RU" dirty="0" err="1"/>
              <a:t>JavaScript</a:t>
            </a:r>
            <a:r>
              <a:rPr lang="ru-RU" dirty="0"/>
              <a:t>.</a:t>
            </a:r>
          </a:p>
          <a:p>
            <a:pPr marL="0" indent="0">
              <a:buNone/>
            </a:pPr>
            <a:endParaRPr lang="ru-RU" dirty="0"/>
          </a:p>
        </p:txBody>
      </p:sp>
    </p:spTree>
    <p:extLst>
      <p:ext uri="{BB962C8B-B14F-4D97-AF65-F5344CB8AC3E}">
        <p14:creationId xmlns:p14="http://schemas.microsoft.com/office/powerpoint/2010/main" val="90191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Сложение строк, бинарный +</a:t>
            </a:r>
            <a:endParaRPr lang="ru-RU" dirty="0"/>
          </a:p>
        </p:txBody>
      </p:sp>
      <p:sp>
        <p:nvSpPr>
          <p:cNvPr id="3" name="Объект 2"/>
          <p:cNvSpPr>
            <a:spLocks noGrp="1"/>
          </p:cNvSpPr>
          <p:nvPr>
            <p:ph idx="1"/>
          </p:nvPr>
        </p:nvSpPr>
        <p:spPr/>
        <p:txBody>
          <a:bodyPr/>
          <a:lstStyle/>
          <a:p>
            <a:pPr marL="0" indent="0">
              <a:buNone/>
            </a:pPr>
            <a:r>
              <a:rPr lang="ru-RU" b="1" dirty="0"/>
              <a:t>Обычно при помощи плюса '+' складывают числа.</a:t>
            </a:r>
          </a:p>
          <a:p>
            <a:pPr marL="0" indent="0">
              <a:buNone/>
            </a:pPr>
            <a:r>
              <a:rPr lang="ru-RU" b="1" dirty="0"/>
              <a:t>Но если бинарный оператор '+' применить к строкам, то он их объединяет в одну:</a:t>
            </a:r>
          </a:p>
          <a:p>
            <a:endParaRPr lang="ru-RU" b="1" dirty="0"/>
          </a:p>
          <a:p>
            <a:pPr marL="514350" indent="-514350">
              <a:buFont typeface="+mj-lt"/>
              <a:buAutoNum type="arabicPeriod"/>
            </a:pPr>
            <a:r>
              <a:rPr lang="en-US" b="1" dirty="0"/>
              <a:t>let a = "</a:t>
            </a:r>
            <a:r>
              <a:rPr lang="ru-RU" b="1" dirty="0"/>
              <a:t>моя" + "строка";</a:t>
            </a:r>
          </a:p>
          <a:p>
            <a:pPr marL="514350" indent="-514350">
              <a:buFont typeface="+mj-lt"/>
              <a:buAutoNum type="arabicPeriod"/>
            </a:pPr>
            <a:r>
              <a:rPr lang="ru-RU" b="1" dirty="0"/>
              <a:t> </a:t>
            </a:r>
            <a:r>
              <a:rPr lang="en-US" b="1" dirty="0"/>
              <a:t>alert( a ); // </a:t>
            </a:r>
            <a:r>
              <a:rPr lang="ru-RU" b="1" dirty="0" err="1"/>
              <a:t>моястрока</a:t>
            </a:r>
            <a:endParaRPr lang="ru-RU" b="1" dirty="0"/>
          </a:p>
          <a:p>
            <a:pPr marL="0" indent="0">
              <a:buNone/>
            </a:pPr>
            <a:r>
              <a:rPr lang="ru-RU" b="1" dirty="0"/>
              <a:t>Если хотя бы один аргумент является строкой, то второй будет также преобразован к строке!</a:t>
            </a:r>
          </a:p>
        </p:txBody>
      </p:sp>
    </p:spTree>
    <p:extLst>
      <p:ext uri="{BB962C8B-B14F-4D97-AF65-F5344CB8AC3E}">
        <p14:creationId xmlns:p14="http://schemas.microsoft.com/office/powerpoint/2010/main" val="33783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171400"/>
            <a:ext cx="8229600" cy="1143000"/>
          </a:xfrm>
        </p:spPr>
        <p:txBody>
          <a:bodyPr>
            <a:normAutofit/>
          </a:bodyPr>
          <a:lstStyle/>
          <a:p>
            <a:r>
              <a:rPr lang="ru-RU" b="1" dirty="0"/>
              <a:t>Приоритет</a:t>
            </a:r>
            <a:endParaRPr lang="ru-RU" dirty="0"/>
          </a:p>
        </p:txBody>
      </p:sp>
      <p:sp>
        <p:nvSpPr>
          <p:cNvPr id="5" name="Объект 4">
            <a:extLst>
              <a:ext uri="{FF2B5EF4-FFF2-40B4-BE49-F238E27FC236}">
                <a16:creationId xmlns:a16="http://schemas.microsoft.com/office/drawing/2014/main" id="{45F6448D-3F27-4FDF-ADCA-69D0C63C0303}"/>
              </a:ext>
            </a:extLst>
          </p:cNvPr>
          <p:cNvSpPr>
            <a:spLocks noGrp="1"/>
          </p:cNvSpPr>
          <p:nvPr>
            <p:ph idx="1"/>
          </p:nvPr>
        </p:nvSpPr>
        <p:spPr/>
        <p:txBody>
          <a:bodyPr/>
          <a:lstStyle/>
          <a:p>
            <a:endParaRPr lang="ru-RU"/>
          </a:p>
        </p:txBody>
      </p:sp>
      <p:pic>
        <p:nvPicPr>
          <p:cNvPr id="6" name="Рисунок 5">
            <a:extLst>
              <a:ext uri="{FF2B5EF4-FFF2-40B4-BE49-F238E27FC236}">
                <a16:creationId xmlns:a16="http://schemas.microsoft.com/office/drawing/2014/main" id="{39291CC2-0605-4F43-BAC8-7E12B4C0E019}"/>
              </a:ext>
            </a:extLst>
          </p:cNvPr>
          <p:cNvPicPr>
            <a:picLocks noChangeAspect="1"/>
          </p:cNvPicPr>
          <p:nvPr/>
        </p:nvPicPr>
        <p:blipFill>
          <a:blip r:embed="rId2"/>
          <a:stretch>
            <a:fillRect/>
          </a:stretch>
        </p:blipFill>
        <p:spPr>
          <a:xfrm>
            <a:off x="2080652" y="1844824"/>
            <a:ext cx="8030696" cy="3960440"/>
          </a:xfrm>
          <a:prstGeom prst="rect">
            <a:avLst/>
          </a:prstGeom>
        </p:spPr>
      </p:pic>
    </p:spTree>
    <p:extLst>
      <p:ext uri="{BB962C8B-B14F-4D97-AF65-F5344CB8AC3E}">
        <p14:creationId xmlns:p14="http://schemas.microsoft.com/office/powerpoint/2010/main" val="2217938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1544" y="116632"/>
            <a:ext cx="8229600" cy="1143000"/>
          </a:xfrm>
        </p:spPr>
        <p:txBody>
          <a:bodyPr>
            <a:normAutofit/>
          </a:bodyPr>
          <a:lstStyle/>
          <a:p>
            <a:r>
              <a:rPr lang="ru-RU" b="1" dirty="0"/>
              <a:t>Инкремент/декремент: ++, --</a:t>
            </a:r>
            <a:endParaRPr lang="ru-RU" dirty="0"/>
          </a:p>
        </p:txBody>
      </p:sp>
      <p:sp>
        <p:nvSpPr>
          <p:cNvPr id="3" name="Объект 2"/>
          <p:cNvSpPr>
            <a:spLocks noGrp="1"/>
          </p:cNvSpPr>
          <p:nvPr>
            <p:ph idx="1"/>
          </p:nvPr>
        </p:nvSpPr>
        <p:spPr>
          <a:xfrm>
            <a:off x="1981200" y="1484784"/>
            <a:ext cx="8229600" cy="4839816"/>
          </a:xfrm>
        </p:spPr>
        <p:txBody>
          <a:bodyPr>
            <a:normAutofit fontScale="92500"/>
          </a:bodyPr>
          <a:lstStyle/>
          <a:p>
            <a:pPr marL="0" indent="0" algn="just">
              <a:buNone/>
            </a:pPr>
            <a:r>
              <a:rPr lang="ru-RU" b="1" dirty="0"/>
              <a:t>Одной из наиболее частых операций в </a:t>
            </a:r>
            <a:r>
              <a:rPr lang="ru-RU" b="1" dirty="0" err="1"/>
              <a:t>JavaScript</a:t>
            </a:r>
            <a:r>
              <a:rPr lang="ru-RU" b="1" dirty="0"/>
              <a:t>, как, является увеличение или уменьшение переменной на единицу.</a:t>
            </a:r>
          </a:p>
          <a:p>
            <a:pPr marL="0" indent="0">
              <a:buNone/>
            </a:pPr>
            <a:endParaRPr lang="ru-RU" b="1" dirty="0"/>
          </a:p>
          <a:p>
            <a:pPr marL="0" indent="0">
              <a:buNone/>
            </a:pPr>
            <a:r>
              <a:rPr lang="ru-RU" b="1" dirty="0"/>
              <a:t>Для этого существуют даже специальные операторы:</a:t>
            </a:r>
          </a:p>
          <a:p>
            <a:r>
              <a:rPr lang="ru-RU" b="1" dirty="0"/>
              <a:t>Инкремент ++ увеличивает на 1:</a:t>
            </a:r>
          </a:p>
          <a:p>
            <a:r>
              <a:rPr lang="ru-RU" b="1" dirty="0"/>
              <a:t>Декремент -- уменьшает на 1:</a:t>
            </a:r>
          </a:p>
          <a:p>
            <a:endParaRPr lang="ru-RU" b="1" dirty="0"/>
          </a:p>
          <a:p>
            <a:pPr marL="0" indent="0" algn="just">
              <a:buNone/>
            </a:pPr>
            <a:r>
              <a:rPr lang="ru-RU" b="1" dirty="0">
                <a:solidFill>
                  <a:srgbClr val="FF0000"/>
                </a:solidFill>
              </a:rPr>
              <a:t>Постфиксная форма i++ отличается от префиксной ++i тем, что возвращает старое значение, бывшее до увеличения.</a:t>
            </a:r>
          </a:p>
          <a:p>
            <a:endParaRPr lang="ru-RU" b="1" dirty="0"/>
          </a:p>
        </p:txBody>
      </p:sp>
    </p:spTree>
    <p:extLst>
      <p:ext uri="{BB962C8B-B14F-4D97-AF65-F5344CB8AC3E}">
        <p14:creationId xmlns:p14="http://schemas.microsoft.com/office/powerpoint/2010/main" val="2885142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1CF526-7642-44DC-9242-9B26A6B2DEE8}"/>
              </a:ext>
            </a:extLst>
          </p:cNvPr>
          <p:cNvSpPr>
            <a:spLocks noGrp="1"/>
          </p:cNvSpPr>
          <p:nvPr>
            <p:ph type="title"/>
          </p:nvPr>
        </p:nvSpPr>
        <p:spPr/>
        <p:txBody>
          <a:bodyPr/>
          <a:lstStyle/>
          <a:p>
            <a:r>
              <a:rPr lang="ru-RU" dirty="0"/>
              <a:t>Строгое сравнение </a:t>
            </a:r>
          </a:p>
        </p:txBody>
      </p:sp>
      <p:sp>
        <p:nvSpPr>
          <p:cNvPr id="3" name="Объект 2">
            <a:extLst>
              <a:ext uri="{FF2B5EF4-FFF2-40B4-BE49-F238E27FC236}">
                <a16:creationId xmlns:a16="http://schemas.microsoft.com/office/drawing/2014/main" id="{10986B64-63D0-43AE-A13D-B6547A06094C}"/>
              </a:ext>
            </a:extLst>
          </p:cNvPr>
          <p:cNvSpPr>
            <a:spLocks noGrp="1"/>
          </p:cNvSpPr>
          <p:nvPr>
            <p:ph idx="1"/>
          </p:nvPr>
        </p:nvSpPr>
        <p:spPr/>
        <p:txBody>
          <a:bodyPr/>
          <a:lstStyle/>
          <a:p>
            <a:pPr marL="0" indent="0">
              <a:buNone/>
            </a:pPr>
            <a:r>
              <a:rPr lang="ru-RU" dirty="0"/>
              <a:t>Использование обычного сравнения == может вызывать проблемы. Например, оно не отличает 0 от </a:t>
            </a:r>
            <a:r>
              <a:rPr lang="ru-RU" dirty="0" err="1"/>
              <a:t>false</a:t>
            </a:r>
            <a:r>
              <a:rPr lang="ru-RU" dirty="0"/>
              <a:t>:</a:t>
            </a:r>
          </a:p>
          <a:p>
            <a:pPr marL="0" indent="0">
              <a:buNone/>
            </a:pPr>
            <a:r>
              <a:rPr lang="ru-RU" dirty="0"/>
              <a:t>	</a:t>
            </a:r>
            <a:r>
              <a:rPr lang="en-US" dirty="0"/>
              <a:t>alert( 0 == false ); // true</a:t>
            </a:r>
            <a:endParaRPr lang="ru-RU" dirty="0"/>
          </a:p>
          <a:p>
            <a:pPr marL="0" indent="0">
              <a:buNone/>
            </a:pPr>
            <a:r>
              <a:rPr lang="ru-RU" dirty="0"/>
              <a:t>	</a:t>
            </a:r>
            <a:r>
              <a:rPr lang="en-US" dirty="0"/>
              <a:t>alert( '' == false ); // true</a:t>
            </a:r>
            <a:endParaRPr lang="ru-RU" dirty="0"/>
          </a:p>
          <a:p>
            <a:pPr marL="0" indent="0">
              <a:buNone/>
            </a:pPr>
            <a:r>
              <a:rPr lang="ru-RU" dirty="0"/>
              <a:t>Это происходит из-за того, что операнды разных типов преобразуются оператором == к числу. В итоге, и пустая строка, и </a:t>
            </a:r>
            <a:r>
              <a:rPr lang="ru-RU" dirty="0" err="1"/>
              <a:t>false</a:t>
            </a:r>
            <a:r>
              <a:rPr lang="ru-RU" dirty="0"/>
              <a:t> становятся нулём.</a:t>
            </a:r>
          </a:p>
        </p:txBody>
      </p:sp>
    </p:spTree>
    <p:extLst>
      <p:ext uri="{BB962C8B-B14F-4D97-AF65-F5344CB8AC3E}">
        <p14:creationId xmlns:p14="http://schemas.microsoft.com/office/powerpoint/2010/main" val="230221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D9242-DE91-46B7-8D51-744DC4229904}"/>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0EBBF88F-818C-4FC8-BBE8-197B67E789D3}"/>
              </a:ext>
            </a:extLst>
          </p:cNvPr>
          <p:cNvSpPr>
            <a:spLocks noGrp="1"/>
          </p:cNvSpPr>
          <p:nvPr>
            <p:ph idx="1"/>
          </p:nvPr>
        </p:nvSpPr>
        <p:spPr/>
        <p:txBody>
          <a:bodyPr/>
          <a:lstStyle/>
          <a:p>
            <a:r>
              <a:rPr lang="ru-RU" dirty="0"/>
              <a:t>Оператор строгого равенства === проверяет равенство без приведения типов.</a:t>
            </a:r>
          </a:p>
          <a:p>
            <a:pPr marL="0" indent="0">
              <a:buNone/>
            </a:pPr>
            <a:r>
              <a:rPr lang="ru-RU" dirty="0"/>
              <a:t>Другими словами, если a и b имеют разные типы, то проверка a === b немедленно возвращает </a:t>
            </a:r>
            <a:r>
              <a:rPr lang="ru-RU" dirty="0" err="1"/>
              <a:t>false</a:t>
            </a:r>
            <a:r>
              <a:rPr lang="ru-RU" dirty="0"/>
              <a:t> без попытки их преобразования.</a:t>
            </a:r>
          </a:p>
          <a:p>
            <a:pPr marL="0" indent="0">
              <a:buNone/>
            </a:pPr>
            <a:r>
              <a:rPr lang="ru-RU" dirty="0" err="1"/>
              <a:t>alert</a:t>
            </a:r>
            <a:r>
              <a:rPr lang="ru-RU" dirty="0"/>
              <a:t>( 0 === </a:t>
            </a:r>
            <a:r>
              <a:rPr lang="ru-RU" dirty="0" err="1"/>
              <a:t>false</a:t>
            </a:r>
            <a:r>
              <a:rPr lang="ru-RU" dirty="0"/>
              <a:t> ); // </a:t>
            </a:r>
            <a:r>
              <a:rPr lang="ru-RU" dirty="0" err="1"/>
              <a:t>false</a:t>
            </a:r>
            <a:r>
              <a:rPr lang="ru-RU" dirty="0"/>
              <a:t>, так как сравниваются разные типы</a:t>
            </a:r>
          </a:p>
          <a:p>
            <a:pPr marL="0" indent="0">
              <a:buNone/>
            </a:pPr>
            <a:endParaRPr lang="ru-RU" dirty="0"/>
          </a:p>
        </p:txBody>
      </p:sp>
    </p:spTree>
    <p:extLst>
      <p:ext uri="{BB962C8B-B14F-4D97-AF65-F5344CB8AC3E}">
        <p14:creationId xmlns:p14="http://schemas.microsoft.com/office/powerpoint/2010/main" val="957872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4AB1D8-0494-4670-AADE-8A42C0B6B79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47A6C2C-7D59-42E2-843C-31FBEC8A4631}"/>
              </a:ext>
            </a:extLst>
          </p:cNvPr>
          <p:cNvSpPr>
            <a:spLocks noGrp="1"/>
          </p:cNvSpPr>
          <p:nvPr>
            <p:ph idx="1"/>
          </p:nvPr>
        </p:nvSpPr>
        <p:spPr/>
        <p:txBody>
          <a:bodyPr/>
          <a:lstStyle/>
          <a:p>
            <a:r>
              <a:rPr lang="ru-RU" dirty="0"/>
              <a:t>Ещё есть оператор строгого неравенства !==, аналогичный !=.  </a:t>
            </a:r>
          </a:p>
          <a:p>
            <a:r>
              <a:rPr lang="ru-RU" dirty="0"/>
              <a:t>Оператор строгого равенства дольше писать, но он делает код более очевидным и оставляет меньше места для ошибок.</a:t>
            </a:r>
          </a:p>
        </p:txBody>
      </p:sp>
    </p:spTree>
    <p:extLst>
      <p:ext uri="{BB962C8B-B14F-4D97-AF65-F5344CB8AC3E}">
        <p14:creationId xmlns:p14="http://schemas.microsoft.com/office/powerpoint/2010/main" val="3246180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997462-8E19-4D5A-BC7B-FA62374FC016}"/>
              </a:ext>
            </a:extLst>
          </p:cNvPr>
          <p:cNvSpPr>
            <a:spLocks noGrp="1"/>
          </p:cNvSpPr>
          <p:nvPr>
            <p:ph type="title"/>
          </p:nvPr>
        </p:nvSpPr>
        <p:spPr/>
        <p:txBody>
          <a:bodyPr/>
          <a:lstStyle/>
          <a:p>
            <a:r>
              <a:rPr lang="ru-RU" dirty="0"/>
              <a:t>Сравнение с </a:t>
            </a:r>
            <a:r>
              <a:rPr lang="ru-RU" dirty="0" err="1"/>
              <a:t>null</a:t>
            </a:r>
            <a:r>
              <a:rPr lang="ru-RU" dirty="0"/>
              <a:t> и </a:t>
            </a:r>
            <a:r>
              <a:rPr lang="ru-RU" dirty="0" err="1"/>
              <a:t>undefined</a:t>
            </a:r>
            <a:endParaRPr lang="ru-RU" dirty="0"/>
          </a:p>
        </p:txBody>
      </p:sp>
      <p:sp>
        <p:nvSpPr>
          <p:cNvPr id="3" name="Объект 2">
            <a:extLst>
              <a:ext uri="{FF2B5EF4-FFF2-40B4-BE49-F238E27FC236}">
                <a16:creationId xmlns:a16="http://schemas.microsoft.com/office/drawing/2014/main" id="{C7DCA895-A0DA-4462-9B31-43B95AAFF39E}"/>
              </a:ext>
            </a:extLst>
          </p:cNvPr>
          <p:cNvSpPr>
            <a:spLocks noGrp="1"/>
          </p:cNvSpPr>
          <p:nvPr>
            <p:ph idx="1"/>
          </p:nvPr>
        </p:nvSpPr>
        <p:spPr/>
        <p:txBody>
          <a:bodyPr/>
          <a:lstStyle/>
          <a:p>
            <a:r>
              <a:rPr lang="ru-RU" dirty="0"/>
              <a:t>При строгом равенстве ===      </a:t>
            </a:r>
          </a:p>
          <a:p>
            <a:pPr marL="0" indent="0">
              <a:buNone/>
            </a:pPr>
            <a:r>
              <a:rPr lang="ru-RU" dirty="0"/>
              <a:t>Эти значения различны, так как различны их типы.</a:t>
            </a:r>
          </a:p>
          <a:p>
            <a:pPr marL="0" indent="0">
              <a:buNone/>
            </a:pPr>
            <a:r>
              <a:rPr lang="ru-RU" dirty="0"/>
              <a:t>	</a:t>
            </a:r>
            <a:r>
              <a:rPr lang="en-US" dirty="0"/>
              <a:t>alert( null === undefined ); // false</a:t>
            </a:r>
            <a:endParaRPr lang="ru-RU" dirty="0"/>
          </a:p>
          <a:p>
            <a:pPr marL="0" indent="0">
              <a:buNone/>
            </a:pPr>
            <a:endParaRPr lang="ru-RU" dirty="0"/>
          </a:p>
          <a:p>
            <a:pPr marL="0" indent="0">
              <a:buNone/>
            </a:pPr>
            <a:r>
              <a:rPr lang="ru-RU" dirty="0"/>
              <a:t>При нестрогом равенстве ==      </a:t>
            </a:r>
          </a:p>
          <a:p>
            <a:pPr marL="0" indent="0">
              <a:buNone/>
            </a:pPr>
            <a:r>
              <a:rPr lang="ru-RU" dirty="0"/>
              <a:t>Эти значения равны друг другу и не равны никаким другим значениям. Это специальное правило языка.</a:t>
            </a:r>
          </a:p>
          <a:p>
            <a:pPr marL="0" indent="0">
              <a:buNone/>
            </a:pPr>
            <a:r>
              <a:rPr lang="ru-RU" dirty="0"/>
              <a:t>	</a:t>
            </a:r>
            <a:r>
              <a:rPr lang="en-US" dirty="0"/>
              <a:t>alert( null == undefined ); // true</a:t>
            </a:r>
            <a:endParaRPr lang="ru-RU" dirty="0"/>
          </a:p>
        </p:txBody>
      </p:sp>
    </p:spTree>
    <p:extLst>
      <p:ext uri="{BB962C8B-B14F-4D97-AF65-F5344CB8AC3E}">
        <p14:creationId xmlns:p14="http://schemas.microsoft.com/office/powerpoint/2010/main" val="143740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При помощи </a:t>
            </a:r>
            <a:r>
              <a:rPr lang="ru-RU" b="1" dirty="0" err="1"/>
              <a:t>JavaScript</a:t>
            </a:r>
            <a:r>
              <a:rPr lang="ru-RU" b="1" dirty="0"/>
              <a:t> делают:</a:t>
            </a:r>
            <a:endParaRPr lang="ru-RU" dirty="0"/>
          </a:p>
        </p:txBody>
      </p:sp>
      <p:sp>
        <p:nvSpPr>
          <p:cNvPr id="3" name="Объект 2"/>
          <p:cNvSpPr>
            <a:spLocks noGrp="1"/>
          </p:cNvSpPr>
          <p:nvPr>
            <p:ph idx="1"/>
          </p:nvPr>
        </p:nvSpPr>
        <p:spPr/>
        <p:txBody>
          <a:bodyPr>
            <a:normAutofit/>
          </a:bodyPr>
          <a:lstStyle/>
          <a:p>
            <a:r>
              <a:rPr lang="ru-RU" sz="2800" b="1" dirty="0"/>
              <a:t>Динамические слайд-шоу на страницах.</a:t>
            </a:r>
          </a:p>
          <a:p>
            <a:endParaRPr lang="ru-RU" sz="2800" b="1" dirty="0"/>
          </a:p>
          <a:p>
            <a:r>
              <a:rPr lang="ru-RU" sz="2800" b="1" dirty="0"/>
              <a:t>Можно сделать любые динамические эффекты с картинками, текстом, блоком.</a:t>
            </a:r>
          </a:p>
          <a:p>
            <a:endParaRPr lang="ru-RU" sz="2800" b="1" dirty="0"/>
          </a:p>
          <a:p>
            <a:r>
              <a:rPr lang="ru-RU" sz="2800" b="1" dirty="0"/>
              <a:t>Проверку форм перед отправкой их на сервер.</a:t>
            </a:r>
          </a:p>
          <a:p>
            <a:endParaRPr lang="ru-RU" sz="2800" b="1" dirty="0"/>
          </a:p>
          <a:p>
            <a:r>
              <a:rPr lang="ru-RU" sz="2800" b="1" dirty="0"/>
              <a:t>Многое другое.</a:t>
            </a:r>
          </a:p>
          <a:p>
            <a:endParaRPr lang="ru-RU" sz="2800" dirty="0"/>
          </a:p>
        </p:txBody>
      </p:sp>
    </p:spTree>
    <p:extLst>
      <p:ext uri="{BB962C8B-B14F-4D97-AF65-F5344CB8AC3E}">
        <p14:creationId xmlns:p14="http://schemas.microsoft.com/office/powerpoint/2010/main" val="1055500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43408"/>
            <a:ext cx="8229600" cy="1143000"/>
          </a:xfrm>
        </p:spPr>
        <p:txBody>
          <a:bodyPr>
            <a:normAutofit/>
          </a:bodyPr>
          <a:lstStyle/>
          <a:p>
            <a:r>
              <a:rPr lang="ru-RU" b="1" dirty="0"/>
              <a:t>Условные операторы: </a:t>
            </a:r>
            <a:r>
              <a:rPr lang="en-US" b="1" dirty="0"/>
              <a:t>if</a:t>
            </a:r>
            <a:endParaRPr lang="ru-RU" dirty="0"/>
          </a:p>
        </p:txBody>
      </p:sp>
      <p:sp>
        <p:nvSpPr>
          <p:cNvPr id="3" name="Объект 2"/>
          <p:cNvSpPr>
            <a:spLocks noGrp="1"/>
          </p:cNvSpPr>
          <p:nvPr>
            <p:ph idx="1"/>
          </p:nvPr>
        </p:nvSpPr>
        <p:spPr>
          <a:xfrm>
            <a:off x="1981200" y="980728"/>
            <a:ext cx="8229600" cy="5688632"/>
          </a:xfrm>
        </p:spPr>
        <p:txBody>
          <a:bodyPr>
            <a:normAutofit/>
          </a:bodyPr>
          <a:lstStyle/>
          <a:p>
            <a:pPr marL="0" indent="0" algn="just">
              <a:buNone/>
            </a:pPr>
            <a:r>
              <a:rPr lang="ru-RU" sz="3200" b="1" dirty="0"/>
              <a:t>Иногда, в зависимости от условия, нужно выполнить различные действия. Для этого используется оператор </a:t>
            </a:r>
            <a:r>
              <a:rPr lang="ru-RU" sz="3200" b="1" dirty="0" err="1">
                <a:solidFill>
                  <a:srgbClr val="FF0000"/>
                </a:solidFill>
              </a:rPr>
              <a:t>if</a:t>
            </a:r>
            <a:r>
              <a:rPr lang="ru-RU" sz="3200" b="1" dirty="0"/>
              <a:t>.</a:t>
            </a:r>
          </a:p>
          <a:p>
            <a:pPr marL="0" indent="0" algn="just">
              <a:buNone/>
            </a:pPr>
            <a:r>
              <a:rPr lang="ru-RU" sz="3200" b="1" dirty="0" err="1">
                <a:solidFill>
                  <a:srgbClr val="FF0000"/>
                </a:solidFill>
              </a:rPr>
              <a:t>if</a:t>
            </a:r>
            <a:r>
              <a:rPr lang="ru-RU" sz="3200" b="1" dirty="0">
                <a:solidFill>
                  <a:srgbClr val="FF0000"/>
                </a:solidFill>
              </a:rPr>
              <a:t> (</a:t>
            </a:r>
            <a:r>
              <a:rPr lang="en-US" sz="3200" b="1" dirty="0">
                <a:solidFill>
                  <a:srgbClr val="FF0000"/>
                </a:solidFill>
              </a:rPr>
              <a:t>&lt;</a:t>
            </a:r>
            <a:r>
              <a:rPr lang="ru-RU" sz="3200" b="1" dirty="0">
                <a:solidFill>
                  <a:srgbClr val="FF0000"/>
                </a:solidFill>
              </a:rPr>
              <a:t>условие</a:t>
            </a:r>
            <a:r>
              <a:rPr lang="en-US" sz="3200" b="1" dirty="0">
                <a:solidFill>
                  <a:srgbClr val="FF0000"/>
                </a:solidFill>
              </a:rPr>
              <a:t>&gt; </a:t>
            </a:r>
            <a:r>
              <a:rPr lang="ru-RU" sz="3200" b="1" dirty="0">
                <a:solidFill>
                  <a:srgbClr val="FF0000"/>
                </a:solidFill>
              </a:rPr>
              <a:t>) </a:t>
            </a:r>
          </a:p>
          <a:p>
            <a:pPr marL="0" indent="0" algn="just">
              <a:buNone/>
            </a:pPr>
            <a:r>
              <a:rPr lang="ru-RU" sz="3200" b="1" dirty="0">
                <a:solidFill>
                  <a:srgbClr val="FF0000"/>
                </a:solidFill>
              </a:rPr>
              <a:t>{	</a:t>
            </a:r>
            <a:r>
              <a:rPr lang="en-US" sz="3200" b="1" dirty="0">
                <a:solidFill>
                  <a:srgbClr val="FF0000"/>
                </a:solidFill>
              </a:rPr>
              <a:t>&lt;</a:t>
            </a:r>
            <a:r>
              <a:rPr lang="ru-RU" sz="3200" b="1" dirty="0">
                <a:solidFill>
                  <a:srgbClr val="FF0000"/>
                </a:solidFill>
              </a:rPr>
              <a:t>Группа операторов при исполнении 	условия</a:t>
            </a:r>
            <a:r>
              <a:rPr lang="en-US" sz="3200" b="1" dirty="0">
                <a:solidFill>
                  <a:srgbClr val="FF0000"/>
                </a:solidFill>
              </a:rPr>
              <a:t>&gt;</a:t>
            </a:r>
            <a:r>
              <a:rPr lang="ru-RU" sz="3200" b="1" dirty="0">
                <a:solidFill>
                  <a:srgbClr val="FF0000"/>
                </a:solidFill>
              </a:rPr>
              <a:t>  }</a:t>
            </a:r>
          </a:p>
          <a:p>
            <a:pPr marL="0" indent="0" algn="just">
              <a:buNone/>
            </a:pPr>
            <a:r>
              <a:rPr lang="ru-RU" sz="3200" b="1" dirty="0" err="1">
                <a:solidFill>
                  <a:srgbClr val="FF0000"/>
                </a:solidFill>
              </a:rPr>
              <a:t>else</a:t>
            </a:r>
            <a:r>
              <a:rPr lang="ru-RU" sz="3200" b="1" dirty="0">
                <a:solidFill>
                  <a:srgbClr val="FF0000"/>
                </a:solidFill>
              </a:rPr>
              <a:t> </a:t>
            </a:r>
          </a:p>
          <a:p>
            <a:pPr marL="0" indent="0" algn="just">
              <a:buNone/>
            </a:pPr>
            <a:r>
              <a:rPr lang="ru-RU" sz="3200" b="1" dirty="0">
                <a:solidFill>
                  <a:srgbClr val="FF0000"/>
                </a:solidFill>
              </a:rPr>
              <a:t>{ Группа операторов, когда условие не выполняется}</a:t>
            </a:r>
            <a:endParaRPr lang="en-US" sz="3200" b="1" dirty="0">
              <a:solidFill>
                <a:srgbClr val="FF0000"/>
              </a:solidFill>
            </a:endParaRPr>
          </a:p>
          <a:p>
            <a:pPr marL="0" indent="0" algn="just">
              <a:buNone/>
            </a:pPr>
            <a:endParaRPr lang="ru-RU" sz="3200" b="1" dirty="0"/>
          </a:p>
        </p:txBody>
      </p:sp>
    </p:spTree>
    <p:extLst>
      <p:ext uri="{BB962C8B-B14F-4D97-AF65-F5344CB8AC3E}">
        <p14:creationId xmlns:p14="http://schemas.microsoft.com/office/powerpoint/2010/main" val="192331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0">
              <a:buNone/>
            </a:pPr>
            <a:r>
              <a:rPr lang="ru-RU" sz="3200" b="1" dirty="0"/>
              <a:t>Возможна также краткая запись</a:t>
            </a:r>
          </a:p>
          <a:p>
            <a:pPr marL="0" indent="0">
              <a:buNone/>
            </a:pPr>
            <a:r>
              <a:rPr lang="ru-RU" sz="3200" b="1" dirty="0" err="1">
                <a:solidFill>
                  <a:srgbClr val="FF0000"/>
                </a:solidFill>
              </a:rPr>
              <a:t>if</a:t>
            </a:r>
            <a:r>
              <a:rPr lang="ru-RU" sz="3200" b="1" dirty="0">
                <a:solidFill>
                  <a:srgbClr val="FF0000"/>
                </a:solidFill>
              </a:rPr>
              <a:t> (</a:t>
            </a:r>
            <a:r>
              <a:rPr lang="en-US" sz="3200" b="1" dirty="0">
                <a:solidFill>
                  <a:srgbClr val="FF0000"/>
                </a:solidFill>
              </a:rPr>
              <a:t>&lt;</a:t>
            </a:r>
            <a:r>
              <a:rPr lang="ru-RU" sz="3200" b="1" dirty="0">
                <a:solidFill>
                  <a:srgbClr val="FF0000"/>
                </a:solidFill>
              </a:rPr>
              <a:t>условие</a:t>
            </a:r>
            <a:r>
              <a:rPr lang="en-US" sz="3200" b="1" dirty="0">
                <a:solidFill>
                  <a:srgbClr val="FF0000"/>
                </a:solidFill>
              </a:rPr>
              <a:t>&gt;</a:t>
            </a:r>
            <a:r>
              <a:rPr lang="ru-RU" sz="3200" b="1" dirty="0">
                <a:solidFill>
                  <a:srgbClr val="FF0000"/>
                </a:solidFill>
              </a:rPr>
              <a:t>) </a:t>
            </a:r>
            <a:r>
              <a:rPr lang="en-US" sz="3200" b="1" dirty="0">
                <a:solidFill>
                  <a:srgbClr val="FF0000"/>
                </a:solidFill>
              </a:rPr>
              <a:t>&lt;</a:t>
            </a:r>
            <a:r>
              <a:rPr lang="ru-RU" sz="3200" b="1" dirty="0">
                <a:solidFill>
                  <a:srgbClr val="FF0000"/>
                </a:solidFill>
              </a:rPr>
              <a:t>оператор</a:t>
            </a:r>
            <a:r>
              <a:rPr lang="en-US" sz="3200" b="1" dirty="0">
                <a:solidFill>
                  <a:srgbClr val="FF0000"/>
                </a:solidFill>
              </a:rPr>
              <a:t>&gt;</a:t>
            </a:r>
            <a:r>
              <a:rPr lang="ru-RU" sz="3200" b="1" dirty="0">
                <a:solidFill>
                  <a:srgbClr val="FF0000"/>
                </a:solidFill>
              </a:rPr>
              <a:t>;</a:t>
            </a:r>
          </a:p>
          <a:p>
            <a:pPr marL="0" indent="0">
              <a:buNone/>
            </a:pPr>
            <a:endParaRPr lang="ru-RU" sz="3200" dirty="0"/>
          </a:p>
          <a:p>
            <a:pPr marL="0" indent="0">
              <a:buNone/>
            </a:pPr>
            <a:r>
              <a:rPr lang="ru-RU" sz="3200" b="1" dirty="0"/>
              <a:t>Рекомендуется использовать фигурные скобки всегда, даже когда команда одна.</a:t>
            </a:r>
            <a:endParaRPr lang="ru-RU" sz="3200" dirty="0"/>
          </a:p>
        </p:txBody>
      </p:sp>
    </p:spTree>
    <p:extLst>
      <p:ext uri="{BB962C8B-B14F-4D97-AF65-F5344CB8AC3E}">
        <p14:creationId xmlns:p14="http://schemas.microsoft.com/office/powerpoint/2010/main" val="4159022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476672"/>
            <a:ext cx="8229600" cy="1143000"/>
          </a:xfrm>
        </p:spPr>
        <p:txBody>
          <a:bodyPr/>
          <a:lstStyle/>
          <a:p>
            <a:r>
              <a:rPr lang="ru-RU" b="1" dirty="0"/>
              <a:t>Пример краткой записи</a:t>
            </a:r>
          </a:p>
        </p:txBody>
      </p:sp>
      <p:sp>
        <p:nvSpPr>
          <p:cNvPr id="3" name="Объект 2"/>
          <p:cNvSpPr>
            <a:spLocks noGrp="1"/>
          </p:cNvSpPr>
          <p:nvPr>
            <p:ph idx="1"/>
          </p:nvPr>
        </p:nvSpPr>
        <p:spPr/>
        <p:txBody>
          <a:bodyPr/>
          <a:lstStyle/>
          <a:p>
            <a:pPr marL="514350" indent="-514350">
              <a:buFont typeface="+mj-lt"/>
              <a:buAutoNum type="arabicPeriod"/>
            </a:pPr>
            <a:r>
              <a:rPr lang="en-US" b="1" dirty="0"/>
              <a:t>let</a:t>
            </a:r>
            <a:r>
              <a:rPr lang="ru-RU" b="1" dirty="0"/>
              <a:t> </a:t>
            </a:r>
            <a:r>
              <a:rPr lang="ru-RU" b="1" dirty="0" err="1"/>
              <a:t>year</a:t>
            </a:r>
            <a:r>
              <a:rPr lang="ru-RU" b="1" dirty="0"/>
              <a:t> = </a:t>
            </a:r>
            <a:r>
              <a:rPr lang="ru-RU" b="1" dirty="0" err="1"/>
              <a:t>prompt</a:t>
            </a:r>
            <a:r>
              <a:rPr lang="ru-RU" b="1" dirty="0"/>
              <a:t>('В каком году появилась спецификация </a:t>
            </a:r>
            <a:r>
              <a:rPr lang="en-US" b="1" dirty="0"/>
              <a:t>JS</a:t>
            </a:r>
            <a:r>
              <a:rPr lang="ru-RU" b="1" dirty="0"/>
              <a:t>?');</a:t>
            </a:r>
          </a:p>
          <a:p>
            <a:pPr marL="514350" indent="-514350">
              <a:buFont typeface="+mj-lt"/>
              <a:buAutoNum type="arabicPeriod"/>
            </a:pPr>
            <a:endParaRPr lang="ru-RU" b="1" dirty="0"/>
          </a:p>
          <a:p>
            <a:pPr marL="514350" indent="-514350">
              <a:buFont typeface="+mj-lt"/>
              <a:buAutoNum type="arabicPeriod"/>
            </a:pPr>
            <a:r>
              <a:rPr lang="ru-RU" b="1" dirty="0"/>
              <a:t> </a:t>
            </a:r>
            <a:r>
              <a:rPr lang="ru-RU" b="1" dirty="0" err="1"/>
              <a:t>if</a:t>
            </a:r>
            <a:r>
              <a:rPr lang="ru-RU" b="1" dirty="0"/>
              <a:t> (</a:t>
            </a:r>
            <a:r>
              <a:rPr lang="ru-RU" b="1" dirty="0" err="1"/>
              <a:t>year</a:t>
            </a:r>
            <a:r>
              <a:rPr lang="ru-RU" b="1" dirty="0"/>
              <a:t> != 2011) </a:t>
            </a:r>
            <a:r>
              <a:rPr lang="ru-RU" b="1" dirty="0" err="1"/>
              <a:t>alert</a:t>
            </a:r>
            <a:r>
              <a:rPr lang="ru-RU" b="1" dirty="0"/>
              <a:t>( 'А вот и неправильно!' );</a:t>
            </a:r>
          </a:p>
        </p:txBody>
      </p:sp>
    </p:spTree>
    <p:extLst>
      <p:ext uri="{BB962C8B-B14F-4D97-AF65-F5344CB8AC3E}">
        <p14:creationId xmlns:p14="http://schemas.microsoft.com/office/powerpoint/2010/main" val="3165755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Никогда не выполнится</a:t>
            </a:r>
          </a:p>
        </p:txBody>
      </p:sp>
      <p:sp>
        <p:nvSpPr>
          <p:cNvPr id="3" name="Объект 2"/>
          <p:cNvSpPr>
            <a:spLocks noGrp="1"/>
          </p:cNvSpPr>
          <p:nvPr>
            <p:ph idx="1"/>
          </p:nvPr>
        </p:nvSpPr>
        <p:spPr/>
        <p:txBody>
          <a:bodyPr>
            <a:normAutofit/>
          </a:bodyPr>
          <a:lstStyle/>
          <a:p>
            <a:pPr marL="0" indent="0">
              <a:buNone/>
            </a:pPr>
            <a:r>
              <a:rPr lang="ru-RU" sz="3600" b="1" dirty="0"/>
              <a:t>Например, такое условие никогда не выполнится:</a:t>
            </a:r>
          </a:p>
          <a:p>
            <a:pPr marL="742950" indent="-742950">
              <a:buFont typeface="+mj-lt"/>
              <a:buAutoNum type="arabicPeriod"/>
            </a:pPr>
            <a:r>
              <a:rPr lang="ru-RU" sz="3600" b="1" dirty="0" err="1"/>
              <a:t>if</a:t>
            </a:r>
            <a:r>
              <a:rPr lang="ru-RU" sz="3600" b="1" dirty="0"/>
              <a:t> (0) { // 0 преобразуется к </a:t>
            </a:r>
            <a:r>
              <a:rPr lang="ru-RU" sz="3600" b="1" dirty="0" err="1"/>
              <a:t>false</a:t>
            </a:r>
            <a:r>
              <a:rPr lang="ru-RU" sz="3600" b="1" dirty="0"/>
              <a:t> ... }</a:t>
            </a:r>
          </a:p>
          <a:p>
            <a:pPr marL="742950" indent="-742950">
              <a:buFont typeface="+mj-lt"/>
              <a:buAutoNum type="arabicPeriod"/>
            </a:pPr>
            <a:endParaRPr lang="ru-RU" sz="3600" b="1" dirty="0"/>
          </a:p>
        </p:txBody>
      </p:sp>
    </p:spTree>
    <p:extLst>
      <p:ext uri="{BB962C8B-B14F-4D97-AF65-F5344CB8AC3E}">
        <p14:creationId xmlns:p14="http://schemas.microsoft.com/office/powerpoint/2010/main" val="1046784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Всегда будет выполнятся</a:t>
            </a:r>
          </a:p>
        </p:txBody>
      </p:sp>
      <p:sp>
        <p:nvSpPr>
          <p:cNvPr id="3" name="Объект 2"/>
          <p:cNvSpPr>
            <a:spLocks noGrp="1"/>
          </p:cNvSpPr>
          <p:nvPr>
            <p:ph idx="1"/>
          </p:nvPr>
        </p:nvSpPr>
        <p:spPr/>
        <p:txBody>
          <a:bodyPr>
            <a:normAutofit/>
          </a:bodyPr>
          <a:lstStyle/>
          <a:p>
            <a:pPr marL="742950" indent="-742950">
              <a:buFont typeface="+mj-lt"/>
              <a:buAutoNum type="arabicPeriod"/>
            </a:pPr>
            <a:r>
              <a:rPr lang="ru-RU" sz="3600" b="1" dirty="0" err="1"/>
              <a:t>if</a:t>
            </a:r>
            <a:r>
              <a:rPr lang="ru-RU" sz="3600" b="1" dirty="0"/>
              <a:t> (7)</a:t>
            </a:r>
          </a:p>
          <a:p>
            <a:pPr marL="742950" indent="-742950">
              <a:buFont typeface="+mj-lt"/>
              <a:buAutoNum type="arabicPeriod"/>
            </a:pPr>
            <a:r>
              <a:rPr lang="ru-RU" sz="3600" b="1" dirty="0"/>
              <a:t> { // 1 преобразуется к </a:t>
            </a:r>
            <a:r>
              <a:rPr lang="ru-RU" sz="3600" b="1" dirty="0" err="1"/>
              <a:t>true</a:t>
            </a:r>
            <a:r>
              <a:rPr lang="ru-RU" sz="3600" b="1" dirty="0"/>
              <a:t> ... }</a:t>
            </a:r>
          </a:p>
        </p:txBody>
      </p:sp>
    </p:spTree>
    <p:extLst>
      <p:ext uri="{BB962C8B-B14F-4D97-AF65-F5344CB8AC3E}">
        <p14:creationId xmlns:p14="http://schemas.microsoft.com/office/powerpoint/2010/main" val="140283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171400"/>
            <a:ext cx="8507288" cy="1143000"/>
          </a:xfrm>
        </p:spPr>
        <p:txBody>
          <a:bodyPr>
            <a:normAutofit fontScale="90000"/>
          </a:bodyPr>
          <a:lstStyle/>
          <a:p>
            <a:r>
              <a:rPr lang="ru-RU" b="1" dirty="0"/>
              <a:t>Оператор ?</a:t>
            </a:r>
            <a:r>
              <a:rPr lang="en-US" b="1" dirty="0"/>
              <a:t> </a:t>
            </a:r>
            <a:r>
              <a:rPr lang="ru-RU" b="1" dirty="0"/>
              <a:t>Или однострочный </a:t>
            </a:r>
            <a:r>
              <a:rPr lang="en-US" b="1" dirty="0"/>
              <a:t>if</a:t>
            </a:r>
            <a:endParaRPr lang="ru-RU" b="1" dirty="0"/>
          </a:p>
        </p:txBody>
      </p:sp>
      <p:sp>
        <p:nvSpPr>
          <p:cNvPr id="3" name="Объект 2"/>
          <p:cNvSpPr>
            <a:spLocks noGrp="1"/>
          </p:cNvSpPr>
          <p:nvPr>
            <p:ph idx="1"/>
          </p:nvPr>
        </p:nvSpPr>
        <p:spPr/>
        <p:txBody>
          <a:bodyPr>
            <a:normAutofit/>
          </a:bodyPr>
          <a:lstStyle/>
          <a:p>
            <a:pPr marL="0" indent="0">
              <a:buNone/>
            </a:pPr>
            <a:r>
              <a:rPr lang="ru-RU" sz="4000" b="1" dirty="0">
                <a:solidFill>
                  <a:srgbClr val="FF0000"/>
                </a:solidFill>
              </a:rPr>
              <a:t>условие ? оператор1 : оператор2</a:t>
            </a:r>
          </a:p>
          <a:p>
            <a:pPr marL="0" indent="0">
              <a:buNone/>
            </a:pPr>
            <a:endParaRPr lang="ru-RU" sz="3200" b="1" dirty="0"/>
          </a:p>
          <a:p>
            <a:pPr marL="0" indent="0">
              <a:buNone/>
            </a:pPr>
            <a:r>
              <a:rPr lang="ru-RU" sz="3200" b="1" dirty="0"/>
              <a:t>При выполнении условия выполнится </a:t>
            </a:r>
            <a:r>
              <a:rPr lang="ru-RU" sz="3200" b="1" dirty="0">
                <a:solidFill>
                  <a:srgbClr val="FF0000"/>
                </a:solidFill>
              </a:rPr>
              <a:t>Оператор 1</a:t>
            </a:r>
            <a:r>
              <a:rPr lang="ru-RU" sz="3200" b="1" dirty="0"/>
              <a:t>, Иначе  Выполнится </a:t>
            </a:r>
            <a:r>
              <a:rPr lang="ru-RU" sz="3200" b="1" dirty="0">
                <a:solidFill>
                  <a:srgbClr val="FF0000"/>
                </a:solidFill>
              </a:rPr>
              <a:t>Оператор 2.</a:t>
            </a:r>
          </a:p>
          <a:p>
            <a:pPr marL="0" indent="0">
              <a:buNone/>
            </a:pPr>
            <a:endParaRPr lang="ru-RU" sz="3600" b="1" dirty="0"/>
          </a:p>
        </p:txBody>
      </p:sp>
    </p:spTree>
    <p:extLst>
      <p:ext uri="{BB962C8B-B14F-4D97-AF65-F5344CB8AC3E}">
        <p14:creationId xmlns:p14="http://schemas.microsoft.com/office/powerpoint/2010/main" val="240638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Сравните</a:t>
            </a:r>
          </a:p>
        </p:txBody>
      </p:sp>
      <p:sp>
        <p:nvSpPr>
          <p:cNvPr id="3" name="Объект 2"/>
          <p:cNvSpPr>
            <a:spLocks noGrp="1"/>
          </p:cNvSpPr>
          <p:nvPr>
            <p:ph idx="1"/>
          </p:nvPr>
        </p:nvSpPr>
        <p:spPr/>
        <p:txBody>
          <a:bodyPr>
            <a:normAutofit/>
          </a:bodyPr>
          <a:lstStyle/>
          <a:p>
            <a:pPr marL="514350" indent="-514350">
              <a:buFont typeface="+mj-lt"/>
              <a:buAutoNum type="arabicPeriod"/>
            </a:pPr>
            <a:r>
              <a:rPr lang="en-US" sz="3200" b="1" dirty="0"/>
              <a:t>let access; </a:t>
            </a:r>
            <a:endParaRPr lang="ru-RU" sz="3200" b="1" dirty="0"/>
          </a:p>
          <a:p>
            <a:pPr marL="514350" indent="-514350">
              <a:buFont typeface="+mj-lt"/>
              <a:buAutoNum type="arabicPeriod"/>
            </a:pPr>
            <a:r>
              <a:rPr lang="en-US" sz="3200" b="1" dirty="0"/>
              <a:t>let age = prompt('</a:t>
            </a:r>
            <a:r>
              <a:rPr lang="ru-RU" sz="3200" b="1" dirty="0"/>
              <a:t>Сколько вам лет?', ''); </a:t>
            </a:r>
          </a:p>
          <a:p>
            <a:pPr marL="514350" indent="-514350">
              <a:buFont typeface="+mj-lt"/>
              <a:buAutoNum type="arabicPeriod"/>
            </a:pPr>
            <a:r>
              <a:rPr lang="en-US" sz="3200" b="1" dirty="0"/>
              <a:t>if (age &gt; 14) { access = true; } </a:t>
            </a:r>
            <a:endParaRPr lang="ru-RU" sz="3200" b="1" dirty="0"/>
          </a:p>
          <a:p>
            <a:pPr marL="514350" indent="-514350">
              <a:buFont typeface="+mj-lt"/>
              <a:buAutoNum type="arabicPeriod"/>
            </a:pPr>
            <a:r>
              <a:rPr lang="en-US" sz="3200" b="1" dirty="0"/>
              <a:t>else { access = false; } </a:t>
            </a:r>
            <a:endParaRPr lang="ru-RU" sz="3200" b="1" dirty="0"/>
          </a:p>
          <a:p>
            <a:pPr marL="514350" indent="-514350">
              <a:buFont typeface="+mj-lt"/>
              <a:buAutoNum type="arabicPeriod"/>
            </a:pPr>
            <a:r>
              <a:rPr lang="en-US" sz="3200" b="1" dirty="0"/>
              <a:t>alert(access);</a:t>
            </a:r>
            <a:endParaRPr lang="ru-RU" sz="3200" b="1" dirty="0"/>
          </a:p>
        </p:txBody>
      </p:sp>
    </p:spTree>
    <p:extLst>
      <p:ext uri="{BB962C8B-B14F-4D97-AF65-F5344CB8AC3E}">
        <p14:creationId xmlns:p14="http://schemas.microsoft.com/office/powerpoint/2010/main" val="1941325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a:t>
            </a:r>
          </a:p>
        </p:txBody>
      </p:sp>
      <p:sp>
        <p:nvSpPr>
          <p:cNvPr id="3" name="Объект 2"/>
          <p:cNvSpPr>
            <a:spLocks noGrp="1"/>
          </p:cNvSpPr>
          <p:nvPr>
            <p:ph idx="1"/>
          </p:nvPr>
        </p:nvSpPr>
        <p:spPr/>
        <p:txBody>
          <a:bodyPr>
            <a:normAutofit/>
          </a:bodyPr>
          <a:lstStyle/>
          <a:p>
            <a:pPr marL="514350" indent="-514350">
              <a:buFont typeface="+mj-lt"/>
              <a:buAutoNum type="arabicPeriod"/>
            </a:pPr>
            <a:r>
              <a:rPr lang="en-US" sz="3200" b="1" dirty="0"/>
              <a:t>access = (age &gt; 14) ? true : false;</a:t>
            </a:r>
            <a:endParaRPr lang="ru-RU" sz="3200" b="1" dirty="0"/>
          </a:p>
        </p:txBody>
      </p:sp>
    </p:spTree>
    <p:extLst>
      <p:ext uri="{BB962C8B-B14F-4D97-AF65-F5344CB8AC3E}">
        <p14:creationId xmlns:p14="http://schemas.microsoft.com/office/powerpoint/2010/main" val="300856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43408"/>
            <a:ext cx="8229600" cy="1143000"/>
          </a:xfrm>
        </p:spPr>
        <p:txBody>
          <a:bodyPr/>
          <a:lstStyle/>
          <a:p>
            <a:r>
              <a:rPr lang="ru-RU" dirty="0"/>
              <a:t>Практическая работа</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7569" y="908721"/>
            <a:ext cx="7704855" cy="541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936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57D547-D328-46F4-A145-23CEB93903E8}"/>
              </a:ext>
            </a:extLst>
          </p:cNvPr>
          <p:cNvSpPr>
            <a:spLocks noGrp="1"/>
          </p:cNvSpPr>
          <p:nvPr>
            <p:ph type="title"/>
          </p:nvPr>
        </p:nvSpPr>
        <p:spPr/>
        <p:txBody>
          <a:bodyPr/>
          <a:lstStyle/>
          <a:p>
            <a:r>
              <a:rPr lang="ru-RU" dirty="0"/>
              <a:t>Конструкция "</a:t>
            </a:r>
            <a:r>
              <a:rPr lang="en-US" dirty="0"/>
              <a:t>switch"</a:t>
            </a:r>
            <a:endParaRPr lang="ru-RU" dirty="0"/>
          </a:p>
        </p:txBody>
      </p:sp>
      <p:sp>
        <p:nvSpPr>
          <p:cNvPr id="3" name="Объект 2">
            <a:extLst>
              <a:ext uri="{FF2B5EF4-FFF2-40B4-BE49-F238E27FC236}">
                <a16:creationId xmlns:a16="http://schemas.microsoft.com/office/drawing/2014/main" id="{ABFB6A5F-4840-490A-8F33-B7BBB565E181}"/>
              </a:ext>
            </a:extLst>
          </p:cNvPr>
          <p:cNvSpPr>
            <a:spLocks noGrp="1"/>
          </p:cNvSpPr>
          <p:nvPr>
            <p:ph idx="1"/>
          </p:nvPr>
        </p:nvSpPr>
        <p:spPr/>
        <p:txBody>
          <a:bodyPr>
            <a:normAutofit fontScale="77500" lnSpcReduction="20000"/>
          </a:bodyPr>
          <a:lstStyle/>
          <a:p>
            <a:pPr marL="0" indent="0">
              <a:buNone/>
            </a:pPr>
            <a:r>
              <a:rPr lang="en-US" dirty="0"/>
              <a:t>let a = 2 + 2; </a:t>
            </a:r>
          </a:p>
          <a:p>
            <a:pPr marL="0" indent="0">
              <a:buNone/>
            </a:pPr>
            <a:r>
              <a:rPr lang="en-US" dirty="0"/>
              <a:t> switch (a) {   </a:t>
            </a:r>
          </a:p>
          <a:p>
            <a:pPr marL="0" indent="0">
              <a:buNone/>
            </a:pPr>
            <a:r>
              <a:rPr lang="en-US" dirty="0"/>
              <a:t>case 3:     </a:t>
            </a:r>
          </a:p>
          <a:p>
            <a:pPr marL="365760" lvl="1" indent="0">
              <a:buNone/>
            </a:pPr>
            <a:r>
              <a:rPr lang="en-US" dirty="0"/>
              <a:t>alert( '</a:t>
            </a:r>
            <a:r>
              <a:rPr lang="ru-RU" dirty="0"/>
              <a:t>Маловато' );    </a:t>
            </a:r>
            <a:endParaRPr lang="en-US" dirty="0"/>
          </a:p>
          <a:p>
            <a:pPr marL="365760" lvl="1" indent="0">
              <a:buNone/>
            </a:pPr>
            <a:r>
              <a:rPr lang="ru-RU" dirty="0"/>
              <a:t> </a:t>
            </a:r>
            <a:r>
              <a:rPr lang="en-US" dirty="0"/>
              <a:t>break;   </a:t>
            </a:r>
          </a:p>
          <a:p>
            <a:pPr marL="0" indent="0">
              <a:buNone/>
            </a:pPr>
            <a:r>
              <a:rPr lang="en-US" dirty="0"/>
              <a:t>case 4:     </a:t>
            </a:r>
          </a:p>
          <a:p>
            <a:pPr marL="365760" lvl="1" indent="0">
              <a:buNone/>
            </a:pPr>
            <a:r>
              <a:rPr lang="en-US" dirty="0"/>
              <a:t>alert( '</a:t>
            </a:r>
            <a:r>
              <a:rPr lang="ru-RU" dirty="0"/>
              <a:t>В точку!' );     </a:t>
            </a:r>
            <a:endParaRPr lang="en-US" dirty="0"/>
          </a:p>
          <a:p>
            <a:pPr marL="365760" lvl="1" indent="0">
              <a:buNone/>
            </a:pPr>
            <a:r>
              <a:rPr lang="en-US" dirty="0"/>
              <a:t>break;   </a:t>
            </a:r>
          </a:p>
          <a:p>
            <a:pPr marL="0" indent="0">
              <a:buNone/>
            </a:pPr>
            <a:r>
              <a:rPr lang="en-US" dirty="0"/>
              <a:t>case 5:     </a:t>
            </a:r>
          </a:p>
          <a:p>
            <a:pPr marL="365760" lvl="1" indent="0">
              <a:buNone/>
            </a:pPr>
            <a:r>
              <a:rPr lang="en-US" dirty="0"/>
              <a:t>alert( '</a:t>
            </a:r>
            <a:r>
              <a:rPr lang="ru-RU" dirty="0"/>
              <a:t>Перебор' );    </a:t>
            </a:r>
            <a:endParaRPr lang="en-US" dirty="0"/>
          </a:p>
          <a:p>
            <a:pPr marL="365760" lvl="1" indent="0">
              <a:buNone/>
            </a:pPr>
            <a:r>
              <a:rPr lang="ru-RU" dirty="0"/>
              <a:t> </a:t>
            </a:r>
            <a:r>
              <a:rPr lang="en-US" dirty="0"/>
              <a:t>break;   </a:t>
            </a:r>
          </a:p>
          <a:p>
            <a:pPr marL="0" indent="0">
              <a:buNone/>
            </a:pPr>
            <a:r>
              <a:rPr lang="en-US" dirty="0"/>
              <a:t>default:     </a:t>
            </a:r>
          </a:p>
          <a:p>
            <a:pPr marL="365760" lvl="1" indent="0">
              <a:buNone/>
            </a:pPr>
            <a:r>
              <a:rPr lang="en-US" dirty="0"/>
              <a:t>alert( "</a:t>
            </a:r>
            <a:r>
              <a:rPr lang="ru-RU" dirty="0"/>
              <a:t>Нет таких значений" ); </a:t>
            </a:r>
            <a:endParaRPr lang="en-US" dirty="0"/>
          </a:p>
          <a:p>
            <a:pPr marL="0" indent="0">
              <a:buNone/>
            </a:pPr>
            <a:r>
              <a:rPr lang="ru-RU" dirty="0"/>
              <a:t>}</a:t>
            </a:r>
          </a:p>
        </p:txBody>
      </p:sp>
    </p:spTree>
    <p:extLst>
      <p:ext uri="{BB962C8B-B14F-4D97-AF65-F5344CB8AC3E}">
        <p14:creationId xmlns:p14="http://schemas.microsoft.com/office/powerpoint/2010/main" val="123279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Примеры сайтов с </a:t>
            </a:r>
            <a:r>
              <a:rPr lang="en-US" b="1" dirty="0"/>
              <a:t>JS</a:t>
            </a:r>
            <a:endParaRPr lang="ru-RU" b="1" dirty="0"/>
          </a:p>
        </p:txBody>
      </p:sp>
      <p:sp>
        <p:nvSpPr>
          <p:cNvPr id="3" name="Объект 2"/>
          <p:cNvSpPr>
            <a:spLocks noGrp="1"/>
          </p:cNvSpPr>
          <p:nvPr>
            <p:ph idx="1"/>
          </p:nvPr>
        </p:nvSpPr>
        <p:spPr/>
        <p:txBody>
          <a:bodyPr>
            <a:normAutofit/>
          </a:bodyPr>
          <a:lstStyle/>
          <a:p>
            <a:r>
              <a:rPr lang="en-US" b="1" dirty="0" err="1">
                <a:hlinkClick r:id="rId2"/>
              </a:rPr>
              <a:t>MapsTD</a:t>
            </a:r>
            <a:endParaRPr lang="en-US" b="1" dirty="0"/>
          </a:p>
          <a:p>
            <a:endParaRPr lang="ru-RU" b="1" dirty="0">
              <a:hlinkClick r:id="rId3"/>
            </a:endParaRPr>
          </a:p>
          <a:p>
            <a:r>
              <a:rPr lang="en-US" b="1" dirty="0">
                <a:hlinkClick r:id="rId3"/>
              </a:rPr>
              <a:t>http://www.jeanhelfenstein.com/</a:t>
            </a:r>
            <a:endParaRPr lang="ru-RU" b="1" dirty="0"/>
          </a:p>
          <a:p>
            <a:endParaRPr lang="ru-RU" b="1" dirty="0">
              <a:hlinkClick r:id="rId4"/>
            </a:endParaRPr>
          </a:p>
          <a:p>
            <a:r>
              <a:rPr lang="en-US" b="1" dirty="0">
                <a:hlinkClick r:id="rId4"/>
              </a:rPr>
              <a:t>http://www.narrowdesign.com/</a:t>
            </a:r>
            <a:endParaRPr lang="ru-RU" b="1" dirty="0"/>
          </a:p>
          <a:p>
            <a:endParaRPr lang="en-US" b="1" dirty="0"/>
          </a:p>
          <a:p>
            <a:endParaRPr lang="en-US" b="1" dirty="0"/>
          </a:p>
          <a:p>
            <a:r>
              <a:rPr lang="ru-RU" b="1" dirty="0"/>
              <a:t>Примеры сайтов:</a:t>
            </a:r>
          </a:p>
          <a:p>
            <a:pPr marL="0" indent="0">
              <a:buNone/>
            </a:pPr>
            <a:r>
              <a:rPr lang="en-US" b="1" dirty="0">
                <a:hlinkClick r:id="rId5"/>
              </a:rPr>
              <a:t>https://vc.ru/flood/5575-js-examples</a:t>
            </a:r>
            <a:endParaRPr lang="ru-RU" b="1" dirty="0"/>
          </a:p>
          <a:p>
            <a:endParaRPr lang="ru-RU" b="1" dirty="0"/>
          </a:p>
        </p:txBody>
      </p:sp>
    </p:spTree>
    <p:extLst>
      <p:ext uri="{BB962C8B-B14F-4D97-AF65-F5344CB8AC3E}">
        <p14:creationId xmlns:p14="http://schemas.microsoft.com/office/powerpoint/2010/main" val="3372251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3512" y="116632"/>
            <a:ext cx="8507288" cy="1143000"/>
          </a:xfrm>
        </p:spPr>
        <p:txBody>
          <a:bodyPr>
            <a:noAutofit/>
          </a:bodyPr>
          <a:lstStyle/>
          <a:p>
            <a:r>
              <a:rPr lang="ru-RU" sz="4000" b="1" dirty="0"/>
              <a:t>Практическая работа</a:t>
            </a:r>
            <a:br>
              <a:rPr lang="ru-RU" sz="4000" b="1" dirty="0"/>
            </a:br>
            <a:r>
              <a:rPr lang="ru-RU" sz="4000" b="1" dirty="0"/>
              <a:t>«Терминал железнодорожной кассы»</a:t>
            </a:r>
          </a:p>
        </p:txBody>
      </p:sp>
      <p:sp>
        <p:nvSpPr>
          <p:cNvPr id="3" name="Объект 2"/>
          <p:cNvSpPr>
            <a:spLocks noGrp="1"/>
          </p:cNvSpPr>
          <p:nvPr>
            <p:ph idx="1"/>
          </p:nvPr>
        </p:nvSpPr>
        <p:spPr>
          <a:xfrm>
            <a:off x="1981200" y="1268760"/>
            <a:ext cx="8229600" cy="5400600"/>
          </a:xfrm>
        </p:spPr>
        <p:txBody>
          <a:bodyPr/>
          <a:lstStyle/>
          <a:p>
            <a:pPr marL="0" indent="0">
              <a:buNone/>
            </a:pPr>
            <a:r>
              <a:rPr lang="ru-RU" b="1" dirty="0">
                <a:solidFill>
                  <a:srgbClr val="FF0000"/>
                </a:solidFill>
              </a:rPr>
              <a:t>Задание:</a:t>
            </a:r>
          </a:p>
          <a:p>
            <a:pPr marL="0" indent="0">
              <a:buNone/>
            </a:pPr>
            <a:r>
              <a:rPr lang="ru-RU" b="1" dirty="0"/>
              <a:t>Дана переменная – номер станции,</a:t>
            </a:r>
          </a:p>
          <a:p>
            <a:pPr marL="0" indent="0" algn="just">
              <a:buNone/>
            </a:pPr>
            <a:r>
              <a:rPr lang="ru-RU" b="1" dirty="0"/>
              <a:t>Нужно написать программу, которая в зависимости от  номера станции будет выводить</a:t>
            </a:r>
          </a:p>
          <a:p>
            <a:pPr marL="0" indent="0" algn="just">
              <a:buNone/>
            </a:pPr>
            <a:r>
              <a:rPr lang="ru-RU" b="1" dirty="0"/>
              <a:t>Следующую информацию на экран:</a:t>
            </a:r>
          </a:p>
          <a:p>
            <a:pPr marL="0" indent="0" algn="just">
              <a:buNone/>
            </a:pPr>
            <a:r>
              <a:rPr lang="ru-RU" b="1" dirty="0"/>
              <a:t>Станция: </a:t>
            </a:r>
            <a:r>
              <a:rPr lang="ru-RU" b="1" dirty="0">
                <a:solidFill>
                  <a:srgbClr val="FF0000"/>
                </a:solidFill>
              </a:rPr>
              <a:t>Бердск</a:t>
            </a:r>
          </a:p>
          <a:p>
            <a:pPr marL="0" indent="0" algn="just">
              <a:buNone/>
            </a:pPr>
            <a:r>
              <a:rPr lang="ru-RU" b="1" dirty="0"/>
              <a:t>Стоимость проезда: </a:t>
            </a:r>
            <a:r>
              <a:rPr lang="ru-RU" b="1" dirty="0">
                <a:solidFill>
                  <a:srgbClr val="FF0000"/>
                </a:solidFill>
              </a:rPr>
              <a:t>40 р.</a:t>
            </a:r>
          </a:p>
          <a:p>
            <a:pPr marL="0" indent="0" algn="just">
              <a:buNone/>
            </a:pPr>
            <a:endParaRPr lang="ru-RU" b="1" dirty="0">
              <a:solidFill>
                <a:srgbClr val="FF0000"/>
              </a:solidFill>
            </a:endParaRPr>
          </a:p>
        </p:txBody>
      </p:sp>
    </p:spTree>
    <p:extLst>
      <p:ext uri="{BB962C8B-B14F-4D97-AF65-F5344CB8AC3E}">
        <p14:creationId xmlns:p14="http://schemas.microsoft.com/office/powerpoint/2010/main" val="3863592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1544" y="332656"/>
            <a:ext cx="8229600" cy="708688"/>
          </a:xfrm>
        </p:spPr>
        <p:txBody>
          <a:bodyPr>
            <a:normAutofit fontScale="90000"/>
          </a:bodyPr>
          <a:lstStyle/>
          <a:p>
            <a:r>
              <a:rPr lang="ru-RU" b="1" dirty="0"/>
              <a:t>Станция: </a:t>
            </a:r>
            <a:r>
              <a:rPr lang="ru-RU" b="1" dirty="0">
                <a:solidFill>
                  <a:srgbClr val="FF0000"/>
                </a:solidFill>
              </a:rPr>
              <a:t>Бердск</a:t>
            </a:r>
            <a:endParaRPr lang="ru-RU"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1544" y="2204865"/>
            <a:ext cx="3888432" cy="4226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1847528" y="1052737"/>
            <a:ext cx="5886400" cy="954107"/>
          </a:xfrm>
          <a:prstGeom prst="rect">
            <a:avLst/>
          </a:prstGeom>
        </p:spPr>
        <p:txBody>
          <a:bodyPr wrap="square">
            <a:spAutoFit/>
          </a:bodyPr>
          <a:lstStyle/>
          <a:p>
            <a:pPr algn="just"/>
            <a:r>
              <a:rPr lang="ru-RU" sz="2800" b="1" dirty="0"/>
              <a:t>Стоимость проезда: </a:t>
            </a:r>
            <a:r>
              <a:rPr lang="ru-RU" sz="2800" b="1" dirty="0">
                <a:solidFill>
                  <a:srgbClr val="FF0000"/>
                </a:solidFill>
              </a:rPr>
              <a:t>40 р.</a:t>
            </a:r>
          </a:p>
          <a:p>
            <a:pPr algn="just"/>
            <a:r>
              <a:rPr lang="ru-RU" sz="2800" b="1" dirty="0"/>
              <a:t>Время пути: </a:t>
            </a:r>
            <a:r>
              <a:rPr lang="ru-RU" sz="2800" b="1" dirty="0">
                <a:solidFill>
                  <a:srgbClr val="FF0000"/>
                </a:solidFill>
              </a:rPr>
              <a:t>30 мин.</a:t>
            </a:r>
          </a:p>
        </p:txBody>
      </p:sp>
    </p:spTree>
    <p:extLst>
      <p:ext uri="{BB962C8B-B14F-4D97-AF65-F5344CB8AC3E}">
        <p14:creationId xmlns:p14="http://schemas.microsoft.com/office/powerpoint/2010/main" val="3093692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F0550-C2B1-4F67-A561-FA8C54A8C1D6}"/>
              </a:ext>
            </a:extLst>
          </p:cNvPr>
          <p:cNvSpPr>
            <a:spLocks noGrp="1"/>
          </p:cNvSpPr>
          <p:nvPr>
            <p:ph type="title"/>
          </p:nvPr>
        </p:nvSpPr>
        <p:spPr>
          <a:xfrm>
            <a:off x="1981200" y="260648"/>
            <a:ext cx="8229600" cy="1143000"/>
          </a:xfrm>
        </p:spPr>
        <p:txBody>
          <a:bodyPr/>
          <a:lstStyle/>
          <a:p>
            <a:r>
              <a:rPr lang="ru-RU" dirty="0"/>
              <a:t>Циклы</a:t>
            </a:r>
          </a:p>
        </p:txBody>
      </p:sp>
      <p:sp>
        <p:nvSpPr>
          <p:cNvPr id="3" name="Объект 2">
            <a:extLst>
              <a:ext uri="{FF2B5EF4-FFF2-40B4-BE49-F238E27FC236}">
                <a16:creationId xmlns:a16="http://schemas.microsoft.com/office/drawing/2014/main" id="{EA7F0B84-919D-4DDA-A6E6-3FB52BA1F1BA}"/>
              </a:ext>
            </a:extLst>
          </p:cNvPr>
          <p:cNvSpPr>
            <a:spLocks noGrp="1"/>
          </p:cNvSpPr>
          <p:nvPr>
            <p:ph idx="1"/>
          </p:nvPr>
        </p:nvSpPr>
        <p:spPr>
          <a:xfrm>
            <a:off x="1981200" y="1403648"/>
            <a:ext cx="8229600" cy="4920952"/>
          </a:xfrm>
        </p:spPr>
        <p:txBody>
          <a:bodyPr>
            <a:normAutofit fontScale="92500" lnSpcReduction="10000"/>
          </a:bodyPr>
          <a:lstStyle/>
          <a:p>
            <a:r>
              <a:rPr lang="ru-RU" dirty="0"/>
              <a:t>Цикл «</a:t>
            </a:r>
            <a:r>
              <a:rPr lang="en-US" dirty="0"/>
              <a:t>while»</a:t>
            </a:r>
            <a:endParaRPr lang="ru-RU" dirty="0"/>
          </a:p>
          <a:p>
            <a:r>
              <a:rPr lang="en-US" dirty="0"/>
              <a:t>let </a:t>
            </a:r>
            <a:r>
              <a:rPr lang="en-US" dirty="0" err="1"/>
              <a:t>i</a:t>
            </a:r>
            <a:r>
              <a:rPr lang="en-US" dirty="0"/>
              <a:t> = 0; while (</a:t>
            </a:r>
            <a:r>
              <a:rPr lang="en-US" dirty="0" err="1"/>
              <a:t>i</a:t>
            </a:r>
            <a:r>
              <a:rPr lang="en-US" dirty="0"/>
              <a:t> &lt; 3) { // </a:t>
            </a:r>
            <a:r>
              <a:rPr lang="ru-RU" dirty="0"/>
              <a:t>выводит 0, затем 1, затем 2   </a:t>
            </a:r>
          </a:p>
          <a:p>
            <a:r>
              <a:rPr lang="en-US" dirty="0"/>
              <a:t>alert( </a:t>
            </a:r>
            <a:r>
              <a:rPr lang="en-US" dirty="0" err="1"/>
              <a:t>i</a:t>
            </a:r>
            <a:r>
              <a:rPr lang="en-US" dirty="0"/>
              <a:t> );  </a:t>
            </a:r>
            <a:endParaRPr lang="ru-RU" dirty="0"/>
          </a:p>
          <a:p>
            <a:r>
              <a:rPr lang="en-US" dirty="0"/>
              <a:t> </a:t>
            </a:r>
            <a:r>
              <a:rPr lang="en-US" dirty="0" err="1"/>
              <a:t>i</a:t>
            </a:r>
            <a:r>
              <a:rPr lang="en-US" dirty="0"/>
              <a:t>++; </a:t>
            </a:r>
            <a:endParaRPr lang="ru-RU" dirty="0"/>
          </a:p>
          <a:p>
            <a:r>
              <a:rPr lang="en-US" dirty="0"/>
              <a:t>}</a:t>
            </a:r>
            <a:endParaRPr lang="ru-RU" dirty="0"/>
          </a:p>
          <a:p>
            <a:endParaRPr lang="ru-RU" dirty="0"/>
          </a:p>
          <a:p>
            <a:r>
              <a:rPr lang="ru-RU" dirty="0" err="1"/>
              <a:t>let</a:t>
            </a:r>
            <a:r>
              <a:rPr lang="ru-RU" dirty="0"/>
              <a:t> i = 3; </a:t>
            </a:r>
          </a:p>
          <a:p>
            <a:r>
              <a:rPr lang="ru-RU" dirty="0" err="1"/>
              <a:t>while</a:t>
            </a:r>
            <a:r>
              <a:rPr lang="ru-RU" dirty="0"/>
              <a:t> (i) { // когда i будет равно 0, условие станет ложным, и цикл остановится   </a:t>
            </a:r>
          </a:p>
          <a:p>
            <a:r>
              <a:rPr lang="ru-RU" dirty="0" err="1"/>
              <a:t>alert</a:t>
            </a:r>
            <a:r>
              <a:rPr lang="ru-RU" dirty="0"/>
              <a:t>( i );   </a:t>
            </a:r>
          </a:p>
          <a:p>
            <a:r>
              <a:rPr lang="ru-RU" dirty="0"/>
              <a:t>i--; </a:t>
            </a:r>
          </a:p>
          <a:p>
            <a:r>
              <a:rPr lang="ru-RU" dirty="0"/>
              <a:t>}</a:t>
            </a:r>
          </a:p>
        </p:txBody>
      </p:sp>
    </p:spTree>
    <p:extLst>
      <p:ext uri="{BB962C8B-B14F-4D97-AF65-F5344CB8AC3E}">
        <p14:creationId xmlns:p14="http://schemas.microsoft.com/office/powerpoint/2010/main" val="2300483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B3E576-1637-4D3B-859C-579A55A484E4}"/>
              </a:ext>
            </a:extLst>
          </p:cNvPr>
          <p:cNvSpPr>
            <a:spLocks noGrp="1"/>
          </p:cNvSpPr>
          <p:nvPr>
            <p:ph type="title"/>
          </p:nvPr>
        </p:nvSpPr>
        <p:spPr/>
        <p:txBody>
          <a:bodyPr/>
          <a:lstStyle/>
          <a:p>
            <a:r>
              <a:rPr lang="ru-RU" dirty="0"/>
              <a:t>Цикл «</a:t>
            </a:r>
            <a:r>
              <a:rPr lang="en-US" dirty="0"/>
              <a:t>for»</a:t>
            </a:r>
            <a:endParaRPr lang="ru-RU" dirty="0"/>
          </a:p>
        </p:txBody>
      </p:sp>
      <p:sp>
        <p:nvSpPr>
          <p:cNvPr id="3" name="Объект 2">
            <a:extLst>
              <a:ext uri="{FF2B5EF4-FFF2-40B4-BE49-F238E27FC236}">
                <a16:creationId xmlns:a16="http://schemas.microsoft.com/office/drawing/2014/main" id="{55170668-BA36-4649-8562-09490BF09E96}"/>
              </a:ext>
            </a:extLst>
          </p:cNvPr>
          <p:cNvSpPr>
            <a:spLocks noGrp="1"/>
          </p:cNvSpPr>
          <p:nvPr>
            <p:ph idx="1"/>
          </p:nvPr>
        </p:nvSpPr>
        <p:spPr/>
        <p:txBody>
          <a:bodyPr/>
          <a:lstStyle/>
          <a:p>
            <a:r>
              <a:rPr lang="en-US" dirty="0"/>
              <a:t>for (let </a:t>
            </a:r>
            <a:r>
              <a:rPr lang="en-US" dirty="0" err="1"/>
              <a:t>i</a:t>
            </a:r>
            <a:r>
              <a:rPr lang="en-US" dirty="0"/>
              <a:t> = 0; </a:t>
            </a:r>
            <a:r>
              <a:rPr lang="en-US" dirty="0" err="1"/>
              <a:t>i</a:t>
            </a:r>
            <a:r>
              <a:rPr lang="en-US" dirty="0"/>
              <a:t> &lt; 3; </a:t>
            </a:r>
            <a:r>
              <a:rPr lang="en-US" dirty="0" err="1"/>
              <a:t>i</a:t>
            </a:r>
            <a:r>
              <a:rPr lang="en-US" dirty="0"/>
              <a:t>++) { // </a:t>
            </a:r>
            <a:r>
              <a:rPr lang="ru-RU" dirty="0"/>
              <a:t>выведет 0, затем 1, затем 2   </a:t>
            </a:r>
            <a:r>
              <a:rPr lang="en-US" dirty="0"/>
              <a:t>alert(</a:t>
            </a:r>
            <a:r>
              <a:rPr lang="en-US" dirty="0" err="1"/>
              <a:t>i</a:t>
            </a:r>
            <a:r>
              <a:rPr lang="en-US" dirty="0"/>
              <a:t>); </a:t>
            </a:r>
            <a:endParaRPr lang="ru-RU" dirty="0"/>
          </a:p>
          <a:p>
            <a:r>
              <a:rPr lang="en-US" dirty="0"/>
              <a:t>}</a:t>
            </a:r>
            <a:endParaRPr lang="ru-RU" dirty="0"/>
          </a:p>
        </p:txBody>
      </p:sp>
    </p:spTree>
    <p:extLst>
      <p:ext uri="{BB962C8B-B14F-4D97-AF65-F5344CB8AC3E}">
        <p14:creationId xmlns:p14="http://schemas.microsoft.com/office/powerpoint/2010/main" val="438494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12D4A1-4419-469F-96CF-041E54D3375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BF3E76A-F9BA-49A4-94C8-8381A0966C3B}"/>
              </a:ext>
            </a:extLst>
          </p:cNvPr>
          <p:cNvSpPr>
            <a:spLocks noGrp="1"/>
          </p:cNvSpPr>
          <p:nvPr>
            <p:ph idx="1"/>
          </p:nvPr>
        </p:nvSpPr>
        <p:spPr/>
        <p:txBody>
          <a:bodyPr/>
          <a:lstStyle/>
          <a:p>
            <a:r>
              <a:rPr lang="ru-RU" dirty="0"/>
              <a:t>Любая часть </a:t>
            </a:r>
            <a:r>
              <a:rPr lang="ru-RU" dirty="0" err="1"/>
              <a:t>for</a:t>
            </a:r>
            <a:r>
              <a:rPr lang="ru-RU" dirty="0"/>
              <a:t> может быть пропущена.  </a:t>
            </a:r>
          </a:p>
          <a:p>
            <a:r>
              <a:rPr lang="ru-RU" dirty="0"/>
              <a:t>Для примера, мы можем пропустить начало если нам ничего не нужно делать перед стартом цикла.  Вот так:</a:t>
            </a:r>
          </a:p>
          <a:p>
            <a:r>
              <a:rPr lang="ru-RU" dirty="0" err="1"/>
              <a:t>let</a:t>
            </a:r>
            <a:r>
              <a:rPr lang="ru-RU" dirty="0"/>
              <a:t> i = 0; // мы уже имеем объявленную i с присвоенным значением  </a:t>
            </a:r>
          </a:p>
          <a:p>
            <a:r>
              <a:rPr lang="ru-RU" dirty="0" err="1"/>
              <a:t>for</a:t>
            </a:r>
            <a:r>
              <a:rPr lang="ru-RU" dirty="0"/>
              <a:t> (; i &lt; 3; i++) { // нет необходимости в "начале"   </a:t>
            </a:r>
            <a:r>
              <a:rPr lang="ru-RU" dirty="0" err="1"/>
              <a:t>alert</a:t>
            </a:r>
            <a:r>
              <a:rPr lang="ru-RU" dirty="0"/>
              <a:t>( i ); // 0, 1, 2</a:t>
            </a:r>
          </a:p>
          <a:p>
            <a:pPr marL="0" indent="0">
              <a:buNone/>
            </a:pPr>
            <a:r>
              <a:rPr lang="en-US" dirty="0"/>
              <a:t>}</a:t>
            </a:r>
            <a:endParaRPr lang="ru-RU" dirty="0"/>
          </a:p>
        </p:txBody>
      </p:sp>
    </p:spTree>
    <p:extLst>
      <p:ext uri="{BB962C8B-B14F-4D97-AF65-F5344CB8AC3E}">
        <p14:creationId xmlns:p14="http://schemas.microsoft.com/office/powerpoint/2010/main" val="693608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960A19-0431-4FFD-A055-8C4166186608}"/>
              </a:ext>
            </a:extLst>
          </p:cNvPr>
          <p:cNvSpPr>
            <a:spLocks noGrp="1"/>
          </p:cNvSpPr>
          <p:nvPr>
            <p:ph type="title"/>
          </p:nvPr>
        </p:nvSpPr>
        <p:spPr/>
        <p:txBody>
          <a:bodyPr/>
          <a:lstStyle/>
          <a:p>
            <a:r>
              <a:rPr lang="ru-RU" dirty="0"/>
              <a:t>Практическая</a:t>
            </a:r>
          </a:p>
        </p:txBody>
      </p:sp>
      <p:sp>
        <p:nvSpPr>
          <p:cNvPr id="3" name="Объект 2">
            <a:extLst>
              <a:ext uri="{FF2B5EF4-FFF2-40B4-BE49-F238E27FC236}">
                <a16:creationId xmlns:a16="http://schemas.microsoft.com/office/drawing/2014/main" id="{B915BCF8-7315-4339-9357-553C620F0F72}"/>
              </a:ext>
            </a:extLst>
          </p:cNvPr>
          <p:cNvSpPr>
            <a:spLocks noGrp="1"/>
          </p:cNvSpPr>
          <p:nvPr>
            <p:ph idx="1"/>
          </p:nvPr>
        </p:nvSpPr>
        <p:spPr/>
        <p:txBody>
          <a:bodyPr/>
          <a:lstStyle/>
          <a:p>
            <a:pPr marL="0" indent="0">
              <a:buNone/>
            </a:pPr>
            <a:r>
              <a:rPr lang="ru-RU" dirty="0"/>
              <a:t>1. При помощи цикла </a:t>
            </a:r>
            <a:r>
              <a:rPr lang="ru-RU" dirty="0" err="1"/>
              <a:t>for</a:t>
            </a:r>
            <a:r>
              <a:rPr lang="ru-RU" dirty="0"/>
              <a:t> выведите чётные числа от 2 до 10.</a:t>
            </a:r>
          </a:p>
          <a:p>
            <a:endParaRPr lang="ru-RU" dirty="0"/>
          </a:p>
          <a:p>
            <a:pPr marL="0" indent="0">
              <a:buNone/>
            </a:pPr>
            <a:r>
              <a:rPr lang="ru-RU" dirty="0"/>
              <a:t>2.Перепишите код, заменив цикл </a:t>
            </a:r>
            <a:r>
              <a:rPr lang="ru-RU" dirty="0" err="1"/>
              <a:t>for</a:t>
            </a:r>
            <a:r>
              <a:rPr lang="ru-RU" dirty="0"/>
              <a:t> на </a:t>
            </a:r>
            <a:r>
              <a:rPr lang="ru-RU" dirty="0" err="1"/>
              <a:t>while</a:t>
            </a:r>
            <a:r>
              <a:rPr lang="ru-RU" dirty="0"/>
              <a:t>, без изменения поведения цикла.</a:t>
            </a:r>
          </a:p>
          <a:p>
            <a:pPr marL="0" indent="0">
              <a:buNone/>
            </a:pPr>
            <a:r>
              <a:rPr lang="en-US" dirty="0"/>
              <a:t>for (let </a:t>
            </a:r>
            <a:r>
              <a:rPr lang="en-US" dirty="0" err="1"/>
              <a:t>i</a:t>
            </a:r>
            <a:r>
              <a:rPr lang="en-US" dirty="0"/>
              <a:t> = 0; </a:t>
            </a:r>
            <a:r>
              <a:rPr lang="en-US" dirty="0" err="1"/>
              <a:t>i</a:t>
            </a:r>
            <a:r>
              <a:rPr lang="en-US" dirty="0"/>
              <a:t> &lt; 3; </a:t>
            </a:r>
            <a:r>
              <a:rPr lang="en-US" dirty="0" err="1"/>
              <a:t>i</a:t>
            </a:r>
            <a:r>
              <a:rPr lang="en-US" dirty="0"/>
              <a:t>++) {   </a:t>
            </a:r>
            <a:endParaRPr lang="ru-RU" dirty="0"/>
          </a:p>
          <a:p>
            <a:pPr marL="0" indent="0">
              <a:buNone/>
            </a:pPr>
            <a:r>
              <a:rPr lang="en-US" dirty="0"/>
              <a:t>alert( `number ${</a:t>
            </a:r>
            <a:r>
              <a:rPr lang="en-US" dirty="0" err="1"/>
              <a:t>i</a:t>
            </a:r>
            <a:r>
              <a:rPr lang="en-US" dirty="0"/>
              <a:t>}!` ); </a:t>
            </a:r>
            <a:endParaRPr lang="ru-RU" dirty="0"/>
          </a:p>
          <a:p>
            <a:pPr marL="0" indent="0">
              <a:buNone/>
            </a:pPr>
            <a:r>
              <a:rPr lang="en-US" dirty="0"/>
              <a:t>}</a:t>
            </a:r>
            <a:endParaRPr lang="ru-RU" dirty="0"/>
          </a:p>
        </p:txBody>
      </p:sp>
    </p:spTree>
    <p:extLst>
      <p:ext uri="{BB962C8B-B14F-4D97-AF65-F5344CB8AC3E}">
        <p14:creationId xmlns:p14="http://schemas.microsoft.com/office/powerpoint/2010/main" val="2227926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7BE5CB-FD17-4A4D-8E21-6031B8F580B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0C700C7-544A-4D12-B340-76360F03958C}"/>
              </a:ext>
            </a:extLst>
          </p:cNvPr>
          <p:cNvSpPr>
            <a:spLocks noGrp="1"/>
          </p:cNvSpPr>
          <p:nvPr>
            <p:ph idx="1"/>
          </p:nvPr>
        </p:nvSpPr>
        <p:spPr/>
        <p:txBody>
          <a:bodyPr/>
          <a:lstStyle/>
          <a:p>
            <a:r>
              <a:rPr lang="ru-RU" dirty="0"/>
              <a:t>3.Напишите цикл, который предлагает </a:t>
            </a:r>
            <a:r>
              <a:rPr lang="ru-RU" dirty="0" err="1"/>
              <a:t>prompt</a:t>
            </a:r>
            <a:r>
              <a:rPr lang="ru-RU" dirty="0"/>
              <a:t> ввести число, большее 100. Если посетитель ввёл другое число – попросить ввести ещё раз, и так далее.  Цикл должен спрашивать число пока либо посетитель не введёт число, большее 100, либо не нажмёт кнопку Отмена (ESC).  Предполагается, что посетитель вводит только числа. Предусматривать обработку нечисловых строк в этой задаче необязательно.</a:t>
            </a:r>
          </a:p>
        </p:txBody>
      </p:sp>
    </p:spTree>
    <p:extLst>
      <p:ext uri="{BB962C8B-B14F-4D97-AF65-F5344CB8AC3E}">
        <p14:creationId xmlns:p14="http://schemas.microsoft.com/office/powerpoint/2010/main" val="3174706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4279B-CE8F-4A93-A2F6-81B28950ED8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4D16BC3-434E-4F62-8CE4-AB13331818B6}"/>
              </a:ext>
            </a:extLst>
          </p:cNvPr>
          <p:cNvSpPr>
            <a:spLocks noGrp="1"/>
          </p:cNvSpPr>
          <p:nvPr>
            <p:ph idx="1"/>
          </p:nvPr>
        </p:nvSpPr>
        <p:spPr/>
        <p:txBody>
          <a:bodyPr/>
          <a:lstStyle/>
          <a:p>
            <a:r>
              <a:rPr lang="ru-RU" dirty="0"/>
              <a:t>Дан массив с числами. С помощью цикла выведите только те элементы массива, которые больше нуля и меньше 10-ти.</a:t>
            </a:r>
          </a:p>
          <a:p>
            <a:r>
              <a:rPr lang="ru-RU" dirty="0"/>
              <a:t>Дан массив с числами. С помощью цикла найдите сумму элементов этого массива.</a:t>
            </a:r>
          </a:p>
        </p:txBody>
      </p:sp>
    </p:spTree>
    <p:extLst>
      <p:ext uri="{BB962C8B-B14F-4D97-AF65-F5344CB8AC3E}">
        <p14:creationId xmlns:p14="http://schemas.microsoft.com/office/powerpoint/2010/main" val="2802357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315416"/>
            <a:ext cx="8229600" cy="1143000"/>
          </a:xfrm>
        </p:spPr>
        <p:txBody>
          <a:bodyPr>
            <a:normAutofit/>
          </a:bodyPr>
          <a:lstStyle/>
          <a:p>
            <a:r>
              <a:rPr lang="ru-RU" b="1" dirty="0"/>
              <a:t>Функции (Процедуры)</a:t>
            </a:r>
            <a:endParaRPr lang="ru-RU" dirty="0"/>
          </a:p>
        </p:txBody>
      </p:sp>
      <p:sp>
        <p:nvSpPr>
          <p:cNvPr id="3" name="Объект 2"/>
          <p:cNvSpPr>
            <a:spLocks noGrp="1"/>
          </p:cNvSpPr>
          <p:nvPr>
            <p:ph idx="1"/>
          </p:nvPr>
        </p:nvSpPr>
        <p:spPr>
          <a:xfrm>
            <a:off x="1981200" y="1052736"/>
            <a:ext cx="8229600" cy="5271864"/>
          </a:xfrm>
        </p:spPr>
        <p:txBody>
          <a:bodyPr>
            <a:normAutofit lnSpcReduction="10000"/>
          </a:bodyPr>
          <a:lstStyle/>
          <a:p>
            <a:pPr marL="0" indent="0" algn="just">
              <a:buNone/>
            </a:pPr>
            <a:r>
              <a:rPr lang="ru-RU" sz="2800" b="1" dirty="0"/>
              <a:t>Зачастую нам надо повторять одно и то же действие во многих частях программы.</a:t>
            </a:r>
          </a:p>
          <a:p>
            <a:pPr marL="0" indent="0">
              <a:buNone/>
            </a:pPr>
            <a:endParaRPr lang="ru-RU" sz="2800" dirty="0"/>
          </a:p>
          <a:p>
            <a:pPr marL="0" indent="0" algn="just">
              <a:buNone/>
            </a:pPr>
            <a:r>
              <a:rPr lang="ru-RU" sz="2800" b="1" dirty="0"/>
              <a:t>Чтобы не повторять один и тот же код во многих местах, придуманы</a:t>
            </a:r>
            <a:r>
              <a:rPr lang="ru-RU" sz="2800" b="1" dirty="0">
                <a:solidFill>
                  <a:srgbClr val="FF0000"/>
                </a:solidFill>
              </a:rPr>
              <a:t> функции</a:t>
            </a:r>
            <a:r>
              <a:rPr lang="ru-RU" sz="2800" b="1" dirty="0"/>
              <a:t>. </a:t>
            </a:r>
          </a:p>
          <a:p>
            <a:pPr marL="0" indent="0" algn="just">
              <a:buNone/>
            </a:pPr>
            <a:endParaRPr lang="ru-RU" sz="2800" b="1" dirty="0"/>
          </a:p>
          <a:p>
            <a:pPr marL="0" indent="0" algn="just">
              <a:buNone/>
            </a:pPr>
            <a:r>
              <a:rPr lang="ru-RU" sz="2800" b="1" dirty="0"/>
              <a:t>Функции являются основными «строительными блоками» программы.</a:t>
            </a:r>
          </a:p>
          <a:p>
            <a:pPr marL="0" indent="0">
              <a:buNone/>
            </a:pPr>
            <a:endParaRPr lang="ru-RU" sz="2800" dirty="0"/>
          </a:p>
          <a:p>
            <a:pPr marL="0" indent="0" algn="just">
              <a:buNone/>
            </a:pPr>
            <a:r>
              <a:rPr lang="ru-RU" sz="2800" b="1" dirty="0"/>
              <a:t>Функции применяются для того, чтобы «не изобретать велосипед»</a:t>
            </a:r>
          </a:p>
        </p:txBody>
      </p:sp>
    </p:spTree>
    <p:extLst>
      <p:ext uri="{BB962C8B-B14F-4D97-AF65-F5344CB8AC3E}">
        <p14:creationId xmlns:p14="http://schemas.microsoft.com/office/powerpoint/2010/main" val="874279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99392"/>
            <a:ext cx="8229600" cy="1143000"/>
          </a:xfrm>
        </p:spPr>
        <p:txBody>
          <a:bodyPr/>
          <a:lstStyle/>
          <a:p>
            <a:r>
              <a:rPr lang="ru-RU" b="1" dirty="0"/>
              <a:t>Синтаксис</a:t>
            </a:r>
          </a:p>
        </p:txBody>
      </p:sp>
      <p:sp>
        <p:nvSpPr>
          <p:cNvPr id="3" name="Объект 2"/>
          <p:cNvSpPr>
            <a:spLocks noGrp="1"/>
          </p:cNvSpPr>
          <p:nvPr>
            <p:ph idx="1"/>
          </p:nvPr>
        </p:nvSpPr>
        <p:spPr>
          <a:xfrm>
            <a:off x="1981200" y="1052736"/>
            <a:ext cx="8229600" cy="5271864"/>
          </a:xfrm>
        </p:spPr>
        <p:txBody>
          <a:bodyPr>
            <a:normAutofit/>
          </a:bodyPr>
          <a:lstStyle/>
          <a:p>
            <a:pPr marL="0" indent="0">
              <a:buNone/>
            </a:pPr>
            <a:r>
              <a:rPr lang="ru-RU" sz="2800" b="1" dirty="0"/>
              <a:t>Функция создается с помощью команды</a:t>
            </a:r>
          </a:p>
          <a:p>
            <a:pPr marL="0" indent="0" algn="ctr">
              <a:buNone/>
            </a:pPr>
            <a:r>
              <a:rPr lang="ru-RU" sz="2800" b="1" dirty="0">
                <a:solidFill>
                  <a:srgbClr val="FF0000"/>
                </a:solidFill>
              </a:rPr>
              <a:t> </a:t>
            </a:r>
            <a:r>
              <a:rPr lang="ru-RU" sz="2800" b="1" dirty="0" err="1">
                <a:solidFill>
                  <a:srgbClr val="FF0000"/>
                </a:solidFill>
              </a:rPr>
              <a:t>function</a:t>
            </a:r>
            <a:r>
              <a:rPr lang="ru-RU" sz="2800" b="1" dirty="0">
                <a:solidFill>
                  <a:srgbClr val="FF0000"/>
                </a:solidFill>
              </a:rPr>
              <a:t> </a:t>
            </a:r>
            <a:r>
              <a:rPr lang="en-US" sz="2800" b="1" dirty="0">
                <a:solidFill>
                  <a:srgbClr val="FF0000"/>
                </a:solidFill>
              </a:rPr>
              <a:t>&lt;</a:t>
            </a:r>
            <a:r>
              <a:rPr lang="ru-RU" sz="2800" b="1" dirty="0">
                <a:solidFill>
                  <a:srgbClr val="FF0000"/>
                </a:solidFill>
              </a:rPr>
              <a:t>Имя функции</a:t>
            </a:r>
            <a:r>
              <a:rPr lang="en-US" sz="2800" b="1" dirty="0">
                <a:solidFill>
                  <a:srgbClr val="FF0000"/>
                </a:solidFill>
              </a:rPr>
              <a:t>&gt;</a:t>
            </a:r>
            <a:r>
              <a:rPr lang="ru-RU" sz="2800" b="1" dirty="0">
                <a:solidFill>
                  <a:srgbClr val="FF0000"/>
                </a:solidFill>
              </a:rPr>
              <a:t>(параметры)</a:t>
            </a:r>
          </a:p>
          <a:p>
            <a:pPr marL="0" indent="0">
              <a:buNone/>
            </a:pPr>
            <a:endParaRPr lang="ru-RU" sz="2800" b="1" dirty="0">
              <a:solidFill>
                <a:srgbClr val="FF0000"/>
              </a:solidFill>
            </a:endParaRPr>
          </a:p>
          <a:p>
            <a:pPr marL="0" indent="0">
              <a:buNone/>
            </a:pPr>
            <a:r>
              <a:rPr lang="ru-RU" sz="2800" b="1" dirty="0"/>
              <a:t>Параметры – один или несколько </a:t>
            </a:r>
            <a:r>
              <a:rPr lang="ru-RU" sz="2800" b="1" dirty="0" err="1"/>
              <a:t>праметров</a:t>
            </a:r>
            <a:r>
              <a:rPr lang="ru-RU" sz="2800" b="1" dirty="0"/>
              <a:t>.</a:t>
            </a:r>
          </a:p>
          <a:p>
            <a:pPr marL="0" indent="0">
              <a:buNone/>
            </a:pPr>
            <a:endParaRPr lang="ru-RU" sz="2800" b="1" dirty="0"/>
          </a:p>
          <a:p>
            <a:pPr marL="0" indent="0">
              <a:buNone/>
            </a:pPr>
            <a:r>
              <a:rPr lang="ru-RU" sz="2800" b="1" dirty="0"/>
              <a:t>Пример:</a:t>
            </a:r>
          </a:p>
          <a:p>
            <a:pPr marL="0" indent="0">
              <a:buNone/>
            </a:pPr>
            <a:r>
              <a:rPr lang="ru-RU" sz="2800" dirty="0"/>
              <a:t>//Передаем функции два параметра - </a:t>
            </a:r>
            <a:r>
              <a:rPr lang="en-US" sz="2800" dirty="0"/>
              <a:t>param1 </a:t>
            </a:r>
            <a:r>
              <a:rPr lang="ru-RU" sz="2800" dirty="0"/>
              <a:t>и </a:t>
            </a:r>
            <a:r>
              <a:rPr lang="en-US" sz="2800" dirty="0"/>
              <a:t>param2: </a:t>
            </a:r>
            <a:endParaRPr lang="ru-RU" sz="2800" dirty="0"/>
          </a:p>
          <a:p>
            <a:pPr marL="514350" indent="-514350">
              <a:buFont typeface="+mj-lt"/>
              <a:buAutoNum type="arabicPeriod"/>
            </a:pPr>
            <a:endParaRPr lang="ru-RU" sz="2800" b="1" dirty="0"/>
          </a:p>
          <a:p>
            <a:pPr marL="514350" indent="-514350">
              <a:buFont typeface="+mj-lt"/>
              <a:buAutoNum type="arabicPeriod"/>
            </a:pPr>
            <a:r>
              <a:rPr lang="en-US" sz="2800" b="1" dirty="0"/>
              <a:t>function </a:t>
            </a:r>
            <a:r>
              <a:rPr lang="en-US" sz="2800" b="1" dirty="0" err="1"/>
              <a:t>func</a:t>
            </a:r>
            <a:r>
              <a:rPr lang="en-US" sz="2800" b="1" dirty="0"/>
              <a:t>(param1, param2) { }</a:t>
            </a:r>
            <a:endParaRPr lang="ru-RU" sz="2800" b="1" dirty="0"/>
          </a:p>
        </p:txBody>
      </p:sp>
    </p:spTree>
    <p:extLst>
      <p:ext uri="{BB962C8B-B14F-4D97-AF65-F5344CB8AC3E}">
        <p14:creationId xmlns:p14="http://schemas.microsoft.com/office/powerpoint/2010/main" val="197019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315416"/>
            <a:ext cx="8229600" cy="1143000"/>
          </a:xfrm>
        </p:spPr>
        <p:txBody>
          <a:bodyPr/>
          <a:lstStyle/>
          <a:p>
            <a:r>
              <a:rPr lang="ru-RU" dirty="0"/>
              <a:t>Вставка в </a:t>
            </a:r>
            <a:r>
              <a:rPr lang="en-US" dirty="0"/>
              <a:t>HTML</a:t>
            </a:r>
            <a:endParaRPr lang="ru-RU" dirty="0"/>
          </a:p>
        </p:txBody>
      </p:sp>
      <p:sp>
        <p:nvSpPr>
          <p:cNvPr id="3" name="Объект 2"/>
          <p:cNvSpPr>
            <a:spLocks noGrp="1"/>
          </p:cNvSpPr>
          <p:nvPr>
            <p:ph idx="1"/>
          </p:nvPr>
        </p:nvSpPr>
        <p:spPr>
          <a:xfrm>
            <a:off x="1981200" y="1124744"/>
            <a:ext cx="8229600" cy="5199856"/>
          </a:xfrm>
        </p:spPr>
        <p:txBody>
          <a:bodyPr>
            <a:normAutofit/>
          </a:bodyPr>
          <a:lstStyle/>
          <a:p>
            <a:pPr marL="0" indent="0" algn="just">
              <a:buNone/>
            </a:pPr>
            <a:r>
              <a:rPr lang="ru-RU" sz="2800" b="1" dirty="0" err="1">
                <a:solidFill>
                  <a:srgbClr val="FF0000"/>
                </a:solidFill>
              </a:rPr>
              <a:t>JavaScript</a:t>
            </a:r>
            <a:r>
              <a:rPr lang="ru-RU" sz="2800" b="1" dirty="0"/>
              <a:t> - это язык сценариев, который работает  только в браузере пользователя, то есть на стороне клиента. </a:t>
            </a:r>
            <a:endParaRPr lang="en-US" sz="2800" b="1" dirty="0"/>
          </a:p>
          <a:p>
            <a:pPr marL="0" indent="0" algn="just">
              <a:buNone/>
            </a:pPr>
            <a:endParaRPr lang="en-US" sz="2800" b="1" dirty="0"/>
          </a:p>
          <a:p>
            <a:pPr marL="0" indent="0" algn="just">
              <a:buNone/>
            </a:pPr>
            <a:r>
              <a:rPr lang="ru-RU" sz="2800" b="1" dirty="0"/>
              <a:t>Для вызова этого языка в HTML-код пишут теги </a:t>
            </a:r>
            <a:endParaRPr lang="en-US" sz="2800" b="1" dirty="0"/>
          </a:p>
          <a:p>
            <a:pPr marL="0" indent="0" algn="just">
              <a:buNone/>
            </a:pPr>
            <a:r>
              <a:rPr lang="en-US" sz="2800" b="1" dirty="0"/>
              <a:t>		</a:t>
            </a:r>
            <a:r>
              <a:rPr lang="ru-RU" sz="2800" b="1" dirty="0">
                <a:solidFill>
                  <a:srgbClr val="FF0000"/>
                </a:solidFill>
              </a:rPr>
              <a:t>&lt;</a:t>
            </a:r>
            <a:r>
              <a:rPr lang="ru-RU" sz="2800" b="1" dirty="0" err="1">
                <a:solidFill>
                  <a:srgbClr val="FF0000"/>
                </a:solidFill>
              </a:rPr>
              <a:t>script</a:t>
            </a:r>
            <a:r>
              <a:rPr lang="ru-RU" sz="2800" b="1" dirty="0">
                <a:solidFill>
                  <a:srgbClr val="FF0000"/>
                </a:solidFill>
              </a:rPr>
              <a:t>&gt; и &lt;/</a:t>
            </a:r>
            <a:r>
              <a:rPr lang="ru-RU" sz="2800" b="1" dirty="0" err="1">
                <a:solidFill>
                  <a:srgbClr val="FF0000"/>
                </a:solidFill>
              </a:rPr>
              <a:t>script</a:t>
            </a:r>
            <a:r>
              <a:rPr lang="ru-RU" sz="2800" b="1" dirty="0">
                <a:solidFill>
                  <a:srgbClr val="FF0000"/>
                </a:solidFill>
              </a:rPr>
              <a:t>&gt;</a:t>
            </a:r>
          </a:p>
          <a:p>
            <a:pPr marL="0" indent="0" algn="ctr">
              <a:buNone/>
            </a:pPr>
            <a:r>
              <a:rPr lang="ru-RU" sz="2800" b="1" dirty="0">
                <a:solidFill>
                  <a:srgbClr val="FF0000"/>
                </a:solidFill>
              </a:rPr>
              <a:t>или</a:t>
            </a:r>
            <a:endParaRPr lang="en-US" sz="2800" b="1" dirty="0">
              <a:solidFill>
                <a:srgbClr val="FF0000"/>
              </a:solidFill>
            </a:endParaRPr>
          </a:p>
          <a:p>
            <a:pPr marL="0" indent="0" algn="ctr">
              <a:buNone/>
            </a:pPr>
            <a:r>
              <a:rPr lang="ru-RU" sz="2800" b="1" dirty="0"/>
              <a:t>Для подключения внешнего файла</a:t>
            </a:r>
          </a:p>
          <a:p>
            <a:pPr marL="0" indent="0" algn="just">
              <a:buNone/>
            </a:pPr>
            <a:r>
              <a:rPr lang="en-US" sz="2800" b="1" dirty="0">
                <a:solidFill>
                  <a:srgbClr val="FF0000"/>
                </a:solidFill>
              </a:rPr>
              <a:t>&lt;script </a:t>
            </a:r>
            <a:r>
              <a:rPr lang="en-US" sz="2800" b="1" dirty="0" err="1">
                <a:solidFill>
                  <a:srgbClr val="FF0000"/>
                </a:solidFill>
              </a:rPr>
              <a:t>src</a:t>
            </a:r>
            <a:r>
              <a:rPr lang="en-US" sz="2800" b="1" dirty="0">
                <a:solidFill>
                  <a:srgbClr val="FF0000"/>
                </a:solidFill>
              </a:rPr>
              <a:t>="</a:t>
            </a:r>
            <a:r>
              <a:rPr lang="ru-RU" sz="2800" b="1" dirty="0" err="1">
                <a:solidFill>
                  <a:srgbClr val="FF0000"/>
                </a:solidFill>
              </a:rPr>
              <a:t>путь_к_файлу_скрипта</a:t>
            </a:r>
            <a:r>
              <a:rPr lang="ru-RU" sz="2800" b="1" dirty="0">
                <a:solidFill>
                  <a:srgbClr val="FF0000"/>
                </a:solidFill>
              </a:rPr>
              <a:t>/</a:t>
            </a:r>
            <a:r>
              <a:rPr lang="en-US" sz="2800" b="1" dirty="0">
                <a:solidFill>
                  <a:srgbClr val="FF0000"/>
                </a:solidFill>
              </a:rPr>
              <a:t>script.js"&gt;</a:t>
            </a:r>
          </a:p>
        </p:txBody>
      </p:sp>
    </p:spTree>
    <p:extLst>
      <p:ext uri="{BB962C8B-B14F-4D97-AF65-F5344CB8AC3E}">
        <p14:creationId xmlns:p14="http://schemas.microsoft.com/office/powerpoint/2010/main" val="4285212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34280"/>
            <a:ext cx="8229600" cy="1143000"/>
          </a:xfrm>
        </p:spPr>
        <p:txBody>
          <a:bodyPr/>
          <a:lstStyle/>
          <a:p>
            <a:r>
              <a:rPr lang="ru-RU" b="1" dirty="0"/>
              <a:t>Объявление</a:t>
            </a:r>
          </a:p>
        </p:txBody>
      </p:sp>
      <p:sp>
        <p:nvSpPr>
          <p:cNvPr id="3" name="Объект 2"/>
          <p:cNvSpPr>
            <a:spLocks noGrp="1"/>
          </p:cNvSpPr>
          <p:nvPr>
            <p:ph idx="1"/>
          </p:nvPr>
        </p:nvSpPr>
        <p:spPr>
          <a:xfrm>
            <a:off x="1981200" y="1052736"/>
            <a:ext cx="8229600" cy="5271864"/>
          </a:xfrm>
        </p:spPr>
        <p:txBody>
          <a:bodyPr>
            <a:normAutofit/>
          </a:bodyPr>
          <a:lstStyle/>
          <a:p>
            <a:pPr marL="514350" indent="-514350">
              <a:buFont typeface="+mj-lt"/>
              <a:buAutoNum type="arabicPeriod"/>
            </a:pPr>
            <a:r>
              <a:rPr lang="ru-RU" dirty="0" err="1">
                <a:solidFill>
                  <a:srgbClr val="FF0000"/>
                </a:solidFill>
              </a:rPr>
              <a:t>function</a:t>
            </a:r>
            <a:r>
              <a:rPr lang="ru-RU" dirty="0"/>
              <a:t> </a:t>
            </a:r>
            <a:r>
              <a:rPr lang="ru-RU" dirty="0" err="1"/>
              <a:t>showMessage</a:t>
            </a:r>
            <a:r>
              <a:rPr lang="ru-RU" dirty="0"/>
              <a:t>() {</a:t>
            </a:r>
          </a:p>
          <a:p>
            <a:pPr marL="457200" indent="-457200">
              <a:buFont typeface="+mj-lt"/>
              <a:buAutoNum type="arabicPeriod"/>
            </a:pPr>
            <a:r>
              <a:rPr lang="ru-RU" dirty="0"/>
              <a:t>          </a:t>
            </a:r>
            <a:r>
              <a:rPr lang="ru-RU" dirty="0" err="1"/>
              <a:t>alert</a:t>
            </a:r>
            <a:r>
              <a:rPr lang="ru-RU" dirty="0"/>
              <a:t>( 'Привет всем присутствующим!' ); </a:t>
            </a:r>
          </a:p>
          <a:p>
            <a:pPr marL="457200" indent="-457200">
              <a:buFont typeface="+mj-lt"/>
              <a:buAutoNum type="arabicPeriod"/>
            </a:pPr>
            <a:r>
              <a:rPr lang="ru-RU" dirty="0"/>
              <a:t>}</a:t>
            </a:r>
          </a:p>
          <a:p>
            <a:pPr marL="0" indent="0">
              <a:buNone/>
            </a:pPr>
            <a:endParaRPr lang="ru-RU" dirty="0"/>
          </a:p>
          <a:p>
            <a:pPr marL="0" indent="0">
              <a:buNone/>
            </a:pPr>
            <a:r>
              <a:rPr lang="ru-RU" dirty="0"/>
              <a:t>В начале идет ключевое слово </a:t>
            </a:r>
            <a:r>
              <a:rPr lang="ru-RU" dirty="0" err="1"/>
              <a:t>function</a:t>
            </a:r>
            <a:r>
              <a:rPr lang="ru-RU" dirty="0"/>
              <a:t>, после него </a:t>
            </a:r>
            <a:r>
              <a:rPr lang="ru-RU" i="1" dirty="0"/>
              <a:t>имя функции</a:t>
            </a:r>
            <a:r>
              <a:rPr lang="ru-RU" dirty="0"/>
              <a:t>, </a:t>
            </a:r>
            <a:r>
              <a:rPr lang="ru-RU" b="1" dirty="0">
                <a:solidFill>
                  <a:srgbClr val="FF0000"/>
                </a:solidFill>
              </a:rPr>
              <a:t>затем </a:t>
            </a:r>
            <a:r>
              <a:rPr lang="ru-RU" b="1" i="1" dirty="0">
                <a:solidFill>
                  <a:srgbClr val="FF0000"/>
                </a:solidFill>
              </a:rPr>
              <a:t>список параметров</a:t>
            </a:r>
            <a:r>
              <a:rPr lang="ru-RU" dirty="0"/>
              <a:t> в скобках (в примере выше он пустой) и </a:t>
            </a:r>
            <a:r>
              <a:rPr lang="ru-RU" i="1" dirty="0"/>
              <a:t>тело функции</a:t>
            </a:r>
            <a:r>
              <a:rPr lang="ru-RU" dirty="0"/>
              <a:t> – код, который выполняется при её вызове.</a:t>
            </a:r>
          </a:p>
          <a:p>
            <a:pPr marL="0" indent="0">
              <a:buNone/>
            </a:pPr>
            <a:endParaRPr lang="ru-RU" b="1" dirty="0"/>
          </a:p>
          <a:p>
            <a:pPr marL="0" indent="0">
              <a:buNone/>
            </a:pPr>
            <a:r>
              <a:rPr lang="ru-RU" b="1" dirty="0"/>
              <a:t>Главная цель создания функций: избавление от дублирования кода</a:t>
            </a:r>
            <a:r>
              <a:rPr lang="ru-RU" dirty="0"/>
              <a:t>.</a:t>
            </a:r>
          </a:p>
        </p:txBody>
      </p:sp>
    </p:spTree>
    <p:extLst>
      <p:ext uri="{BB962C8B-B14F-4D97-AF65-F5344CB8AC3E}">
        <p14:creationId xmlns:p14="http://schemas.microsoft.com/office/powerpoint/2010/main" val="1220368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1544" y="332656"/>
            <a:ext cx="8229600" cy="1143000"/>
          </a:xfrm>
        </p:spPr>
        <p:txBody>
          <a:bodyPr>
            <a:normAutofit fontScale="90000"/>
          </a:bodyPr>
          <a:lstStyle/>
          <a:p>
            <a:r>
              <a:rPr lang="ru-RU" b="1" dirty="0"/>
              <a:t>Пример функции возвращающей</a:t>
            </a:r>
            <a:r>
              <a:rPr lang="en-US" b="1" dirty="0"/>
              <a:t> </a:t>
            </a:r>
            <a:r>
              <a:rPr lang="ru-RU" b="1" dirty="0"/>
              <a:t>значение  </a:t>
            </a:r>
          </a:p>
        </p:txBody>
      </p:sp>
      <p:sp>
        <p:nvSpPr>
          <p:cNvPr id="3" name="Объект 2"/>
          <p:cNvSpPr>
            <a:spLocks noGrp="1"/>
          </p:cNvSpPr>
          <p:nvPr>
            <p:ph idx="1"/>
          </p:nvPr>
        </p:nvSpPr>
        <p:spPr/>
        <p:txBody>
          <a:bodyPr>
            <a:normAutofit/>
          </a:bodyPr>
          <a:lstStyle/>
          <a:p>
            <a:pPr marL="514350" indent="-514350">
              <a:buFont typeface="+mj-lt"/>
              <a:buAutoNum type="arabicPeriod"/>
            </a:pPr>
            <a:r>
              <a:rPr lang="ru-RU" sz="2800" b="1" dirty="0" err="1"/>
              <a:t>function</a:t>
            </a:r>
            <a:r>
              <a:rPr lang="ru-RU" sz="2800" b="1" dirty="0"/>
              <a:t> </a:t>
            </a:r>
            <a:r>
              <a:rPr lang="ru-RU" sz="2800" b="1" dirty="0" err="1"/>
              <a:t>hello</a:t>
            </a:r>
            <a:r>
              <a:rPr lang="ru-RU" sz="2800" b="1" dirty="0"/>
              <a:t>(</a:t>
            </a:r>
            <a:r>
              <a:rPr lang="ru-RU" sz="2800" b="1" dirty="0" err="1"/>
              <a:t>text</a:t>
            </a:r>
            <a:r>
              <a:rPr lang="ru-RU" sz="2800" b="1" dirty="0"/>
              <a:t>) {</a:t>
            </a:r>
          </a:p>
          <a:p>
            <a:pPr marL="514350" indent="-514350">
              <a:buFont typeface="+mj-lt"/>
              <a:buAutoNum type="arabicPeriod"/>
            </a:pPr>
            <a:r>
              <a:rPr lang="ru-RU" sz="2800" b="1" dirty="0"/>
              <a:t>   /* Укажем функции с помощью   инструкции         '</a:t>
            </a:r>
            <a:r>
              <a:rPr lang="ru-RU" sz="2800" b="1" dirty="0" err="1"/>
              <a:t>return</a:t>
            </a:r>
            <a:r>
              <a:rPr lang="ru-RU" sz="2800" b="1" dirty="0"/>
              <a:t>', что мы хотим, чтобы она ВЕРНУЛА текст, а не вывела на </a:t>
            </a:r>
            <a:r>
              <a:rPr lang="en-US" sz="2800" b="1" dirty="0"/>
              <a:t> </a:t>
            </a:r>
            <a:r>
              <a:rPr lang="ru-RU" sz="2800" b="1" dirty="0"/>
              <a:t>экран: */</a:t>
            </a:r>
          </a:p>
          <a:p>
            <a:pPr marL="514350" indent="-514350">
              <a:buFont typeface="+mj-lt"/>
              <a:buAutoNum type="arabicPeriod"/>
            </a:pPr>
            <a:r>
              <a:rPr lang="en-US" sz="2800" b="1" dirty="0"/>
              <a:t>    text</a:t>
            </a:r>
            <a:r>
              <a:rPr lang="ru-RU" sz="2800" b="1" dirty="0"/>
              <a:t> = </a:t>
            </a:r>
            <a:r>
              <a:rPr lang="en-US" sz="2800" b="1" dirty="0"/>
              <a:t>text+ text;</a:t>
            </a:r>
            <a:endParaRPr lang="ru-RU" sz="2800" b="1" dirty="0"/>
          </a:p>
          <a:p>
            <a:pPr marL="514350" indent="-514350">
              <a:buFont typeface="+mj-lt"/>
              <a:buAutoNum type="arabicPeriod"/>
            </a:pPr>
            <a:r>
              <a:rPr lang="ru-RU" sz="2800" b="1" dirty="0"/>
              <a:t>     </a:t>
            </a:r>
            <a:r>
              <a:rPr lang="ru-RU" sz="2800" b="1" dirty="0" err="1"/>
              <a:t>return</a:t>
            </a:r>
            <a:r>
              <a:rPr lang="ru-RU" sz="2800" b="1" dirty="0"/>
              <a:t> </a:t>
            </a:r>
            <a:r>
              <a:rPr lang="ru-RU" sz="2800" b="1" dirty="0" err="1"/>
              <a:t>text</a:t>
            </a:r>
            <a:r>
              <a:rPr lang="ru-RU" sz="2800" b="1" dirty="0"/>
              <a:t>;</a:t>
            </a:r>
          </a:p>
          <a:p>
            <a:pPr marL="514350" indent="-514350">
              <a:buFont typeface="+mj-lt"/>
              <a:buAutoNum type="arabicPeriod"/>
            </a:pPr>
            <a:r>
              <a:rPr lang="ru-RU" sz="2800" b="1" dirty="0"/>
              <a:t> }</a:t>
            </a:r>
          </a:p>
        </p:txBody>
      </p:sp>
    </p:spTree>
    <p:extLst>
      <p:ext uri="{BB962C8B-B14F-4D97-AF65-F5344CB8AC3E}">
        <p14:creationId xmlns:p14="http://schemas.microsoft.com/office/powerpoint/2010/main" val="246276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622F0F-C732-413B-A50C-AFC37662C65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AAF3E7D-8516-42FB-B547-23B9AC9AC73E}"/>
              </a:ext>
            </a:extLst>
          </p:cNvPr>
          <p:cNvSpPr>
            <a:spLocks noGrp="1"/>
          </p:cNvSpPr>
          <p:nvPr>
            <p:ph idx="1"/>
          </p:nvPr>
        </p:nvSpPr>
        <p:spPr/>
        <p:txBody>
          <a:bodyPr/>
          <a:lstStyle/>
          <a:p>
            <a:pPr marL="0" indent="0">
              <a:buNone/>
            </a:pPr>
            <a:r>
              <a:rPr lang="ru-RU" dirty="0"/>
              <a:t>1.Напишите функцию </a:t>
            </a:r>
            <a:r>
              <a:rPr lang="ru-RU" dirty="0" err="1"/>
              <a:t>min</a:t>
            </a:r>
            <a:r>
              <a:rPr lang="ru-RU" dirty="0"/>
              <a:t>(</a:t>
            </a:r>
            <a:r>
              <a:rPr lang="ru-RU" dirty="0" err="1"/>
              <a:t>a,b</a:t>
            </a:r>
            <a:r>
              <a:rPr lang="ru-RU" dirty="0"/>
              <a:t>), которая возвращает меньшее из чисел a и b.  Пример вызовов:</a:t>
            </a:r>
          </a:p>
          <a:p>
            <a:r>
              <a:rPr lang="sv-SE" dirty="0"/>
              <a:t>min(2, 5) == 2 </a:t>
            </a:r>
            <a:endParaRPr lang="ru-RU" dirty="0"/>
          </a:p>
          <a:p>
            <a:r>
              <a:rPr lang="sv-SE" dirty="0"/>
              <a:t>min(3, -1) == -1 </a:t>
            </a:r>
            <a:endParaRPr lang="ru-RU" dirty="0"/>
          </a:p>
          <a:p>
            <a:r>
              <a:rPr lang="sv-SE" dirty="0"/>
              <a:t>min(1, 1) == 1</a:t>
            </a:r>
            <a:endParaRPr lang="ru-RU" dirty="0"/>
          </a:p>
          <a:p>
            <a:endParaRPr lang="ru-RU" dirty="0"/>
          </a:p>
          <a:p>
            <a:pPr marL="0" indent="0">
              <a:buNone/>
            </a:pPr>
            <a:r>
              <a:rPr lang="ru-RU" dirty="0"/>
              <a:t>2.Напишите функцию </a:t>
            </a:r>
            <a:r>
              <a:rPr lang="ru-RU" dirty="0" err="1"/>
              <a:t>pow</a:t>
            </a:r>
            <a:r>
              <a:rPr lang="ru-RU" dirty="0"/>
              <a:t>(</a:t>
            </a:r>
            <a:r>
              <a:rPr lang="ru-RU" dirty="0" err="1"/>
              <a:t>x,n</a:t>
            </a:r>
            <a:r>
              <a:rPr lang="ru-RU" dirty="0"/>
              <a:t>), которая возводит x в степень n и возвращает результат.</a:t>
            </a:r>
          </a:p>
        </p:txBody>
      </p:sp>
    </p:spTree>
    <p:extLst>
      <p:ext uri="{BB962C8B-B14F-4D97-AF65-F5344CB8AC3E}">
        <p14:creationId xmlns:p14="http://schemas.microsoft.com/office/powerpoint/2010/main" val="3367587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011EC-430F-49C4-8BC5-D406F13FE41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F117866-ECD5-4DD4-98DC-F55C12E3ECDE}"/>
              </a:ext>
            </a:extLst>
          </p:cNvPr>
          <p:cNvSpPr>
            <a:spLocks noGrp="1"/>
          </p:cNvSpPr>
          <p:nvPr>
            <p:ph idx="1"/>
          </p:nvPr>
        </p:nvSpPr>
        <p:spPr/>
        <p:txBody>
          <a:bodyPr/>
          <a:lstStyle/>
          <a:p>
            <a:pPr marL="0" indent="0">
              <a:buNone/>
            </a:pPr>
            <a:r>
              <a:rPr lang="ru-RU" dirty="0"/>
              <a:t>3.Напишите функцию </a:t>
            </a:r>
            <a:r>
              <a:rPr lang="ru-RU" dirty="0" err="1"/>
              <a:t>JavaScript</a:t>
            </a:r>
            <a:r>
              <a:rPr lang="ru-RU" dirty="0"/>
              <a:t>, которая проверяет, является ли переданная строка палиндромом или нет? </a:t>
            </a:r>
            <a:br>
              <a:rPr lang="ru-RU" dirty="0"/>
            </a:br>
            <a:endParaRPr lang="ru-RU" dirty="0"/>
          </a:p>
          <a:p>
            <a:pPr marL="0" indent="0">
              <a:buNone/>
            </a:pPr>
            <a:r>
              <a:rPr lang="ru-RU" dirty="0"/>
              <a:t>4.Напишите функцию </a:t>
            </a:r>
            <a:r>
              <a:rPr lang="ru-RU" dirty="0" err="1"/>
              <a:t>JavaScript</a:t>
            </a:r>
            <a:r>
              <a:rPr lang="ru-RU" dirty="0"/>
              <a:t>, которая принимает число в качестве параметра и проверяет, является ли число простым или нет. </a:t>
            </a:r>
          </a:p>
        </p:txBody>
      </p:sp>
    </p:spTree>
    <p:extLst>
      <p:ext uri="{BB962C8B-B14F-4D97-AF65-F5344CB8AC3E}">
        <p14:creationId xmlns:p14="http://schemas.microsoft.com/office/powerpoint/2010/main" val="356150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862922-73CF-4D57-9C16-DE4F1E7FFAAF}"/>
              </a:ext>
            </a:extLst>
          </p:cNvPr>
          <p:cNvSpPr>
            <a:spLocks noGrp="1"/>
          </p:cNvSpPr>
          <p:nvPr>
            <p:ph type="title"/>
          </p:nvPr>
        </p:nvSpPr>
        <p:spPr/>
        <p:txBody>
          <a:bodyPr/>
          <a:lstStyle/>
          <a:p>
            <a:r>
              <a:rPr lang="ru-RU" dirty="0"/>
              <a:t>Функции-«</a:t>
            </a:r>
            <a:r>
              <a:rPr lang="ru-RU" dirty="0" err="1"/>
              <a:t>колбэки</a:t>
            </a:r>
            <a:r>
              <a:rPr lang="ru-RU" dirty="0"/>
              <a:t>»</a:t>
            </a:r>
          </a:p>
        </p:txBody>
      </p:sp>
      <p:sp>
        <p:nvSpPr>
          <p:cNvPr id="3" name="Объект 2">
            <a:extLst>
              <a:ext uri="{FF2B5EF4-FFF2-40B4-BE49-F238E27FC236}">
                <a16:creationId xmlns:a16="http://schemas.microsoft.com/office/drawing/2014/main" id="{00335352-645D-428A-B6B1-DB066645F70C}"/>
              </a:ext>
            </a:extLst>
          </p:cNvPr>
          <p:cNvSpPr>
            <a:spLocks noGrp="1"/>
          </p:cNvSpPr>
          <p:nvPr>
            <p:ph idx="1"/>
          </p:nvPr>
        </p:nvSpPr>
        <p:spPr/>
        <p:txBody>
          <a:bodyPr>
            <a:normAutofit fontScale="85000" lnSpcReduction="20000"/>
          </a:bodyPr>
          <a:lstStyle/>
          <a:p>
            <a:pPr marL="0" indent="0">
              <a:buNone/>
            </a:pPr>
            <a:r>
              <a:rPr lang="en-US" dirty="0"/>
              <a:t>function ask(question, yes, no) {   </a:t>
            </a:r>
            <a:endParaRPr lang="ru-RU" dirty="0"/>
          </a:p>
          <a:p>
            <a:pPr marL="0" indent="0">
              <a:buNone/>
            </a:pPr>
            <a:r>
              <a:rPr lang="en-US" dirty="0"/>
              <a:t>if (confirm(question)) yes()  </a:t>
            </a:r>
            <a:endParaRPr lang="ru-RU" dirty="0"/>
          </a:p>
          <a:p>
            <a:pPr marL="0" indent="0">
              <a:buNone/>
            </a:pPr>
            <a:r>
              <a:rPr lang="en-US" dirty="0"/>
              <a:t>else no();</a:t>
            </a:r>
            <a:endParaRPr lang="ru-RU" dirty="0"/>
          </a:p>
          <a:p>
            <a:pPr marL="0" indent="0">
              <a:buNone/>
            </a:pPr>
            <a:r>
              <a:rPr lang="en-US" dirty="0"/>
              <a:t> }  </a:t>
            </a:r>
            <a:endParaRPr lang="ru-RU" dirty="0"/>
          </a:p>
          <a:p>
            <a:pPr marL="0" indent="0">
              <a:buNone/>
            </a:pPr>
            <a:r>
              <a:rPr lang="en-US" dirty="0"/>
              <a:t>function </a:t>
            </a:r>
            <a:r>
              <a:rPr lang="en-US" dirty="0" err="1"/>
              <a:t>showOk</a:t>
            </a:r>
            <a:r>
              <a:rPr lang="en-US" dirty="0"/>
              <a:t>() {   </a:t>
            </a:r>
            <a:endParaRPr lang="ru-RU" dirty="0"/>
          </a:p>
          <a:p>
            <a:pPr marL="0" indent="0">
              <a:buNone/>
            </a:pPr>
            <a:r>
              <a:rPr lang="en-US" dirty="0"/>
              <a:t>alert( "</a:t>
            </a:r>
            <a:r>
              <a:rPr lang="ru-RU" dirty="0"/>
              <a:t>Вы согласны." ); </a:t>
            </a:r>
          </a:p>
          <a:p>
            <a:pPr marL="0" indent="0">
              <a:buNone/>
            </a:pPr>
            <a:r>
              <a:rPr lang="ru-RU" dirty="0"/>
              <a:t>}  </a:t>
            </a:r>
          </a:p>
          <a:p>
            <a:pPr marL="0" indent="0">
              <a:buNone/>
            </a:pPr>
            <a:r>
              <a:rPr lang="en-US" dirty="0"/>
              <a:t>function </a:t>
            </a:r>
            <a:r>
              <a:rPr lang="en-US" dirty="0" err="1"/>
              <a:t>showCancel</a:t>
            </a:r>
            <a:r>
              <a:rPr lang="en-US" dirty="0"/>
              <a:t>() {   </a:t>
            </a:r>
            <a:endParaRPr lang="ru-RU" dirty="0"/>
          </a:p>
          <a:p>
            <a:pPr marL="0" indent="0">
              <a:buNone/>
            </a:pPr>
            <a:r>
              <a:rPr lang="en-US" dirty="0"/>
              <a:t>alert( "</a:t>
            </a:r>
            <a:r>
              <a:rPr lang="ru-RU" dirty="0"/>
              <a:t>Вы отменили выполнение." ); </a:t>
            </a:r>
          </a:p>
          <a:p>
            <a:pPr marL="0" indent="0">
              <a:buNone/>
            </a:pPr>
            <a:r>
              <a:rPr lang="ru-RU" dirty="0"/>
              <a:t>} </a:t>
            </a:r>
          </a:p>
          <a:p>
            <a:r>
              <a:rPr lang="ru-RU" dirty="0"/>
              <a:t> // использование: функции </a:t>
            </a:r>
            <a:r>
              <a:rPr lang="en-US" dirty="0" err="1"/>
              <a:t>showOk</a:t>
            </a:r>
            <a:r>
              <a:rPr lang="en-US" dirty="0"/>
              <a:t>, </a:t>
            </a:r>
            <a:r>
              <a:rPr lang="en-US" dirty="0" err="1"/>
              <a:t>showCancel</a:t>
            </a:r>
            <a:r>
              <a:rPr lang="en-US" dirty="0"/>
              <a:t> </a:t>
            </a:r>
            <a:r>
              <a:rPr lang="ru-RU" dirty="0"/>
              <a:t>передаются в качестве аргументов </a:t>
            </a:r>
            <a:r>
              <a:rPr lang="en-US" dirty="0"/>
              <a:t>ask </a:t>
            </a:r>
            <a:endParaRPr lang="ru-RU" dirty="0"/>
          </a:p>
          <a:p>
            <a:pPr marL="0" indent="0">
              <a:buNone/>
            </a:pPr>
            <a:r>
              <a:rPr lang="en-US" dirty="0">
                <a:solidFill>
                  <a:srgbClr val="FF0000"/>
                </a:solidFill>
              </a:rPr>
              <a:t>ask("</a:t>
            </a:r>
            <a:r>
              <a:rPr lang="ru-RU" dirty="0">
                <a:solidFill>
                  <a:srgbClr val="FF0000"/>
                </a:solidFill>
              </a:rPr>
              <a:t>Вы согласны?", </a:t>
            </a:r>
            <a:r>
              <a:rPr lang="en-US" dirty="0" err="1">
                <a:solidFill>
                  <a:srgbClr val="FF0000"/>
                </a:solidFill>
              </a:rPr>
              <a:t>showOk</a:t>
            </a:r>
            <a:r>
              <a:rPr lang="en-US" dirty="0">
                <a:solidFill>
                  <a:srgbClr val="FF0000"/>
                </a:solidFill>
              </a:rPr>
              <a:t>, </a:t>
            </a:r>
            <a:r>
              <a:rPr lang="en-US" dirty="0" err="1">
                <a:solidFill>
                  <a:srgbClr val="FF0000"/>
                </a:solidFill>
              </a:rPr>
              <a:t>showCancel</a:t>
            </a:r>
            <a:r>
              <a:rPr lang="en-US" dirty="0">
                <a:solidFill>
                  <a:srgbClr val="FF0000"/>
                </a:solidFill>
              </a:rPr>
              <a:t>);</a:t>
            </a:r>
            <a:endParaRPr lang="ru-RU" dirty="0">
              <a:solidFill>
                <a:srgbClr val="FF0000"/>
              </a:solidFill>
            </a:endParaRPr>
          </a:p>
        </p:txBody>
      </p:sp>
    </p:spTree>
    <p:extLst>
      <p:ext uri="{BB962C8B-B14F-4D97-AF65-F5344CB8AC3E}">
        <p14:creationId xmlns:p14="http://schemas.microsoft.com/office/powerpoint/2010/main" val="1806498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394E78-B5DE-4F0C-B9BC-9EDBF6E32E2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2F9849C-BDB3-41E0-8C18-87C96DEB8606}"/>
              </a:ext>
            </a:extLst>
          </p:cNvPr>
          <p:cNvSpPr>
            <a:spLocks noGrp="1"/>
          </p:cNvSpPr>
          <p:nvPr>
            <p:ph idx="1"/>
          </p:nvPr>
        </p:nvSpPr>
        <p:spPr/>
        <p:txBody>
          <a:bodyPr/>
          <a:lstStyle/>
          <a:p>
            <a:r>
              <a:rPr lang="ru-RU" dirty="0"/>
              <a:t>На практике подобные функции очень полезны. Основное отличие «реальной» функции </a:t>
            </a:r>
            <a:r>
              <a:rPr lang="ru-RU" dirty="0" err="1"/>
              <a:t>ask</a:t>
            </a:r>
            <a:r>
              <a:rPr lang="ru-RU" dirty="0"/>
              <a:t> от примера выше будет в том, что она использует более сложные способы взаимодействия с пользователем, чем простой вызов </a:t>
            </a:r>
            <a:r>
              <a:rPr lang="ru-RU" dirty="0" err="1"/>
              <a:t>confirm</a:t>
            </a:r>
            <a:r>
              <a:rPr lang="ru-RU" dirty="0"/>
              <a:t>. В браузерах такие функции обычно отображают красивые диалоговые окна. Но это уже другая история.</a:t>
            </a:r>
          </a:p>
        </p:txBody>
      </p:sp>
    </p:spTree>
    <p:extLst>
      <p:ext uri="{BB962C8B-B14F-4D97-AF65-F5344CB8AC3E}">
        <p14:creationId xmlns:p14="http://schemas.microsoft.com/office/powerpoint/2010/main" val="3234498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6190AF-8E3B-44CA-AA35-E23EA426170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42BB6C5-6E70-4AAD-9C3B-31893D05334C}"/>
              </a:ext>
            </a:extLst>
          </p:cNvPr>
          <p:cNvSpPr>
            <a:spLocks noGrp="1"/>
          </p:cNvSpPr>
          <p:nvPr>
            <p:ph idx="1"/>
          </p:nvPr>
        </p:nvSpPr>
        <p:spPr/>
        <p:txBody>
          <a:bodyPr/>
          <a:lstStyle/>
          <a:p>
            <a:r>
              <a:rPr lang="ru-RU" dirty="0"/>
              <a:t>Аргументы </a:t>
            </a:r>
            <a:r>
              <a:rPr lang="ru-RU" dirty="0" err="1"/>
              <a:t>showOk</a:t>
            </a:r>
            <a:r>
              <a:rPr lang="ru-RU" dirty="0"/>
              <a:t> и </a:t>
            </a:r>
            <a:r>
              <a:rPr lang="ru-RU" dirty="0" err="1"/>
              <a:t>showCancel</a:t>
            </a:r>
            <a:r>
              <a:rPr lang="ru-RU" dirty="0"/>
              <a:t> функции </a:t>
            </a:r>
            <a:r>
              <a:rPr lang="ru-RU" dirty="0" err="1"/>
              <a:t>ask</a:t>
            </a:r>
            <a:r>
              <a:rPr lang="ru-RU" dirty="0"/>
              <a:t> называются </a:t>
            </a:r>
            <a:r>
              <a:rPr lang="ru-RU" dirty="0">
                <a:solidFill>
                  <a:srgbClr val="FF0000"/>
                </a:solidFill>
              </a:rPr>
              <a:t>функциями-</a:t>
            </a:r>
            <a:r>
              <a:rPr lang="ru-RU" dirty="0" err="1">
                <a:solidFill>
                  <a:srgbClr val="FF0000"/>
                </a:solidFill>
              </a:rPr>
              <a:t>колбэками</a:t>
            </a:r>
            <a:r>
              <a:rPr lang="ru-RU" dirty="0">
                <a:solidFill>
                  <a:srgbClr val="FF0000"/>
                </a:solidFill>
              </a:rPr>
              <a:t> или просто </a:t>
            </a:r>
            <a:r>
              <a:rPr lang="ru-RU" dirty="0" err="1">
                <a:solidFill>
                  <a:srgbClr val="FF0000"/>
                </a:solidFill>
              </a:rPr>
              <a:t>колбэками</a:t>
            </a:r>
            <a:r>
              <a:rPr lang="ru-RU" dirty="0">
                <a:solidFill>
                  <a:srgbClr val="FF0000"/>
                </a:solidFill>
              </a:rPr>
              <a:t>.</a:t>
            </a:r>
          </a:p>
        </p:txBody>
      </p:sp>
    </p:spTree>
    <p:extLst>
      <p:ext uri="{BB962C8B-B14F-4D97-AF65-F5344CB8AC3E}">
        <p14:creationId xmlns:p14="http://schemas.microsoft.com/office/powerpoint/2010/main" val="2535177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6BE57-34ED-43A3-8A72-87F95A75A0F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2AC8FD8-FEDB-47C8-8235-047E2A9D8A9B}"/>
              </a:ext>
            </a:extLst>
          </p:cNvPr>
          <p:cNvSpPr>
            <a:spLocks noGrp="1"/>
          </p:cNvSpPr>
          <p:nvPr>
            <p:ph idx="1"/>
          </p:nvPr>
        </p:nvSpPr>
        <p:spPr/>
        <p:txBody>
          <a:bodyPr/>
          <a:lstStyle/>
          <a:p>
            <a:r>
              <a:rPr lang="ru-RU" dirty="0"/>
              <a:t>Ключевая идея в том, что мы передаём функцию и ожидаем, что она </a:t>
            </a:r>
            <a:r>
              <a:rPr lang="ru-RU" dirty="0">
                <a:solidFill>
                  <a:srgbClr val="FF0000"/>
                </a:solidFill>
              </a:rPr>
              <a:t>вызовется обратно </a:t>
            </a:r>
            <a:r>
              <a:rPr lang="ru-RU" dirty="0"/>
              <a:t>(от англ. «</a:t>
            </a:r>
            <a:r>
              <a:rPr lang="ru-RU" dirty="0" err="1"/>
              <a:t>call</a:t>
            </a:r>
            <a:r>
              <a:rPr lang="ru-RU" dirty="0"/>
              <a:t> </a:t>
            </a:r>
            <a:r>
              <a:rPr lang="ru-RU" dirty="0" err="1"/>
              <a:t>back</a:t>
            </a:r>
            <a:r>
              <a:rPr lang="ru-RU" dirty="0"/>
              <a:t>» – обратный вызов) когда-нибудь позже, если это будет необходимо. В нашем случае, </a:t>
            </a:r>
            <a:r>
              <a:rPr lang="ru-RU" dirty="0" err="1"/>
              <a:t>showOk</a:t>
            </a:r>
            <a:r>
              <a:rPr lang="ru-RU" dirty="0"/>
              <a:t> становится </a:t>
            </a:r>
            <a:r>
              <a:rPr lang="ru-RU" dirty="0" err="1"/>
              <a:t>колбэком</a:t>
            </a:r>
            <a:r>
              <a:rPr lang="ru-RU" dirty="0"/>
              <a:t> для ответа «</a:t>
            </a:r>
            <a:r>
              <a:rPr lang="ru-RU" dirty="0" err="1"/>
              <a:t>yes</a:t>
            </a:r>
            <a:r>
              <a:rPr lang="ru-RU" dirty="0"/>
              <a:t>», а </a:t>
            </a:r>
            <a:r>
              <a:rPr lang="ru-RU" dirty="0" err="1"/>
              <a:t>showCancel</a:t>
            </a:r>
            <a:r>
              <a:rPr lang="ru-RU" dirty="0"/>
              <a:t> – для ответа «</a:t>
            </a:r>
            <a:r>
              <a:rPr lang="ru-RU" dirty="0" err="1"/>
              <a:t>no</a:t>
            </a:r>
            <a:r>
              <a:rPr lang="ru-RU" dirty="0"/>
              <a:t>».</a:t>
            </a:r>
          </a:p>
        </p:txBody>
      </p:sp>
    </p:spTree>
    <p:extLst>
      <p:ext uri="{BB962C8B-B14F-4D97-AF65-F5344CB8AC3E}">
        <p14:creationId xmlns:p14="http://schemas.microsoft.com/office/powerpoint/2010/main" val="11046191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83785F-16EB-4BDE-8818-5AD8296822D2}"/>
              </a:ext>
            </a:extLst>
          </p:cNvPr>
          <p:cNvSpPr>
            <a:spLocks noGrp="1"/>
          </p:cNvSpPr>
          <p:nvPr>
            <p:ph type="title"/>
          </p:nvPr>
        </p:nvSpPr>
        <p:spPr/>
        <p:txBody>
          <a:bodyPr/>
          <a:lstStyle/>
          <a:p>
            <a:r>
              <a:rPr lang="ru-RU" dirty="0"/>
              <a:t>Стрелочные функции, основы</a:t>
            </a:r>
          </a:p>
        </p:txBody>
      </p:sp>
      <p:sp>
        <p:nvSpPr>
          <p:cNvPr id="3" name="Объект 2">
            <a:extLst>
              <a:ext uri="{FF2B5EF4-FFF2-40B4-BE49-F238E27FC236}">
                <a16:creationId xmlns:a16="http://schemas.microsoft.com/office/drawing/2014/main" id="{0DC660CF-B88F-4DE3-B736-7B81E06E5475}"/>
              </a:ext>
            </a:extLst>
          </p:cNvPr>
          <p:cNvSpPr>
            <a:spLocks noGrp="1"/>
          </p:cNvSpPr>
          <p:nvPr>
            <p:ph idx="1"/>
          </p:nvPr>
        </p:nvSpPr>
        <p:spPr/>
        <p:txBody>
          <a:bodyPr/>
          <a:lstStyle/>
          <a:p>
            <a:pPr marL="0" indent="0">
              <a:buNone/>
            </a:pPr>
            <a:r>
              <a:rPr lang="ru-RU" dirty="0"/>
              <a:t>Существует ещё один очень простой и лаконичный синтаксис для создания функций.  </a:t>
            </a:r>
          </a:p>
          <a:p>
            <a:pPr marL="0" indent="0">
              <a:buNone/>
            </a:pPr>
            <a:r>
              <a:rPr lang="ru-RU" dirty="0"/>
              <a:t>Он называется «функции-стрелки» или «стрелочные функции» (</a:t>
            </a:r>
            <a:r>
              <a:rPr lang="ru-RU" dirty="0" err="1"/>
              <a:t>arrow</a:t>
            </a:r>
            <a:r>
              <a:rPr lang="ru-RU" dirty="0"/>
              <a:t> </a:t>
            </a:r>
            <a:r>
              <a:rPr lang="ru-RU" dirty="0" err="1"/>
              <a:t>functions</a:t>
            </a:r>
            <a:r>
              <a:rPr lang="ru-RU" dirty="0"/>
              <a:t>), т.к. выглядит следующим образом:</a:t>
            </a:r>
          </a:p>
          <a:p>
            <a:pPr marL="0" indent="0">
              <a:buNone/>
            </a:pPr>
            <a:endParaRPr lang="ru-RU" dirty="0"/>
          </a:p>
          <a:p>
            <a:pPr marL="0" indent="0">
              <a:buNone/>
            </a:pPr>
            <a:r>
              <a:rPr lang="en-US" dirty="0">
                <a:solidFill>
                  <a:srgbClr val="FF0000"/>
                </a:solidFill>
              </a:rPr>
              <a:t>let </a:t>
            </a:r>
            <a:r>
              <a:rPr lang="en-US" dirty="0" err="1">
                <a:solidFill>
                  <a:srgbClr val="FF0000"/>
                </a:solidFill>
              </a:rPr>
              <a:t>func</a:t>
            </a:r>
            <a:r>
              <a:rPr lang="en-US" dirty="0">
                <a:solidFill>
                  <a:srgbClr val="FF0000"/>
                </a:solidFill>
              </a:rPr>
              <a:t> = (arg1, arg2, ...</a:t>
            </a:r>
            <a:r>
              <a:rPr lang="en-US" dirty="0" err="1">
                <a:solidFill>
                  <a:srgbClr val="FF0000"/>
                </a:solidFill>
              </a:rPr>
              <a:t>argN</a:t>
            </a:r>
            <a:r>
              <a:rPr lang="en-US" dirty="0">
                <a:solidFill>
                  <a:srgbClr val="FF0000"/>
                </a:solidFill>
              </a:rPr>
              <a:t>) =&gt; expression;</a:t>
            </a:r>
            <a:endParaRPr lang="ru-RU" dirty="0">
              <a:solidFill>
                <a:srgbClr val="FF0000"/>
              </a:solidFill>
            </a:endParaRPr>
          </a:p>
        </p:txBody>
      </p:sp>
    </p:spTree>
    <p:extLst>
      <p:ext uri="{BB962C8B-B14F-4D97-AF65-F5344CB8AC3E}">
        <p14:creationId xmlns:p14="http://schemas.microsoft.com/office/powerpoint/2010/main" val="20338729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5ED0DB-E71C-4A8E-BA2B-D283762E4B0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6B9CFBF-917F-4EFA-81A9-BC2FF2B86C15}"/>
              </a:ext>
            </a:extLst>
          </p:cNvPr>
          <p:cNvSpPr>
            <a:spLocks noGrp="1"/>
          </p:cNvSpPr>
          <p:nvPr>
            <p:ph idx="1"/>
          </p:nvPr>
        </p:nvSpPr>
        <p:spPr/>
        <p:txBody>
          <a:bodyPr/>
          <a:lstStyle/>
          <a:p>
            <a:pPr marL="0" indent="0">
              <a:buNone/>
            </a:pPr>
            <a:r>
              <a:rPr lang="en-US" dirty="0">
                <a:solidFill>
                  <a:srgbClr val="FF0000"/>
                </a:solidFill>
              </a:rPr>
              <a:t>let sum = (a, b) =&gt; a + b;  </a:t>
            </a:r>
            <a:endParaRPr lang="ru-RU" dirty="0">
              <a:solidFill>
                <a:srgbClr val="FF0000"/>
              </a:solidFill>
            </a:endParaRPr>
          </a:p>
          <a:p>
            <a:pPr marL="0" indent="0">
              <a:buNone/>
            </a:pPr>
            <a:r>
              <a:rPr lang="en-US" dirty="0"/>
              <a:t>/*</a:t>
            </a:r>
            <a:endParaRPr lang="ru-RU" dirty="0"/>
          </a:p>
          <a:p>
            <a:pPr marL="0" indent="0">
              <a:buNone/>
            </a:pPr>
            <a:r>
              <a:rPr lang="en-US" dirty="0"/>
              <a:t> </a:t>
            </a:r>
            <a:r>
              <a:rPr lang="ru-RU" dirty="0"/>
              <a:t>Эта стрелочная функция представляет собой более короткую форму:  </a:t>
            </a:r>
          </a:p>
          <a:p>
            <a:pPr marL="0" indent="0">
              <a:buNone/>
            </a:pPr>
            <a:r>
              <a:rPr lang="en-US" dirty="0"/>
              <a:t>let sum = function(a, b) {   </a:t>
            </a:r>
            <a:endParaRPr lang="ru-RU" dirty="0"/>
          </a:p>
          <a:p>
            <a:pPr marL="0" indent="0">
              <a:buNone/>
            </a:pPr>
            <a:r>
              <a:rPr lang="en-US" dirty="0"/>
              <a:t>return a + b;</a:t>
            </a:r>
            <a:endParaRPr lang="ru-RU" dirty="0"/>
          </a:p>
          <a:p>
            <a:pPr marL="0" indent="0">
              <a:buNone/>
            </a:pPr>
            <a:r>
              <a:rPr lang="en-US" dirty="0"/>
              <a:t> }; */ </a:t>
            </a:r>
            <a:endParaRPr lang="ru-RU" dirty="0"/>
          </a:p>
          <a:p>
            <a:pPr marL="0" indent="0">
              <a:buNone/>
            </a:pPr>
            <a:r>
              <a:rPr lang="en-US" dirty="0"/>
              <a:t> alert( </a:t>
            </a:r>
            <a:r>
              <a:rPr lang="en-US" dirty="0">
                <a:solidFill>
                  <a:srgbClr val="FF0000"/>
                </a:solidFill>
              </a:rPr>
              <a:t>sum(1, 2) </a:t>
            </a:r>
            <a:r>
              <a:rPr lang="en-US" dirty="0"/>
              <a:t>); // 3</a:t>
            </a:r>
            <a:endParaRPr lang="ru-RU" dirty="0"/>
          </a:p>
        </p:txBody>
      </p:sp>
    </p:spTree>
    <p:extLst>
      <p:ext uri="{BB962C8B-B14F-4D97-AF65-F5344CB8AC3E}">
        <p14:creationId xmlns:p14="http://schemas.microsoft.com/office/powerpoint/2010/main" val="362972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43408"/>
            <a:ext cx="8229600" cy="1143000"/>
          </a:xfrm>
        </p:spPr>
        <p:txBody>
          <a:bodyPr/>
          <a:lstStyle/>
          <a:p>
            <a:r>
              <a:rPr lang="ru-RU" b="1" dirty="0"/>
              <a:t>Типы данных в </a:t>
            </a:r>
            <a:r>
              <a:rPr lang="en-US" b="1" dirty="0"/>
              <a:t>JS</a:t>
            </a:r>
            <a:endParaRPr lang="ru-RU" b="1" dirty="0"/>
          </a:p>
        </p:txBody>
      </p:sp>
      <p:sp>
        <p:nvSpPr>
          <p:cNvPr id="3" name="Объект 2"/>
          <p:cNvSpPr>
            <a:spLocks noGrp="1"/>
          </p:cNvSpPr>
          <p:nvPr>
            <p:ph idx="1"/>
          </p:nvPr>
        </p:nvSpPr>
        <p:spPr>
          <a:xfrm>
            <a:off x="1981200" y="1052736"/>
            <a:ext cx="8229600" cy="5271864"/>
          </a:xfrm>
        </p:spPr>
        <p:txBody>
          <a:bodyPr/>
          <a:lstStyle/>
          <a:p>
            <a:pPr marL="0" indent="0" algn="just">
              <a:buNone/>
            </a:pPr>
            <a:r>
              <a:rPr lang="ru-RU" b="1" dirty="0"/>
              <a:t>Для создания имён переменных в </a:t>
            </a:r>
            <a:r>
              <a:rPr lang="ru-RU" b="1" dirty="0" err="1"/>
              <a:t>JavaScript</a:t>
            </a:r>
            <a:r>
              <a:rPr lang="ru-RU" b="1" dirty="0"/>
              <a:t> установлены правила синтаксиса:</a:t>
            </a:r>
          </a:p>
          <a:p>
            <a:pPr marL="0" indent="0">
              <a:buNone/>
            </a:pPr>
            <a:endParaRPr lang="ru-RU" b="1" dirty="0"/>
          </a:p>
          <a:p>
            <a:r>
              <a:rPr lang="ru-RU" b="1" dirty="0"/>
              <a:t>Для имён переменных используются символы: a-z, A-Z, цифры, символ $, символ знак подчёркивания (_).</a:t>
            </a:r>
          </a:p>
          <a:p>
            <a:r>
              <a:rPr lang="ru-RU" b="1" dirty="0"/>
              <a:t>Имя переменной не может начинаться с цифры.</a:t>
            </a:r>
          </a:p>
          <a:p>
            <a:r>
              <a:rPr lang="ru-RU" b="1" dirty="0" err="1"/>
              <a:t>JavaScript</a:t>
            </a:r>
            <a:r>
              <a:rPr lang="ru-RU" b="1" dirty="0"/>
              <a:t> чувствителен к регистру</a:t>
            </a:r>
          </a:p>
          <a:p>
            <a:pPr marL="0" indent="0">
              <a:buNone/>
            </a:pPr>
            <a:r>
              <a:rPr lang="ru-RU" b="1" dirty="0"/>
              <a:t>	</a:t>
            </a:r>
            <a:r>
              <a:rPr lang="ru-RU" b="1" dirty="0" err="1"/>
              <a:t>itcounter</a:t>
            </a:r>
            <a:r>
              <a:rPr lang="ru-RU" b="1" dirty="0"/>
              <a:t> и </a:t>
            </a:r>
            <a:r>
              <a:rPr lang="ru-RU" b="1" dirty="0" err="1"/>
              <a:t>it</a:t>
            </a:r>
            <a:r>
              <a:rPr lang="ru-RU" b="1" u="sng" dirty="0" err="1"/>
              <a:t>C</a:t>
            </a:r>
            <a:r>
              <a:rPr lang="ru-RU" b="1" dirty="0" err="1"/>
              <a:t>ounter</a:t>
            </a:r>
            <a:r>
              <a:rPr lang="ru-RU" b="1" dirty="0"/>
              <a:t> - это разные переменные.</a:t>
            </a:r>
          </a:p>
          <a:p>
            <a:pPr marL="0" indent="0">
              <a:buNone/>
            </a:pPr>
            <a:endParaRPr lang="ru-RU" b="1" dirty="0"/>
          </a:p>
        </p:txBody>
      </p:sp>
    </p:spTree>
    <p:extLst>
      <p:ext uri="{BB962C8B-B14F-4D97-AF65-F5344CB8AC3E}">
        <p14:creationId xmlns:p14="http://schemas.microsoft.com/office/powerpoint/2010/main" val="770549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3194E6-6C83-4A40-A074-E310D9E7919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2411142-3E66-40D3-B6A7-C3186E12DA2C}"/>
              </a:ext>
            </a:extLst>
          </p:cNvPr>
          <p:cNvSpPr>
            <a:spLocks noGrp="1"/>
          </p:cNvSpPr>
          <p:nvPr>
            <p:ph idx="1"/>
          </p:nvPr>
        </p:nvSpPr>
        <p:spPr/>
        <p:txBody>
          <a:bodyPr/>
          <a:lstStyle/>
          <a:p>
            <a:pPr marL="0" indent="0">
              <a:buNone/>
            </a:pPr>
            <a:r>
              <a:rPr lang="ru-RU" dirty="0"/>
              <a:t>Если у нас только один аргумент, то круглые скобки вокруг параметров можно опустить, сделав запись ещё короче:</a:t>
            </a:r>
          </a:p>
          <a:p>
            <a:pPr marL="0" indent="0">
              <a:buNone/>
            </a:pPr>
            <a:r>
              <a:rPr lang="en-US" dirty="0">
                <a:solidFill>
                  <a:srgbClr val="FF0000"/>
                </a:solidFill>
              </a:rPr>
              <a:t>let double = n =&gt; n * 2; </a:t>
            </a:r>
            <a:endParaRPr lang="ru-RU" dirty="0">
              <a:solidFill>
                <a:srgbClr val="FF0000"/>
              </a:solidFill>
            </a:endParaRPr>
          </a:p>
          <a:p>
            <a:pPr marL="0" indent="0">
              <a:buNone/>
            </a:pPr>
            <a:r>
              <a:rPr lang="en-US" dirty="0"/>
              <a:t>// </a:t>
            </a:r>
            <a:r>
              <a:rPr lang="ru-RU" dirty="0"/>
              <a:t>примерно тоже что и: </a:t>
            </a:r>
            <a:r>
              <a:rPr lang="en-US" dirty="0"/>
              <a:t>let double = function(n) { return n * 2 }  </a:t>
            </a:r>
            <a:endParaRPr lang="ru-RU" dirty="0"/>
          </a:p>
          <a:p>
            <a:pPr marL="0" indent="0">
              <a:buNone/>
            </a:pPr>
            <a:endParaRPr lang="ru-RU" dirty="0"/>
          </a:p>
          <a:p>
            <a:pPr marL="0" indent="0">
              <a:buNone/>
            </a:pPr>
            <a:r>
              <a:rPr lang="en-US" dirty="0"/>
              <a:t>alert( double(3) ); // 6</a:t>
            </a:r>
            <a:endParaRPr lang="ru-RU" dirty="0"/>
          </a:p>
        </p:txBody>
      </p:sp>
    </p:spTree>
    <p:extLst>
      <p:ext uri="{BB962C8B-B14F-4D97-AF65-F5344CB8AC3E}">
        <p14:creationId xmlns:p14="http://schemas.microsoft.com/office/powerpoint/2010/main" val="40400017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5AEB97-A1FC-4C96-9184-2A359F560068}"/>
              </a:ext>
            </a:extLst>
          </p:cNvPr>
          <p:cNvSpPr>
            <a:spLocks noGrp="1"/>
          </p:cNvSpPr>
          <p:nvPr>
            <p:ph type="title"/>
          </p:nvPr>
        </p:nvSpPr>
        <p:spPr/>
        <p:txBody>
          <a:bodyPr/>
          <a:lstStyle/>
          <a:p>
            <a:r>
              <a:rPr lang="ru-RU" b="1" dirty="0"/>
              <a:t>Объекты </a:t>
            </a:r>
            <a:endParaRPr lang="ru-RU" dirty="0"/>
          </a:p>
        </p:txBody>
      </p:sp>
      <p:sp>
        <p:nvSpPr>
          <p:cNvPr id="3" name="Объект 2">
            <a:extLst>
              <a:ext uri="{FF2B5EF4-FFF2-40B4-BE49-F238E27FC236}">
                <a16:creationId xmlns:a16="http://schemas.microsoft.com/office/drawing/2014/main" id="{00745D43-805D-4977-8D8A-1E6FDCAA945C}"/>
              </a:ext>
            </a:extLst>
          </p:cNvPr>
          <p:cNvSpPr>
            <a:spLocks noGrp="1"/>
          </p:cNvSpPr>
          <p:nvPr>
            <p:ph idx="1"/>
          </p:nvPr>
        </p:nvSpPr>
        <p:spPr/>
        <p:txBody>
          <a:bodyPr/>
          <a:lstStyle/>
          <a:p>
            <a:pPr marL="0" indent="0">
              <a:buNone/>
            </a:pPr>
            <a:r>
              <a:rPr lang="ru-RU" dirty="0"/>
              <a:t>в </a:t>
            </a:r>
            <a:r>
              <a:rPr lang="ru-RU" dirty="0" err="1"/>
              <a:t>JavaScript</a:t>
            </a:r>
            <a:r>
              <a:rPr lang="ru-RU" dirty="0"/>
              <a:t> существует 8 типов данных. Семь из них называются «</a:t>
            </a:r>
            <a:r>
              <a:rPr lang="ru-RU" dirty="0">
                <a:solidFill>
                  <a:srgbClr val="FF0000"/>
                </a:solidFill>
              </a:rPr>
              <a:t>примитивными</a:t>
            </a:r>
            <a:r>
              <a:rPr lang="ru-RU" dirty="0"/>
              <a:t>», так как содержат только одно значение (будь то строка, число или что-то другое).</a:t>
            </a:r>
          </a:p>
          <a:p>
            <a:pPr marL="0" indent="0">
              <a:buNone/>
            </a:pPr>
            <a:r>
              <a:rPr lang="ru-RU" dirty="0"/>
              <a:t>Объекты же используются для хранения коллекций различных значений и более сложных сущностей. В </a:t>
            </a:r>
            <a:r>
              <a:rPr lang="ru-RU" dirty="0" err="1"/>
              <a:t>JavaScript</a:t>
            </a:r>
            <a:r>
              <a:rPr lang="ru-RU" dirty="0"/>
              <a:t> объекты используются очень часто, это одна из основ языка. Поэтому мы должны понять их, прежде чем углубляться куда-либо ещё.</a:t>
            </a:r>
          </a:p>
          <a:p>
            <a:endParaRPr lang="ru-RU" dirty="0"/>
          </a:p>
        </p:txBody>
      </p:sp>
    </p:spTree>
    <p:extLst>
      <p:ext uri="{BB962C8B-B14F-4D97-AF65-F5344CB8AC3E}">
        <p14:creationId xmlns:p14="http://schemas.microsoft.com/office/powerpoint/2010/main" val="4162330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C654FC-5914-4F02-BFFA-A2C438010D6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1DF2B2A-1114-46C4-BE72-39B4B5859DE4}"/>
              </a:ext>
            </a:extLst>
          </p:cNvPr>
          <p:cNvSpPr>
            <a:spLocks noGrp="1"/>
          </p:cNvSpPr>
          <p:nvPr>
            <p:ph idx="1"/>
          </p:nvPr>
        </p:nvSpPr>
        <p:spPr/>
        <p:txBody>
          <a:bodyPr/>
          <a:lstStyle/>
          <a:p>
            <a:r>
              <a:rPr lang="ru-RU" dirty="0"/>
              <a:t>Объект может быть создан с помощью фигурных скобок {…} с необязательным списком свойств. Свойство – это пара «ключ: значение», где ключ – это строка (также называемая «именем свойства»), а значение может быть чем угодно.</a:t>
            </a:r>
          </a:p>
        </p:txBody>
      </p:sp>
      <p:pic>
        <p:nvPicPr>
          <p:cNvPr id="6" name="Рисунок 5">
            <a:extLst>
              <a:ext uri="{FF2B5EF4-FFF2-40B4-BE49-F238E27FC236}">
                <a16:creationId xmlns:a16="http://schemas.microsoft.com/office/drawing/2014/main" id="{06315332-1FEA-45A9-9992-A8D9D8BFB535}"/>
              </a:ext>
            </a:extLst>
          </p:cNvPr>
          <p:cNvPicPr>
            <a:picLocks noChangeAspect="1"/>
          </p:cNvPicPr>
          <p:nvPr/>
        </p:nvPicPr>
        <p:blipFill>
          <a:blip r:embed="rId2"/>
          <a:stretch>
            <a:fillRect/>
          </a:stretch>
        </p:blipFill>
        <p:spPr>
          <a:xfrm>
            <a:off x="2495600" y="4005064"/>
            <a:ext cx="1962424" cy="1905266"/>
          </a:xfrm>
          <a:prstGeom prst="rect">
            <a:avLst/>
          </a:prstGeom>
        </p:spPr>
      </p:pic>
      <p:pic>
        <p:nvPicPr>
          <p:cNvPr id="7" name="Рисунок 6">
            <a:extLst>
              <a:ext uri="{FF2B5EF4-FFF2-40B4-BE49-F238E27FC236}">
                <a16:creationId xmlns:a16="http://schemas.microsoft.com/office/drawing/2014/main" id="{3A5DD08E-8219-49EC-B77B-F6196F7800C5}"/>
              </a:ext>
            </a:extLst>
          </p:cNvPr>
          <p:cNvPicPr>
            <a:picLocks noChangeAspect="1"/>
          </p:cNvPicPr>
          <p:nvPr/>
        </p:nvPicPr>
        <p:blipFill>
          <a:blip r:embed="rId3"/>
          <a:stretch>
            <a:fillRect/>
          </a:stretch>
        </p:blipFill>
        <p:spPr>
          <a:xfrm>
            <a:off x="6224055" y="4365104"/>
            <a:ext cx="3019846" cy="1038370"/>
          </a:xfrm>
          <a:prstGeom prst="rect">
            <a:avLst/>
          </a:prstGeom>
        </p:spPr>
      </p:pic>
    </p:spTree>
    <p:extLst>
      <p:ext uri="{BB962C8B-B14F-4D97-AF65-F5344CB8AC3E}">
        <p14:creationId xmlns:p14="http://schemas.microsoft.com/office/powerpoint/2010/main" val="262080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4F6D60-798B-401A-A307-A65D698D47B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F846915-4BCF-4753-A3F7-CDE4EBD2C695}"/>
              </a:ext>
            </a:extLst>
          </p:cNvPr>
          <p:cNvSpPr>
            <a:spLocks noGrp="1"/>
          </p:cNvSpPr>
          <p:nvPr>
            <p:ph idx="1"/>
          </p:nvPr>
        </p:nvSpPr>
        <p:spPr/>
        <p:txBody>
          <a:bodyPr/>
          <a:lstStyle/>
          <a:p>
            <a:pPr marL="0" indent="0">
              <a:buNone/>
            </a:pPr>
            <a:r>
              <a:rPr lang="en-US" dirty="0"/>
              <a:t>let user = {     // </a:t>
            </a:r>
            <a:r>
              <a:rPr lang="ru-RU" dirty="0"/>
              <a:t>объект   </a:t>
            </a:r>
            <a:endParaRPr lang="en-US" dirty="0"/>
          </a:p>
          <a:p>
            <a:pPr marL="0" indent="0">
              <a:buNone/>
            </a:pPr>
            <a:r>
              <a:rPr lang="en-US" dirty="0"/>
              <a:t>name: "John",  // </a:t>
            </a:r>
            <a:r>
              <a:rPr lang="ru-RU" dirty="0"/>
              <a:t>под ключом "</a:t>
            </a:r>
            <a:r>
              <a:rPr lang="en-US" dirty="0"/>
              <a:t>name" </a:t>
            </a:r>
            <a:r>
              <a:rPr lang="ru-RU" dirty="0"/>
              <a:t>хранится значение "</a:t>
            </a:r>
            <a:r>
              <a:rPr lang="en-US" dirty="0"/>
              <a:t>John"   </a:t>
            </a:r>
          </a:p>
          <a:p>
            <a:pPr marL="0" indent="0">
              <a:buNone/>
            </a:pPr>
            <a:r>
              <a:rPr lang="en-US" dirty="0"/>
              <a:t>age: 30        // </a:t>
            </a:r>
            <a:r>
              <a:rPr lang="ru-RU" dirty="0"/>
              <a:t>под ключом "</a:t>
            </a:r>
            <a:r>
              <a:rPr lang="en-US" dirty="0"/>
              <a:t>age" </a:t>
            </a:r>
            <a:r>
              <a:rPr lang="ru-RU" dirty="0"/>
              <a:t>хранится значение 30 </a:t>
            </a:r>
            <a:endParaRPr lang="en-US" dirty="0"/>
          </a:p>
          <a:p>
            <a:pPr marL="0" indent="0">
              <a:buNone/>
            </a:pPr>
            <a:r>
              <a:rPr lang="ru-RU" dirty="0"/>
              <a:t>};</a:t>
            </a:r>
            <a:endParaRPr lang="en-US" dirty="0"/>
          </a:p>
          <a:p>
            <a:pPr marL="0" indent="0">
              <a:buNone/>
            </a:pPr>
            <a:r>
              <a:rPr lang="ru-RU" dirty="0"/>
              <a:t>У каждого свойства есть </a:t>
            </a:r>
            <a:r>
              <a:rPr lang="ru-RU" dirty="0">
                <a:solidFill>
                  <a:srgbClr val="FF0000"/>
                </a:solidFill>
              </a:rPr>
              <a:t>ключ</a:t>
            </a:r>
            <a:r>
              <a:rPr lang="ru-RU" dirty="0"/>
              <a:t> (также называемый «имя» или «идентификатор»). После имени свойства следует </a:t>
            </a:r>
            <a:r>
              <a:rPr lang="ru-RU" dirty="0">
                <a:solidFill>
                  <a:srgbClr val="FF0000"/>
                </a:solidFill>
              </a:rPr>
              <a:t>двоеточие</a:t>
            </a:r>
            <a:r>
              <a:rPr lang="ru-RU" dirty="0"/>
              <a:t> ":", и затем указывается значение свойства. Если в объекте несколько свойств, то они перечисляются через запятую.</a:t>
            </a:r>
          </a:p>
        </p:txBody>
      </p:sp>
    </p:spTree>
    <p:extLst>
      <p:ext uri="{BB962C8B-B14F-4D97-AF65-F5344CB8AC3E}">
        <p14:creationId xmlns:p14="http://schemas.microsoft.com/office/powerpoint/2010/main" val="1435784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45926A-3F2A-46C3-ABCD-56DB67B2812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F956018-AE3C-4C7E-B019-E890406FFB3E}"/>
              </a:ext>
            </a:extLst>
          </p:cNvPr>
          <p:cNvSpPr>
            <a:spLocks noGrp="1"/>
          </p:cNvSpPr>
          <p:nvPr>
            <p:ph idx="1"/>
          </p:nvPr>
        </p:nvSpPr>
        <p:spPr/>
        <p:txBody>
          <a:bodyPr/>
          <a:lstStyle/>
          <a:p>
            <a:r>
              <a:rPr lang="ru-RU" dirty="0"/>
              <a:t>Добавление свойства </a:t>
            </a:r>
          </a:p>
          <a:p>
            <a:endParaRPr lang="ru-RU" dirty="0"/>
          </a:p>
        </p:txBody>
      </p:sp>
      <p:pic>
        <p:nvPicPr>
          <p:cNvPr id="4" name="Рисунок 3">
            <a:extLst>
              <a:ext uri="{FF2B5EF4-FFF2-40B4-BE49-F238E27FC236}">
                <a16:creationId xmlns:a16="http://schemas.microsoft.com/office/drawing/2014/main" id="{658DFE1C-44E0-4215-BDA5-E5F8ED9B84D6}"/>
              </a:ext>
            </a:extLst>
          </p:cNvPr>
          <p:cNvPicPr>
            <a:picLocks noChangeAspect="1"/>
          </p:cNvPicPr>
          <p:nvPr/>
        </p:nvPicPr>
        <p:blipFill>
          <a:blip r:embed="rId2"/>
          <a:stretch>
            <a:fillRect/>
          </a:stretch>
        </p:blipFill>
        <p:spPr>
          <a:xfrm>
            <a:off x="2351584" y="2892724"/>
            <a:ext cx="5681640" cy="536277"/>
          </a:xfrm>
          <a:prstGeom prst="rect">
            <a:avLst/>
          </a:prstGeom>
        </p:spPr>
      </p:pic>
    </p:spTree>
    <p:extLst>
      <p:ext uri="{BB962C8B-B14F-4D97-AF65-F5344CB8AC3E}">
        <p14:creationId xmlns:p14="http://schemas.microsoft.com/office/powerpoint/2010/main" val="36181892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F5156F-AC24-4802-956F-3B62FDEB1DA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D48459D-3805-4B13-9874-752739208424}"/>
              </a:ext>
            </a:extLst>
          </p:cNvPr>
          <p:cNvSpPr>
            <a:spLocks noGrp="1"/>
          </p:cNvSpPr>
          <p:nvPr>
            <p:ph idx="1"/>
          </p:nvPr>
        </p:nvSpPr>
        <p:spPr/>
        <p:txBody>
          <a:bodyPr/>
          <a:lstStyle/>
          <a:p>
            <a:pPr marL="0" indent="0">
              <a:buNone/>
            </a:pPr>
            <a:r>
              <a:rPr lang="ru-RU" dirty="0"/>
              <a:t>Для удаления свойства мы можем использовать оператор </a:t>
            </a:r>
            <a:r>
              <a:rPr lang="ru-RU" dirty="0" err="1"/>
              <a:t>delete</a:t>
            </a:r>
            <a:r>
              <a:rPr lang="en-US" dirty="0"/>
              <a:t> </a:t>
            </a:r>
          </a:p>
          <a:p>
            <a:pPr marL="0" indent="0">
              <a:buNone/>
            </a:pPr>
            <a:r>
              <a:rPr lang="en-US" dirty="0">
                <a:solidFill>
                  <a:srgbClr val="FF0000"/>
                </a:solidFill>
              </a:rPr>
              <a:t>delete </a:t>
            </a:r>
            <a:r>
              <a:rPr lang="en-US" dirty="0" err="1">
                <a:solidFill>
                  <a:srgbClr val="FF0000"/>
                </a:solidFill>
              </a:rPr>
              <a:t>user.age</a:t>
            </a:r>
            <a:r>
              <a:rPr lang="en-US" dirty="0">
                <a:solidFill>
                  <a:srgbClr val="FF0000"/>
                </a:solidFill>
              </a:rPr>
              <a:t>;</a:t>
            </a:r>
            <a:endParaRPr lang="ru-RU" dirty="0">
              <a:solidFill>
                <a:srgbClr val="FF0000"/>
              </a:solidFill>
            </a:endParaRPr>
          </a:p>
        </p:txBody>
      </p:sp>
    </p:spTree>
    <p:extLst>
      <p:ext uri="{BB962C8B-B14F-4D97-AF65-F5344CB8AC3E}">
        <p14:creationId xmlns:p14="http://schemas.microsoft.com/office/powerpoint/2010/main" val="3842180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76ED21-6D7D-4EB6-AE52-D00E24A8CE8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A27F57B-2AD1-492A-9138-BE4B5233D4D2}"/>
              </a:ext>
            </a:extLst>
          </p:cNvPr>
          <p:cNvSpPr>
            <a:spLocks noGrp="1"/>
          </p:cNvSpPr>
          <p:nvPr>
            <p:ph idx="1"/>
          </p:nvPr>
        </p:nvSpPr>
        <p:spPr/>
        <p:txBody>
          <a:bodyPr/>
          <a:lstStyle/>
          <a:p>
            <a:r>
              <a:rPr lang="ru-RU" dirty="0"/>
              <a:t>Имя свойства может состоять из нескольких слов, но тогда оно должно быть заключено в кавычки:</a:t>
            </a:r>
            <a:endParaRPr lang="en-US" dirty="0"/>
          </a:p>
          <a:p>
            <a:endParaRPr lang="ru-RU" dirty="0"/>
          </a:p>
        </p:txBody>
      </p:sp>
      <p:pic>
        <p:nvPicPr>
          <p:cNvPr id="4" name="Рисунок 3">
            <a:extLst>
              <a:ext uri="{FF2B5EF4-FFF2-40B4-BE49-F238E27FC236}">
                <a16:creationId xmlns:a16="http://schemas.microsoft.com/office/drawing/2014/main" id="{827831E2-7C8D-4321-B406-D963D2F270A7}"/>
              </a:ext>
            </a:extLst>
          </p:cNvPr>
          <p:cNvPicPr>
            <a:picLocks noChangeAspect="1"/>
          </p:cNvPicPr>
          <p:nvPr/>
        </p:nvPicPr>
        <p:blipFill>
          <a:blip r:embed="rId2"/>
          <a:stretch>
            <a:fillRect/>
          </a:stretch>
        </p:blipFill>
        <p:spPr>
          <a:xfrm>
            <a:off x="2063552" y="3066697"/>
            <a:ext cx="8321244" cy="1944216"/>
          </a:xfrm>
          <a:prstGeom prst="rect">
            <a:avLst/>
          </a:prstGeom>
        </p:spPr>
      </p:pic>
    </p:spTree>
    <p:extLst>
      <p:ext uri="{BB962C8B-B14F-4D97-AF65-F5344CB8AC3E}">
        <p14:creationId xmlns:p14="http://schemas.microsoft.com/office/powerpoint/2010/main" val="11284140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6804F9-EB42-4623-8568-493B27FBAECE}"/>
              </a:ext>
            </a:extLst>
          </p:cNvPr>
          <p:cNvSpPr>
            <a:spLocks noGrp="1"/>
          </p:cNvSpPr>
          <p:nvPr>
            <p:ph type="title"/>
          </p:nvPr>
        </p:nvSpPr>
        <p:spPr/>
        <p:txBody>
          <a:bodyPr/>
          <a:lstStyle/>
          <a:p>
            <a:endParaRPr lang="ru-RU"/>
          </a:p>
        </p:txBody>
      </p:sp>
      <p:pic>
        <p:nvPicPr>
          <p:cNvPr id="7" name="Объект 3">
            <a:extLst>
              <a:ext uri="{FF2B5EF4-FFF2-40B4-BE49-F238E27FC236}">
                <a16:creationId xmlns:a16="http://schemas.microsoft.com/office/drawing/2014/main" id="{4E69D1BB-8F5E-4266-84EF-8CF1EA448BBF}"/>
              </a:ext>
            </a:extLst>
          </p:cNvPr>
          <p:cNvPicPr>
            <a:picLocks noGrp="1" noChangeAspect="1"/>
          </p:cNvPicPr>
          <p:nvPr>
            <p:ph idx="1"/>
          </p:nvPr>
        </p:nvPicPr>
        <p:blipFill>
          <a:blip r:embed="rId2"/>
          <a:stretch>
            <a:fillRect/>
          </a:stretch>
        </p:blipFill>
        <p:spPr>
          <a:xfrm>
            <a:off x="2819636" y="2060849"/>
            <a:ext cx="6552728" cy="3592921"/>
          </a:xfrm>
          <a:prstGeom prst="rect">
            <a:avLst/>
          </a:prstGeom>
        </p:spPr>
      </p:pic>
    </p:spTree>
    <p:extLst>
      <p:ext uri="{BB962C8B-B14F-4D97-AF65-F5344CB8AC3E}">
        <p14:creationId xmlns:p14="http://schemas.microsoft.com/office/powerpoint/2010/main" val="3408934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DC6E6C-54E3-41A4-AA12-4EAB1003992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738BAEB-EC61-4665-AC99-A6F76C14E416}"/>
              </a:ext>
            </a:extLst>
          </p:cNvPr>
          <p:cNvSpPr>
            <a:spLocks noGrp="1"/>
          </p:cNvSpPr>
          <p:nvPr>
            <p:ph idx="1"/>
          </p:nvPr>
        </p:nvSpPr>
        <p:spPr/>
        <p:txBody>
          <a:bodyPr/>
          <a:lstStyle/>
          <a:p>
            <a:r>
              <a:rPr lang="ru-RU" dirty="0"/>
              <a:t>Объект, объявленный через </a:t>
            </a:r>
            <a:r>
              <a:rPr lang="ru-RU" dirty="0" err="1"/>
              <a:t>const</a:t>
            </a:r>
            <a:r>
              <a:rPr lang="ru-RU" dirty="0"/>
              <a:t>, может быть изменён.</a:t>
            </a:r>
            <a:endParaRPr lang="en-US" dirty="0"/>
          </a:p>
          <a:p>
            <a:endParaRPr lang="en-US" dirty="0"/>
          </a:p>
          <a:p>
            <a:endParaRPr lang="en-US" dirty="0"/>
          </a:p>
          <a:p>
            <a:endParaRPr lang="en-US" dirty="0"/>
          </a:p>
          <a:p>
            <a:endParaRPr lang="en-US" dirty="0"/>
          </a:p>
          <a:p>
            <a:endParaRPr lang="en-US" dirty="0"/>
          </a:p>
          <a:p>
            <a:endParaRPr lang="ru-RU" dirty="0"/>
          </a:p>
        </p:txBody>
      </p:sp>
      <p:pic>
        <p:nvPicPr>
          <p:cNvPr id="4" name="Рисунок 3">
            <a:extLst>
              <a:ext uri="{FF2B5EF4-FFF2-40B4-BE49-F238E27FC236}">
                <a16:creationId xmlns:a16="http://schemas.microsoft.com/office/drawing/2014/main" id="{5EA45FC9-0826-4C8B-9C25-34658C13884E}"/>
              </a:ext>
            </a:extLst>
          </p:cNvPr>
          <p:cNvPicPr>
            <a:picLocks noChangeAspect="1"/>
          </p:cNvPicPr>
          <p:nvPr/>
        </p:nvPicPr>
        <p:blipFill>
          <a:blip r:embed="rId2"/>
          <a:stretch>
            <a:fillRect/>
          </a:stretch>
        </p:blipFill>
        <p:spPr>
          <a:xfrm>
            <a:off x="4295800" y="2384450"/>
            <a:ext cx="4032448" cy="2089100"/>
          </a:xfrm>
          <a:prstGeom prst="rect">
            <a:avLst/>
          </a:prstGeom>
        </p:spPr>
      </p:pic>
    </p:spTree>
    <p:extLst>
      <p:ext uri="{BB962C8B-B14F-4D97-AF65-F5344CB8AC3E}">
        <p14:creationId xmlns:p14="http://schemas.microsoft.com/office/powerpoint/2010/main" val="21898310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0025B2-C65F-4E02-A4F5-DA990C98714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6FC141C-9AEC-4F72-9272-B180A44F6CB0}"/>
              </a:ext>
            </a:extLst>
          </p:cNvPr>
          <p:cNvSpPr>
            <a:spLocks noGrp="1"/>
          </p:cNvSpPr>
          <p:nvPr>
            <p:ph idx="1"/>
          </p:nvPr>
        </p:nvSpPr>
        <p:spPr/>
        <p:txBody>
          <a:bodyPr/>
          <a:lstStyle/>
          <a:p>
            <a:r>
              <a:rPr lang="ru-RU" dirty="0"/>
              <a:t>Дело в том, что объявление </a:t>
            </a:r>
            <a:r>
              <a:rPr lang="ru-RU" dirty="0" err="1"/>
              <a:t>const</a:t>
            </a:r>
            <a:r>
              <a:rPr lang="ru-RU" dirty="0"/>
              <a:t> защищает от изменений только саму переменную </a:t>
            </a:r>
            <a:r>
              <a:rPr lang="ru-RU" dirty="0" err="1"/>
              <a:t>user</a:t>
            </a:r>
            <a:r>
              <a:rPr lang="ru-RU" dirty="0"/>
              <a:t>, а не её содержимое.  </a:t>
            </a:r>
          </a:p>
          <a:p>
            <a:r>
              <a:rPr lang="ru-RU" dirty="0"/>
              <a:t>Определение </a:t>
            </a:r>
            <a:r>
              <a:rPr lang="ru-RU" dirty="0" err="1"/>
              <a:t>const</a:t>
            </a:r>
            <a:r>
              <a:rPr lang="ru-RU" dirty="0"/>
              <a:t> выдаст ошибку только если мы присвоим переменной другое значение: </a:t>
            </a:r>
            <a:r>
              <a:rPr lang="ru-RU" dirty="0" err="1"/>
              <a:t>user</a:t>
            </a:r>
            <a:r>
              <a:rPr lang="ru-RU" dirty="0"/>
              <a:t>=....</a:t>
            </a:r>
          </a:p>
        </p:txBody>
      </p:sp>
    </p:spTree>
    <p:extLst>
      <p:ext uri="{BB962C8B-B14F-4D97-AF65-F5344CB8AC3E}">
        <p14:creationId xmlns:p14="http://schemas.microsoft.com/office/powerpoint/2010/main" val="27643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99392"/>
            <a:ext cx="8229600" cy="1143000"/>
          </a:xfrm>
        </p:spPr>
        <p:txBody>
          <a:bodyPr>
            <a:normAutofit/>
          </a:bodyPr>
          <a:lstStyle/>
          <a:p>
            <a:r>
              <a:rPr lang="ru-RU" b="1" dirty="0"/>
              <a:t>Строковые переменные</a:t>
            </a:r>
            <a:endParaRPr lang="ru-RU" dirty="0"/>
          </a:p>
        </p:txBody>
      </p:sp>
      <p:sp>
        <p:nvSpPr>
          <p:cNvPr id="3" name="Объект 2"/>
          <p:cNvSpPr>
            <a:spLocks noGrp="1"/>
          </p:cNvSpPr>
          <p:nvPr>
            <p:ph idx="1"/>
          </p:nvPr>
        </p:nvSpPr>
        <p:spPr>
          <a:xfrm>
            <a:off x="1981200" y="1340768"/>
            <a:ext cx="8229600" cy="4983832"/>
          </a:xfrm>
        </p:spPr>
        <p:txBody>
          <a:bodyPr/>
          <a:lstStyle/>
          <a:p>
            <a:pPr marL="0" indent="0">
              <a:buNone/>
            </a:pPr>
            <a:r>
              <a:rPr lang="ru-RU" b="1" dirty="0"/>
              <a:t>Чтобы записать в переменную строку нужно её значение заключить в кавычки, двойные или одинарные.</a:t>
            </a:r>
          </a:p>
          <a:p>
            <a:endParaRPr lang="ru-RU" b="1" dirty="0"/>
          </a:p>
          <a:p>
            <a:r>
              <a:rPr lang="en-US" b="1" dirty="0"/>
              <a:t>let</a:t>
            </a:r>
            <a:r>
              <a:rPr lang="ru-RU" b="1" dirty="0"/>
              <a:t> $stroka_1 = "Привет!"; </a:t>
            </a:r>
            <a:r>
              <a:rPr lang="en-US" b="1" dirty="0"/>
              <a:t>let</a:t>
            </a:r>
            <a:r>
              <a:rPr lang="ru-RU" b="1" dirty="0"/>
              <a:t> $stroka_2 = 'Осторожно!'; </a:t>
            </a:r>
          </a:p>
        </p:txBody>
      </p:sp>
    </p:spTree>
    <p:extLst>
      <p:ext uri="{BB962C8B-B14F-4D97-AF65-F5344CB8AC3E}">
        <p14:creationId xmlns:p14="http://schemas.microsoft.com/office/powerpoint/2010/main" val="12296128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51F97B-DF71-4FC0-A235-CF8ED817B71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ADDA3C3-F908-45EA-9F98-9126CDEA400F}"/>
              </a:ext>
            </a:extLst>
          </p:cNvPr>
          <p:cNvSpPr>
            <a:spLocks noGrp="1"/>
          </p:cNvSpPr>
          <p:nvPr>
            <p:ph idx="1"/>
          </p:nvPr>
        </p:nvSpPr>
        <p:spPr/>
        <p:txBody>
          <a:bodyPr/>
          <a:lstStyle/>
          <a:p>
            <a:r>
              <a:rPr lang="ru-RU" dirty="0"/>
              <a:t>В реальном коде часто нам необходимо использовать существующие переменные как значения для свойств с тем же именем.</a:t>
            </a:r>
          </a:p>
          <a:p>
            <a:endParaRPr lang="ru-RU" dirty="0"/>
          </a:p>
        </p:txBody>
      </p:sp>
      <p:pic>
        <p:nvPicPr>
          <p:cNvPr id="4" name="Рисунок 3">
            <a:extLst>
              <a:ext uri="{FF2B5EF4-FFF2-40B4-BE49-F238E27FC236}">
                <a16:creationId xmlns:a16="http://schemas.microsoft.com/office/drawing/2014/main" id="{6A6F7A95-3FEF-450C-8587-F70EE7255BB8}"/>
              </a:ext>
            </a:extLst>
          </p:cNvPr>
          <p:cNvPicPr>
            <a:picLocks noChangeAspect="1"/>
          </p:cNvPicPr>
          <p:nvPr/>
        </p:nvPicPr>
        <p:blipFill>
          <a:blip r:embed="rId2"/>
          <a:stretch>
            <a:fillRect/>
          </a:stretch>
        </p:blipFill>
        <p:spPr>
          <a:xfrm>
            <a:off x="2351584" y="3284985"/>
            <a:ext cx="5040560" cy="3016699"/>
          </a:xfrm>
          <a:prstGeom prst="rect">
            <a:avLst/>
          </a:prstGeom>
        </p:spPr>
      </p:pic>
    </p:spTree>
    <p:extLst>
      <p:ext uri="{BB962C8B-B14F-4D97-AF65-F5344CB8AC3E}">
        <p14:creationId xmlns:p14="http://schemas.microsoft.com/office/powerpoint/2010/main" val="238135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D955F63-2432-48B1-A8A1-A015F44BA8CF}"/>
              </a:ext>
            </a:extLst>
          </p:cNvPr>
          <p:cNvSpPr>
            <a:spLocks noGrp="1"/>
          </p:cNvSpPr>
          <p:nvPr>
            <p:ph idx="1"/>
          </p:nvPr>
        </p:nvSpPr>
        <p:spPr>
          <a:xfrm>
            <a:off x="1981200" y="1124744"/>
            <a:ext cx="8229600" cy="4389120"/>
          </a:xfrm>
        </p:spPr>
        <p:txBody>
          <a:bodyPr/>
          <a:lstStyle/>
          <a:p>
            <a:r>
              <a:rPr lang="ru-RU" dirty="0"/>
              <a:t>В примере выше название свойств </a:t>
            </a:r>
            <a:r>
              <a:rPr lang="ru-RU" dirty="0" err="1"/>
              <a:t>name</a:t>
            </a:r>
            <a:r>
              <a:rPr lang="ru-RU" dirty="0"/>
              <a:t> и </a:t>
            </a:r>
            <a:r>
              <a:rPr lang="ru-RU" dirty="0" err="1"/>
              <a:t>age</a:t>
            </a:r>
            <a:r>
              <a:rPr lang="ru-RU" dirty="0"/>
              <a:t> совпадают с названиями переменных, которые мы подставляем в качестве значений этих свойств. Такой подход настолько распространён, что существуют специальные короткие свойства для упрощения этой записи.</a:t>
            </a:r>
          </a:p>
        </p:txBody>
      </p:sp>
      <p:pic>
        <p:nvPicPr>
          <p:cNvPr id="4" name="Рисунок 3">
            <a:extLst>
              <a:ext uri="{FF2B5EF4-FFF2-40B4-BE49-F238E27FC236}">
                <a16:creationId xmlns:a16="http://schemas.microsoft.com/office/drawing/2014/main" id="{FE8C0D2D-EE2A-4A2B-9BD1-28A12ABA346C}"/>
              </a:ext>
            </a:extLst>
          </p:cNvPr>
          <p:cNvPicPr>
            <a:picLocks noChangeAspect="1"/>
          </p:cNvPicPr>
          <p:nvPr/>
        </p:nvPicPr>
        <p:blipFill>
          <a:blip r:embed="rId2"/>
          <a:stretch>
            <a:fillRect/>
          </a:stretch>
        </p:blipFill>
        <p:spPr>
          <a:xfrm>
            <a:off x="3359696" y="3601560"/>
            <a:ext cx="5380474" cy="2160240"/>
          </a:xfrm>
          <a:prstGeom prst="rect">
            <a:avLst/>
          </a:prstGeom>
        </p:spPr>
      </p:pic>
    </p:spTree>
    <p:extLst>
      <p:ext uri="{BB962C8B-B14F-4D97-AF65-F5344CB8AC3E}">
        <p14:creationId xmlns:p14="http://schemas.microsoft.com/office/powerpoint/2010/main" val="34401920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E3E388-3F9F-4B38-B770-06601FFA6959}"/>
              </a:ext>
            </a:extLst>
          </p:cNvPr>
          <p:cNvSpPr>
            <a:spLocks noGrp="1"/>
          </p:cNvSpPr>
          <p:nvPr>
            <p:ph type="title"/>
          </p:nvPr>
        </p:nvSpPr>
        <p:spPr>
          <a:xfrm>
            <a:off x="1981200" y="704088"/>
            <a:ext cx="8435280" cy="1143000"/>
          </a:xfrm>
        </p:spPr>
        <p:txBody>
          <a:bodyPr>
            <a:noAutofit/>
          </a:bodyPr>
          <a:lstStyle/>
          <a:p>
            <a:r>
              <a:rPr lang="ru-RU" sz="4000" dirty="0"/>
              <a:t>Проверка существования свойства, оператор «</a:t>
            </a:r>
            <a:r>
              <a:rPr lang="ru-RU" sz="4000" dirty="0" err="1"/>
              <a:t>in</a:t>
            </a:r>
            <a:r>
              <a:rPr lang="ru-RU" sz="4000" dirty="0"/>
              <a:t>»</a:t>
            </a:r>
          </a:p>
        </p:txBody>
      </p:sp>
      <p:sp>
        <p:nvSpPr>
          <p:cNvPr id="3" name="Объект 2">
            <a:extLst>
              <a:ext uri="{FF2B5EF4-FFF2-40B4-BE49-F238E27FC236}">
                <a16:creationId xmlns:a16="http://schemas.microsoft.com/office/drawing/2014/main" id="{73D37CFF-650E-4DD4-AE50-F64B76B91C6F}"/>
              </a:ext>
            </a:extLst>
          </p:cNvPr>
          <p:cNvSpPr>
            <a:spLocks noGrp="1"/>
          </p:cNvSpPr>
          <p:nvPr>
            <p:ph idx="1"/>
          </p:nvPr>
        </p:nvSpPr>
        <p:spPr/>
        <p:txBody>
          <a:bodyPr/>
          <a:lstStyle/>
          <a:p>
            <a:r>
              <a:rPr lang="ru-RU" dirty="0"/>
              <a:t>При обращении к свойству, которого нет, возвращается </a:t>
            </a:r>
            <a:r>
              <a:rPr lang="ru-RU" dirty="0" err="1"/>
              <a:t>undefined</a:t>
            </a:r>
            <a:r>
              <a:rPr lang="ru-RU" dirty="0"/>
              <a:t>. Это позволяет просто проверить существование свойства:</a:t>
            </a:r>
          </a:p>
        </p:txBody>
      </p:sp>
      <p:pic>
        <p:nvPicPr>
          <p:cNvPr id="4" name="Рисунок 3">
            <a:extLst>
              <a:ext uri="{FF2B5EF4-FFF2-40B4-BE49-F238E27FC236}">
                <a16:creationId xmlns:a16="http://schemas.microsoft.com/office/drawing/2014/main" id="{B7E52973-F8EE-400B-B9B1-188AE0C735D5}"/>
              </a:ext>
            </a:extLst>
          </p:cNvPr>
          <p:cNvPicPr>
            <a:picLocks noChangeAspect="1"/>
          </p:cNvPicPr>
          <p:nvPr/>
        </p:nvPicPr>
        <p:blipFill>
          <a:blip r:embed="rId2"/>
          <a:stretch>
            <a:fillRect/>
          </a:stretch>
        </p:blipFill>
        <p:spPr>
          <a:xfrm>
            <a:off x="2135561" y="3429001"/>
            <a:ext cx="8280920" cy="1175989"/>
          </a:xfrm>
          <a:prstGeom prst="rect">
            <a:avLst/>
          </a:prstGeom>
        </p:spPr>
      </p:pic>
    </p:spTree>
    <p:extLst>
      <p:ext uri="{BB962C8B-B14F-4D97-AF65-F5344CB8AC3E}">
        <p14:creationId xmlns:p14="http://schemas.microsoft.com/office/powerpoint/2010/main" val="2109332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10F083-20F1-4B4A-971C-28D836A9547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A95C82A-CAFC-4BF3-98D6-2EF7708C149F}"/>
              </a:ext>
            </a:extLst>
          </p:cNvPr>
          <p:cNvSpPr>
            <a:spLocks noGrp="1"/>
          </p:cNvSpPr>
          <p:nvPr>
            <p:ph idx="1"/>
          </p:nvPr>
        </p:nvSpPr>
        <p:spPr/>
        <p:txBody>
          <a:bodyPr/>
          <a:lstStyle/>
          <a:p>
            <a:r>
              <a:rPr lang="ru-RU" dirty="0"/>
              <a:t>Также существует специальный оператор </a:t>
            </a:r>
            <a:r>
              <a:rPr lang="ru-RU" dirty="0">
                <a:solidFill>
                  <a:srgbClr val="FF0000"/>
                </a:solidFill>
              </a:rPr>
              <a:t>"</a:t>
            </a:r>
            <a:r>
              <a:rPr lang="ru-RU" dirty="0" err="1">
                <a:solidFill>
                  <a:srgbClr val="FF0000"/>
                </a:solidFill>
              </a:rPr>
              <a:t>in</a:t>
            </a:r>
            <a:r>
              <a:rPr lang="ru-RU" dirty="0">
                <a:solidFill>
                  <a:srgbClr val="FF0000"/>
                </a:solidFill>
              </a:rPr>
              <a:t>" </a:t>
            </a:r>
            <a:r>
              <a:rPr lang="ru-RU" dirty="0"/>
              <a:t>для проверки существования свойства в объекте.  Синтаксис оператора:</a:t>
            </a:r>
          </a:p>
        </p:txBody>
      </p:sp>
      <p:pic>
        <p:nvPicPr>
          <p:cNvPr id="4" name="Рисунок 3">
            <a:extLst>
              <a:ext uri="{FF2B5EF4-FFF2-40B4-BE49-F238E27FC236}">
                <a16:creationId xmlns:a16="http://schemas.microsoft.com/office/drawing/2014/main" id="{40F3636D-E2B5-4BD4-93B6-0D721EE159AF}"/>
              </a:ext>
            </a:extLst>
          </p:cNvPr>
          <p:cNvPicPr>
            <a:picLocks noChangeAspect="1"/>
          </p:cNvPicPr>
          <p:nvPr/>
        </p:nvPicPr>
        <p:blipFill>
          <a:blip r:embed="rId2"/>
          <a:stretch>
            <a:fillRect/>
          </a:stretch>
        </p:blipFill>
        <p:spPr>
          <a:xfrm>
            <a:off x="5807968" y="2852937"/>
            <a:ext cx="3312368" cy="765762"/>
          </a:xfrm>
          <a:prstGeom prst="rect">
            <a:avLst/>
          </a:prstGeom>
        </p:spPr>
      </p:pic>
      <p:pic>
        <p:nvPicPr>
          <p:cNvPr id="5" name="Рисунок 4">
            <a:extLst>
              <a:ext uri="{FF2B5EF4-FFF2-40B4-BE49-F238E27FC236}">
                <a16:creationId xmlns:a16="http://schemas.microsoft.com/office/drawing/2014/main" id="{A3D8303B-2EA7-4124-AA9F-D7A67C100C70}"/>
              </a:ext>
            </a:extLst>
          </p:cNvPr>
          <p:cNvPicPr>
            <a:picLocks noChangeAspect="1"/>
          </p:cNvPicPr>
          <p:nvPr/>
        </p:nvPicPr>
        <p:blipFill>
          <a:blip r:embed="rId3"/>
          <a:stretch>
            <a:fillRect/>
          </a:stretch>
        </p:blipFill>
        <p:spPr>
          <a:xfrm>
            <a:off x="2351584" y="3818877"/>
            <a:ext cx="9418030" cy="1626347"/>
          </a:xfrm>
          <a:prstGeom prst="rect">
            <a:avLst/>
          </a:prstGeom>
        </p:spPr>
      </p:pic>
    </p:spTree>
    <p:extLst>
      <p:ext uri="{BB962C8B-B14F-4D97-AF65-F5344CB8AC3E}">
        <p14:creationId xmlns:p14="http://schemas.microsoft.com/office/powerpoint/2010/main" val="3570036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C7B57-7479-4540-8227-E94FD201E21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1ECF5E9-60FA-4994-872A-206011459426}"/>
              </a:ext>
            </a:extLst>
          </p:cNvPr>
          <p:cNvSpPr>
            <a:spLocks noGrp="1"/>
          </p:cNvSpPr>
          <p:nvPr>
            <p:ph idx="1"/>
          </p:nvPr>
        </p:nvSpPr>
        <p:spPr/>
        <p:txBody>
          <a:bodyPr/>
          <a:lstStyle/>
          <a:p>
            <a:pPr marL="0" indent="0">
              <a:buNone/>
            </a:pPr>
            <a:r>
              <a:rPr lang="ru-RU" dirty="0"/>
              <a:t>Для чего вообще нужен оператор </a:t>
            </a:r>
            <a:r>
              <a:rPr lang="ru-RU" dirty="0" err="1"/>
              <a:t>in</a:t>
            </a:r>
            <a:r>
              <a:rPr lang="ru-RU" dirty="0"/>
              <a:t>? Разве недостаточно сравнения с </a:t>
            </a:r>
            <a:r>
              <a:rPr lang="ru-RU" dirty="0" err="1"/>
              <a:t>undefined</a:t>
            </a:r>
            <a:r>
              <a:rPr lang="ru-RU" dirty="0"/>
              <a:t>?  </a:t>
            </a:r>
          </a:p>
          <a:p>
            <a:pPr marL="0" indent="0">
              <a:buNone/>
            </a:pPr>
            <a:r>
              <a:rPr lang="ru-RU" dirty="0"/>
              <a:t>В большинстве случаев прекрасно сработает сравнение с </a:t>
            </a:r>
            <a:r>
              <a:rPr lang="ru-RU" dirty="0" err="1"/>
              <a:t>undefined</a:t>
            </a:r>
            <a:r>
              <a:rPr lang="ru-RU" dirty="0"/>
              <a:t>. Но есть особый случай, когда оно не подходит, и нужно использовать "</a:t>
            </a:r>
            <a:r>
              <a:rPr lang="ru-RU" dirty="0" err="1">
                <a:solidFill>
                  <a:srgbClr val="FF0000"/>
                </a:solidFill>
              </a:rPr>
              <a:t>in</a:t>
            </a:r>
            <a:r>
              <a:rPr lang="ru-RU" dirty="0"/>
              <a:t>".</a:t>
            </a:r>
          </a:p>
        </p:txBody>
      </p:sp>
    </p:spTree>
    <p:extLst>
      <p:ext uri="{BB962C8B-B14F-4D97-AF65-F5344CB8AC3E}">
        <p14:creationId xmlns:p14="http://schemas.microsoft.com/office/powerpoint/2010/main" val="184886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37EE89-ACA8-4B95-8FE4-B6FE5549360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572E58F-8B72-4C49-9FAA-DCB7D3DF825C}"/>
              </a:ext>
            </a:extLst>
          </p:cNvPr>
          <p:cNvSpPr>
            <a:spLocks noGrp="1"/>
          </p:cNvSpPr>
          <p:nvPr>
            <p:ph idx="1"/>
          </p:nvPr>
        </p:nvSpPr>
        <p:spPr/>
        <p:txBody>
          <a:bodyPr/>
          <a:lstStyle/>
          <a:p>
            <a:r>
              <a:rPr lang="ru-RU" dirty="0"/>
              <a:t>Это когда свойство существует, но содержит значение </a:t>
            </a:r>
            <a:r>
              <a:rPr lang="ru-RU" dirty="0" err="1"/>
              <a:t>undefined</a:t>
            </a:r>
            <a:r>
              <a:rPr lang="ru-RU" dirty="0"/>
              <a:t>:</a:t>
            </a:r>
          </a:p>
          <a:p>
            <a:endParaRPr lang="ru-RU" dirty="0"/>
          </a:p>
        </p:txBody>
      </p:sp>
      <p:pic>
        <p:nvPicPr>
          <p:cNvPr id="4" name="Рисунок 3">
            <a:extLst>
              <a:ext uri="{FF2B5EF4-FFF2-40B4-BE49-F238E27FC236}">
                <a16:creationId xmlns:a16="http://schemas.microsoft.com/office/drawing/2014/main" id="{04369D7A-8580-4E7F-9385-DE0FA372A205}"/>
              </a:ext>
            </a:extLst>
          </p:cNvPr>
          <p:cNvPicPr>
            <a:picLocks noChangeAspect="1"/>
          </p:cNvPicPr>
          <p:nvPr/>
        </p:nvPicPr>
        <p:blipFill>
          <a:blip r:embed="rId2"/>
          <a:stretch>
            <a:fillRect/>
          </a:stretch>
        </p:blipFill>
        <p:spPr>
          <a:xfrm>
            <a:off x="2107201" y="2996952"/>
            <a:ext cx="8296703" cy="1872208"/>
          </a:xfrm>
          <a:prstGeom prst="rect">
            <a:avLst/>
          </a:prstGeom>
        </p:spPr>
      </p:pic>
    </p:spTree>
    <p:extLst>
      <p:ext uri="{BB962C8B-B14F-4D97-AF65-F5344CB8AC3E}">
        <p14:creationId xmlns:p14="http://schemas.microsoft.com/office/powerpoint/2010/main" val="11948509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17A64A-5851-44A1-A8B7-189674664086}"/>
              </a:ext>
            </a:extLst>
          </p:cNvPr>
          <p:cNvSpPr>
            <a:spLocks noGrp="1"/>
          </p:cNvSpPr>
          <p:nvPr>
            <p:ph type="title"/>
          </p:nvPr>
        </p:nvSpPr>
        <p:spPr/>
        <p:txBody>
          <a:bodyPr/>
          <a:lstStyle/>
          <a:p>
            <a:r>
              <a:rPr lang="ru-RU"/>
              <a:t>Цикл "</a:t>
            </a:r>
            <a:r>
              <a:rPr lang="en-US"/>
              <a:t>for..in"</a:t>
            </a:r>
            <a:endParaRPr lang="ru-RU"/>
          </a:p>
        </p:txBody>
      </p:sp>
      <p:sp>
        <p:nvSpPr>
          <p:cNvPr id="3" name="Объект 2">
            <a:extLst>
              <a:ext uri="{FF2B5EF4-FFF2-40B4-BE49-F238E27FC236}">
                <a16:creationId xmlns:a16="http://schemas.microsoft.com/office/drawing/2014/main" id="{49DBEADC-FAB3-4EB8-B529-35E329935C23}"/>
              </a:ext>
            </a:extLst>
          </p:cNvPr>
          <p:cNvSpPr>
            <a:spLocks noGrp="1"/>
          </p:cNvSpPr>
          <p:nvPr>
            <p:ph idx="1"/>
          </p:nvPr>
        </p:nvSpPr>
        <p:spPr/>
        <p:txBody>
          <a:bodyPr/>
          <a:lstStyle/>
          <a:p>
            <a:r>
              <a:rPr lang="ru-RU" dirty="0"/>
              <a:t>Для перебора всех свойств объекта используется цикл </a:t>
            </a:r>
            <a:r>
              <a:rPr lang="ru-RU" dirty="0" err="1">
                <a:solidFill>
                  <a:srgbClr val="FF0000"/>
                </a:solidFill>
              </a:rPr>
              <a:t>for</a:t>
            </a:r>
            <a:r>
              <a:rPr lang="ru-RU" dirty="0">
                <a:solidFill>
                  <a:srgbClr val="FF0000"/>
                </a:solidFill>
              </a:rPr>
              <a:t>..</a:t>
            </a:r>
            <a:r>
              <a:rPr lang="ru-RU" dirty="0" err="1">
                <a:solidFill>
                  <a:srgbClr val="FF0000"/>
                </a:solidFill>
              </a:rPr>
              <a:t>in</a:t>
            </a:r>
            <a:endParaRPr lang="ru-RU" dirty="0">
              <a:solidFill>
                <a:srgbClr val="FF0000"/>
              </a:solidFill>
            </a:endParaRPr>
          </a:p>
        </p:txBody>
      </p:sp>
      <p:pic>
        <p:nvPicPr>
          <p:cNvPr id="4" name="Рисунок 3">
            <a:extLst>
              <a:ext uri="{FF2B5EF4-FFF2-40B4-BE49-F238E27FC236}">
                <a16:creationId xmlns:a16="http://schemas.microsoft.com/office/drawing/2014/main" id="{2289FFF9-7287-4373-9DE0-2413B57CB704}"/>
              </a:ext>
            </a:extLst>
          </p:cNvPr>
          <p:cNvPicPr>
            <a:picLocks noChangeAspect="1"/>
          </p:cNvPicPr>
          <p:nvPr/>
        </p:nvPicPr>
        <p:blipFill>
          <a:blip r:embed="rId2"/>
          <a:stretch>
            <a:fillRect/>
          </a:stretch>
        </p:blipFill>
        <p:spPr>
          <a:xfrm>
            <a:off x="1919536" y="3068960"/>
            <a:ext cx="8640960" cy="1302868"/>
          </a:xfrm>
          <a:prstGeom prst="rect">
            <a:avLst/>
          </a:prstGeom>
        </p:spPr>
      </p:pic>
    </p:spTree>
    <p:extLst>
      <p:ext uri="{BB962C8B-B14F-4D97-AF65-F5344CB8AC3E}">
        <p14:creationId xmlns:p14="http://schemas.microsoft.com/office/powerpoint/2010/main" val="143510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CC6E-C555-42CD-A7BE-35B5BACE8CDC}"/>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BDD01391-85CD-4A74-BA40-45C87BA4B819}"/>
              </a:ext>
            </a:extLst>
          </p:cNvPr>
          <p:cNvPicPr>
            <a:picLocks noGrp="1" noChangeAspect="1"/>
          </p:cNvPicPr>
          <p:nvPr>
            <p:ph idx="1"/>
          </p:nvPr>
        </p:nvPicPr>
        <p:blipFill>
          <a:blip r:embed="rId2"/>
          <a:stretch>
            <a:fillRect/>
          </a:stretch>
        </p:blipFill>
        <p:spPr>
          <a:xfrm>
            <a:off x="3071664" y="2060848"/>
            <a:ext cx="5112568" cy="3930554"/>
          </a:xfrm>
          <a:prstGeom prst="rect">
            <a:avLst/>
          </a:prstGeom>
        </p:spPr>
      </p:pic>
    </p:spTree>
    <p:extLst>
      <p:ext uri="{BB962C8B-B14F-4D97-AF65-F5344CB8AC3E}">
        <p14:creationId xmlns:p14="http://schemas.microsoft.com/office/powerpoint/2010/main" val="2077647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E51D0A-A73C-4ED5-8406-09C54922BDD5}"/>
              </a:ext>
            </a:extLst>
          </p:cNvPr>
          <p:cNvSpPr>
            <a:spLocks noGrp="1"/>
          </p:cNvSpPr>
          <p:nvPr>
            <p:ph type="title"/>
          </p:nvPr>
        </p:nvSpPr>
        <p:spPr/>
        <p:txBody>
          <a:bodyPr>
            <a:normAutofit/>
          </a:bodyPr>
          <a:lstStyle/>
          <a:p>
            <a:r>
              <a:rPr lang="ru-RU" b="1" dirty="0"/>
              <a:t>Объекты </a:t>
            </a:r>
            <a:endParaRPr lang="ru-RU" dirty="0"/>
          </a:p>
        </p:txBody>
      </p:sp>
      <p:sp>
        <p:nvSpPr>
          <p:cNvPr id="3" name="Объект 2">
            <a:extLst>
              <a:ext uri="{FF2B5EF4-FFF2-40B4-BE49-F238E27FC236}">
                <a16:creationId xmlns:a16="http://schemas.microsoft.com/office/drawing/2014/main" id="{E1FA519F-4D60-4FA0-92E0-5FA6C67FF157}"/>
              </a:ext>
            </a:extLst>
          </p:cNvPr>
          <p:cNvSpPr>
            <a:spLocks noGrp="1"/>
          </p:cNvSpPr>
          <p:nvPr>
            <p:ph idx="1"/>
          </p:nvPr>
        </p:nvSpPr>
        <p:spPr/>
        <p:txBody>
          <a:bodyPr/>
          <a:lstStyle/>
          <a:p>
            <a:r>
              <a:rPr lang="ru-RU" dirty="0"/>
              <a:t>Создайте объект с днями недели. Ключами в нем должны служить номера дней от начала недели (понедельник - первый и т.д.). Выведите на экран </a:t>
            </a:r>
            <a:r>
              <a:rPr lang="ru-RU" b="1" dirty="0"/>
              <a:t>текущий</a:t>
            </a:r>
            <a:r>
              <a:rPr lang="ru-RU" dirty="0"/>
              <a:t> день недели. </a:t>
            </a:r>
          </a:p>
          <a:p>
            <a:r>
              <a:rPr lang="ru-RU" dirty="0"/>
              <a:t>Пусть теперь номер дня недели хранится в переменной </a:t>
            </a:r>
            <a:r>
              <a:rPr lang="ru-RU" b="1" dirty="0" err="1"/>
              <a:t>day</a:t>
            </a:r>
            <a:r>
              <a:rPr lang="ru-RU" dirty="0"/>
              <a:t>, например там лежит число 3. Выведите день недели, соответствующий значению переменной </a:t>
            </a:r>
            <a:r>
              <a:rPr lang="ru-RU" b="1" dirty="0" err="1"/>
              <a:t>day</a:t>
            </a:r>
            <a:r>
              <a:rPr lang="ru-RU" dirty="0"/>
              <a:t>. </a:t>
            </a:r>
          </a:p>
          <a:p>
            <a:endParaRPr lang="ru-RU" dirty="0"/>
          </a:p>
        </p:txBody>
      </p:sp>
    </p:spTree>
    <p:extLst>
      <p:ext uri="{BB962C8B-B14F-4D97-AF65-F5344CB8AC3E}">
        <p14:creationId xmlns:p14="http://schemas.microsoft.com/office/powerpoint/2010/main" val="436907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167DD2-DED5-43DE-A6AE-5E1F14C4D7A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85217F8-51C0-466A-BF4B-36A48E13BC4A}"/>
              </a:ext>
            </a:extLst>
          </p:cNvPr>
          <p:cNvSpPr>
            <a:spLocks noGrp="1"/>
          </p:cNvSpPr>
          <p:nvPr>
            <p:ph idx="1"/>
          </p:nvPr>
        </p:nvSpPr>
        <p:spPr/>
        <p:txBody>
          <a:bodyPr/>
          <a:lstStyle/>
          <a:p>
            <a:pPr marL="0" indent="0">
              <a:buNone/>
            </a:pPr>
            <a:r>
              <a:rPr lang="ru-RU" dirty="0"/>
              <a:t>Напишите код, выполнив задание из каждого пункта отдельной строкой:      </a:t>
            </a:r>
          </a:p>
          <a:p>
            <a:pPr marL="880110" lvl="1" indent="-514350">
              <a:buFont typeface="+mj-lt"/>
              <a:buAutoNum type="arabicPeriod"/>
            </a:pPr>
            <a:r>
              <a:rPr lang="ru-RU" dirty="0"/>
              <a:t>Создайте пустой объект </a:t>
            </a:r>
            <a:r>
              <a:rPr lang="ru-RU" dirty="0" err="1"/>
              <a:t>user</a:t>
            </a:r>
            <a:r>
              <a:rPr lang="ru-RU" dirty="0"/>
              <a:t>.     </a:t>
            </a:r>
          </a:p>
          <a:p>
            <a:pPr marL="880110" lvl="1" indent="-514350">
              <a:buFont typeface="+mj-lt"/>
              <a:buAutoNum type="arabicPeriod"/>
            </a:pPr>
            <a:r>
              <a:rPr lang="ru-RU" dirty="0"/>
              <a:t>Добавьте свойство </a:t>
            </a:r>
            <a:r>
              <a:rPr lang="ru-RU" dirty="0" err="1"/>
              <a:t>name</a:t>
            </a:r>
            <a:r>
              <a:rPr lang="ru-RU" dirty="0"/>
              <a:t> со значением </a:t>
            </a:r>
            <a:r>
              <a:rPr lang="ru-RU" dirty="0" err="1"/>
              <a:t>John</a:t>
            </a:r>
            <a:r>
              <a:rPr lang="ru-RU" dirty="0"/>
              <a:t>.     </a:t>
            </a:r>
          </a:p>
          <a:p>
            <a:pPr marL="880110" lvl="1" indent="-514350">
              <a:buFont typeface="+mj-lt"/>
              <a:buAutoNum type="arabicPeriod"/>
            </a:pPr>
            <a:r>
              <a:rPr lang="ru-RU" dirty="0"/>
              <a:t>Добавьте свойство </a:t>
            </a:r>
            <a:r>
              <a:rPr lang="ru-RU" dirty="0" err="1"/>
              <a:t>surname</a:t>
            </a:r>
            <a:r>
              <a:rPr lang="ru-RU" dirty="0"/>
              <a:t> со значением </a:t>
            </a:r>
            <a:r>
              <a:rPr lang="ru-RU" dirty="0" err="1"/>
              <a:t>Smith</a:t>
            </a:r>
            <a:r>
              <a:rPr lang="ru-RU" dirty="0"/>
              <a:t>.     </a:t>
            </a:r>
          </a:p>
          <a:p>
            <a:pPr marL="880110" lvl="1" indent="-514350">
              <a:buFont typeface="+mj-lt"/>
              <a:buAutoNum type="arabicPeriod"/>
            </a:pPr>
            <a:r>
              <a:rPr lang="ru-RU" dirty="0"/>
              <a:t>Измените значение свойства </a:t>
            </a:r>
            <a:r>
              <a:rPr lang="ru-RU" dirty="0" err="1"/>
              <a:t>name</a:t>
            </a:r>
            <a:r>
              <a:rPr lang="ru-RU" dirty="0"/>
              <a:t> на </a:t>
            </a:r>
            <a:r>
              <a:rPr lang="ru-RU" dirty="0" err="1"/>
              <a:t>Pete</a:t>
            </a:r>
            <a:r>
              <a:rPr lang="ru-RU" dirty="0"/>
              <a:t>.     </a:t>
            </a:r>
          </a:p>
          <a:p>
            <a:pPr marL="880110" lvl="1" indent="-514350">
              <a:buFont typeface="+mj-lt"/>
              <a:buAutoNum type="arabicPeriod"/>
            </a:pPr>
            <a:r>
              <a:rPr lang="ru-RU" dirty="0"/>
              <a:t>Удалите свойство </a:t>
            </a:r>
            <a:r>
              <a:rPr lang="ru-RU" dirty="0" err="1"/>
              <a:t>name</a:t>
            </a:r>
            <a:r>
              <a:rPr lang="ru-RU" dirty="0"/>
              <a:t> из объекта. </a:t>
            </a:r>
          </a:p>
        </p:txBody>
      </p:sp>
    </p:spTree>
    <p:extLst>
      <p:ext uri="{BB962C8B-B14F-4D97-AF65-F5344CB8AC3E}">
        <p14:creationId xmlns:p14="http://schemas.microsoft.com/office/powerpoint/2010/main" val="72896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31504" y="836712"/>
            <a:ext cx="8928992" cy="5487888"/>
          </a:xfrm>
        </p:spPr>
        <p:txBody>
          <a:bodyPr>
            <a:noAutofit/>
          </a:bodyPr>
          <a:lstStyle/>
          <a:p>
            <a:pPr marL="0" indent="0">
              <a:buNone/>
            </a:pPr>
            <a:r>
              <a:rPr lang="ru-RU" sz="2800" b="1" dirty="0"/>
              <a:t>Чтобы вывести кавычку того же типа, её нужно экранировать символом обратного </a:t>
            </a:r>
            <a:r>
              <a:rPr lang="ru-RU" sz="2800" b="1" dirty="0" err="1"/>
              <a:t>слэша</a:t>
            </a:r>
            <a:r>
              <a:rPr lang="ru-RU" sz="2800" b="1" dirty="0"/>
              <a:t>. Всё просто:</a:t>
            </a:r>
          </a:p>
          <a:p>
            <a:pPr marL="0" indent="0">
              <a:buNone/>
            </a:pPr>
            <a:endParaRPr lang="ru-RU" sz="2800" b="1" dirty="0"/>
          </a:p>
          <a:p>
            <a:pPr marL="514350" indent="-514350">
              <a:buFont typeface="+mj-lt"/>
              <a:buAutoNum type="arabicPeriod"/>
            </a:pPr>
            <a:r>
              <a:rPr lang="en-US" sz="2800" b="1" dirty="0"/>
              <a:t>let $stroka_1 = "\"</a:t>
            </a:r>
            <a:r>
              <a:rPr lang="ru-RU" sz="2800" b="1" dirty="0"/>
              <a:t>Привет!\" - это приветствие."; </a:t>
            </a:r>
          </a:p>
          <a:p>
            <a:pPr marL="514350" indent="-514350">
              <a:buFont typeface="+mj-lt"/>
              <a:buAutoNum type="arabicPeriod"/>
            </a:pPr>
            <a:r>
              <a:rPr lang="en-US" sz="2800" b="1" dirty="0"/>
              <a:t>let $stroka_2 = '\'</a:t>
            </a:r>
            <a:r>
              <a:rPr lang="ru-RU" sz="2800" b="1" dirty="0"/>
              <a:t>Осторожно!\' - это предупреждение.'; </a:t>
            </a:r>
            <a:r>
              <a:rPr lang="en-US" sz="2800" b="1" dirty="0" err="1"/>
              <a:t>document.write</a:t>
            </a:r>
            <a:r>
              <a:rPr lang="en-US" sz="2800" b="1" dirty="0"/>
              <a:t>($stroka_1); </a:t>
            </a:r>
            <a:endParaRPr lang="ru-RU" sz="2800" b="1" dirty="0"/>
          </a:p>
          <a:p>
            <a:pPr marL="514350" indent="-514350">
              <a:buFont typeface="+mj-lt"/>
              <a:buAutoNum type="arabicPeriod"/>
            </a:pPr>
            <a:r>
              <a:rPr lang="en-US" sz="2800" b="1" dirty="0" err="1"/>
              <a:t>document.write</a:t>
            </a:r>
            <a:r>
              <a:rPr lang="en-US" sz="2800" b="1" dirty="0"/>
              <a:t>("&lt;</a:t>
            </a:r>
            <a:r>
              <a:rPr lang="en-US" sz="2800" b="1" dirty="0" err="1"/>
              <a:t>br</a:t>
            </a:r>
            <a:r>
              <a:rPr lang="en-US" sz="2800" b="1" dirty="0"/>
              <a:t>&gt;"); </a:t>
            </a:r>
            <a:endParaRPr lang="ru-RU" sz="2800" b="1" dirty="0"/>
          </a:p>
          <a:p>
            <a:pPr marL="514350" indent="-514350">
              <a:buFont typeface="+mj-lt"/>
              <a:buAutoNum type="arabicPeriod"/>
            </a:pPr>
            <a:r>
              <a:rPr lang="en-US" sz="2800" b="1" dirty="0" err="1"/>
              <a:t>document.write</a:t>
            </a:r>
            <a:r>
              <a:rPr lang="en-US" sz="2800" b="1" dirty="0"/>
              <a:t>($stroka_2); </a:t>
            </a:r>
            <a:endParaRPr lang="ru-RU" sz="2800" b="1" dirty="0"/>
          </a:p>
        </p:txBody>
      </p:sp>
    </p:spTree>
    <p:extLst>
      <p:ext uri="{BB962C8B-B14F-4D97-AF65-F5344CB8AC3E}">
        <p14:creationId xmlns:p14="http://schemas.microsoft.com/office/powerpoint/2010/main" val="15360664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5E640F-E443-4976-9486-EECCFCE4DF2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7D0B424-0106-41C1-9C5A-A478F9779665}"/>
              </a:ext>
            </a:extLst>
          </p:cNvPr>
          <p:cNvSpPr>
            <a:spLocks noGrp="1"/>
          </p:cNvSpPr>
          <p:nvPr>
            <p:ph idx="1"/>
          </p:nvPr>
        </p:nvSpPr>
        <p:spPr/>
        <p:txBody>
          <a:bodyPr/>
          <a:lstStyle/>
          <a:p>
            <a:r>
              <a:rPr lang="ru-RU" dirty="0"/>
              <a:t>Напишите функцию </a:t>
            </a:r>
            <a:r>
              <a:rPr lang="ru-RU" dirty="0" err="1"/>
              <a:t>isEmpty</a:t>
            </a:r>
            <a:r>
              <a:rPr lang="ru-RU" dirty="0"/>
              <a:t>(</a:t>
            </a:r>
            <a:r>
              <a:rPr lang="ru-RU" dirty="0" err="1"/>
              <a:t>obj</a:t>
            </a:r>
            <a:r>
              <a:rPr lang="ru-RU" dirty="0"/>
              <a:t>), которая возвращает </a:t>
            </a:r>
            <a:r>
              <a:rPr lang="ru-RU" dirty="0" err="1"/>
              <a:t>true</a:t>
            </a:r>
            <a:r>
              <a:rPr lang="ru-RU" dirty="0"/>
              <a:t>, если у объекта нет свойств, иначе </a:t>
            </a:r>
            <a:r>
              <a:rPr lang="ru-RU" dirty="0" err="1"/>
              <a:t>false</a:t>
            </a:r>
            <a:r>
              <a:rPr lang="ru-RU" dirty="0"/>
              <a:t>.</a:t>
            </a:r>
          </a:p>
        </p:txBody>
      </p:sp>
    </p:spTree>
    <p:extLst>
      <p:ext uri="{BB962C8B-B14F-4D97-AF65-F5344CB8AC3E}">
        <p14:creationId xmlns:p14="http://schemas.microsoft.com/office/powerpoint/2010/main" val="41561774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728F2A-3A06-43A8-ABCD-CCE34A6C709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C784565-13A0-4FC9-9BAE-A09A1F3D3D24}"/>
              </a:ext>
            </a:extLst>
          </p:cNvPr>
          <p:cNvSpPr>
            <a:spLocks noGrp="1"/>
          </p:cNvSpPr>
          <p:nvPr>
            <p:ph idx="1"/>
          </p:nvPr>
        </p:nvSpPr>
        <p:spPr/>
        <p:txBody>
          <a:bodyPr/>
          <a:lstStyle/>
          <a:p>
            <a:pPr marL="0" indent="0">
              <a:buNone/>
            </a:pPr>
            <a:r>
              <a:rPr lang="ru-RU" dirty="0"/>
              <a:t>У нас есть объект, в котором хранятся зарплаты нашей команды:</a:t>
            </a:r>
          </a:p>
          <a:p>
            <a:pPr marL="0" indent="0">
              <a:buNone/>
            </a:pPr>
            <a:r>
              <a:rPr lang="ru-RU" dirty="0"/>
              <a:t>Напишите код для суммирования всех зарплат и сохраните результат в переменной </a:t>
            </a:r>
            <a:r>
              <a:rPr lang="ru-RU" dirty="0" err="1"/>
              <a:t>sum</a:t>
            </a:r>
            <a:r>
              <a:rPr lang="ru-RU" dirty="0"/>
              <a:t>. Должно получиться 390.  Если объект </a:t>
            </a:r>
            <a:r>
              <a:rPr lang="ru-RU" dirty="0" err="1"/>
              <a:t>salaries</a:t>
            </a:r>
            <a:r>
              <a:rPr lang="ru-RU" dirty="0"/>
              <a:t> пуст, то результат должен быть 0.</a:t>
            </a:r>
          </a:p>
        </p:txBody>
      </p:sp>
      <p:pic>
        <p:nvPicPr>
          <p:cNvPr id="5" name="Рисунок 4">
            <a:extLst>
              <a:ext uri="{FF2B5EF4-FFF2-40B4-BE49-F238E27FC236}">
                <a16:creationId xmlns:a16="http://schemas.microsoft.com/office/drawing/2014/main" id="{43C324C7-9162-4CFE-864F-E05405FF9E26}"/>
              </a:ext>
            </a:extLst>
          </p:cNvPr>
          <p:cNvPicPr>
            <a:picLocks noChangeAspect="1"/>
          </p:cNvPicPr>
          <p:nvPr/>
        </p:nvPicPr>
        <p:blipFill>
          <a:blip r:embed="rId2"/>
          <a:stretch>
            <a:fillRect/>
          </a:stretch>
        </p:blipFill>
        <p:spPr>
          <a:xfrm>
            <a:off x="6240016" y="4099128"/>
            <a:ext cx="2736304" cy="2043344"/>
          </a:xfrm>
          <a:prstGeom prst="rect">
            <a:avLst/>
          </a:prstGeom>
        </p:spPr>
      </p:pic>
    </p:spTree>
    <p:extLst>
      <p:ext uri="{BB962C8B-B14F-4D97-AF65-F5344CB8AC3E}">
        <p14:creationId xmlns:p14="http://schemas.microsoft.com/office/powerpoint/2010/main" val="10001042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552AD8-01D1-4746-B91B-A1355320FD20}"/>
              </a:ext>
            </a:extLst>
          </p:cNvPr>
          <p:cNvSpPr>
            <a:spLocks noGrp="1"/>
          </p:cNvSpPr>
          <p:nvPr>
            <p:ph type="title"/>
          </p:nvPr>
        </p:nvSpPr>
        <p:spPr/>
        <p:txBody>
          <a:bodyPr/>
          <a:lstStyle/>
          <a:p>
            <a:r>
              <a:rPr lang="ru-RU" dirty="0"/>
              <a:t>Округление чисел</a:t>
            </a:r>
          </a:p>
        </p:txBody>
      </p:sp>
      <p:sp>
        <p:nvSpPr>
          <p:cNvPr id="3" name="Объект 2">
            <a:extLst>
              <a:ext uri="{FF2B5EF4-FFF2-40B4-BE49-F238E27FC236}">
                <a16:creationId xmlns:a16="http://schemas.microsoft.com/office/drawing/2014/main" id="{6A225E0D-A433-42AC-876C-49B549791CB8}"/>
              </a:ext>
            </a:extLst>
          </p:cNvPr>
          <p:cNvSpPr>
            <a:spLocks noGrp="1"/>
          </p:cNvSpPr>
          <p:nvPr>
            <p:ph idx="1"/>
          </p:nvPr>
        </p:nvSpPr>
        <p:spPr/>
        <p:txBody>
          <a:bodyPr/>
          <a:lstStyle/>
          <a:p>
            <a:pPr marL="0" indent="0">
              <a:buNone/>
            </a:pPr>
            <a:r>
              <a:rPr lang="ru-RU" dirty="0" err="1">
                <a:solidFill>
                  <a:srgbClr val="FF0000"/>
                </a:solidFill>
              </a:rPr>
              <a:t>Math.floor</a:t>
            </a:r>
            <a:r>
              <a:rPr lang="ru-RU" dirty="0">
                <a:solidFill>
                  <a:srgbClr val="FF0000"/>
                </a:solidFill>
              </a:rPr>
              <a:t>     </a:t>
            </a:r>
            <a:r>
              <a:rPr lang="ru-RU" dirty="0"/>
              <a:t>Округление в меньшую сторону: 3.1 становится 3, а -1.1 — -2. </a:t>
            </a:r>
          </a:p>
          <a:p>
            <a:pPr marL="0" indent="0">
              <a:buNone/>
            </a:pPr>
            <a:r>
              <a:rPr lang="ru-RU" dirty="0" err="1">
                <a:solidFill>
                  <a:srgbClr val="FF0000"/>
                </a:solidFill>
              </a:rPr>
              <a:t>Math.ceil</a:t>
            </a:r>
            <a:r>
              <a:rPr lang="ru-RU" dirty="0">
                <a:solidFill>
                  <a:srgbClr val="FF0000"/>
                </a:solidFill>
              </a:rPr>
              <a:t>     </a:t>
            </a:r>
            <a:r>
              <a:rPr lang="ru-RU" dirty="0"/>
              <a:t>Округление в большую сторону: 3.1 становится 4, а -1.1 — -1. </a:t>
            </a:r>
          </a:p>
          <a:p>
            <a:pPr marL="0" indent="0">
              <a:buNone/>
            </a:pPr>
            <a:r>
              <a:rPr lang="ru-RU" dirty="0" err="1">
                <a:solidFill>
                  <a:srgbClr val="FF0000"/>
                </a:solidFill>
              </a:rPr>
              <a:t>Math.round</a:t>
            </a:r>
            <a:r>
              <a:rPr lang="ru-RU" dirty="0">
                <a:solidFill>
                  <a:srgbClr val="FF0000"/>
                </a:solidFill>
              </a:rPr>
              <a:t>     </a:t>
            </a:r>
            <a:r>
              <a:rPr lang="ru-RU" dirty="0"/>
              <a:t>Округление до ближайшего целого: 3.1 становится 3, 3.6 — 4, а -1.1 — -1.</a:t>
            </a:r>
          </a:p>
        </p:txBody>
      </p:sp>
    </p:spTree>
    <p:extLst>
      <p:ext uri="{BB962C8B-B14F-4D97-AF65-F5344CB8AC3E}">
        <p14:creationId xmlns:p14="http://schemas.microsoft.com/office/powerpoint/2010/main" val="30288848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B385BF-1383-4B23-B117-B08891F824E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68F021F-A6F4-4C77-9AB5-E371DF34C2F8}"/>
              </a:ext>
            </a:extLst>
          </p:cNvPr>
          <p:cNvSpPr>
            <a:spLocks noGrp="1"/>
          </p:cNvSpPr>
          <p:nvPr>
            <p:ph idx="1"/>
          </p:nvPr>
        </p:nvSpPr>
        <p:spPr/>
        <p:txBody>
          <a:bodyPr/>
          <a:lstStyle/>
          <a:p>
            <a:r>
              <a:rPr lang="ru-RU" dirty="0"/>
              <a:t>Создайте функцию </a:t>
            </a:r>
            <a:r>
              <a:rPr lang="ru-RU" dirty="0" err="1">
                <a:solidFill>
                  <a:srgbClr val="FF0000"/>
                </a:solidFill>
              </a:rPr>
              <a:t>readNumber</a:t>
            </a:r>
            <a:r>
              <a:rPr lang="ru-RU" dirty="0"/>
              <a:t>, которая будет запрашивать ввод числового значения до тех пор, пока посетитель его не введёт.  Функция должна возвращать числовое значение.  Также надо разрешить пользователю остановить процесс ввода, отправив пустую строку или нажав «Отмена». В этом случае функция должна вернуть </a:t>
            </a:r>
            <a:r>
              <a:rPr lang="ru-RU" dirty="0" err="1"/>
              <a:t>null</a:t>
            </a:r>
            <a:r>
              <a:rPr lang="ru-RU" dirty="0"/>
              <a:t>.</a:t>
            </a:r>
          </a:p>
        </p:txBody>
      </p:sp>
    </p:spTree>
    <p:extLst>
      <p:ext uri="{BB962C8B-B14F-4D97-AF65-F5344CB8AC3E}">
        <p14:creationId xmlns:p14="http://schemas.microsoft.com/office/powerpoint/2010/main" val="23534613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208F43-A6D4-4764-9222-4A863DE241C8}"/>
              </a:ext>
            </a:extLst>
          </p:cNvPr>
          <p:cNvSpPr>
            <a:spLocks noGrp="1"/>
          </p:cNvSpPr>
          <p:nvPr>
            <p:ph type="title"/>
          </p:nvPr>
        </p:nvSpPr>
        <p:spPr/>
        <p:txBody>
          <a:bodyPr/>
          <a:lstStyle/>
          <a:p>
            <a:r>
              <a:rPr lang="ru-RU" dirty="0"/>
              <a:t>Строки</a:t>
            </a:r>
          </a:p>
        </p:txBody>
      </p:sp>
      <p:sp>
        <p:nvSpPr>
          <p:cNvPr id="3" name="Объект 2">
            <a:extLst>
              <a:ext uri="{FF2B5EF4-FFF2-40B4-BE49-F238E27FC236}">
                <a16:creationId xmlns:a16="http://schemas.microsoft.com/office/drawing/2014/main" id="{8004B7E4-FC38-4981-A1E2-37BBB9303E1B}"/>
              </a:ext>
            </a:extLst>
          </p:cNvPr>
          <p:cNvSpPr>
            <a:spLocks noGrp="1"/>
          </p:cNvSpPr>
          <p:nvPr>
            <p:ph idx="1"/>
          </p:nvPr>
        </p:nvSpPr>
        <p:spPr/>
        <p:txBody>
          <a:bodyPr/>
          <a:lstStyle/>
          <a:p>
            <a:pPr marL="0" indent="0">
              <a:buNone/>
            </a:pPr>
            <a:r>
              <a:rPr lang="ru-RU" b="1" dirty="0"/>
              <a:t>Изменение регистра</a:t>
            </a:r>
          </a:p>
          <a:p>
            <a:r>
              <a:rPr lang="ru-RU" dirty="0"/>
              <a:t>Методы </a:t>
            </a:r>
            <a:r>
              <a:rPr lang="ru-RU" dirty="0">
                <a:solidFill>
                  <a:srgbClr val="FF0000"/>
                </a:solidFill>
              </a:rPr>
              <a:t>toLowerCase()</a:t>
            </a:r>
            <a:r>
              <a:rPr lang="ru-RU" dirty="0"/>
              <a:t> и </a:t>
            </a:r>
            <a:r>
              <a:rPr lang="ru-RU" dirty="0">
                <a:solidFill>
                  <a:srgbClr val="FF0000"/>
                </a:solidFill>
              </a:rPr>
              <a:t>toUpperCase() </a:t>
            </a:r>
            <a:r>
              <a:rPr lang="ru-RU" dirty="0"/>
              <a:t>меняют регистр символов:</a:t>
            </a:r>
          </a:p>
        </p:txBody>
      </p:sp>
      <p:pic>
        <p:nvPicPr>
          <p:cNvPr id="4" name="Рисунок 3">
            <a:extLst>
              <a:ext uri="{FF2B5EF4-FFF2-40B4-BE49-F238E27FC236}">
                <a16:creationId xmlns:a16="http://schemas.microsoft.com/office/drawing/2014/main" id="{E9D7FCE7-A6C4-410A-B9E3-7597AB7CFFB4}"/>
              </a:ext>
            </a:extLst>
          </p:cNvPr>
          <p:cNvPicPr>
            <a:picLocks noChangeAspect="1"/>
          </p:cNvPicPr>
          <p:nvPr/>
        </p:nvPicPr>
        <p:blipFill>
          <a:blip r:embed="rId2"/>
          <a:stretch>
            <a:fillRect/>
          </a:stretch>
        </p:blipFill>
        <p:spPr>
          <a:xfrm>
            <a:off x="1981200" y="3558540"/>
            <a:ext cx="7745106" cy="1143000"/>
          </a:xfrm>
          <a:prstGeom prst="rect">
            <a:avLst/>
          </a:prstGeom>
        </p:spPr>
      </p:pic>
    </p:spTree>
    <p:extLst>
      <p:ext uri="{BB962C8B-B14F-4D97-AF65-F5344CB8AC3E}">
        <p14:creationId xmlns:p14="http://schemas.microsoft.com/office/powerpoint/2010/main" val="17928707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8899CF-374E-4C06-9BD8-6D0CF79EDDDB}"/>
              </a:ext>
            </a:extLst>
          </p:cNvPr>
          <p:cNvSpPr>
            <a:spLocks noGrp="1"/>
          </p:cNvSpPr>
          <p:nvPr>
            <p:ph type="title"/>
          </p:nvPr>
        </p:nvSpPr>
        <p:spPr/>
        <p:txBody>
          <a:bodyPr/>
          <a:lstStyle/>
          <a:p>
            <a:r>
              <a:rPr lang="ru-RU" dirty="0"/>
              <a:t>Поиск подстроки</a:t>
            </a:r>
          </a:p>
        </p:txBody>
      </p:sp>
      <p:sp>
        <p:nvSpPr>
          <p:cNvPr id="3" name="Объект 2">
            <a:extLst>
              <a:ext uri="{FF2B5EF4-FFF2-40B4-BE49-F238E27FC236}">
                <a16:creationId xmlns:a16="http://schemas.microsoft.com/office/drawing/2014/main" id="{9A85D2D1-BD80-4ECC-B318-ED44E6847BF7}"/>
              </a:ext>
            </a:extLst>
          </p:cNvPr>
          <p:cNvSpPr>
            <a:spLocks noGrp="1"/>
          </p:cNvSpPr>
          <p:nvPr>
            <p:ph idx="1"/>
          </p:nvPr>
        </p:nvSpPr>
        <p:spPr/>
        <p:txBody>
          <a:bodyPr/>
          <a:lstStyle/>
          <a:p>
            <a:pPr marL="0" indent="0">
              <a:buNone/>
            </a:pPr>
            <a:r>
              <a:rPr lang="en-US" b="1" dirty="0">
                <a:solidFill>
                  <a:srgbClr val="FF0000"/>
                </a:solidFill>
              </a:rPr>
              <a:t>str.indexOf</a:t>
            </a:r>
          </a:p>
          <a:p>
            <a:r>
              <a:rPr lang="ru-RU" dirty="0"/>
              <a:t>Он ищет подстроку </a:t>
            </a:r>
            <a:r>
              <a:rPr lang="ru-RU" dirty="0" err="1"/>
              <a:t>substr</a:t>
            </a:r>
            <a:r>
              <a:rPr lang="ru-RU" dirty="0"/>
              <a:t> в строке </a:t>
            </a:r>
            <a:r>
              <a:rPr lang="ru-RU" dirty="0" err="1"/>
              <a:t>str</a:t>
            </a:r>
            <a:r>
              <a:rPr lang="ru-RU" dirty="0"/>
              <a:t>, начиная с позиции </a:t>
            </a:r>
            <a:r>
              <a:rPr lang="ru-RU" dirty="0" err="1"/>
              <a:t>pos</a:t>
            </a:r>
            <a:r>
              <a:rPr lang="ru-RU" dirty="0"/>
              <a:t>, и возвращает позицию, на которой располагается совпадение, либо -1 при отсутствии совпадений.</a:t>
            </a:r>
          </a:p>
        </p:txBody>
      </p:sp>
      <p:pic>
        <p:nvPicPr>
          <p:cNvPr id="6" name="Рисунок 5">
            <a:extLst>
              <a:ext uri="{FF2B5EF4-FFF2-40B4-BE49-F238E27FC236}">
                <a16:creationId xmlns:a16="http://schemas.microsoft.com/office/drawing/2014/main" id="{6D9EE208-F7B1-4D08-8FD1-6B2FA8A3681B}"/>
              </a:ext>
            </a:extLst>
          </p:cNvPr>
          <p:cNvPicPr>
            <a:picLocks noChangeAspect="1"/>
          </p:cNvPicPr>
          <p:nvPr/>
        </p:nvPicPr>
        <p:blipFill>
          <a:blip r:embed="rId2"/>
          <a:stretch>
            <a:fillRect/>
          </a:stretch>
        </p:blipFill>
        <p:spPr>
          <a:xfrm>
            <a:off x="1981201" y="4182821"/>
            <a:ext cx="8427387" cy="1656184"/>
          </a:xfrm>
          <a:prstGeom prst="rect">
            <a:avLst/>
          </a:prstGeom>
        </p:spPr>
      </p:pic>
    </p:spTree>
    <p:extLst>
      <p:ext uri="{BB962C8B-B14F-4D97-AF65-F5344CB8AC3E}">
        <p14:creationId xmlns:p14="http://schemas.microsoft.com/office/powerpoint/2010/main" val="14796695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A0E175-00C1-483B-B726-0771F61FA6D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278B9D3-0BAA-4EB6-B336-0502A962E4EE}"/>
              </a:ext>
            </a:extLst>
          </p:cNvPr>
          <p:cNvSpPr>
            <a:spLocks noGrp="1"/>
          </p:cNvSpPr>
          <p:nvPr>
            <p:ph idx="1"/>
          </p:nvPr>
        </p:nvSpPr>
        <p:spPr/>
        <p:txBody>
          <a:bodyPr/>
          <a:lstStyle/>
          <a:p>
            <a:r>
              <a:rPr lang="en-US" b="1" dirty="0">
                <a:solidFill>
                  <a:srgbClr val="FF0000"/>
                </a:solidFill>
              </a:rPr>
              <a:t>includes, startsWith, </a:t>
            </a:r>
            <a:r>
              <a:rPr lang="en-US" b="1" dirty="0" err="1">
                <a:solidFill>
                  <a:srgbClr val="FF0000"/>
                </a:solidFill>
              </a:rPr>
              <a:t>endsWith</a:t>
            </a:r>
            <a:endParaRPr lang="en-US" b="1" dirty="0">
              <a:solidFill>
                <a:srgbClr val="FF0000"/>
              </a:solidFill>
            </a:endParaRPr>
          </a:p>
          <a:p>
            <a:r>
              <a:rPr lang="ru-RU" dirty="0"/>
              <a:t>Более современный метод </a:t>
            </a:r>
            <a:r>
              <a:rPr lang="en-US" dirty="0" err="1">
                <a:solidFill>
                  <a:srgbClr val="FF0000"/>
                </a:solidFill>
              </a:rPr>
              <a:t>str.includes</a:t>
            </a:r>
            <a:r>
              <a:rPr lang="en-US" dirty="0">
                <a:solidFill>
                  <a:srgbClr val="FF0000"/>
                </a:solidFill>
              </a:rPr>
              <a:t>(</a:t>
            </a:r>
            <a:r>
              <a:rPr lang="en-US" dirty="0" err="1">
                <a:solidFill>
                  <a:srgbClr val="FF0000"/>
                </a:solidFill>
              </a:rPr>
              <a:t>substr</a:t>
            </a:r>
            <a:r>
              <a:rPr lang="en-US" dirty="0">
                <a:solidFill>
                  <a:srgbClr val="FF0000"/>
                </a:solidFill>
              </a:rPr>
              <a:t>, pos) </a:t>
            </a:r>
            <a:r>
              <a:rPr lang="ru-RU" dirty="0"/>
              <a:t>возвращает </a:t>
            </a:r>
            <a:r>
              <a:rPr lang="en-US" dirty="0">
                <a:solidFill>
                  <a:srgbClr val="FF0000"/>
                </a:solidFill>
              </a:rPr>
              <a:t>true</a:t>
            </a:r>
            <a:r>
              <a:rPr lang="en-US" dirty="0"/>
              <a:t>, </a:t>
            </a:r>
            <a:r>
              <a:rPr lang="ru-RU" dirty="0"/>
              <a:t>если в строке </a:t>
            </a:r>
            <a:r>
              <a:rPr lang="en-US" dirty="0"/>
              <a:t>str </a:t>
            </a:r>
            <a:r>
              <a:rPr lang="ru-RU" dirty="0"/>
              <a:t>есть подстрока </a:t>
            </a:r>
            <a:r>
              <a:rPr lang="en-US" dirty="0" err="1"/>
              <a:t>substr</a:t>
            </a:r>
            <a:r>
              <a:rPr lang="en-US" dirty="0"/>
              <a:t>, </a:t>
            </a:r>
            <a:r>
              <a:rPr lang="ru-RU" dirty="0"/>
              <a:t>либо </a:t>
            </a:r>
            <a:r>
              <a:rPr lang="en-US" dirty="0">
                <a:solidFill>
                  <a:srgbClr val="FF0000"/>
                </a:solidFill>
              </a:rPr>
              <a:t>false</a:t>
            </a:r>
            <a:r>
              <a:rPr lang="en-US" dirty="0"/>
              <a:t>, </a:t>
            </a:r>
            <a:r>
              <a:rPr lang="ru-RU" dirty="0"/>
              <a:t>если нет.</a:t>
            </a:r>
          </a:p>
          <a:p>
            <a:endParaRPr lang="ru-RU" dirty="0"/>
          </a:p>
        </p:txBody>
      </p:sp>
      <p:pic>
        <p:nvPicPr>
          <p:cNvPr id="4" name="Рисунок 3">
            <a:extLst>
              <a:ext uri="{FF2B5EF4-FFF2-40B4-BE49-F238E27FC236}">
                <a16:creationId xmlns:a16="http://schemas.microsoft.com/office/drawing/2014/main" id="{7D69E49A-2E12-404C-A777-EC849A23CD9B}"/>
              </a:ext>
            </a:extLst>
          </p:cNvPr>
          <p:cNvPicPr>
            <a:picLocks noChangeAspect="1"/>
          </p:cNvPicPr>
          <p:nvPr/>
        </p:nvPicPr>
        <p:blipFill>
          <a:blip r:embed="rId2"/>
          <a:stretch>
            <a:fillRect/>
          </a:stretch>
        </p:blipFill>
        <p:spPr>
          <a:xfrm>
            <a:off x="2279576" y="3861049"/>
            <a:ext cx="6192688" cy="947117"/>
          </a:xfrm>
          <a:prstGeom prst="rect">
            <a:avLst/>
          </a:prstGeom>
        </p:spPr>
      </p:pic>
      <p:pic>
        <p:nvPicPr>
          <p:cNvPr id="5" name="Рисунок 4">
            <a:extLst>
              <a:ext uri="{FF2B5EF4-FFF2-40B4-BE49-F238E27FC236}">
                <a16:creationId xmlns:a16="http://schemas.microsoft.com/office/drawing/2014/main" id="{905508E1-17D1-48F2-85A6-0AA78A6102AF}"/>
              </a:ext>
            </a:extLst>
          </p:cNvPr>
          <p:cNvPicPr>
            <a:picLocks noChangeAspect="1"/>
          </p:cNvPicPr>
          <p:nvPr/>
        </p:nvPicPr>
        <p:blipFill>
          <a:blip r:embed="rId3"/>
          <a:stretch>
            <a:fillRect/>
          </a:stretch>
        </p:blipFill>
        <p:spPr>
          <a:xfrm>
            <a:off x="2135561" y="5005169"/>
            <a:ext cx="8955601" cy="810462"/>
          </a:xfrm>
          <a:prstGeom prst="rect">
            <a:avLst/>
          </a:prstGeom>
        </p:spPr>
      </p:pic>
    </p:spTree>
    <p:extLst>
      <p:ext uri="{BB962C8B-B14F-4D97-AF65-F5344CB8AC3E}">
        <p14:creationId xmlns:p14="http://schemas.microsoft.com/office/powerpoint/2010/main" val="13408914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881D73-7674-41F3-B4F5-3B2477C9E896}"/>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A86FB555-3E97-485C-94D9-4F66AC3BCFE4}"/>
              </a:ext>
            </a:extLst>
          </p:cNvPr>
          <p:cNvPicPr>
            <a:picLocks noGrp="1" noChangeAspect="1"/>
          </p:cNvPicPr>
          <p:nvPr>
            <p:ph idx="1"/>
          </p:nvPr>
        </p:nvPicPr>
        <p:blipFill>
          <a:blip r:embed="rId2"/>
          <a:stretch>
            <a:fillRect/>
          </a:stretch>
        </p:blipFill>
        <p:spPr>
          <a:xfrm>
            <a:off x="2207568" y="2375352"/>
            <a:ext cx="8003232" cy="1053648"/>
          </a:xfrm>
          <a:prstGeom prst="rect">
            <a:avLst/>
          </a:prstGeom>
        </p:spPr>
      </p:pic>
    </p:spTree>
    <p:extLst>
      <p:ext uri="{BB962C8B-B14F-4D97-AF65-F5344CB8AC3E}">
        <p14:creationId xmlns:p14="http://schemas.microsoft.com/office/powerpoint/2010/main" val="34403432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B7FE08-108D-4781-945F-525AF0A131E7}"/>
              </a:ext>
            </a:extLst>
          </p:cNvPr>
          <p:cNvSpPr>
            <a:spLocks noGrp="1"/>
          </p:cNvSpPr>
          <p:nvPr>
            <p:ph type="title"/>
          </p:nvPr>
        </p:nvSpPr>
        <p:spPr>
          <a:xfrm>
            <a:off x="1981200" y="231873"/>
            <a:ext cx="8229600" cy="1143000"/>
          </a:xfrm>
        </p:spPr>
        <p:txBody>
          <a:bodyPr/>
          <a:lstStyle/>
          <a:p>
            <a:r>
              <a:rPr lang="ru-RU" dirty="0"/>
              <a:t>Получение подстроки</a:t>
            </a:r>
          </a:p>
        </p:txBody>
      </p:sp>
      <p:sp>
        <p:nvSpPr>
          <p:cNvPr id="3" name="Объект 2">
            <a:extLst>
              <a:ext uri="{FF2B5EF4-FFF2-40B4-BE49-F238E27FC236}">
                <a16:creationId xmlns:a16="http://schemas.microsoft.com/office/drawing/2014/main" id="{96CDCBB5-AA91-45F9-8809-B26AD6C293EC}"/>
              </a:ext>
            </a:extLst>
          </p:cNvPr>
          <p:cNvSpPr>
            <a:spLocks noGrp="1"/>
          </p:cNvSpPr>
          <p:nvPr>
            <p:ph idx="1"/>
          </p:nvPr>
        </p:nvSpPr>
        <p:spPr>
          <a:xfrm>
            <a:off x="1981200" y="1374873"/>
            <a:ext cx="8229600" cy="4389120"/>
          </a:xfrm>
        </p:spPr>
        <p:txBody>
          <a:bodyPr/>
          <a:lstStyle/>
          <a:p>
            <a:pPr marL="0" indent="0">
              <a:buNone/>
            </a:pPr>
            <a:r>
              <a:rPr lang="en-US" dirty="0">
                <a:solidFill>
                  <a:srgbClr val="FF0000"/>
                </a:solidFill>
              </a:rPr>
              <a:t>substring</a:t>
            </a:r>
            <a:r>
              <a:rPr lang="en-US" dirty="0"/>
              <a:t>, </a:t>
            </a:r>
            <a:r>
              <a:rPr lang="en-US" dirty="0" err="1">
                <a:solidFill>
                  <a:srgbClr val="FF0000"/>
                </a:solidFill>
              </a:rPr>
              <a:t>substr</a:t>
            </a:r>
            <a:r>
              <a:rPr lang="en-US" dirty="0"/>
              <a:t> </a:t>
            </a:r>
            <a:r>
              <a:rPr lang="ru-RU" dirty="0"/>
              <a:t>и </a:t>
            </a:r>
            <a:r>
              <a:rPr lang="en-US" dirty="0">
                <a:solidFill>
                  <a:srgbClr val="FF0000"/>
                </a:solidFill>
              </a:rPr>
              <a:t>slice</a:t>
            </a:r>
            <a:endParaRPr lang="ru-RU" dirty="0">
              <a:solidFill>
                <a:srgbClr val="FF0000"/>
              </a:solidFill>
            </a:endParaRPr>
          </a:p>
          <a:p>
            <a:endParaRPr lang="ru-RU" dirty="0">
              <a:solidFill>
                <a:srgbClr val="FF0000"/>
              </a:solidFill>
            </a:endParaRPr>
          </a:p>
          <a:p>
            <a:r>
              <a:rPr lang="en-US" dirty="0" err="1">
                <a:solidFill>
                  <a:srgbClr val="FF0000"/>
                </a:solidFill>
              </a:rPr>
              <a:t>str.slice</a:t>
            </a:r>
            <a:r>
              <a:rPr lang="en-US" dirty="0">
                <a:solidFill>
                  <a:srgbClr val="FF0000"/>
                </a:solidFill>
              </a:rPr>
              <a:t>(start [, end])</a:t>
            </a:r>
            <a:endParaRPr lang="ru-RU" dirty="0">
              <a:solidFill>
                <a:srgbClr val="FF0000"/>
              </a:solidFill>
            </a:endParaRPr>
          </a:p>
          <a:p>
            <a:endParaRPr lang="ru-RU" dirty="0">
              <a:solidFill>
                <a:srgbClr val="FF0000"/>
              </a:solidFill>
            </a:endParaRPr>
          </a:p>
          <a:p>
            <a:r>
              <a:rPr lang="ru-RU" dirty="0"/>
              <a:t>Возвращает часть строки от </a:t>
            </a:r>
            <a:r>
              <a:rPr lang="ru-RU" dirty="0" err="1">
                <a:solidFill>
                  <a:srgbClr val="FF0000"/>
                </a:solidFill>
              </a:rPr>
              <a:t>start</a:t>
            </a:r>
            <a:r>
              <a:rPr lang="ru-RU" dirty="0"/>
              <a:t> до (не включая) </a:t>
            </a:r>
            <a:r>
              <a:rPr lang="ru-RU" dirty="0" err="1">
                <a:solidFill>
                  <a:srgbClr val="FF0000"/>
                </a:solidFill>
              </a:rPr>
              <a:t>end</a:t>
            </a:r>
            <a:r>
              <a:rPr lang="ru-RU" dirty="0"/>
              <a:t>.</a:t>
            </a:r>
          </a:p>
        </p:txBody>
      </p:sp>
      <p:pic>
        <p:nvPicPr>
          <p:cNvPr id="9" name="Рисунок 8">
            <a:extLst>
              <a:ext uri="{FF2B5EF4-FFF2-40B4-BE49-F238E27FC236}">
                <a16:creationId xmlns:a16="http://schemas.microsoft.com/office/drawing/2014/main" id="{D5459248-8C00-49F8-B1F4-10298908FCD6}"/>
              </a:ext>
            </a:extLst>
          </p:cNvPr>
          <p:cNvPicPr>
            <a:picLocks noChangeAspect="1"/>
          </p:cNvPicPr>
          <p:nvPr/>
        </p:nvPicPr>
        <p:blipFill>
          <a:blip r:embed="rId2"/>
          <a:stretch>
            <a:fillRect/>
          </a:stretch>
        </p:blipFill>
        <p:spPr>
          <a:xfrm>
            <a:off x="2207568" y="4077073"/>
            <a:ext cx="8242912" cy="1686921"/>
          </a:xfrm>
          <a:prstGeom prst="rect">
            <a:avLst/>
          </a:prstGeom>
        </p:spPr>
      </p:pic>
    </p:spTree>
    <p:extLst>
      <p:ext uri="{BB962C8B-B14F-4D97-AF65-F5344CB8AC3E}">
        <p14:creationId xmlns:p14="http://schemas.microsoft.com/office/powerpoint/2010/main" val="17420591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B0C136-B459-4227-9864-C2453D4AEDA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52ED1CB-D88C-4500-8452-3DF91F0AE1F7}"/>
              </a:ext>
            </a:extLst>
          </p:cNvPr>
          <p:cNvSpPr>
            <a:spLocks noGrp="1"/>
          </p:cNvSpPr>
          <p:nvPr>
            <p:ph idx="1"/>
          </p:nvPr>
        </p:nvSpPr>
        <p:spPr/>
        <p:txBody>
          <a:bodyPr/>
          <a:lstStyle/>
          <a:p>
            <a:r>
              <a:rPr lang="ru-RU" dirty="0"/>
              <a:t>Если аргумент </a:t>
            </a:r>
            <a:r>
              <a:rPr lang="ru-RU" dirty="0" err="1"/>
              <a:t>end</a:t>
            </a:r>
            <a:r>
              <a:rPr lang="ru-RU" dirty="0"/>
              <a:t> отсутствует, </a:t>
            </a:r>
            <a:r>
              <a:rPr lang="ru-RU" dirty="0" err="1"/>
              <a:t>slice</a:t>
            </a:r>
            <a:r>
              <a:rPr lang="ru-RU" dirty="0"/>
              <a:t> возвращает символы до конца строки:</a:t>
            </a:r>
          </a:p>
        </p:txBody>
      </p:sp>
      <p:pic>
        <p:nvPicPr>
          <p:cNvPr id="4" name="Рисунок 3">
            <a:extLst>
              <a:ext uri="{FF2B5EF4-FFF2-40B4-BE49-F238E27FC236}">
                <a16:creationId xmlns:a16="http://schemas.microsoft.com/office/drawing/2014/main" id="{965EA82F-B50B-467B-A20D-17AF43F2334A}"/>
              </a:ext>
            </a:extLst>
          </p:cNvPr>
          <p:cNvPicPr>
            <a:picLocks noChangeAspect="1"/>
          </p:cNvPicPr>
          <p:nvPr/>
        </p:nvPicPr>
        <p:blipFill>
          <a:blip r:embed="rId2"/>
          <a:stretch>
            <a:fillRect/>
          </a:stretch>
        </p:blipFill>
        <p:spPr>
          <a:xfrm>
            <a:off x="1981200" y="2971596"/>
            <a:ext cx="8739700" cy="914809"/>
          </a:xfrm>
          <a:prstGeom prst="rect">
            <a:avLst/>
          </a:prstGeom>
        </p:spPr>
      </p:pic>
    </p:spTree>
    <p:extLst>
      <p:ext uri="{BB962C8B-B14F-4D97-AF65-F5344CB8AC3E}">
        <p14:creationId xmlns:p14="http://schemas.microsoft.com/office/powerpoint/2010/main" val="96049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43408"/>
            <a:ext cx="8229600" cy="1143000"/>
          </a:xfrm>
        </p:spPr>
        <p:txBody>
          <a:bodyPr>
            <a:normAutofit/>
          </a:bodyPr>
          <a:lstStyle/>
          <a:p>
            <a:r>
              <a:rPr lang="ru-RU" b="1" dirty="0"/>
              <a:t>Объединение строк</a:t>
            </a:r>
            <a:endParaRPr lang="ru-RU" dirty="0"/>
          </a:p>
        </p:txBody>
      </p:sp>
      <p:sp>
        <p:nvSpPr>
          <p:cNvPr id="3" name="Объект 2"/>
          <p:cNvSpPr>
            <a:spLocks noGrp="1"/>
          </p:cNvSpPr>
          <p:nvPr>
            <p:ph idx="1"/>
          </p:nvPr>
        </p:nvSpPr>
        <p:spPr>
          <a:xfrm>
            <a:off x="1981200" y="1124744"/>
            <a:ext cx="8229600" cy="5199856"/>
          </a:xfrm>
        </p:spPr>
        <p:txBody>
          <a:bodyPr>
            <a:normAutofit/>
          </a:bodyPr>
          <a:lstStyle/>
          <a:p>
            <a:pPr marL="0" indent="0" algn="just">
              <a:buNone/>
            </a:pPr>
            <a:r>
              <a:rPr lang="ru-RU" sz="3200" b="1" dirty="0"/>
              <a:t>Очень часто нужно объединить несколько строк в одну. Например, наш последний пример слишком громоздкий.</a:t>
            </a:r>
          </a:p>
          <a:p>
            <a:pPr marL="0" indent="0" algn="just">
              <a:buNone/>
            </a:pPr>
            <a:endParaRPr lang="ru-RU" sz="3200" b="1" dirty="0"/>
          </a:p>
          <a:p>
            <a:pPr marL="0" indent="0" algn="just">
              <a:buNone/>
            </a:pPr>
            <a:r>
              <a:rPr lang="ru-RU" sz="3200" b="1" dirty="0"/>
              <a:t>Объединение </a:t>
            </a:r>
            <a:r>
              <a:rPr lang="ru-RU" sz="3200" b="1" dirty="0">
                <a:solidFill>
                  <a:srgbClr val="FF0000"/>
                </a:solidFill>
              </a:rPr>
              <a:t>(конкатенация) </a:t>
            </a:r>
            <a:r>
              <a:rPr lang="ru-RU" sz="3200" b="1" dirty="0"/>
              <a:t>строк в </a:t>
            </a:r>
            <a:r>
              <a:rPr lang="ru-RU" sz="3200" b="1" dirty="0" err="1"/>
              <a:t>JavaScript</a:t>
            </a:r>
            <a:r>
              <a:rPr lang="ru-RU" sz="3200" b="1" dirty="0"/>
              <a:t> осуществляется с помощью знака </a:t>
            </a:r>
            <a:r>
              <a:rPr lang="ru-RU" sz="3200" b="1" dirty="0">
                <a:solidFill>
                  <a:srgbClr val="FF0000"/>
                </a:solidFill>
              </a:rPr>
              <a:t>+</a:t>
            </a:r>
            <a:r>
              <a:rPr lang="ru-RU" sz="3200" b="1" dirty="0"/>
              <a:t>.</a:t>
            </a:r>
          </a:p>
          <a:p>
            <a:endParaRPr lang="ru-RU" sz="3200" b="1" dirty="0"/>
          </a:p>
        </p:txBody>
      </p:sp>
    </p:spTree>
    <p:extLst>
      <p:ext uri="{BB962C8B-B14F-4D97-AF65-F5344CB8AC3E}">
        <p14:creationId xmlns:p14="http://schemas.microsoft.com/office/powerpoint/2010/main" val="36597386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67D72F-FCF3-4DE8-A199-67075346913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5A1B079-873C-4093-95E8-CFD733ECC7FC}"/>
              </a:ext>
            </a:extLst>
          </p:cNvPr>
          <p:cNvSpPr>
            <a:spLocks noGrp="1"/>
          </p:cNvSpPr>
          <p:nvPr>
            <p:ph idx="1"/>
          </p:nvPr>
        </p:nvSpPr>
        <p:spPr/>
        <p:txBody>
          <a:bodyPr/>
          <a:lstStyle/>
          <a:p>
            <a:r>
              <a:rPr lang="en-US" dirty="0">
                <a:solidFill>
                  <a:srgbClr val="FF0000"/>
                </a:solidFill>
              </a:rPr>
              <a:t>str.substring(start [, end])</a:t>
            </a:r>
            <a:endParaRPr lang="ru-RU" dirty="0">
              <a:solidFill>
                <a:srgbClr val="FF0000"/>
              </a:solidFill>
            </a:endParaRPr>
          </a:p>
          <a:p>
            <a:pPr marL="0" indent="0">
              <a:buNone/>
            </a:pPr>
            <a:r>
              <a:rPr lang="ru-RU" dirty="0"/>
              <a:t>Возвращает часть строки между </a:t>
            </a:r>
            <a:r>
              <a:rPr lang="ru-RU" dirty="0" err="1">
                <a:solidFill>
                  <a:srgbClr val="FF0000"/>
                </a:solidFill>
              </a:rPr>
              <a:t>start</a:t>
            </a:r>
            <a:r>
              <a:rPr lang="ru-RU" dirty="0">
                <a:solidFill>
                  <a:srgbClr val="FF0000"/>
                </a:solidFill>
              </a:rPr>
              <a:t> и </a:t>
            </a:r>
            <a:r>
              <a:rPr lang="ru-RU" dirty="0" err="1">
                <a:solidFill>
                  <a:srgbClr val="FF0000"/>
                </a:solidFill>
              </a:rPr>
              <a:t>end</a:t>
            </a:r>
            <a:r>
              <a:rPr lang="ru-RU" dirty="0">
                <a:solidFill>
                  <a:srgbClr val="FF0000"/>
                </a:solidFill>
              </a:rPr>
              <a:t> </a:t>
            </a:r>
            <a:r>
              <a:rPr lang="ru-RU" dirty="0"/>
              <a:t>(не включая) </a:t>
            </a:r>
            <a:r>
              <a:rPr lang="ru-RU" dirty="0" err="1"/>
              <a:t>end</a:t>
            </a:r>
            <a:r>
              <a:rPr lang="ru-RU" dirty="0"/>
              <a:t>.</a:t>
            </a:r>
          </a:p>
          <a:p>
            <a:pPr marL="0" indent="0">
              <a:buNone/>
            </a:pPr>
            <a:r>
              <a:rPr lang="ru-RU" dirty="0"/>
              <a:t>Это — почти то же, что и </a:t>
            </a:r>
            <a:r>
              <a:rPr lang="ru-RU" dirty="0" err="1"/>
              <a:t>slice</a:t>
            </a:r>
            <a:r>
              <a:rPr lang="ru-RU" dirty="0"/>
              <a:t>, но можно задавать </a:t>
            </a:r>
            <a:r>
              <a:rPr lang="ru-RU" dirty="0" err="1"/>
              <a:t>start</a:t>
            </a:r>
            <a:r>
              <a:rPr lang="ru-RU" dirty="0"/>
              <a:t> больше </a:t>
            </a:r>
            <a:r>
              <a:rPr lang="ru-RU" dirty="0" err="1"/>
              <a:t>end</a:t>
            </a:r>
            <a:r>
              <a:rPr lang="ru-RU" dirty="0"/>
              <a:t>. Если </a:t>
            </a:r>
            <a:r>
              <a:rPr lang="ru-RU" dirty="0" err="1"/>
              <a:t>start</a:t>
            </a:r>
            <a:r>
              <a:rPr lang="ru-RU" dirty="0"/>
              <a:t> больше </a:t>
            </a:r>
            <a:r>
              <a:rPr lang="ru-RU" dirty="0" err="1"/>
              <a:t>end</a:t>
            </a:r>
            <a:r>
              <a:rPr lang="ru-RU" dirty="0"/>
              <a:t>, то метод </a:t>
            </a:r>
            <a:r>
              <a:rPr lang="ru-RU" dirty="0" err="1"/>
              <a:t>substring</a:t>
            </a:r>
            <a:r>
              <a:rPr lang="ru-RU" dirty="0"/>
              <a:t> сработает так, как если бы аргументы были поменяны местами.</a:t>
            </a:r>
          </a:p>
        </p:txBody>
      </p:sp>
    </p:spTree>
    <p:extLst>
      <p:ext uri="{BB962C8B-B14F-4D97-AF65-F5344CB8AC3E}">
        <p14:creationId xmlns:p14="http://schemas.microsoft.com/office/powerpoint/2010/main" val="3801477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E68AF7-7C38-4004-8CB2-E996C1F3BA9A}"/>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AAB922FE-02E5-49D5-93AA-CD0CD35B4194}"/>
              </a:ext>
            </a:extLst>
          </p:cNvPr>
          <p:cNvPicPr>
            <a:picLocks noGrp="1" noChangeAspect="1"/>
          </p:cNvPicPr>
          <p:nvPr>
            <p:ph idx="1"/>
          </p:nvPr>
        </p:nvPicPr>
        <p:blipFill>
          <a:blip r:embed="rId2"/>
          <a:stretch>
            <a:fillRect/>
          </a:stretch>
        </p:blipFill>
        <p:spPr>
          <a:xfrm>
            <a:off x="1803812" y="1847088"/>
            <a:ext cx="8876732" cy="3742152"/>
          </a:xfrm>
          <a:prstGeom prst="rect">
            <a:avLst/>
          </a:prstGeom>
        </p:spPr>
      </p:pic>
    </p:spTree>
    <p:extLst>
      <p:ext uri="{BB962C8B-B14F-4D97-AF65-F5344CB8AC3E}">
        <p14:creationId xmlns:p14="http://schemas.microsoft.com/office/powerpoint/2010/main" val="42392101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B850D9-051B-45C3-922F-E2452061778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4E2D7EA-DF8B-4FFB-A3D8-EAEF9C4B3AB2}"/>
              </a:ext>
            </a:extLst>
          </p:cNvPr>
          <p:cNvSpPr>
            <a:spLocks noGrp="1"/>
          </p:cNvSpPr>
          <p:nvPr>
            <p:ph idx="1"/>
          </p:nvPr>
        </p:nvSpPr>
        <p:spPr/>
        <p:txBody>
          <a:bodyPr/>
          <a:lstStyle/>
          <a:p>
            <a:r>
              <a:rPr lang="en-US" dirty="0" err="1">
                <a:solidFill>
                  <a:srgbClr val="FF0000"/>
                </a:solidFill>
              </a:rPr>
              <a:t>str.substr</a:t>
            </a:r>
            <a:r>
              <a:rPr lang="en-US" dirty="0">
                <a:solidFill>
                  <a:srgbClr val="FF0000"/>
                </a:solidFill>
              </a:rPr>
              <a:t>(start [, length])</a:t>
            </a:r>
            <a:endParaRPr lang="ru-RU" dirty="0">
              <a:solidFill>
                <a:srgbClr val="FF0000"/>
              </a:solidFill>
            </a:endParaRPr>
          </a:p>
          <a:p>
            <a:r>
              <a:rPr lang="ru-RU" dirty="0"/>
              <a:t>Возвращает часть строки от </a:t>
            </a:r>
            <a:r>
              <a:rPr lang="ru-RU" dirty="0" err="1"/>
              <a:t>start</a:t>
            </a:r>
            <a:r>
              <a:rPr lang="ru-RU" dirty="0"/>
              <a:t> длины </a:t>
            </a:r>
            <a:r>
              <a:rPr lang="ru-RU" dirty="0" err="1"/>
              <a:t>length</a:t>
            </a:r>
            <a:r>
              <a:rPr lang="ru-RU" dirty="0"/>
              <a:t>.</a:t>
            </a:r>
          </a:p>
          <a:p>
            <a:endParaRPr lang="ru-RU" dirty="0"/>
          </a:p>
        </p:txBody>
      </p:sp>
      <p:pic>
        <p:nvPicPr>
          <p:cNvPr id="4" name="Рисунок 3">
            <a:extLst>
              <a:ext uri="{FF2B5EF4-FFF2-40B4-BE49-F238E27FC236}">
                <a16:creationId xmlns:a16="http://schemas.microsoft.com/office/drawing/2014/main" id="{2E10F3FE-62F4-4D3D-81FD-7C00C5609F12}"/>
              </a:ext>
            </a:extLst>
          </p:cNvPr>
          <p:cNvPicPr>
            <a:picLocks noChangeAspect="1"/>
          </p:cNvPicPr>
          <p:nvPr/>
        </p:nvPicPr>
        <p:blipFill>
          <a:blip r:embed="rId2"/>
          <a:stretch>
            <a:fillRect/>
          </a:stretch>
        </p:blipFill>
        <p:spPr>
          <a:xfrm>
            <a:off x="2063552" y="2996953"/>
            <a:ext cx="7596336" cy="1441897"/>
          </a:xfrm>
          <a:prstGeom prst="rect">
            <a:avLst/>
          </a:prstGeom>
        </p:spPr>
      </p:pic>
    </p:spTree>
    <p:extLst>
      <p:ext uri="{BB962C8B-B14F-4D97-AF65-F5344CB8AC3E}">
        <p14:creationId xmlns:p14="http://schemas.microsoft.com/office/powerpoint/2010/main" val="26053451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83EA9A-4809-4928-A4F3-CB68FAB4DFE2}"/>
              </a:ext>
            </a:extLst>
          </p:cNvPr>
          <p:cNvSpPr>
            <a:spLocks noGrp="1"/>
          </p:cNvSpPr>
          <p:nvPr>
            <p:ph type="title"/>
          </p:nvPr>
        </p:nvSpPr>
        <p:spPr/>
        <p:txBody>
          <a:bodyPr/>
          <a:lstStyle/>
          <a:p>
            <a:r>
              <a:rPr lang="ru-RU" dirty="0"/>
              <a:t>Практическая</a:t>
            </a:r>
          </a:p>
        </p:txBody>
      </p:sp>
      <p:sp>
        <p:nvSpPr>
          <p:cNvPr id="3" name="Объект 2">
            <a:extLst>
              <a:ext uri="{FF2B5EF4-FFF2-40B4-BE49-F238E27FC236}">
                <a16:creationId xmlns:a16="http://schemas.microsoft.com/office/drawing/2014/main" id="{18F0E26E-E741-4B6D-9E7A-ABC16241E4D1}"/>
              </a:ext>
            </a:extLst>
          </p:cNvPr>
          <p:cNvSpPr>
            <a:spLocks noGrp="1"/>
          </p:cNvSpPr>
          <p:nvPr>
            <p:ph idx="1"/>
          </p:nvPr>
        </p:nvSpPr>
        <p:spPr/>
        <p:txBody>
          <a:bodyPr/>
          <a:lstStyle/>
          <a:p>
            <a:r>
              <a:rPr lang="ru-RU" dirty="0"/>
              <a:t>Напишите функцию </a:t>
            </a:r>
            <a:r>
              <a:rPr lang="ru-RU" dirty="0" err="1">
                <a:solidFill>
                  <a:srgbClr val="FF0000"/>
                </a:solidFill>
              </a:rPr>
              <a:t>checkSpam</a:t>
            </a:r>
            <a:r>
              <a:rPr lang="ru-RU" dirty="0">
                <a:solidFill>
                  <a:srgbClr val="FF0000"/>
                </a:solidFill>
              </a:rPr>
              <a:t>(</a:t>
            </a:r>
            <a:r>
              <a:rPr lang="ru-RU" dirty="0" err="1">
                <a:solidFill>
                  <a:srgbClr val="FF0000"/>
                </a:solidFill>
              </a:rPr>
              <a:t>str</a:t>
            </a:r>
            <a:r>
              <a:rPr lang="ru-RU" dirty="0">
                <a:solidFill>
                  <a:srgbClr val="FF0000"/>
                </a:solidFill>
              </a:rPr>
              <a:t>)</a:t>
            </a:r>
            <a:r>
              <a:rPr lang="ru-RU" dirty="0"/>
              <a:t>, возвращающую </a:t>
            </a:r>
            <a:r>
              <a:rPr lang="ru-RU" dirty="0" err="1"/>
              <a:t>true</a:t>
            </a:r>
            <a:r>
              <a:rPr lang="ru-RU" dirty="0"/>
              <a:t>, если </a:t>
            </a:r>
            <a:r>
              <a:rPr lang="ru-RU" dirty="0" err="1"/>
              <a:t>str</a:t>
            </a:r>
            <a:r>
              <a:rPr lang="ru-RU" dirty="0"/>
              <a:t> содержит ‘</a:t>
            </a:r>
            <a:r>
              <a:rPr lang="en-US" dirty="0"/>
              <a:t>hello</a:t>
            </a:r>
            <a:r>
              <a:rPr lang="ru-RU" dirty="0"/>
              <a:t>' или 'XXX', а иначе </a:t>
            </a:r>
            <a:r>
              <a:rPr lang="ru-RU" dirty="0" err="1"/>
              <a:t>false</a:t>
            </a:r>
            <a:r>
              <a:rPr lang="ru-RU" dirty="0"/>
              <a:t>.  Функция должна быть нечувствительна к регистру:</a:t>
            </a:r>
          </a:p>
        </p:txBody>
      </p:sp>
    </p:spTree>
    <p:extLst>
      <p:ext uri="{BB962C8B-B14F-4D97-AF65-F5344CB8AC3E}">
        <p14:creationId xmlns:p14="http://schemas.microsoft.com/office/powerpoint/2010/main" val="15362384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362AA0-68D1-41E4-BF20-3C23D50A289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50F4C20-5D4F-490F-97B2-ED00537FA45A}"/>
              </a:ext>
            </a:extLst>
          </p:cNvPr>
          <p:cNvSpPr>
            <a:spLocks noGrp="1"/>
          </p:cNvSpPr>
          <p:nvPr>
            <p:ph idx="1"/>
          </p:nvPr>
        </p:nvSpPr>
        <p:spPr/>
        <p:txBody>
          <a:bodyPr/>
          <a:lstStyle/>
          <a:p>
            <a:r>
              <a:rPr lang="ru-RU" dirty="0"/>
              <a:t>Создайте функцию </a:t>
            </a:r>
            <a:r>
              <a:rPr lang="ru-RU" dirty="0" err="1"/>
              <a:t>truncate</a:t>
            </a:r>
            <a:r>
              <a:rPr lang="ru-RU" dirty="0"/>
              <a:t>(</a:t>
            </a:r>
            <a:r>
              <a:rPr lang="ru-RU" dirty="0" err="1"/>
              <a:t>str</a:t>
            </a:r>
            <a:r>
              <a:rPr lang="ru-RU" dirty="0"/>
              <a:t>, </a:t>
            </a:r>
            <a:r>
              <a:rPr lang="ru-RU" dirty="0" err="1"/>
              <a:t>maxlength</a:t>
            </a:r>
            <a:r>
              <a:rPr lang="ru-RU" dirty="0"/>
              <a:t>), которая проверяет длину строки </a:t>
            </a:r>
            <a:r>
              <a:rPr lang="ru-RU" dirty="0" err="1"/>
              <a:t>str</a:t>
            </a:r>
            <a:r>
              <a:rPr lang="ru-RU" dirty="0"/>
              <a:t> и, если она превосходит </a:t>
            </a:r>
            <a:r>
              <a:rPr lang="ru-RU" dirty="0" err="1"/>
              <a:t>maxlength</a:t>
            </a:r>
            <a:r>
              <a:rPr lang="ru-RU" dirty="0"/>
              <a:t>, заменяет конец </a:t>
            </a:r>
            <a:r>
              <a:rPr lang="ru-RU" dirty="0" err="1"/>
              <a:t>str</a:t>
            </a:r>
            <a:r>
              <a:rPr lang="ru-RU" dirty="0"/>
              <a:t> на "…", так, чтобы её длина стала равна </a:t>
            </a:r>
            <a:r>
              <a:rPr lang="ru-RU" dirty="0" err="1"/>
              <a:t>maxlength</a:t>
            </a:r>
            <a:r>
              <a:rPr lang="ru-RU" dirty="0"/>
              <a:t>.  Результатом функции должна быть та же строка, если усечение не требуется, либо, если необходимо, усечённая строка.</a:t>
            </a:r>
          </a:p>
        </p:txBody>
      </p:sp>
    </p:spTree>
    <p:extLst>
      <p:ext uri="{BB962C8B-B14F-4D97-AF65-F5344CB8AC3E}">
        <p14:creationId xmlns:p14="http://schemas.microsoft.com/office/powerpoint/2010/main" val="39298370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3F02FA-2328-4467-A45F-D4CA9C84F104}"/>
              </a:ext>
            </a:extLst>
          </p:cNvPr>
          <p:cNvSpPr>
            <a:spLocks noGrp="1"/>
          </p:cNvSpPr>
          <p:nvPr>
            <p:ph type="title"/>
          </p:nvPr>
        </p:nvSpPr>
        <p:spPr/>
        <p:txBody>
          <a:bodyPr/>
          <a:lstStyle/>
          <a:p>
            <a:r>
              <a:rPr lang="ru-RU" dirty="0"/>
              <a:t>Массивы	</a:t>
            </a:r>
          </a:p>
        </p:txBody>
      </p:sp>
      <p:sp>
        <p:nvSpPr>
          <p:cNvPr id="3" name="Объект 2">
            <a:extLst>
              <a:ext uri="{FF2B5EF4-FFF2-40B4-BE49-F238E27FC236}">
                <a16:creationId xmlns:a16="http://schemas.microsoft.com/office/drawing/2014/main" id="{F6555ECA-0062-4A78-B0AB-1F1696E2CF3E}"/>
              </a:ext>
            </a:extLst>
          </p:cNvPr>
          <p:cNvSpPr>
            <a:spLocks noGrp="1"/>
          </p:cNvSpPr>
          <p:nvPr>
            <p:ph idx="1"/>
          </p:nvPr>
        </p:nvSpPr>
        <p:spPr>
          <a:xfrm>
            <a:off x="1981200" y="2852936"/>
            <a:ext cx="8229600" cy="3471664"/>
          </a:xfrm>
        </p:spPr>
        <p:txBody>
          <a:bodyPr/>
          <a:lstStyle/>
          <a:p>
            <a:r>
              <a:rPr lang="ru-RU" dirty="0"/>
              <a:t>В массиве могут храниться элементы любого типа.</a:t>
            </a:r>
          </a:p>
        </p:txBody>
      </p:sp>
      <p:pic>
        <p:nvPicPr>
          <p:cNvPr id="5" name="Рисунок 4">
            <a:extLst>
              <a:ext uri="{FF2B5EF4-FFF2-40B4-BE49-F238E27FC236}">
                <a16:creationId xmlns:a16="http://schemas.microsoft.com/office/drawing/2014/main" id="{F8FAB553-17DF-4E5A-8644-98E10FFD40D4}"/>
              </a:ext>
            </a:extLst>
          </p:cNvPr>
          <p:cNvPicPr>
            <a:picLocks noChangeAspect="1"/>
          </p:cNvPicPr>
          <p:nvPr/>
        </p:nvPicPr>
        <p:blipFill>
          <a:blip r:embed="rId2"/>
          <a:stretch>
            <a:fillRect/>
          </a:stretch>
        </p:blipFill>
        <p:spPr>
          <a:xfrm>
            <a:off x="4583833" y="908721"/>
            <a:ext cx="5796079" cy="1650079"/>
          </a:xfrm>
          <a:prstGeom prst="rect">
            <a:avLst/>
          </a:prstGeom>
        </p:spPr>
      </p:pic>
      <p:pic>
        <p:nvPicPr>
          <p:cNvPr id="6" name="Рисунок 5">
            <a:extLst>
              <a:ext uri="{FF2B5EF4-FFF2-40B4-BE49-F238E27FC236}">
                <a16:creationId xmlns:a16="http://schemas.microsoft.com/office/drawing/2014/main" id="{F03EF55B-16BE-457C-850C-718D60880464}"/>
              </a:ext>
            </a:extLst>
          </p:cNvPr>
          <p:cNvPicPr>
            <a:picLocks noChangeAspect="1"/>
          </p:cNvPicPr>
          <p:nvPr/>
        </p:nvPicPr>
        <p:blipFill>
          <a:blip r:embed="rId3"/>
          <a:stretch>
            <a:fillRect/>
          </a:stretch>
        </p:blipFill>
        <p:spPr>
          <a:xfrm>
            <a:off x="2071100" y="3789040"/>
            <a:ext cx="8049800" cy="2088232"/>
          </a:xfrm>
          <a:prstGeom prst="rect">
            <a:avLst/>
          </a:prstGeom>
        </p:spPr>
      </p:pic>
    </p:spTree>
    <p:extLst>
      <p:ext uri="{BB962C8B-B14F-4D97-AF65-F5344CB8AC3E}">
        <p14:creationId xmlns:p14="http://schemas.microsoft.com/office/powerpoint/2010/main" val="34480377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76E0B-1155-46E1-8E13-0AE51EC21C29}"/>
              </a:ext>
            </a:extLst>
          </p:cNvPr>
          <p:cNvSpPr>
            <a:spLocks noGrp="1"/>
          </p:cNvSpPr>
          <p:nvPr>
            <p:ph type="title"/>
          </p:nvPr>
        </p:nvSpPr>
        <p:spPr/>
        <p:txBody>
          <a:bodyPr>
            <a:normAutofit/>
          </a:bodyPr>
          <a:lstStyle/>
          <a:p>
            <a:r>
              <a:rPr lang="en-US" b="1" dirty="0" err="1"/>
              <a:t>Методы</a:t>
            </a:r>
            <a:r>
              <a:rPr lang="en-US" b="1" dirty="0"/>
              <a:t> pop/push, shift/unshift</a:t>
            </a:r>
            <a:endParaRPr lang="ru-RU" dirty="0"/>
          </a:p>
        </p:txBody>
      </p:sp>
      <p:sp>
        <p:nvSpPr>
          <p:cNvPr id="3" name="Объект 2">
            <a:extLst>
              <a:ext uri="{FF2B5EF4-FFF2-40B4-BE49-F238E27FC236}">
                <a16:creationId xmlns:a16="http://schemas.microsoft.com/office/drawing/2014/main" id="{1D5B6407-3C03-4DBF-BF3F-81B2D484B2C9}"/>
              </a:ext>
            </a:extLst>
          </p:cNvPr>
          <p:cNvSpPr>
            <a:spLocks noGrp="1"/>
          </p:cNvSpPr>
          <p:nvPr>
            <p:ph idx="1"/>
          </p:nvPr>
        </p:nvSpPr>
        <p:spPr/>
        <p:txBody>
          <a:bodyPr/>
          <a:lstStyle/>
          <a:p>
            <a:pPr marL="0" indent="0">
              <a:buNone/>
            </a:pPr>
            <a:r>
              <a:rPr lang="ru-RU" dirty="0">
                <a:solidFill>
                  <a:srgbClr val="FF0000"/>
                </a:solidFill>
              </a:rPr>
              <a:t>Очередь</a:t>
            </a:r>
            <a:r>
              <a:rPr lang="ru-RU" dirty="0"/>
              <a:t> – один из самых распространённых вариантов применения массива. В области компьютерных наук так называется упорядоченная коллекция элементов, поддерживающая два вида операций:</a:t>
            </a:r>
          </a:p>
          <a:p>
            <a:r>
              <a:rPr lang="ru-RU" dirty="0" err="1">
                <a:solidFill>
                  <a:srgbClr val="FF0000"/>
                </a:solidFill>
              </a:rPr>
              <a:t>push</a:t>
            </a:r>
            <a:r>
              <a:rPr lang="ru-RU" dirty="0"/>
              <a:t> добавляет элемент в конец.</a:t>
            </a:r>
          </a:p>
          <a:p>
            <a:r>
              <a:rPr lang="ru-RU" dirty="0" err="1">
                <a:solidFill>
                  <a:srgbClr val="FF0000"/>
                </a:solidFill>
              </a:rPr>
              <a:t>shift</a:t>
            </a:r>
            <a:r>
              <a:rPr lang="ru-RU" dirty="0"/>
              <a:t> удаляет элемент в начале, сдвигая очередь, так что второй элемент становится первым.</a:t>
            </a:r>
          </a:p>
        </p:txBody>
      </p:sp>
    </p:spTree>
    <p:extLst>
      <p:ext uri="{BB962C8B-B14F-4D97-AF65-F5344CB8AC3E}">
        <p14:creationId xmlns:p14="http://schemas.microsoft.com/office/powerpoint/2010/main" val="41778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07E6F-EE50-431F-A1A3-AC3D0C1DCBE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DFA99CB-310B-4FD9-85E0-92564ACA7D6B}"/>
              </a:ext>
            </a:extLst>
          </p:cNvPr>
          <p:cNvSpPr>
            <a:spLocks noGrp="1"/>
          </p:cNvSpPr>
          <p:nvPr>
            <p:ph idx="1"/>
          </p:nvPr>
        </p:nvSpPr>
        <p:spPr/>
        <p:txBody>
          <a:bodyPr/>
          <a:lstStyle/>
          <a:p>
            <a:pPr marL="0" indent="0">
              <a:buNone/>
            </a:pPr>
            <a:r>
              <a:rPr lang="ru-RU" dirty="0"/>
              <a:t>Существует и другой вариант применения для массивов – структура данных, называемая </a:t>
            </a:r>
            <a:r>
              <a:rPr lang="ru-RU" dirty="0">
                <a:solidFill>
                  <a:srgbClr val="FF0000"/>
                </a:solidFill>
              </a:rPr>
              <a:t>стек</a:t>
            </a:r>
            <a:r>
              <a:rPr lang="ru-RU" dirty="0"/>
              <a:t>.  Она поддерживает два вида операций:</a:t>
            </a:r>
          </a:p>
          <a:p>
            <a:r>
              <a:rPr lang="ru-RU" dirty="0"/>
              <a:t> </a:t>
            </a:r>
            <a:r>
              <a:rPr lang="ru-RU" dirty="0" err="1">
                <a:solidFill>
                  <a:srgbClr val="FF0000"/>
                </a:solidFill>
              </a:rPr>
              <a:t>push</a:t>
            </a:r>
            <a:r>
              <a:rPr lang="ru-RU" dirty="0"/>
              <a:t> добавляет элемент в конец.     </a:t>
            </a:r>
          </a:p>
          <a:p>
            <a:r>
              <a:rPr lang="ru-RU" dirty="0" err="1">
                <a:solidFill>
                  <a:srgbClr val="FF0000"/>
                </a:solidFill>
              </a:rPr>
              <a:t>pop</a:t>
            </a:r>
            <a:r>
              <a:rPr lang="ru-RU" dirty="0"/>
              <a:t> удаляет последний элемент. </a:t>
            </a:r>
          </a:p>
        </p:txBody>
      </p:sp>
    </p:spTree>
    <p:extLst>
      <p:ext uri="{BB962C8B-B14F-4D97-AF65-F5344CB8AC3E}">
        <p14:creationId xmlns:p14="http://schemas.microsoft.com/office/powerpoint/2010/main" val="5339218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B31469-12E2-4951-BCC6-3EB8FDBD362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9919D2E-E0E0-4D60-BF73-2072F8303A4D}"/>
              </a:ext>
            </a:extLst>
          </p:cNvPr>
          <p:cNvSpPr>
            <a:spLocks noGrp="1"/>
          </p:cNvSpPr>
          <p:nvPr>
            <p:ph idx="1"/>
          </p:nvPr>
        </p:nvSpPr>
        <p:spPr/>
        <p:txBody>
          <a:bodyPr/>
          <a:lstStyle/>
          <a:p>
            <a:r>
              <a:rPr lang="en-US" dirty="0">
                <a:solidFill>
                  <a:srgbClr val="FF0000"/>
                </a:solidFill>
              </a:rPr>
              <a:t>pop</a:t>
            </a:r>
            <a:r>
              <a:rPr lang="en-US" dirty="0"/>
              <a:t> - </a:t>
            </a:r>
            <a:r>
              <a:rPr lang="ru-RU" dirty="0"/>
              <a:t>Удаляет последний элемент из массива и возвращает его:</a:t>
            </a:r>
            <a:endParaRPr lang="en-US" dirty="0"/>
          </a:p>
          <a:p>
            <a:endParaRPr lang="en-US" dirty="0"/>
          </a:p>
          <a:p>
            <a:endParaRPr lang="en-US" dirty="0"/>
          </a:p>
          <a:p>
            <a:endParaRPr lang="en-US" dirty="0"/>
          </a:p>
          <a:p>
            <a:r>
              <a:rPr lang="en-US" dirty="0">
                <a:solidFill>
                  <a:srgbClr val="FF0000"/>
                </a:solidFill>
              </a:rPr>
              <a:t>push</a:t>
            </a:r>
            <a:r>
              <a:rPr lang="ru-RU" dirty="0"/>
              <a:t> </a:t>
            </a:r>
            <a:r>
              <a:rPr lang="en-US" dirty="0"/>
              <a:t>-</a:t>
            </a:r>
            <a:r>
              <a:rPr lang="ru-RU" dirty="0"/>
              <a:t> Добавляет элемент в конец массива:</a:t>
            </a:r>
          </a:p>
        </p:txBody>
      </p:sp>
      <p:pic>
        <p:nvPicPr>
          <p:cNvPr id="4" name="Рисунок 3">
            <a:extLst>
              <a:ext uri="{FF2B5EF4-FFF2-40B4-BE49-F238E27FC236}">
                <a16:creationId xmlns:a16="http://schemas.microsoft.com/office/drawing/2014/main" id="{10E7B9B2-BE05-4599-93C3-8BCE1F3036B4}"/>
              </a:ext>
            </a:extLst>
          </p:cNvPr>
          <p:cNvPicPr>
            <a:picLocks noChangeAspect="1"/>
          </p:cNvPicPr>
          <p:nvPr/>
        </p:nvPicPr>
        <p:blipFill>
          <a:blip r:embed="rId2"/>
          <a:stretch>
            <a:fillRect/>
          </a:stretch>
        </p:blipFill>
        <p:spPr>
          <a:xfrm>
            <a:off x="5182804" y="2492896"/>
            <a:ext cx="5039428" cy="1143160"/>
          </a:xfrm>
          <a:prstGeom prst="rect">
            <a:avLst/>
          </a:prstGeom>
        </p:spPr>
      </p:pic>
      <p:pic>
        <p:nvPicPr>
          <p:cNvPr id="5" name="Рисунок 4">
            <a:extLst>
              <a:ext uri="{FF2B5EF4-FFF2-40B4-BE49-F238E27FC236}">
                <a16:creationId xmlns:a16="http://schemas.microsoft.com/office/drawing/2014/main" id="{6617E9BD-7905-44FE-BE2B-D0E3D5A70177}"/>
              </a:ext>
            </a:extLst>
          </p:cNvPr>
          <p:cNvPicPr>
            <a:picLocks noChangeAspect="1"/>
          </p:cNvPicPr>
          <p:nvPr/>
        </p:nvPicPr>
        <p:blipFill>
          <a:blip r:embed="rId3"/>
          <a:stretch>
            <a:fillRect/>
          </a:stretch>
        </p:blipFill>
        <p:spPr>
          <a:xfrm>
            <a:off x="5519937" y="4725144"/>
            <a:ext cx="3972479" cy="1219370"/>
          </a:xfrm>
          <a:prstGeom prst="rect">
            <a:avLst/>
          </a:prstGeom>
        </p:spPr>
      </p:pic>
    </p:spTree>
    <p:extLst>
      <p:ext uri="{BB962C8B-B14F-4D97-AF65-F5344CB8AC3E}">
        <p14:creationId xmlns:p14="http://schemas.microsoft.com/office/powerpoint/2010/main" val="714620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243316-19EE-48A4-9E70-E85F431B24C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74C0112-00F4-4E85-9ECE-B371E11808E5}"/>
              </a:ext>
            </a:extLst>
          </p:cNvPr>
          <p:cNvSpPr>
            <a:spLocks noGrp="1"/>
          </p:cNvSpPr>
          <p:nvPr>
            <p:ph idx="1"/>
          </p:nvPr>
        </p:nvSpPr>
        <p:spPr/>
        <p:txBody>
          <a:bodyPr/>
          <a:lstStyle/>
          <a:p>
            <a:r>
              <a:rPr lang="en-US" dirty="0"/>
              <a:t>shift - </a:t>
            </a:r>
            <a:r>
              <a:rPr lang="ru-RU" dirty="0"/>
              <a:t>Удаляет из массива первый элемент и возвращает его:</a:t>
            </a:r>
            <a:endParaRPr lang="en-US" dirty="0"/>
          </a:p>
          <a:p>
            <a:endParaRPr lang="en-US" dirty="0"/>
          </a:p>
          <a:p>
            <a:endParaRPr lang="en-US" dirty="0"/>
          </a:p>
          <a:p>
            <a:endParaRPr lang="en-US" dirty="0"/>
          </a:p>
          <a:p>
            <a:r>
              <a:rPr lang="en-US" dirty="0"/>
              <a:t>unshift - </a:t>
            </a:r>
            <a:r>
              <a:rPr lang="ru-RU" dirty="0"/>
              <a:t>Добавляет элемент в начало массива:</a:t>
            </a:r>
          </a:p>
        </p:txBody>
      </p:sp>
      <p:pic>
        <p:nvPicPr>
          <p:cNvPr id="4" name="Рисунок 3">
            <a:extLst>
              <a:ext uri="{FF2B5EF4-FFF2-40B4-BE49-F238E27FC236}">
                <a16:creationId xmlns:a16="http://schemas.microsoft.com/office/drawing/2014/main" id="{13811553-9E9B-4248-82B3-F9001486D7A1}"/>
              </a:ext>
            </a:extLst>
          </p:cNvPr>
          <p:cNvPicPr>
            <a:picLocks noChangeAspect="1"/>
          </p:cNvPicPr>
          <p:nvPr/>
        </p:nvPicPr>
        <p:blipFill>
          <a:blip r:embed="rId2"/>
          <a:stretch>
            <a:fillRect/>
          </a:stretch>
        </p:blipFill>
        <p:spPr>
          <a:xfrm>
            <a:off x="4799857" y="2348880"/>
            <a:ext cx="5678867" cy="1296144"/>
          </a:xfrm>
          <a:prstGeom prst="rect">
            <a:avLst/>
          </a:prstGeom>
        </p:spPr>
      </p:pic>
      <p:pic>
        <p:nvPicPr>
          <p:cNvPr id="5" name="Рисунок 4">
            <a:extLst>
              <a:ext uri="{FF2B5EF4-FFF2-40B4-BE49-F238E27FC236}">
                <a16:creationId xmlns:a16="http://schemas.microsoft.com/office/drawing/2014/main" id="{56D69FE3-3F8F-49E7-BB6A-0E13BBE60C87}"/>
              </a:ext>
            </a:extLst>
          </p:cNvPr>
          <p:cNvPicPr>
            <a:picLocks noChangeAspect="1"/>
          </p:cNvPicPr>
          <p:nvPr/>
        </p:nvPicPr>
        <p:blipFill>
          <a:blip r:embed="rId3"/>
          <a:stretch>
            <a:fillRect/>
          </a:stretch>
        </p:blipFill>
        <p:spPr>
          <a:xfrm>
            <a:off x="5879976" y="4797152"/>
            <a:ext cx="3820058" cy="1219370"/>
          </a:xfrm>
          <a:prstGeom prst="rect">
            <a:avLst/>
          </a:prstGeom>
        </p:spPr>
      </p:pic>
    </p:spTree>
    <p:extLst>
      <p:ext uri="{BB962C8B-B14F-4D97-AF65-F5344CB8AC3E}">
        <p14:creationId xmlns:p14="http://schemas.microsoft.com/office/powerpoint/2010/main" val="2442932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Тема1">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Тема1" id="{2C37893D-28AF-4BAB-B532-513CEBF59E6B}" vid="{D56AA1E1-B4F6-4016-8965-B94E8B503B1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Тема1</Template>
  <TotalTime>550</TotalTime>
  <Words>6316</Words>
  <Application>Microsoft Office PowerPoint</Application>
  <PresentationFormat>Широкоэкранный</PresentationFormat>
  <Paragraphs>614</Paragraphs>
  <Slides>159</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159</vt:i4>
      </vt:variant>
    </vt:vector>
  </HeadingPairs>
  <TitlesOfParts>
    <vt:vector size="163" baseType="lpstr">
      <vt:lpstr>Calibri</vt:lpstr>
      <vt:lpstr>Constantia</vt:lpstr>
      <vt:lpstr>Wingdings 2</vt:lpstr>
      <vt:lpstr>Тема1</vt:lpstr>
      <vt:lpstr>JavaScript </vt:lpstr>
      <vt:lpstr>Что такое JavaScript</vt:lpstr>
      <vt:lpstr>При помощи JavaScript делают:</vt:lpstr>
      <vt:lpstr>Примеры сайтов с JS</vt:lpstr>
      <vt:lpstr>Вставка в HTML</vt:lpstr>
      <vt:lpstr>Типы данных в JS</vt:lpstr>
      <vt:lpstr>Строковые переменные</vt:lpstr>
      <vt:lpstr>Презентация PowerPoint</vt:lpstr>
      <vt:lpstr>Объединение строк</vt:lpstr>
      <vt:lpstr>Вывод </vt:lpstr>
      <vt:lpstr>Практическая работа</vt:lpstr>
      <vt:lpstr>Специальное значение «null»</vt:lpstr>
      <vt:lpstr>Специальное значение «undefined»</vt:lpstr>
      <vt:lpstr>Объекты «object»</vt:lpstr>
      <vt:lpstr>Оператор typeof</vt:lpstr>
      <vt:lpstr>Презентация PowerPoint</vt:lpstr>
      <vt:lpstr>Основные операторы</vt:lpstr>
      <vt:lpstr>«унарный», «бинарный», «операнд»</vt:lpstr>
      <vt:lpstr>Презентация PowerPoint</vt:lpstr>
      <vt:lpstr>Бинарные операторы</vt:lpstr>
      <vt:lpstr>Возведение в степень **</vt:lpstr>
      <vt:lpstr>Основные операторы</vt:lpstr>
      <vt:lpstr>Сложение строк, бинарный +</vt:lpstr>
      <vt:lpstr>Приоритет</vt:lpstr>
      <vt:lpstr>Инкремент/декремент: ++, --</vt:lpstr>
      <vt:lpstr>Строгое сравнение </vt:lpstr>
      <vt:lpstr>Презентация PowerPoint</vt:lpstr>
      <vt:lpstr>Презентация PowerPoint</vt:lpstr>
      <vt:lpstr>Сравнение с null и undefined</vt:lpstr>
      <vt:lpstr>Условные операторы: if</vt:lpstr>
      <vt:lpstr>Презентация PowerPoint</vt:lpstr>
      <vt:lpstr>Пример краткой записи</vt:lpstr>
      <vt:lpstr>Никогда не выполнится</vt:lpstr>
      <vt:lpstr>Всегда будет выполнятся</vt:lpstr>
      <vt:lpstr>Оператор ? Или однострочный if</vt:lpstr>
      <vt:lpstr>Сравните</vt:lpstr>
      <vt:lpstr>и</vt:lpstr>
      <vt:lpstr>Практическая работа</vt:lpstr>
      <vt:lpstr>Конструкция "switch"</vt:lpstr>
      <vt:lpstr>Практическая работа «Терминал железнодорожной кассы»</vt:lpstr>
      <vt:lpstr>Станция: Бердск</vt:lpstr>
      <vt:lpstr>Циклы</vt:lpstr>
      <vt:lpstr>Цикл «for»</vt:lpstr>
      <vt:lpstr>Презентация PowerPoint</vt:lpstr>
      <vt:lpstr>Практическая</vt:lpstr>
      <vt:lpstr>Презентация PowerPoint</vt:lpstr>
      <vt:lpstr>Презентация PowerPoint</vt:lpstr>
      <vt:lpstr>Функции (Процедуры)</vt:lpstr>
      <vt:lpstr>Синтаксис</vt:lpstr>
      <vt:lpstr>Объявление</vt:lpstr>
      <vt:lpstr>Пример функции возвращающей значение  </vt:lpstr>
      <vt:lpstr>Презентация PowerPoint</vt:lpstr>
      <vt:lpstr>Презентация PowerPoint</vt:lpstr>
      <vt:lpstr>Функции-«колбэки»</vt:lpstr>
      <vt:lpstr>Презентация PowerPoint</vt:lpstr>
      <vt:lpstr>Презентация PowerPoint</vt:lpstr>
      <vt:lpstr>Презентация PowerPoint</vt:lpstr>
      <vt:lpstr>Стрелочные функции, основы</vt:lpstr>
      <vt:lpstr>Презентация PowerPoint</vt:lpstr>
      <vt:lpstr>Презентация PowerPoint</vt:lpstr>
      <vt:lpstr>Объекты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Проверка существования свойства, оператор «in»</vt:lpstr>
      <vt:lpstr>Презентация PowerPoint</vt:lpstr>
      <vt:lpstr>Презентация PowerPoint</vt:lpstr>
      <vt:lpstr>Презентация PowerPoint</vt:lpstr>
      <vt:lpstr>Цикл "for..in"</vt:lpstr>
      <vt:lpstr>Презентация PowerPoint</vt:lpstr>
      <vt:lpstr>Объекты </vt:lpstr>
      <vt:lpstr>Презентация PowerPoint</vt:lpstr>
      <vt:lpstr>Презентация PowerPoint</vt:lpstr>
      <vt:lpstr>Презентация PowerPoint</vt:lpstr>
      <vt:lpstr>Округление чисел</vt:lpstr>
      <vt:lpstr>Презентация PowerPoint</vt:lpstr>
      <vt:lpstr>Строки</vt:lpstr>
      <vt:lpstr>Поиск подстроки</vt:lpstr>
      <vt:lpstr>Презентация PowerPoint</vt:lpstr>
      <vt:lpstr>Презентация PowerPoint</vt:lpstr>
      <vt:lpstr>Получение подстроки</vt:lpstr>
      <vt:lpstr>Презентация PowerPoint</vt:lpstr>
      <vt:lpstr>Презентация PowerPoint</vt:lpstr>
      <vt:lpstr>Презентация PowerPoint</vt:lpstr>
      <vt:lpstr>Презентация PowerPoint</vt:lpstr>
      <vt:lpstr>Практическая</vt:lpstr>
      <vt:lpstr>Презентация PowerPoint</vt:lpstr>
      <vt:lpstr>Массивы </vt:lpstr>
      <vt:lpstr>Методы pop/push, shift/unshift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Браузер: документ, события, интерфейсы</vt:lpstr>
      <vt:lpstr>Поиск: getElement*, querySelector*</vt:lpstr>
      <vt:lpstr>querySelectorAll</vt:lpstr>
      <vt:lpstr>Презентация PowerPoint</vt:lpstr>
      <vt:lpstr>Презентация PowerPoint</vt:lpstr>
      <vt:lpstr>querySelector</vt:lpstr>
      <vt:lpstr>Презентация PowerPoint</vt:lpstr>
      <vt:lpstr>Презентация PowerPoint</vt:lpstr>
      <vt:lpstr>Свойства узлов: тип, тег и содержимое</vt:lpstr>
      <vt:lpstr>Презентация PowerPoint</vt:lpstr>
      <vt:lpstr>Презентация PowerPoint</vt:lpstr>
      <vt:lpstr>Презентация PowerPoint</vt:lpstr>
      <vt:lpstr>Тег: nodeName и tagName</vt:lpstr>
      <vt:lpstr>innerHTML: содержимое элемента</vt:lpstr>
      <vt:lpstr>textContent: просто текст</vt:lpstr>
      <vt:lpstr>Презентация PowerPoint</vt:lpstr>
      <vt:lpstr>Презентация PowerPoint</vt:lpstr>
      <vt:lpstr>Атрибуты и свойства</vt:lpstr>
      <vt:lpstr>Презентация PowerPoint</vt:lpstr>
      <vt:lpstr>Презентация PowerPoint</vt:lpstr>
      <vt:lpstr>Создание элемента</vt:lpstr>
      <vt:lpstr>Методы вставки</vt:lpstr>
      <vt:lpstr>Презентация PowerPoint</vt:lpstr>
      <vt:lpstr>Удаление узлов</vt:lpstr>
      <vt:lpstr>Стили и классы</vt:lpstr>
      <vt:lpstr>Презентация PowerPoint</vt:lpstr>
      <vt:lpstr>Презентация PowerPoint</vt:lpstr>
      <vt:lpstr>Презентация PowerPoint</vt:lpstr>
      <vt:lpstr>Презентация PowerPoint</vt:lpstr>
      <vt:lpstr>Element style</vt:lpstr>
      <vt:lpstr>Введение в браузерные события</vt:lpstr>
      <vt:lpstr>Обработка событий</vt:lpstr>
      <vt:lpstr>События в JS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addEventListener</vt:lpstr>
      <vt:lpstr>Презентация PowerPoint</vt:lpstr>
      <vt:lpstr>Презентация PowerPoint</vt:lpstr>
      <vt:lpstr>Презентация PowerPoint</vt:lpstr>
      <vt:lpstr>Объект события</vt:lpstr>
      <vt:lpstr>Презентация PowerPoint</vt:lpstr>
      <vt:lpstr>Объект-обработчик: handleEvent</vt:lpstr>
      <vt:lpstr>Презентация PowerPoint</vt:lpstr>
      <vt:lpstr>Практическая работа</vt:lpstr>
      <vt:lpstr>Практическая работа</vt:lpstr>
      <vt:lpstr>Материалы для практики:</vt:lpstr>
      <vt:lpstr>Материалы для практики:</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c:title>
  <dc:creator>npk-s80-1</dc:creator>
  <cp:lastModifiedBy>npk-s80-1</cp:lastModifiedBy>
  <cp:revision>14</cp:revision>
  <dcterms:created xsi:type="dcterms:W3CDTF">2023-02-06T02:11:35Z</dcterms:created>
  <dcterms:modified xsi:type="dcterms:W3CDTF">2023-04-12T06:17:46Z</dcterms:modified>
</cp:coreProperties>
</file>