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70" r:id="rId7"/>
    <p:sldId id="271" r:id="rId8"/>
    <p:sldId id="268" r:id="rId9"/>
    <p:sldId id="260" r:id="rId10"/>
    <p:sldId id="269" r:id="rId11"/>
    <p:sldId id="259" r:id="rId12"/>
    <p:sldId id="264" r:id="rId13"/>
    <p:sldId id="261" r:id="rId14"/>
    <p:sldId id="272" r:id="rId15"/>
    <p:sldId id="262" r:id="rId16"/>
    <p:sldId id="263" r:id="rId17"/>
    <p:sldId id="273"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3ccedf071c2e29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7" d="100"/>
          <a:sy n="67" d="100"/>
        </p:scale>
        <p:origin x="452" y="48"/>
      </p:cViewPr>
      <p:guideLst>
        <p:guide orient="horz" pos="2160"/>
        <p:guide orient="horz" pos="22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CB3BEC-C82C-4B47-998A-DD895D51F51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F80B619-E954-42CD-B94E-E255BE099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6309EC9-75D3-40BB-8351-830ADCB5988B}"/>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5" name="Segnaposto piè di pagina 4">
            <a:extLst>
              <a:ext uri="{FF2B5EF4-FFF2-40B4-BE49-F238E27FC236}">
                <a16:creationId xmlns:a16="http://schemas.microsoft.com/office/drawing/2014/main" id="{B9FF8440-D88B-4950-8D33-F21C91F801E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87A71F-D7F8-43B0-A5D7-A432A7DAB80E}"/>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399707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EC9BB3-FF49-4308-8D3B-F27977BDD7B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EB35C92-1516-4629-A136-801B91D81085}"/>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5D23263-F41B-434A-BA5A-35C9FBBC7558}"/>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5" name="Segnaposto piè di pagina 4">
            <a:extLst>
              <a:ext uri="{FF2B5EF4-FFF2-40B4-BE49-F238E27FC236}">
                <a16:creationId xmlns:a16="http://schemas.microsoft.com/office/drawing/2014/main" id="{24703298-C2FB-46BE-8613-57B20CCAE4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A64EF3-1169-46BF-BE0A-885BADBD0D96}"/>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72983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92B0AB3-FFCE-466B-96AC-E4E5D217A70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73DAC12-8E17-4600-91BB-5B869C097C1F}"/>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875717F-BEE1-422E-B41C-D40744B1C5FC}"/>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5" name="Segnaposto piè di pagina 4">
            <a:extLst>
              <a:ext uri="{FF2B5EF4-FFF2-40B4-BE49-F238E27FC236}">
                <a16:creationId xmlns:a16="http://schemas.microsoft.com/office/drawing/2014/main" id="{95AA8686-4DF8-4F93-AE6B-6013373D933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1AF0BA-B80D-4DDB-AA57-C739C16FADDB}"/>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141126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3AC6A9-07CA-4C33-8769-26B76BB8F0B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284867E-A5C6-4B48-AAF0-BBE645D111A9}"/>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1697296-04F3-47BF-A888-1C77E0C78D48}"/>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5" name="Segnaposto piè di pagina 4">
            <a:extLst>
              <a:ext uri="{FF2B5EF4-FFF2-40B4-BE49-F238E27FC236}">
                <a16:creationId xmlns:a16="http://schemas.microsoft.com/office/drawing/2014/main" id="{B5FC28B3-DA9D-4724-8DF6-C9689F25051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69A525-C1E4-48CF-82BD-CC064D5EC2EA}"/>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255017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BA3074-8C6F-4BDB-90F1-7AE142ADFEB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460B51-F268-4352-BCFF-6186A0D8C4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46795477-780D-4F87-BABC-8FFE4DC70D68}"/>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5" name="Segnaposto piè di pagina 4">
            <a:extLst>
              <a:ext uri="{FF2B5EF4-FFF2-40B4-BE49-F238E27FC236}">
                <a16:creationId xmlns:a16="http://schemas.microsoft.com/office/drawing/2014/main" id="{B86B8BF8-30CE-4F92-BC2A-534521A7F90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A7FDEB7-0DF1-4BDB-8381-1B7BDFD25DB3}"/>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304849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936B3C-4FB9-466C-A47B-965B11FD18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8B24BA-2C3F-4A91-9AD4-145F6C05DEAB}"/>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2D3984-07C1-4B98-A2FC-50160A82D0AC}"/>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6A22FA4-80EE-44D0-8D0A-B59981F6AD0D}"/>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6" name="Segnaposto piè di pagina 5">
            <a:extLst>
              <a:ext uri="{FF2B5EF4-FFF2-40B4-BE49-F238E27FC236}">
                <a16:creationId xmlns:a16="http://schemas.microsoft.com/office/drawing/2014/main" id="{669CFE09-0C89-4F88-8CE9-FFC88075E1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611EEB-DDAC-484E-8C21-F259BA9D36D1}"/>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260659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075800-006A-4070-B094-8FDACF4CC39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0B8953-F39F-4430-89DD-807DAD0B7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C6C85DFC-4E53-47A8-8CA4-429855FB8F83}"/>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F686E94-3E8D-4FF0-A183-CBA8DC38E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B35F1C77-A994-4E44-8662-714D8BE9AD8F}"/>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F956E30-247D-46DE-96E7-CC3C8314C00A}"/>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8" name="Segnaposto piè di pagina 7">
            <a:extLst>
              <a:ext uri="{FF2B5EF4-FFF2-40B4-BE49-F238E27FC236}">
                <a16:creationId xmlns:a16="http://schemas.microsoft.com/office/drawing/2014/main" id="{713AA711-3B91-4136-8135-71AB4D2FAF8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9116651-7F8D-4320-B47B-FB2D522111AB}"/>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235880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758ACC-0E3A-4364-ABF7-4C61379369E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83F7488-2B2A-4BF5-BE05-5962AFB065F5}"/>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4" name="Segnaposto piè di pagina 3">
            <a:extLst>
              <a:ext uri="{FF2B5EF4-FFF2-40B4-BE49-F238E27FC236}">
                <a16:creationId xmlns:a16="http://schemas.microsoft.com/office/drawing/2014/main" id="{1CE726B0-3017-49AA-8386-57A4318209C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275B087-75DE-4D22-A88E-890A07CB0973}"/>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411934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EA17594-3245-4E9F-9CD7-C971E79EE1AA}"/>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3" name="Segnaposto piè di pagina 2">
            <a:extLst>
              <a:ext uri="{FF2B5EF4-FFF2-40B4-BE49-F238E27FC236}">
                <a16:creationId xmlns:a16="http://schemas.microsoft.com/office/drawing/2014/main" id="{1F2CAB00-2915-4B90-B095-665F004E8A3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935AE22-F14E-41F4-9786-DDA2DC0D1C66}"/>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91550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1004CD-AF59-4A0C-8B92-E9508804481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AA79E80-5512-46BD-A854-BFC9F3F0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5EBE808-5BF0-46A9-BAB4-66AA7BCC7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2F000209-11BB-4E78-86DB-0A4FC99CAFB4}"/>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6" name="Segnaposto piè di pagina 5">
            <a:extLst>
              <a:ext uri="{FF2B5EF4-FFF2-40B4-BE49-F238E27FC236}">
                <a16:creationId xmlns:a16="http://schemas.microsoft.com/office/drawing/2014/main" id="{A91889E2-F041-485C-8FFE-6469EE2B47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16ECE08-E020-48E6-AAAA-6579A1105C71}"/>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75480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3B6F3-1DB4-45FC-BDC7-9A4E2EABECB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701BCAB-BB25-49DD-98E5-6EE4E9E018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C9CABB6-4B72-4492-BE38-23FFE3C66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34AE46D2-1F77-48BE-9827-6E8A40DD2BC6}"/>
              </a:ext>
            </a:extLst>
          </p:cNvPr>
          <p:cNvSpPr>
            <a:spLocks noGrp="1"/>
          </p:cNvSpPr>
          <p:nvPr>
            <p:ph type="dt" sz="half" idx="10"/>
          </p:nvPr>
        </p:nvSpPr>
        <p:spPr/>
        <p:txBody>
          <a:bodyPr/>
          <a:lstStyle/>
          <a:p>
            <a:fld id="{8F501B9A-A4DC-40A2-9384-191E3898FD43}" type="datetimeFigureOut">
              <a:rPr lang="it-IT" smtClean="0"/>
              <a:t>24/02/2019</a:t>
            </a:fld>
            <a:endParaRPr lang="it-IT"/>
          </a:p>
        </p:txBody>
      </p:sp>
      <p:sp>
        <p:nvSpPr>
          <p:cNvPr id="6" name="Segnaposto piè di pagina 5">
            <a:extLst>
              <a:ext uri="{FF2B5EF4-FFF2-40B4-BE49-F238E27FC236}">
                <a16:creationId xmlns:a16="http://schemas.microsoft.com/office/drawing/2014/main" id="{F0AD79C0-706F-4C54-9D6C-0E56586209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9E69FF6-88FF-455A-BBE4-98B522492387}"/>
              </a:ext>
            </a:extLst>
          </p:cNvPr>
          <p:cNvSpPr>
            <a:spLocks noGrp="1"/>
          </p:cNvSpPr>
          <p:nvPr>
            <p:ph type="sldNum" sz="quarter" idx="12"/>
          </p:nvPr>
        </p:nvSpPr>
        <p:spPr/>
        <p:txBody>
          <a:bodyPr/>
          <a:lstStyle/>
          <a:p>
            <a:fld id="{1901CB09-B1FD-4341-AA65-74253A511107}" type="slidenum">
              <a:rPr lang="it-IT" smtClean="0"/>
              <a:t>‹N›</a:t>
            </a:fld>
            <a:endParaRPr lang="it-IT"/>
          </a:p>
        </p:txBody>
      </p:sp>
    </p:spTree>
    <p:extLst>
      <p:ext uri="{BB962C8B-B14F-4D97-AF65-F5344CB8AC3E}">
        <p14:creationId xmlns:p14="http://schemas.microsoft.com/office/powerpoint/2010/main" val="269350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A34EEBD-BCEF-468F-8442-79F88E59D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EFCD49-C97B-419F-AC07-083594666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5E13BB-7C33-4BC9-8EF2-1E6A55020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01B9A-A4DC-40A2-9384-191E3898FD43}" type="datetimeFigureOut">
              <a:rPr lang="it-IT" smtClean="0"/>
              <a:t>24/02/2019</a:t>
            </a:fld>
            <a:endParaRPr lang="it-IT"/>
          </a:p>
        </p:txBody>
      </p:sp>
      <p:sp>
        <p:nvSpPr>
          <p:cNvPr id="5" name="Segnaposto piè di pagina 4">
            <a:extLst>
              <a:ext uri="{FF2B5EF4-FFF2-40B4-BE49-F238E27FC236}">
                <a16:creationId xmlns:a16="http://schemas.microsoft.com/office/drawing/2014/main" id="{E5F64FA4-57BF-463C-9B09-D006F687D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A0B7904-B248-4607-8D17-15E2E0BA0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1CB09-B1FD-4341-AA65-74253A511107}" type="slidenum">
              <a:rPr lang="it-IT" smtClean="0"/>
              <a:t>‹N›</a:t>
            </a:fld>
            <a:endParaRPr lang="it-IT"/>
          </a:p>
        </p:txBody>
      </p:sp>
    </p:spTree>
    <p:extLst>
      <p:ext uri="{BB962C8B-B14F-4D97-AF65-F5344CB8AC3E}">
        <p14:creationId xmlns:p14="http://schemas.microsoft.com/office/powerpoint/2010/main" val="182773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73AEF8-8153-48BE-9390-E013D72D5770}"/>
              </a:ext>
            </a:extLst>
          </p:cNvPr>
          <p:cNvSpPr>
            <a:spLocks noGrp="1"/>
          </p:cNvSpPr>
          <p:nvPr>
            <p:ph type="ctrTitle"/>
          </p:nvPr>
        </p:nvSpPr>
        <p:spPr>
          <a:xfrm>
            <a:off x="1524000" y="1122363"/>
            <a:ext cx="9144000" cy="1655762"/>
          </a:xfrm>
        </p:spPr>
        <p:txBody>
          <a:bodyPr>
            <a:normAutofit fontScale="90000"/>
          </a:bodyPr>
          <a:lstStyle/>
          <a:p>
            <a:r>
              <a:rPr lang="it-IT" dirty="0"/>
              <a:t>MICROSPHERE</a:t>
            </a:r>
            <a:br>
              <a:rPr lang="it-IT" dirty="0"/>
            </a:br>
            <a:endParaRPr lang="it-IT" dirty="0"/>
          </a:p>
        </p:txBody>
      </p:sp>
      <p:sp>
        <p:nvSpPr>
          <p:cNvPr id="3" name="Sottotitolo 2">
            <a:extLst>
              <a:ext uri="{FF2B5EF4-FFF2-40B4-BE49-F238E27FC236}">
                <a16:creationId xmlns:a16="http://schemas.microsoft.com/office/drawing/2014/main" id="{630AD5CA-DF55-4B31-A5A8-3DC8B9D32E08}"/>
              </a:ext>
            </a:extLst>
          </p:cNvPr>
          <p:cNvSpPr>
            <a:spLocks noGrp="1"/>
          </p:cNvSpPr>
          <p:nvPr>
            <p:ph type="subTitle" idx="1"/>
          </p:nvPr>
        </p:nvSpPr>
        <p:spPr>
          <a:xfrm>
            <a:off x="1524000" y="3000375"/>
            <a:ext cx="9144000" cy="1457325"/>
          </a:xfrm>
        </p:spPr>
        <p:txBody>
          <a:bodyPr/>
          <a:lstStyle/>
          <a:p>
            <a:r>
              <a:rPr lang="en-US" sz="1700" dirty="0"/>
              <a:t>Microsphere is a </a:t>
            </a:r>
            <a:r>
              <a:rPr lang="en-US" sz="1700" dirty="0" err="1"/>
              <a:t>bluetooth</a:t>
            </a:r>
            <a:r>
              <a:rPr lang="en-US" sz="1700" dirty="0"/>
              <a:t> synth controller, designed to familiarize with diatonic harmony. </a:t>
            </a:r>
            <a:endParaRPr lang="it-IT" sz="1700" dirty="0"/>
          </a:p>
          <a:p>
            <a:endParaRPr lang="it-IT" dirty="0"/>
          </a:p>
        </p:txBody>
      </p:sp>
    </p:spTree>
    <p:extLst>
      <p:ext uri="{BB962C8B-B14F-4D97-AF65-F5344CB8AC3E}">
        <p14:creationId xmlns:p14="http://schemas.microsoft.com/office/powerpoint/2010/main" val="170254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3CDC2-242E-48B7-9CBA-1ED10523E8D6}"/>
              </a:ext>
            </a:extLst>
          </p:cNvPr>
          <p:cNvSpPr>
            <a:spLocks noGrp="1"/>
          </p:cNvSpPr>
          <p:nvPr>
            <p:ph type="title"/>
          </p:nvPr>
        </p:nvSpPr>
        <p:spPr/>
        <p:txBody>
          <a:bodyPr/>
          <a:lstStyle/>
          <a:p>
            <a:r>
              <a:rPr lang="it-IT" dirty="0"/>
              <a:t>BLE CONNECTION ROUTINE</a:t>
            </a:r>
          </a:p>
        </p:txBody>
      </p:sp>
      <p:sp>
        <p:nvSpPr>
          <p:cNvPr id="3" name="Segnaposto contenuto 2">
            <a:extLst>
              <a:ext uri="{FF2B5EF4-FFF2-40B4-BE49-F238E27FC236}">
                <a16:creationId xmlns:a16="http://schemas.microsoft.com/office/drawing/2014/main" id="{D272D41E-EE78-4C80-8F45-90F534CB9D57}"/>
              </a:ext>
            </a:extLst>
          </p:cNvPr>
          <p:cNvSpPr>
            <a:spLocks noGrp="1"/>
          </p:cNvSpPr>
          <p:nvPr>
            <p:ph idx="1"/>
          </p:nvPr>
        </p:nvSpPr>
        <p:spPr/>
        <p:txBody>
          <a:bodyPr/>
          <a:lstStyle/>
          <a:p>
            <a:r>
              <a:rPr lang="it-IT" dirty="0" err="1"/>
              <a:t>Based</a:t>
            </a:r>
            <a:r>
              <a:rPr lang="it-IT" dirty="0"/>
              <a:t> on client(MB)/server(PC) model, </a:t>
            </a:r>
            <a:r>
              <a:rPr lang="it-IT" dirty="0" err="1"/>
              <a:t>where</a:t>
            </a:r>
            <a:r>
              <a:rPr lang="it-IT" dirty="0"/>
              <a:t> the PC </a:t>
            </a:r>
            <a:r>
              <a:rPr lang="it-IT" dirty="0" err="1"/>
              <a:t>asks</a:t>
            </a:r>
            <a:r>
              <a:rPr lang="it-IT" dirty="0"/>
              <a:t> for </a:t>
            </a:r>
            <a:r>
              <a:rPr lang="it-IT" dirty="0" err="1"/>
              <a:t>Micro:bit</a:t>
            </a:r>
            <a:r>
              <a:rPr lang="it-IT" dirty="0"/>
              <a:t> data; </a:t>
            </a:r>
          </a:p>
          <a:p>
            <a:r>
              <a:rPr lang="it-IT" dirty="0"/>
              <a:t>Bluetooth Low Energy antenna </a:t>
            </a:r>
            <a:r>
              <a:rPr lang="it-IT" dirty="0" err="1"/>
              <a:t>is</a:t>
            </a:r>
            <a:r>
              <a:rPr lang="it-IT" dirty="0"/>
              <a:t> </a:t>
            </a:r>
            <a:r>
              <a:rPr lang="it-IT" dirty="0" err="1"/>
              <a:t>implemented</a:t>
            </a:r>
            <a:r>
              <a:rPr lang="it-IT" dirty="0"/>
              <a:t> in </a:t>
            </a:r>
            <a:r>
              <a:rPr lang="it-IT" dirty="0" err="1"/>
              <a:t>Micro:bit</a:t>
            </a:r>
            <a:r>
              <a:rPr lang="it-IT" dirty="0"/>
              <a:t>;</a:t>
            </a:r>
          </a:p>
          <a:p>
            <a:r>
              <a:rPr lang="it-IT" dirty="0"/>
              <a:t>The firmware </a:t>
            </a:r>
            <a:r>
              <a:rPr lang="it-IT" dirty="0" err="1"/>
              <a:t>activates</a:t>
            </a:r>
            <a:r>
              <a:rPr lang="it-IT" dirty="0"/>
              <a:t> the </a:t>
            </a:r>
            <a:r>
              <a:rPr lang="it-IT" dirty="0" err="1"/>
              <a:t>needed</a:t>
            </a:r>
            <a:r>
              <a:rPr lang="it-IT" dirty="0"/>
              <a:t> antenna services on start of the </a:t>
            </a:r>
            <a:r>
              <a:rPr lang="it-IT" dirty="0" err="1"/>
              <a:t>microprocessor</a:t>
            </a:r>
            <a:r>
              <a:rPr lang="it-IT" dirty="0"/>
              <a:t>;</a:t>
            </a:r>
          </a:p>
          <a:p>
            <a:r>
              <a:rPr lang="it-IT" dirty="0"/>
              <a:t>The code </a:t>
            </a:r>
            <a:r>
              <a:rPr lang="it-IT" dirty="0" err="1"/>
              <a:t>generates</a:t>
            </a:r>
            <a:r>
              <a:rPr lang="it-IT" dirty="0"/>
              <a:t> a window to trigger the </a:t>
            </a:r>
            <a:r>
              <a:rPr lang="it-IT" dirty="0" err="1"/>
              <a:t>search</a:t>
            </a:r>
            <a:r>
              <a:rPr lang="it-IT" dirty="0"/>
              <a:t> for </a:t>
            </a:r>
            <a:r>
              <a:rPr lang="it-IT" dirty="0" err="1"/>
              <a:t>available</a:t>
            </a:r>
            <a:r>
              <a:rPr lang="it-IT" dirty="0"/>
              <a:t> BLE devices;</a:t>
            </a:r>
          </a:p>
          <a:p>
            <a:r>
              <a:rPr lang="it-IT" dirty="0"/>
              <a:t>No </a:t>
            </a:r>
            <a:r>
              <a:rPr lang="it-IT" dirty="0" err="1"/>
              <a:t>pairing</a:t>
            </a:r>
            <a:r>
              <a:rPr lang="it-IT" dirty="0"/>
              <a:t> </a:t>
            </a:r>
            <a:r>
              <a:rPr lang="it-IT" dirty="0" err="1"/>
              <a:t>is</a:t>
            </a:r>
            <a:r>
              <a:rPr lang="it-IT" dirty="0"/>
              <a:t> </a:t>
            </a:r>
            <a:r>
              <a:rPr lang="it-IT" dirty="0" err="1"/>
              <a:t>required</a:t>
            </a:r>
            <a:r>
              <a:rPr lang="it-IT" dirty="0"/>
              <a:t> by firmware, connection </a:t>
            </a:r>
            <a:r>
              <a:rPr lang="it-IT" dirty="0" err="1"/>
              <a:t>is</a:t>
            </a:r>
            <a:r>
              <a:rPr lang="it-IT" dirty="0"/>
              <a:t> </a:t>
            </a:r>
            <a:r>
              <a:rPr lang="it-IT" dirty="0" err="1"/>
              <a:t>established</a:t>
            </a:r>
            <a:r>
              <a:rPr lang="it-IT" dirty="0"/>
              <a:t>;</a:t>
            </a:r>
          </a:p>
        </p:txBody>
      </p:sp>
    </p:spTree>
    <p:extLst>
      <p:ext uri="{BB962C8B-B14F-4D97-AF65-F5344CB8AC3E}">
        <p14:creationId xmlns:p14="http://schemas.microsoft.com/office/powerpoint/2010/main" val="95646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0BA19-585A-4429-8AF2-C0D11D567417}"/>
              </a:ext>
            </a:extLst>
          </p:cNvPr>
          <p:cNvSpPr>
            <a:spLocks noGrp="1"/>
          </p:cNvSpPr>
          <p:nvPr>
            <p:ph type="title"/>
          </p:nvPr>
        </p:nvSpPr>
        <p:spPr/>
        <p:txBody>
          <a:bodyPr/>
          <a:lstStyle/>
          <a:p>
            <a:r>
              <a:rPr lang="it-IT" dirty="0"/>
              <a:t>PROCEDURE II</a:t>
            </a:r>
          </a:p>
        </p:txBody>
      </p:sp>
      <p:sp>
        <p:nvSpPr>
          <p:cNvPr id="3" name="Segnaposto contenuto 2">
            <a:extLst>
              <a:ext uri="{FF2B5EF4-FFF2-40B4-BE49-F238E27FC236}">
                <a16:creationId xmlns:a16="http://schemas.microsoft.com/office/drawing/2014/main" id="{CFCA187B-5127-4D6C-BF91-79BE8F7E784F}"/>
              </a:ext>
            </a:extLst>
          </p:cNvPr>
          <p:cNvSpPr>
            <a:spLocks noGrp="1"/>
          </p:cNvSpPr>
          <p:nvPr>
            <p:ph idx="1"/>
          </p:nvPr>
        </p:nvSpPr>
        <p:spPr/>
        <p:txBody>
          <a:bodyPr/>
          <a:lstStyle/>
          <a:p>
            <a:r>
              <a:rPr lang="it-IT" dirty="0"/>
              <a:t>A </a:t>
            </a:r>
            <a:r>
              <a:rPr lang="it-IT" dirty="0" err="1"/>
              <a:t>seventh</a:t>
            </a:r>
            <a:r>
              <a:rPr lang="it-IT" dirty="0"/>
              <a:t> </a:t>
            </a:r>
            <a:r>
              <a:rPr lang="it-IT" dirty="0" err="1"/>
              <a:t>chord</a:t>
            </a:r>
            <a:r>
              <a:rPr lang="it-IT" dirty="0"/>
              <a:t> </a:t>
            </a:r>
            <a:r>
              <a:rPr lang="it-IT" dirty="0" err="1"/>
              <a:t>is</a:t>
            </a:r>
            <a:r>
              <a:rPr lang="it-IT" dirty="0"/>
              <a:t> </a:t>
            </a:r>
            <a:r>
              <a:rPr lang="it-IT" dirty="0" err="1"/>
              <a:t>played</a:t>
            </a:r>
            <a:r>
              <a:rPr lang="it-IT" dirty="0"/>
              <a:t> on the MIDI </a:t>
            </a:r>
            <a:r>
              <a:rPr lang="it-IT" dirty="0" err="1"/>
              <a:t>keyboard</a:t>
            </a:r>
            <a:r>
              <a:rPr lang="it-IT" dirty="0"/>
              <a:t>;</a:t>
            </a:r>
          </a:p>
          <a:p>
            <a:r>
              <a:rPr lang="it-IT" dirty="0"/>
              <a:t>MIDI notes are </a:t>
            </a:r>
            <a:r>
              <a:rPr lang="it-IT" dirty="0" err="1"/>
              <a:t>scanned</a:t>
            </a:r>
            <a:r>
              <a:rPr lang="it-IT" dirty="0"/>
              <a:t>; </a:t>
            </a:r>
          </a:p>
          <a:p>
            <a:r>
              <a:rPr lang="it-IT" dirty="0"/>
              <a:t>The </a:t>
            </a:r>
            <a:r>
              <a:rPr lang="it-IT" dirty="0" err="1"/>
              <a:t>lowest</a:t>
            </a:r>
            <a:r>
              <a:rPr lang="it-IT" dirty="0"/>
              <a:t> </a:t>
            </a:r>
            <a:r>
              <a:rPr lang="it-IT" dirty="0" err="1"/>
              <a:t>is</a:t>
            </a:r>
            <a:r>
              <a:rPr lang="it-IT" dirty="0"/>
              <a:t> </a:t>
            </a:r>
            <a:r>
              <a:rPr lang="it-IT" dirty="0" err="1"/>
              <a:t>supposed</a:t>
            </a:r>
            <a:r>
              <a:rPr lang="it-IT" dirty="0"/>
              <a:t> </a:t>
            </a:r>
            <a:r>
              <a:rPr lang="it-IT" dirty="0" err="1"/>
              <a:t>as</a:t>
            </a:r>
            <a:r>
              <a:rPr lang="it-IT" dirty="0"/>
              <a:t> root;</a:t>
            </a:r>
          </a:p>
          <a:p>
            <a:r>
              <a:rPr lang="it-IT" dirty="0"/>
              <a:t>The </a:t>
            </a:r>
            <a:r>
              <a:rPr lang="it-IT" dirty="0" err="1"/>
              <a:t>seven</a:t>
            </a:r>
            <a:r>
              <a:rPr lang="it-IT" dirty="0"/>
              <a:t> </a:t>
            </a:r>
            <a:r>
              <a:rPr lang="it-IT" dirty="0" err="1"/>
              <a:t>modes</a:t>
            </a:r>
            <a:r>
              <a:rPr lang="it-IT" dirty="0"/>
              <a:t> are </a:t>
            </a:r>
            <a:r>
              <a:rPr lang="it-IT" dirty="0" err="1"/>
              <a:t>generated</a:t>
            </a:r>
            <a:r>
              <a:rPr lang="it-IT" dirty="0"/>
              <a:t> </a:t>
            </a:r>
            <a:r>
              <a:rPr lang="it-IT" dirty="0" err="1"/>
              <a:t>starting</a:t>
            </a:r>
            <a:r>
              <a:rPr lang="it-IT" dirty="0"/>
              <a:t> from the root note;</a:t>
            </a:r>
          </a:p>
          <a:p>
            <a:r>
              <a:rPr lang="it-IT" dirty="0"/>
              <a:t>Matches </a:t>
            </a:r>
            <a:r>
              <a:rPr lang="it-IT" dirty="0" err="1"/>
              <a:t>between</a:t>
            </a:r>
            <a:r>
              <a:rPr lang="it-IT" dirty="0"/>
              <a:t> the </a:t>
            </a:r>
            <a:r>
              <a:rPr lang="it-IT" dirty="0" err="1"/>
              <a:t>scales</a:t>
            </a:r>
            <a:r>
              <a:rPr lang="it-IT" dirty="0"/>
              <a:t> and the </a:t>
            </a:r>
            <a:r>
              <a:rPr lang="it-IT" dirty="0" err="1"/>
              <a:t>chord</a:t>
            </a:r>
            <a:r>
              <a:rPr lang="it-IT" dirty="0"/>
              <a:t> notes are </a:t>
            </a:r>
            <a:r>
              <a:rPr lang="it-IT" dirty="0" err="1"/>
              <a:t>found</a:t>
            </a:r>
            <a:r>
              <a:rPr lang="it-IT" dirty="0"/>
              <a:t>;</a:t>
            </a:r>
          </a:p>
          <a:p>
            <a:r>
              <a:rPr lang="it-IT" dirty="0"/>
              <a:t>Two </a:t>
            </a:r>
            <a:r>
              <a:rPr lang="it-IT" dirty="0" err="1"/>
              <a:t>darkest</a:t>
            </a:r>
            <a:r>
              <a:rPr lang="it-IT" dirty="0"/>
              <a:t> </a:t>
            </a:r>
            <a:r>
              <a:rPr lang="it-IT" dirty="0" err="1"/>
              <a:t>scales</a:t>
            </a:r>
            <a:r>
              <a:rPr lang="it-IT" dirty="0"/>
              <a:t> from 2nd </a:t>
            </a:r>
            <a:r>
              <a:rPr lang="it-IT" dirty="0" err="1"/>
              <a:t>octave</a:t>
            </a:r>
            <a:r>
              <a:rPr lang="it-IT" dirty="0"/>
              <a:t> to 4th </a:t>
            </a:r>
            <a:r>
              <a:rPr lang="it-IT" dirty="0" err="1"/>
              <a:t>octave</a:t>
            </a:r>
            <a:r>
              <a:rPr lang="it-IT" dirty="0"/>
              <a:t> are </a:t>
            </a:r>
            <a:r>
              <a:rPr lang="it-IT" dirty="0" err="1"/>
              <a:t>returned</a:t>
            </a:r>
            <a:r>
              <a:rPr lang="it-IT" dirty="0"/>
              <a:t>.</a:t>
            </a:r>
          </a:p>
          <a:p>
            <a:endParaRPr lang="it-IT" dirty="0"/>
          </a:p>
          <a:p>
            <a:endParaRPr lang="it-IT" dirty="0"/>
          </a:p>
          <a:p>
            <a:pPr marL="0" indent="0">
              <a:buNone/>
            </a:pPr>
            <a:endParaRPr lang="it-IT" u="sng" dirty="0"/>
          </a:p>
          <a:p>
            <a:endParaRPr lang="it-IT" dirty="0"/>
          </a:p>
        </p:txBody>
      </p:sp>
    </p:spTree>
    <p:extLst>
      <p:ext uri="{BB962C8B-B14F-4D97-AF65-F5344CB8AC3E}">
        <p14:creationId xmlns:p14="http://schemas.microsoft.com/office/powerpoint/2010/main" val="71161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760AD-A7AE-41E6-B31F-B597C7491C57}"/>
              </a:ext>
            </a:extLst>
          </p:cNvPr>
          <p:cNvSpPr>
            <a:spLocks noGrp="1"/>
          </p:cNvSpPr>
          <p:nvPr>
            <p:ph type="title"/>
          </p:nvPr>
        </p:nvSpPr>
        <p:spPr/>
        <p:txBody>
          <a:bodyPr/>
          <a:lstStyle/>
          <a:p>
            <a:r>
              <a:rPr lang="it-IT" dirty="0"/>
              <a:t>ENVIRONMENT</a:t>
            </a:r>
          </a:p>
        </p:txBody>
      </p:sp>
      <p:sp>
        <p:nvSpPr>
          <p:cNvPr id="3" name="Segnaposto contenuto 2">
            <a:extLst>
              <a:ext uri="{FF2B5EF4-FFF2-40B4-BE49-F238E27FC236}">
                <a16:creationId xmlns:a16="http://schemas.microsoft.com/office/drawing/2014/main" id="{79149D62-AD19-4502-948C-69969C1924BD}"/>
              </a:ext>
            </a:extLst>
          </p:cNvPr>
          <p:cNvSpPr>
            <a:spLocks noGrp="1"/>
          </p:cNvSpPr>
          <p:nvPr>
            <p:ph idx="1"/>
          </p:nvPr>
        </p:nvSpPr>
        <p:spPr/>
        <p:txBody>
          <a:bodyPr/>
          <a:lstStyle/>
          <a:p>
            <a:r>
              <a:rPr lang="en-US" dirty="0" err="1"/>
              <a:t>MicroSphere</a:t>
            </a:r>
            <a:r>
              <a:rPr lang="en-US" dirty="0"/>
              <a:t> is a web application;</a:t>
            </a:r>
          </a:p>
          <a:p>
            <a:r>
              <a:rPr lang="en-US" dirty="0"/>
              <a:t>Languages used for coding are: </a:t>
            </a:r>
            <a:r>
              <a:rPr lang="en-US" dirty="0" err="1"/>
              <a:t>javascript</a:t>
            </a:r>
            <a:r>
              <a:rPr lang="en-US" dirty="0"/>
              <a:t>, </a:t>
            </a:r>
            <a:r>
              <a:rPr lang="en-US" dirty="0" err="1"/>
              <a:t>css</a:t>
            </a:r>
            <a:r>
              <a:rPr lang="en-US" dirty="0"/>
              <a:t> and html;</a:t>
            </a:r>
          </a:p>
          <a:p>
            <a:r>
              <a:rPr lang="en-US" dirty="0"/>
              <a:t>Google Chrome is needed to launch the program. Google’s browser is the only one supporting experimental browser features, needed for BLE connection;</a:t>
            </a:r>
          </a:p>
          <a:p>
            <a:r>
              <a:rPr lang="en-US" dirty="0"/>
              <a:t>Firmware in </a:t>
            </a:r>
            <a:r>
              <a:rPr lang="en-US" dirty="0" err="1"/>
              <a:t>Microbit</a:t>
            </a:r>
            <a:r>
              <a:rPr lang="en-US" dirty="0"/>
              <a:t> is the Lancaster University one, developers of the microprocessor.</a:t>
            </a:r>
          </a:p>
          <a:p>
            <a:endParaRPr lang="en-US" dirty="0"/>
          </a:p>
          <a:p>
            <a:endParaRPr lang="it-IT" dirty="0"/>
          </a:p>
          <a:p>
            <a:endParaRPr lang="it-IT" dirty="0"/>
          </a:p>
        </p:txBody>
      </p:sp>
    </p:spTree>
    <p:extLst>
      <p:ext uri="{BB962C8B-B14F-4D97-AF65-F5344CB8AC3E}">
        <p14:creationId xmlns:p14="http://schemas.microsoft.com/office/powerpoint/2010/main" val="188348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6847EA-2B09-47B7-B05C-7729BF43EC65}"/>
              </a:ext>
            </a:extLst>
          </p:cNvPr>
          <p:cNvSpPr>
            <a:spLocks noGrp="1"/>
          </p:cNvSpPr>
          <p:nvPr>
            <p:ph type="title"/>
          </p:nvPr>
        </p:nvSpPr>
        <p:spPr>
          <a:xfrm>
            <a:off x="2581275" y="2766218"/>
            <a:ext cx="7029450" cy="1325563"/>
          </a:xfrm>
        </p:spPr>
        <p:txBody>
          <a:bodyPr/>
          <a:lstStyle/>
          <a:p>
            <a:pPr algn="ctr"/>
            <a:r>
              <a:rPr lang="it-IT" dirty="0"/>
              <a:t>WAPI SYNTHETISER</a:t>
            </a:r>
          </a:p>
        </p:txBody>
      </p:sp>
      <p:sp>
        <p:nvSpPr>
          <p:cNvPr id="4" name="CasellaDiTesto 3">
            <a:extLst>
              <a:ext uri="{FF2B5EF4-FFF2-40B4-BE49-F238E27FC236}">
                <a16:creationId xmlns:a16="http://schemas.microsoft.com/office/drawing/2014/main" id="{B341C5D7-3BF3-4886-8A32-E61ACDEF8E11}"/>
              </a:ext>
            </a:extLst>
          </p:cNvPr>
          <p:cNvSpPr txBox="1"/>
          <p:nvPr/>
        </p:nvSpPr>
        <p:spPr>
          <a:xfrm>
            <a:off x="3438525" y="3762375"/>
            <a:ext cx="5257800" cy="369332"/>
          </a:xfrm>
          <a:prstGeom prst="rect">
            <a:avLst/>
          </a:prstGeom>
          <a:noFill/>
        </p:spPr>
        <p:txBody>
          <a:bodyPr wrap="square" rtlCol="0">
            <a:spAutoFit/>
          </a:bodyPr>
          <a:lstStyle/>
          <a:p>
            <a:pPr algn="ctr"/>
            <a:r>
              <a:rPr lang="it-IT" dirty="0"/>
              <a:t>BLOCK DIAGRAM</a:t>
            </a:r>
          </a:p>
        </p:txBody>
      </p:sp>
    </p:spTree>
    <p:extLst>
      <p:ext uri="{BB962C8B-B14F-4D97-AF65-F5344CB8AC3E}">
        <p14:creationId xmlns:p14="http://schemas.microsoft.com/office/powerpoint/2010/main" val="172338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rminatore 9">
            <a:extLst>
              <a:ext uri="{FF2B5EF4-FFF2-40B4-BE49-F238E27FC236}">
                <a16:creationId xmlns:a16="http://schemas.microsoft.com/office/drawing/2014/main" id="{F6ADCFE4-A4BA-4456-844D-E3F04FC070C9}"/>
              </a:ext>
            </a:extLst>
          </p:cNvPr>
          <p:cNvSpPr/>
          <p:nvPr/>
        </p:nvSpPr>
        <p:spPr>
          <a:xfrm>
            <a:off x="123826" y="1590675"/>
            <a:ext cx="1485900" cy="6953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Elaborazione 10">
            <a:extLst>
              <a:ext uri="{FF2B5EF4-FFF2-40B4-BE49-F238E27FC236}">
                <a16:creationId xmlns:a16="http://schemas.microsoft.com/office/drawing/2014/main" id="{6BD5B463-AC76-46FB-AA0F-A149F1417466}"/>
              </a:ext>
            </a:extLst>
          </p:cNvPr>
          <p:cNvSpPr/>
          <p:nvPr/>
        </p:nvSpPr>
        <p:spPr>
          <a:xfrm>
            <a:off x="121442" y="2857500"/>
            <a:ext cx="1485901" cy="790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Elaborazione 11">
            <a:extLst>
              <a:ext uri="{FF2B5EF4-FFF2-40B4-BE49-F238E27FC236}">
                <a16:creationId xmlns:a16="http://schemas.microsoft.com/office/drawing/2014/main" id="{80F1E56D-33E5-4B5A-B21C-A72E70810E2A}"/>
              </a:ext>
            </a:extLst>
          </p:cNvPr>
          <p:cNvSpPr/>
          <p:nvPr/>
        </p:nvSpPr>
        <p:spPr>
          <a:xfrm>
            <a:off x="2095500" y="323849"/>
            <a:ext cx="1485900" cy="6953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Terminatore 12">
            <a:extLst>
              <a:ext uri="{FF2B5EF4-FFF2-40B4-BE49-F238E27FC236}">
                <a16:creationId xmlns:a16="http://schemas.microsoft.com/office/drawing/2014/main" id="{C3D9668B-BC1A-444F-A8FA-480FBACBB343}"/>
              </a:ext>
            </a:extLst>
          </p:cNvPr>
          <p:cNvSpPr/>
          <p:nvPr/>
        </p:nvSpPr>
        <p:spPr>
          <a:xfrm>
            <a:off x="2095500" y="1590675"/>
            <a:ext cx="1485900" cy="69532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Decisione 14">
            <a:extLst>
              <a:ext uri="{FF2B5EF4-FFF2-40B4-BE49-F238E27FC236}">
                <a16:creationId xmlns:a16="http://schemas.microsoft.com/office/drawing/2014/main" id="{BFF80E72-C4A4-4E5D-BD73-4C877F61916D}"/>
              </a:ext>
            </a:extLst>
          </p:cNvPr>
          <p:cNvSpPr/>
          <p:nvPr/>
        </p:nvSpPr>
        <p:spPr>
          <a:xfrm>
            <a:off x="2043112" y="2857500"/>
            <a:ext cx="1485900" cy="7905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Elaborazione 15">
            <a:extLst>
              <a:ext uri="{FF2B5EF4-FFF2-40B4-BE49-F238E27FC236}">
                <a16:creationId xmlns:a16="http://schemas.microsoft.com/office/drawing/2014/main" id="{0865DFB9-FA79-4C97-B415-66DF4E5351FC}"/>
              </a:ext>
            </a:extLst>
          </p:cNvPr>
          <p:cNvSpPr/>
          <p:nvPr/>
        </p:nvSpPr>
        <p:spPr>
          <a:xfrm>
            <a:off x="4105274" y="1633536"/>
            <a:ext cx="1485901"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Preparazione 16">
            <a:extLst>
              <a:ext uri="{FF2B5EF4-FFF2-40B4-BE49-F238E27FC236}">
                <a16:creationId xmlns:a16="http://schemas.microsoft.com/office/drawing/2014/main" id="{9BCF927D-25FA-4755-B79B-8CC46AAE1258}"/>
              </a:ext>
            </a:extLst>
          </p:cNvPr>
          <p:cNvSpPr/>
          <p:nvPr/>
        </p:nvSpPr>
        <p:spPr>
          <a:xfrm>
            <a:off x="6115049" y="1633536"/>
            <a:ext cx="1638302" cy="6096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Preparazione 17">
            <a:extLst>
              <a:ext uri="{FF2B5EF4-FFF2-40B4-BE49-F238E27FC236}">
                <a16:creationId xmlns:a16="http://schemas.microsoft.com/office/drawing/2014/main" id="{F5805F1B-728B-483A-B322-48D8E9825936}"/>
              </a:ext>
            </a:extLst>
          </p:cNvPr>
          <p:cNvSpPr/>
          <p:nvPr/>
        </p:nvSpPr>
        <p:spPr>
          <a:xfrm>
            <a:off x="8277225" y="1633536"/>
            <a:ext cx="1638302" cy="614364"/>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Elaborazione 18">
            <a:extLst>
              <a:ext uri="{FF2B5EF4-FFF2-40B4-BE49-F238E27FC236}">
                <a16:creationId xmlns:a16="http://schemas.microsoft.com/office/drawing/2014/main" id="{FC3DD231-1C60-4D2D-8CAC-EADEDF2C2567}"/>
              </a:ext>
            </a:extLst>
          </p:cNvPr>
          <p:cNvSpPr/>
          <p:nvPr/>
        </p:nvSpPr>
        <p:spPr>
          <a:xfrm>
            <a:off x="10439401" y="1633536"/>
            <a:ext cx="1524000" cy="6143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Elaborazione 19">
            <a:extLst>
              <a:ext uri="{FF2B5EF4-FFF2-40B4-BE49-F238E27FC236}">
                <a16:creationId xmlns:a16="http://schemas.microsoft.com/office/drawing/2014/main" id="{8BB6FFA2-6C88-472D-B4E0-A1F891DA03AB}"/>
              </a:ext>
            </a:extLst>
          </p:cNvPr>
          <p:cNvSpPr/>
          <p:nvPr/>
        </p:nvSpPr>
        <p:spPr>
          <a:xfrm>
            <a:off x="4090986" y="2862259"/>
            <a:ext cx="1485901" cy="790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Elaborazione 20">
            <a:extLst>
              <a:ext uri="{FF2B5EF4-FFF2-40B4-BE49-F238E27FC236}">
                <a16:creationId xmlns:a16="http://schemas.microsoft.com/office/drawing/2014/main" id="{AECC0EBA-4A92-4E63-BCEF-A636AA3BD124}"/>
              </a:ext>
            </a:extLst>
          </p:cNvPr>
          <p:cNvSpPr/>
          <p:nvPr/>
        </p:nvSpPr>
        <p:spPr>
          <a:xfrm>
            <a:off x="6115049" y="2857497"/>
            <a:ext cx="1638302" cy="790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Elaborazione 21">
            <a:extLst>
              <a:ext uri="{FF2B5EF4-FFF2-40B4-BE49-F238E27FC236}">
                <a16:creationId xmlns:a16="http://schemas.microsoft.com/office/drawing/2014/main" id="{EF83B2A5-0F2D-483F-9FB6-BEE358886A16}"/>
              </a:ext>
            </a:extLst>
          </p:cNvPr>
          <p:cNvSpPr/>
          <p:nvPr/>
        </p:nvSpPr>
        <p:spPr>
          <a:xfrm>
            <a:off x="8277225" y="2862259"/>
            <a:ext cx="1638302" cy="790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Elaborazione 22">
            <a:extLst>
              <a:ext uri="{FF2B5EF4-FFF2-40B4-BE49-F238E27FC236}">
                <a16:creationId xmlns:a16="http://schemas.microsoft.com/office/drawing/2014/main" id="{AE8B4581-A27D-4E64-901A-A32125C2B4B8}"/>
              </a:ext>
            </a:extLst>
          </p:cNvPr>
          <p:cNvSpPr/>
          <p:nvPr/>
        </p:nvSpPr>
        <p:spPr>
          <a:xfrm>
            <a:off x="10434640" y="2857499"/>
            <a:ext cx="1524000" cy="790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Elaborazione 23">
            <a:extLst>
              <a:ext uri="{FF2B5EF4-FFF2-40B4-BE49-F238E27FC236}">
                <a16:creationId xmlns:a16="http://schemas.microsoft.com/office/drawing/2014/main" id="{2FEB3933-1708-43A4-AD2E-4EF71A661778}"/>
              </a:ext>
            </a:extLst>
          </p:cNvPr>
          <p:cNvSpPr/>
          <p:nvPr/>
        </p:nvSpPr>
        <p:spPr>
          <a:xfrm>
            <a:off x="6115049" y="323849"/>
            <a:ext cx="1631158" cy="6953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Elaborazione 24">
            <a:extLst>
              <a:ext uri="{FF2B5EF4-FFF2-40B4-BE49-F238E27FC236}">
                <a16:creationId xmlns:a16="http://schemas.microsoft.com/office/drawing/2014/main" id="{FD5E282E-F3D5-4D69-9123-76F25455BEE7}"/>
              </a:ext>
            </a:extLst>
          </p:cNvPr>
          <p:cNvSpPr/>
          <p:nvPr/>
        </p:nvSpPr>
        <p:spPr>
          <a:xfrm>
            <a:off x="8270081" y="323850"/>
            <a:ext cx="1645444" cy="6953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Elaborazione 25">
            <a:extLst>
              <a:ext uri="{FF2B5EF4-FFF2-40B4-BE49-F238E27FC236}">
                <a16:creationId xmlns:a16="http://schemas.microsoft.com/office/drawing/2014/main" id="{E790F882-07E9-417C-AB31-3AAD4E023B29}"/>
              </a:ext>
            </a:extLst>
          </p:cNvPr>
          <p:cNvSpPr/>
          <p:nvPr/>
        </p:nvSpPr>
        <p:spPr>
          <a:xfrm>
            <a:off x="10434640" y="4257673"/>
            <a:ext cx="1524000" cy="7905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Elaborazione alternativa 26">
            <a:extLst>
              <a:ext uri="{FF2B5EF4-FFF2-40B4-BE49-F238E27FC236}">
                <a16:creationId xmlns:a16="http://schemas.microsoft.com/office/drawing/2014/main" id="{9E1E1267-34D7-49D3-84F5-4FB500BCCCE4}"/>
              </a:ext>
            </a:extLst>
          </p:cNvPr>
          <p:cNvSpPr/>
          <p:nvPr/>
        </p:nvSpPr>
        <p:spPr>
          <a:xfrm>
            <a:off x="10434640" y="5657847"/>
            <a:ext cx="1524000" cy="79057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BFE86655-6268-42D2-BCE8-251C6A46219D}"/>
              </a:ext>
            </a:extLst>
          </p:cNvPr>
          <p:cNvCxnSpPr>
            <a:stCxn id="13" idx="0"/>
            <a:endCxn id="12" idx="2"/>
          </p:cNvCxnSpPr>
          <p:nvPr/>
        </p:nvCxnSpPr>
        <p:spPr>
          <a:xfrm flipV="1">
            <a:off x="2838450" y="1019175"/>
            <a:ext cx="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E73FF683-6082-419D-ACDC-888BC14C2D4F}"/>
              </a:ext>
            </a:extLst>
          </p:cNvPr>
          <p:cNvCxnSpPr>
            <a:stCxn id="12" idx="1"/>
            <a:endCxn id="10" idx="0"/>
          </p:cNvCxnSpPr>
          <p:nvPr/>
        </p:nvCxnSpPr>
        <p:spPr>
          <a:xfrm flipH="1">
            <a:off x="866776" y="671512"/>
            <a:ext cx="1228724" cy="91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33B31983-8247-484E-A7B6-F4398709BD5A}"/>
              </a:ext>
            </a:extLst>
          </p:cNvPr>
          <p:cNvCxnSpPr>
            <a:cxnSpLocks/>
            <a:stCxn id="10" idx="2"/>
            <a:endCxn id="11" idx="0"/>
          </p:cNvCxnSpPr>
          <p:nvPr/>
        </p:nvCxnSpPr>
        <p:spPr>
          <a:xfrm flipH="1">
            <a:off x="864393" y="2286000"/>
            <a:ext cx="2383"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177612D0-B5E7-4A09-84DC-3DA42DDBF045}"/>
              </a:ext>
            </a:extLst>
          </p:cNvPr>
          <p:cNvCxnSpPr>
            <a:cxnSpLocks/>
            <a:stCxn id="11" idx="3"/>
            <a:endCxn id="15" idx="1"/>
          </p:cNvCxnSpPr>
          <p:nvPr/>
        </p:nvCxnSpPr>
        <p:spPr>
          <a:xfrm>
            <a:off x="1607343" y="3252788"/>
            <a:ext cx="435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8020A257-0E7A-4995-901A-20AA33305921}"/>
              </a:ext>
            </a:extLst>
          </p:cNvPr>
          <p:cNvCxnSpPr>
            <a:stCxn id="15" idx="3"/>
            <a:endCxn id="20" idx="1"/>
          </p:cNvCxnSpPr>
          <p:nvPr/>
        </p:nvCxnSpPr>
        <p:spPr>
          <a:xfrm>
            <a:off x="3529012" y="3252788"/>
            <a:ext cx="561974" cy="4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a:extLst>
              <a:ext uri="{FF2B5EF4-FFF2-40B4-BE49-F238E27FC236}">
                <a16:creationId xmlns:a16="http://schemas.microsoft.com/office/drawing/2014/main" id="{636CC4D8-BED8-4636-83BB-982E22497A74}"/>
              </a:ext>
            </a:extLst>
          </p:cNvPr>
          <p:cNvCxnSpPr>
            <a:stCxn id="16" idx="1"/>
            <a:endCxn id="15" idx="0"/>
          </p:cNvCxnSpPr>
          <p:nvPr/>
        </p:nvCxnSpPr>
        <p:spPr>
          <a:xfrm flipH="1">
            <a:off x="2786062" y="1938336"/>
            <a:ext cx="1319212" cy="91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D7AED450-FE20-49DE-9591-EAED5A028C8C}"/>
              </a:ext>
            </a:extLst>
          </p:cNvPr>
          <p:cNvCxnSpPr>
            <a:stCxn id="13" idx="3"/>
            <a:endCxn id="16" idx="1"/>
          </p:cNvCxnSpPr>
          <p:nvPr/>
        </p:nvCxnSpPr>
        <p:spPr>
          <a:xfrm flipV="1">
            <a:off x="3581400" y="1938336"/>
            <a:ext cx="52387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E237A19F-F49C-48EF-84E2-E204B01BB8F0}"/>
              </a:ext>
            </a:extLst>
          </p:cNvPr>
          <p:cNvCxnSpPr>
            <a:stCxn id="20" idx="3"/>
            <a:endCxn id="21" idx="1"/>
          </p:cNvCxnSpPr>
          <p:nvPr/>
        </p:nvCxnSpPr>
        <p:spPr>
          <a:xfrm flipV="1">
            <a:off x="5576887" y="3252785"/>
            <a:ext cx="538162"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C74A3891-407E-4E75-9205-29CC8534CD61}"/>
              </a:ext>
            </a:extLst>
          </p:cNvPr>
          <p:cNvCxnSpPr>
            <a:stCxn id="21" idx="0"/>
            <a:endCxn id="17" idx="2"/>
          </p:cNvCxnSpPr>
          <p:nvPr/>
        </p:nvCxnSpPr>
        <p:spPr>
          <a:xfrm flipV="1">
            <a:off x="6934200" y="2243136"/>
            <a:ext cx="0"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ttore 2 61">
            <a:extLst>
              <a:ext uri="{FF2B5EF4-FFF2-40B4-BE49-F238E27FC236}">
                <a16:creationId xmlns:a16="http://schemas.microsoft.com/office/drawing/2014/main" id="{9914E1FE-EAE2-4318-B776-3A3B2002BAAD}"/>
              </a:ext>
            </a:extLst>
          </p:cNvPr>
          <p:cNvCxnSpPr>
            <a:stCxn id="17" idx="0"/>
            <a:endCxn id="24" idx="2"/>
          </p:cNvCxnSpPr>
          <p:nvPr/>
        </p:nvCxnSpPr>
        <p:spPr>
          <a:xfrm flipH="1" flipV="1">
            <a:off x="6930628" y="1019175"/>
            <a:ext cx="3572"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81393E80-6B44-4730-9F9D-15E798827E5D}"/>
              </a:ext>
            </a:extLst>
          </p:cNvPr>
          <p:cNvCxnSpPr>
            <a:stCxn id="24" idx="3"/>
            <a:endCxn id="25" idx="1"/>
          </p:cNvCxnSpPr>
          <p:nvPr/>
        </p:nvCxnSpPr>
        <p:spPr>
          <a:xfrm>
            <a:off x="7746207" y="671512"/>
            <a:ext cx="52387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7DFBAE85-C067-45F0-987D-A3793A40DA64}"/>
              </a:ext>
            </a:extLst>
          </p:cNvPr>
          <p:cNvCxnSpPr>
            <a:stCxn id="24" idx="2"/>
            <a:endCxn id="18" idx="0"/>
          </p:cNvCxnSpPr>
          <p:nvPr/>
        </p:nvCxnSpPr>
        <p:spPr>
          <a:xfrm>
            <a:off x="6930628" y="1019175"/>
            <a:ext cx="2165748" cy="61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ttore 2 78">
            <a:extLst>
              <a:ext uri="{FF2B5EF4-FFF2-40B4-BE49-F238E27FC236}">
                <a16:creationId xmlns:a16="http://schemas.microsoft.com/office/drawing/2014/main" id="{B961F2BB-B091-4A3C-99CE-DCA54797FE45}"/>
              </a:ext>
            </a:extLst>
          </p:cNvPr>
          <p:cNvCxnSpPr>
            <a:stCxn id="22" idx="3"/>
            <a:endCxn id="23" idx="1"/>
          </p:cNvCxnSpPr>
          <p:nvPr/>
        </p:nvCxnSpPr>
        <p:spPr>
          <a:xfrm flipV="1">
            <a:off x="9915527" y="3252787"/>
            <a:ext cx="519113" cy="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2706AF70-50BD-4804-8E5E-FEA2CD09BBBF}"/>
              </a:ext>
            </a:extLst>
          </p:cNvPr>
          <p:cNvCxnSpPr>
            <a:stCxn id="18" idx="3"/>
            <a:endCxn id="19" idx="1"/>
          </p:cNvCxnSpPr>
          <p:nvPr/>
        </p:nvCxnSpPr>
        <p:spPr>
          <a:xfrm>
            <a:off x="9915527" y="1940718"/>
            <a:ext cx="523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ttore 2 82">
            <a:extLst>
              <a:ext uri="{FF2B5EF4-FFF2-40B4-BE49-F238E27FC236}">
                <a16:creationId xmlns:a16="http://schemas.microsoft.com/office/drawing/2014/main" id="{6EF8645D-04E2-4D2D-9D79-9504568BBA71}"/>
              </a:ext>
            </a:extLst>
          </p:cNvPr>
          <p:cNvCxnSpPr>
            <a:stCxn id="19" idx="2"/>
            <a:endCxn id="23" idx="0"/>
          </p:cNvCxnSpPr>
          <p:nvPr/>
        </p:nvCxnSpPr>
        <p:spPr>
          <a:xfrm flipH="1">
            <a:off x="11196640" y="2247900"/>
            <a:ext cx="4761"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ttore 2 84">
            <a:extLst>
              <a:ext uri="{FF2B5EF4-FFF2-40B4-BE49-F238E27FC236}">
                <a16:creationId xmlns:a16="http://schemas.microsoft.com/office/drawing/2014/main" id="{A76D7137-0778-4418-8A4E-9CFAA090414B}"/>
              </a:ext>
            </a:extLst>
          </p:cNvPr>
          <p:cNvCxnSpPr>
            <a:stCxn id="23" idx="2"/>
            <a:endCxn id="26" idx="0"/>
          </p:cNvCxnSpPr>
          <p:nvPr/>
        </p:nvCxnSpPr>
        <p:spPr>
          <a:xfrm>
            <a:off x="11196640" y="3648074"/>
            <a:ext cx="0"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ttore 2 86">
            <a:extLst>
              <a:ext uri="{FF2B5EF4-FFF2-40B4-BE49-F238E27FC236}">
                <a16:creationId xmlns:a16="http://schemas.microsoft.com/office/drawing/2014/main" id="{64F976D4-1449-4D63-910B-9472EDA4AC0D}"/>
              </a:ext>
            </a:extLst>
          </p:cNvPr>
          <p:cNvCxnSpPr>
            <a:stCxn id="26" idx="2"/>
            <a:endCxn id="27" idx="0"/>
          </p:cNvCxnSpPr>
          <p:nvPr/>
        </p:nvCxnSpPr>
        <p:spPr>
          <a:xfrm>
            <a:off x="11196640" y="5048248"/>
            <a:ext cx="0"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ttore curvo 95">
            <a:extLst>
              <a:ext uri="{FF2B5EF4-FFF2-40B4-BE49-F238E27FC236}">
                <a16:creationId xmlns:a16="http://schemas.microsoft.com/office/drawing/2014/main" id="{74688FAA-7F1F-42E5-89E7-C087D26547B6}"/>
              </a:ext>
            </a:extLst>
          </p:cNvPr>
          <p:cNvCxnSpPr/>
          <p:nvPr/>
        </p:nvCxnSpPr>
        <p:spPr>
          <a:xfrm rot="16200000" flipH="1">
            <a:off x="7100889" y="1290636"/>
            <a:ext cx="1838322" cy="1295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CasellaDiTesto 101">
            <a:extLst>
              <a:ext uri="{FF2B5EF4-FFF2-40B4-BE49-F238E27FC236}">
                <a16:creationId xmlns:a16="http://schemas.microsoft.com/office/drawing/2014/main" id="{0B724246-5305-460B-955D-4EDAAA7D7120}"/>
              </a:ext>
            </a:extLst>
          </p:cNvPr>
          <p:cNvSpPr txBox="1"/>
          <p:nvPr/>
        </p:nvSpPr>
        <p:spPr>
          <a:xfrm>
            <a:off x="2216944" y="348346"/>
            <a:ext cx="1228724" cy="646331"/>
          </a:xfrm>
          <a:prstGeom prst="rect">
            <a:avLst/>
          </a:prstGeom>
          <a:noFill/>
        </p:spPr>
        <p:txBody>
          <a:bodyPr wrap="square" rtlCol="0">
            <a:spAutoFit/>
          </a:bodyPr>
          <a:lstStyle/>
          <a:p>
            <a:pPr algn="ctr"/>
            <a:r>
              <a:rPr lang="it-IT" dirty="0"/>
              <a:t>Gain Modulator</a:t>
            </a:r>
          </a:p>
        </p:txBody>
      </p:sp>
      <p:sp>
        <p:nvSpPr>
          <p:cNvPr id="105" name="CasellaDiTesto 104">
            <a:extLst>
              <a:ext uri="{FF2B5EF4-FFF2-40B4-BE49-F238E27FC236}">
                <a16:creationId xmlns:a16="http://schemas.microsoft.com/office/drawing/2014/main" id="{42739388-94A2-44E7-B105-8CAD2897EBC9}"/>
              </a:ext>
            </a:extLst>
          </p:cNvPr>
          <p:cNvSpPr txBox="1"/>
          <p:nvPr/>
        </p:nvSpPr>
        <p:spPr>
          <a:xfrm>
            <a:off x="327125" y="1742597"/>
            <a:ext cx="1079302" cy="369332"/>
          </a:xfrm>
          <a:prstGeom prst="rect">
            <a:avLst/>
          </a:prstGeom>
          <a:noFill/>
        </p:spPr>
        <p:txBody>
          <a:bodyPr wrap="square" rtlCol="0">
            <a:spAutoFit/>
          </a:bodyPr>
          <a:lstStyle/>
          <a:p>
            <a:pPr algn="ctr"/>
            <a:r>
              <a:rPr lang="it-IT" dirty="0" err="1"/>
              <a:t>Oscillator</a:t>
            </a:r>
            <a:endParaRPr lang="it-IT" dirty="0"/>
          </a:p>
        </p:txBody>
      </p:sp>
      <p:sp>
        <p:nvSpPr>
          <p:cNvPr id="120" name="CasellaDiTesto 119">
            <a:extLst>
              <a:ext uri="{FF2B5EF4-FFF2-40B4-BE49-F238E27FC236}">
                <a16:creationId xmlns:a16="http://schemas.microsoft.com/office/drawing/2014/main" id="{7EE823D9-87C0-46E7-9183-0C78CB5BC562}"/>
              </a:ext>
            </a:extLst>
          </p:cNvPr>
          <p:cNvSpPr txBox="1"/>
          <p:nvPr/>
        </p:nvSpPr>
        <p:spPr>
          <a:xfrm>
            <a:off x="276679" y="2929622"/>
            <a:ext cx="1142088" cy="646331"/>
          </a:xfrm>
          <a:prstGeom prst="rect">
            <a:avLst/>
          </a:prstGeom>
          <a:noFill/>
        </p:spPr>
        <p:txBody>
          <a:bodyPr wrap="square" rtlCol="0">
            <a:spAutoFit/>
          </a:bodyPr>
          <a:lstStyle/>
          <a:p>
            <a:pPr algn="ctr"/>
            <a:r>
              <a:rPr lang="it-IT" dirty="0" err="1"/>
              <a:t>Oscillator</a:t>
            </a:r>
            <a:r>
              <a:rPr lang="it-IT" dirty="0"/>
              <a:t> Gain</a:t>
            </a:r>
          </a:p>
        </p:txBody>
      </p:sp>
      <p:sp>
        <p:nvSpPr>
          <p:cNvPr id="121" name="CasellaDiTesto 120">
            <a:extLst>
              <a:ext uri="{FF2B5EF4-FFF2-40B4-BE49-F238E27FC236}">
                <a16:creationId xmlns:a16="http://schemas.microsoft.com/office/drawing/2014/main" id="{3542E384-EC59-4A94-B987-C03102054728}"/>
              </a:ext>
            </a:extLst>
          </p:cNvPr>
          <p:cNvSpPr txBox="1"/>
          <p:nvPr/>
        </p:nvSpPr>
        <p:spPr>
          <a:xfrm>
            <a:off x="2390772" y="3059668"/>
            <a:ext cx="790577" cy="369332"/>
          </a:xfrm>
          <a:prstGeom prst="rect">
            <a:avLst/>
          </a:prstGeom>
          <a:noFill/>
        </p:spPr>
        <p:txBody>
          <a:bodyPr wrap="square" rtlCol="0">
            <a:spAutoFit/>
          </a:bodyPr>
          <a:lstStyle/>
          <a:p>
            <a:pPr algn="ctr"/>
            <a:r>
              <a:rPr lang="it-IT" dirty="0"/>
              <a:t>Filter</a:t>
            </a:r>
          </a:p>
        </p:txBody>
      </p:sp>
      <p:sp>
        <p:nvSpPr>
          <p:cNvPr id="125" name="CasellaDiTesto 124">
            <a:extLst>
              <a:ext uri="{FF2B5EF4-FFF2-40B4-BE49-F238E27FC236}">
                <a16:creationId xmlns:a16="http://schemas.microsoft.com/office/drawing/2014/main" id="{A0C63098-276A-4B44-850A-83197A0C8B23}"/>
              </a:ext>
            </a:extLst>
          </p:cNvPr>
          <p:cNvSpPr txBox="1"/>
          <p:nvPr/>
        </p:nvSpPr>
        <p:spPr>
          <a:xfrm>
            <a:off x="4219575" y="2947987"/>
            <a:ext cx="1219200" cy="646331"/>
          </a:xfrm>
          <a:prstGeom prst="rect">
            <a:avLst/>
          </a:prstGeom>
          <a:noFill/>
        </p:spPr>
        <p:txBody>
          <a:bodyPr wrap="square" rtlCol="0">
            <a:spAutoFit/>
          </a:bodyPr>
          <a:lstStyle/>
          <a:p>
            <a:pPr algn="ctr"/>
            <a:r>
              <a:rPr lang="it-IT" dirty="0" err="1"/>
              <a:t>Envelope</a:t>
            </a:r>
            <a:endParaRPr lang="it-IT" dirty="0"/>
          </a:p>
          <a:p>
            <a:pPr algn="ctr"/>
            <a:r>
              <a:rPr lang="it-IT" dirty="0"/>
              <a:t>(Gain)</a:t>
            </a:r>
          </a:p>
        </p:txBody>
      </p:sp>
      <p:sp>
        <p:nvSpPr>
          <p:cNvPr id="126" name="CasellaDiTesto 125">
            <a:extLst>
              <a:ext uri="{FF2B5EF4-FFF2-40B4-BE49-F238E27FC236}">
                <a16:creationId xmlns:a16="http://schemas.microsoft.com/office/drawing/2014/main" id="{8524E490-2DA2-49FA-B9F2-627C0E35E28D}"/>
              </a:ext>
            </a:extLst>
          </p:cNvPr>
          <p:cNvSpPr txBox="1"/>
          <p:nvPr/>
        </p:nvSpPr>
        <p:spPr>
          <a:xfrm>
            <a:off x="4179392" y="1626063"/>
            <a:ext cx="1319212" cy="646331"/>
          </a:xfrm>
          <a:prstGeom prst="rect">
            <a:avLst/>
          </a:prstGeom>
          <a:noFill/>
        </p:spPr>
        <p:txBody>
          <a:bodyPr wrap="square" rtlCol="0">
            <a:spAutoFit/>
          </a:bodyPr>
          <a:lstStyle/>
          <a:p>
            <a:pPr algn="ctr"/>
            <a:r>
              <a:rPr lang="it-IT" dirty="0" err="1"/>
              <a:t>Mod</a:t>
            </a:r>
            <a:r>
              <a:rPr lang="it-IT" dirty="0"/>
              <a:t>. Filter Gain</a:t>
            </a:r>
          </a:p>
        </p:txBody>
      </p:sp>
      <p:sp>
        <p:nvSpPr>
          <p:cNvPr id="127" name="CasellaDiTesto 126">
            <a:extLst>
              <a:ext uri="{FF2B5EF4-FFF2-40B4-BE49-F238E27FC236}">
                <a16:creationId xmlns:a16="http://schemas.microsoft.com/office/drawing/2014/main" id="{770C41BD-F875-4ACB-8F87-716385308C01}"/>
              </a:ext>
            </a:extLst>
          </p:cNvPr>
          <p:cNvSpPr txBox="1"/>
          <p:nvPr/>
        </p:nvSpPr>
        <p:spPr>
          <a:xfrm>
            <a:off x="6257925" y="2929622"/>
            <a:ext cx="1400172" cy="646331"/>
          </a:xfrm>
          <a:prstGeom prst="rect">
            <a:avLst/>
          </a:prstGeom>
          <a:noFill/>
        </p:spPr>
        <p:txBody>
          <a:bodyPr wrap="square" rtlCol="0">
            <a:spAutoFit/>
          </a:bodyPr>
          <a:lstStyle/>
          <a:p>
            <a:r>
              <a:rPr lang="it-IT" dirty="0" err="1"/>
              <a:t>Effect</a:t>
            </a:r>
            <a:r>
              <a:rPr lang="it-IT" dirty="0"/>
              <a:t> Chain??</a:t>
            </a:r>
          </a:p>
        </p:txBody>
      </p:sp>
      <p:sp>
        <p:nvSpPr>
          <p:cNvPr id="128" name="CasellaDiTesto 127">
            <a:extLst>
              <a:ext uri="{FF2B5EF4-FFF2-40B4-BE49-F238E27FC236}">
                <a16:creationId xmlns:a16="http://schemas.microsoft.com/office/drawing/2014/main" id="{8B7C3B79-AA4E-4852-B54A-C6A9BC798EAD}"/>
              </a:ext>
            </a:extLst>
          </p:cNvPr>
          <p:cNvSpPr txBox="1"/>
          <p:nvPr/>
        </p:nvSpPr>
        <p:spPr>
          <a:xfrm>
            <a:off x="6375349" y="1736286"/>
            <a:ext cx="1165323" cy="369332"/>
          </a:xfrm>
          <a:prstGeom prst="rect">
            <a:avLst/>
          </a:prstGeom>
          <a:noFill/>
        </p:spPr>
        <p:txBody>
          <a:bodyPr wrap="square" rtlCol="0">
            <a:spAutoFit/>
          </a:bodyPr>
          <a:lstStyle/>
          <a:p>
            <a:pPr algn="ctr"/>
            <a:r>
              <a:rPr lang="it-IT" dirty="0" err="1"/>
              <a:t>Distortion</a:t>
            </a:r>
            <a:endParaRPr lang="it-IT" dirty="0"/>
          </a:p>
        </p:txBody>
      </p:sp>
      <p:sp>
        <p:nvSpPr>
          <p:cNvPr id="130" name="CasellaDiTesto 129">
            <a:extLst>
              <a:ext uri="{FF2B5EF4-FFF2-40B4-BE49-F238E27FC236}">
                <a16:creationId xmlns:a16="http://schemas.microsoft.com/office/drawing/2014/main" id="{6362ACDE-5389-417B-9469-F47A30D1BC39}"/>
              </a:ext>
            </a:extLst>
          </p:cNvPr>
          <p:cNvSpPr txBox="1"/>
          <p:nvPr/>
        </p:nvSpPr>
        <p:spPr>
          <a:xfrm>
            <a:off x="6230542" y="485641"/>
            <a:ext cx="1400172" cy="369332"/>
          </a:xfrm>
          <a:prstGeom prst="rect">
            <a:avLst/>
          </a:prstGeom>
          <a:noFill/>
        </p:spPr>
        <p:txBody>
          <a:bodyPr wrap="square" rtlCol="0">
            <a:spAutoFit/>
          </a:bodyPr>
          <a:lstStyle/>
          <a:p>
            <a:pPr algn="ctr"/>
            <a:r>
              <a:rPr lang="it-IT" dirty="0"/>
              <a:t>Delay</a:t>
            </a:r>
          </a:p>
        </p:txBody>
      </p:sp>
      <p:sp>
        <p:nvSpPr>
          <p:cNvPr id="134" name="Documento 133">
            <a:extLst>
              <a:ext uri="{FF2B5EF4-FFF2-40B4-BE49-F238E27FC236}">
                <a16:creationId xmlns:a16="http://schemas.microsoft.com/office/drawing/2014/main" id="{0B19368A-DB1D-438C-A53A-7B0E4B4ADF95}"/>
              </a:ext>
            </a:extLst>
          </p:cNvPr>
          <p:cNvSpPr/>
          <p:nvPr/>
        </p:nvSpPr>
        <p:spPr>
          <a:xfrm>
            <a:off x="6115049" y="2857497"/>
            <a:ext cx="1626397" cy="976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5" name="CasellaDiTesto 134">
            <a:extLst>
              <a:ext uri="{FF2B5EF4-FFF2-40B4-BE49-F238E27FC236}">
                <a16:creationId xmlns:a16="http://schemas.microsoft.com/office/drawing/2014/main" id="{23BAF7AB-B3CC-44FA-97EF-AA93C93707E6}"/>
              </a:ext>
            </a:extLst>
          </p:cNvPr>
          <p:cNvSpPr txBox="1"/>
          <p:nvPr/>
        </p:nvSpPr>
        <p:spPr>
          <a:xfrm>
            <a:off x="6230542" y="3068118"/>
            <a:ext cx="1427555" cy="369332"/>
          </a:xfrm>
          <a:prstGeom prst="rect">
            <a:avLst/>
          </a:prstGeom>
          <a:noFill/>
        </p:spPr>
        <p:txBody>
          <a:bodyPr wrap="square" rtlCol="0">
            <a:spAutoFit/>
          </a:bodyPr>
          <a:lstStyle/>
          <a:p>
            <a:pPr algn="ctr"/>
            <a:r>
              <a:rPr lang="it-IT" dirty="0" err="1"/>
              <a:t>Effect</a:t>
            </a:r>
            <a:r>
              <a:rPr lang="it-IT" dirty="0"/>
              <a:t> Chain</a:t>
            </a:r>
          </a:p>
        </p:txBody>
      </p:sp>
      <p:sp>
        <p:nvSpPr>
          <p:cNvPr id="136" name="CasellaDiTesto 135">
            <a:extLst>
              <a:ext uri="{FF2B5EF4-FFF2-40B4-BE49-F238E27FC236}">
                <a16:creationId xmlns:a16="http://schemas.microsoft.com/office/drawing/2014/main" id="{47AAAB89-BFD7-4CC2-BB99-1FB520D4B921}"/>
              </a:ext>
            </a:extLst>
          </p:cNvPr>
          <p:cNvSpPr txBox="1"/>
          <p:nvPr/>
        </p:nvSpPr>
        <p:spPr>
          <a:xfrm>
            <a:off x="2231394" y="1633536"/>
            <a:ext cx="1205046" cy="646331"/>
          </a:xfrm>
          <a:prstGeom prst="rect">
            <a:avLst/>
          </a:prstGeom>
          <a:noFill/>
        </p:spPr>
        <p:txBody>
          <a:bodyPr wrap="square" rtlCol="0">
            <a:spAutoFit/>
          </a:bodyPr>
          <a:lstStyle/>
          <a:p>
            <a:pPr algn="ctr"/>
            <a:r>
              <a:rPr lang="it-IT" dirty="0"/>
              <a:t>Modulator</a:t>
            </a:r>
          </a:p>
          <a:p>
            <a:pPr algn="ctr"/>
            <a:r>
              <a:rPr lang="it-IT" dirty="0" err="1"/>
              <a:t>Oscillator</a:t>
            </a:r>
            <a:endParaRPr lang="it-IT" dirty="0"/>
          </a:p>
        </p:txBody>
      </p:sp>
      <p:sp>
        <p:nvSpPr>
          <p:cNvPr id="137" name="CasellaDiTesto 136">
            <a:extLst>
              <a:ext uri="{FF2B5EF4-FFF2-40B4-BE49-F238E27FC236}">
                <a16:creationId xmlns:a16="http://schemas.microsoft.com/office/drawing/2014/main" id="{3D5394B6-39F4-400C-A635-6D67983815FE}"/>
              </a:ext>
            </a:extLst>
          </p:cNvPr>
          <p:cNvSpPr txBox="1"/>
          <p:nvPr/>
        </p:nvSpPr>
        <p:spPr>
          <a:xfrm>
            <a:off x="8382000" y="485641"/>
            <a:ext cx="1457325" cy="369332"/>
          </a:xfrm>
          <a:prstGeom prst="rect">
            <a:avLst/>
          </a:prstGeom>
          <a:noFill/>
        </p:spPr>
        <p:txBody>
          <a:bodyPr wrap="square" rtlCol="0">
            <a:spAutoFit/>
          </a:bodyPr>
          <a:lstStyle/>
          <a:p>
            <a:pPr algn="ctr"/>
            <a:r>
              <a:rPr lang="it-IT" dirty="0"/>
              <a:t>Gain Delay</a:t>
            </a:r>
          </a:p>
        </p:txBody>
      </p:sp>
      <p:sp>
        <p:nvSpPr>
          <p:cNvPr id="138" name="CasellaDiTesto 137">
            <a:extLst>
              <a:ext uri="{FF2B5EF4-FFF2-40B4-BE49-F238E27FC236}">
                <a16:creationId xmlns:a16="http://schemas.microsoft.com/office/drawing/2014/main" id="{7B853688-82A0-4AC1-AE96-CEBBCDF82B24}"/>
              </a:ext>
            </a:extLst>
          </p:cNvPr>
          <p:cNvSpPr txBox="1"/>
          <p:nvPr/>
        </p:nvSpPr>
        <p:spPr>
          <a:xfrm>
            <a:off x="8526512" y="1736286"/>
            <a:ext cx="1127078" cy="369332"/>
          </a:xfrm>
          <a:prstGeom prst="rect">
            <a:avLst/>
          </a:prstGeom>
          <a:noFill/>
        </p:spPr>
        <p:txBody>
          <a:bodyPr wrap="square" rtlCol="0">
            <a:spAutoFit/>
          </a:bodyPr>
          <a:lstStyle/>
          <a:p>
            <a:r>
              <a:rPr lang="it-IT" dirty="0"/>
              <a:t>Convolver</a:t>
            </a:r>
          </a:p>
        </p:txBody>
      </p:sp>
      <p:sp>
        <p:nvSpPr>
          <p:cNvPr id="139" name="CasellaDiTesto 138">
            <a:extLst>
              <a:ext uri="{FF2B5EF4-FFF2-40B4-BE49-F238E27FC236}">
                <a16:creationId xmlns:a16="http://schemas.microsoft.com/office/drawing/2014/main" id="{569119AB-5CFF-4CC6-B9BB-F32C463B4BEC}"/>
              </a:ext>
            </a:extLst>
          </p:cNvPr>
          <p:cNvSpPr txBox="1"/>
          <p:nvPr/>
        </p:nvSpPr>
        <p:spPr>
          <a:xfrm>
            <a:off x="8391527" y="3045383"/>
            <a:ext cx="1533525" cy="369332"/>
          </a:xfrm>
          <a:prstGeom prst="rect">
            <a:avLst/>
          </a:prstGeom>
          <a:noFill/>
        </p:spPr>
        <p:txBody>
          <a:bodyPr wrap="square" rtlCol="0">
            <a:spAutoFit/>
          </a:bodyPr>
          <a:lstStyle/>
          <a:p>
            <a:r>
              <a:rPr lang="it-IT" dirty="0"/>
              <a:t>Rev. Dry Gain</a:t>
            </a:r>
          </a:p>
        </p:txBody>
      </p:sp>
      <p:sp>
        <p:nvSpPr>
          <p:cNvPr id="140" name="CasellaDiTesto 139">
            <a:extLst>
              <a:ext uri="{FF2B5EF4-FFF2-40B4-BE49-F238E27FC236}">
                <a16:creationId xmlns:a16="http://schemas.microsoft.com/office/drawing/2014/main" id="{88D04450-B439-443A-A105-F1E71A3E56D5}"/>
              </a:ext>
            </a:extLst>
          </p:cNvPr>
          <p:cNvSpPr txBox="1"/>
          <p:nvPr/>
        </p:nvSpPr>
        <p:spPr>
          <a:xfrm>
            <a:off x="10384634" y="1764028"/>
            <a:ext cx="1633534" cy="369332"/>
          </a:xfrm>
          <a:prstGeom prst="rect">
            <a:avLst/>
          </a:prstGeom>
          <a:noFill/>
        </p:spPr>
        <p:txBody>
          <a:bodyPr wrap="square" rtlCol="0">
            <a:spAutoFit/>
          </a:bodyPr>
          <a:lstStyle/>
          <a:p>
            <a:pPr algn="ctr"/>
            <a:r>
              <a:rPr lang="it-IT" dirty="0"/>
              <a:t>Rev. </a:t>
            </a:r>
            <a:r>
              <a:rPr lang="it-IT" dirty="0" err="1"/>
              <a:t>Wet</a:t>
            </a:r>
            <a:r>
              <a:rPr lang="it-IT" dirty="0"/>
              <a:t> Gain</a:t>
            </a:r>
          </a:p>
        </p:txBody>
      </p:sp>
      <p:sp>
        <p:nvSpPr>
          <p:cNvPr id="144" name="CasellaDiTesto 143">
            <a:extLst>
              <a:ext uri="{FF2B5EF4-FFF2-40B4-BE49-F238E27FC236}">
                <a16:creationId xmlns:a16="http://schemas.microsoft.com/office/drawing/2014/main" id="{BB6557C6-AAEC-408A-9C95-581C91541E06}"/>
              </a:ext>
            </a:extLst>
          </p:cNvPr>
          <p:cNvSpPr txBox="1"/>
          <p:nvPr/>
        </p:nvSpPr>
        <p:spPr>
          <a:xfrm>
            <a:off x="10507268" y="3059668"/>
            <a:ext cx="1378744" cy="369332"/>
          </a:xfrm>
          <a:prstGeom prst="rect">
            <a:avLst/>
          </a:prstGeom>
          <a:noFill/>
        </p:spPr>
        <p:txBody>
          <a:bodyPr wrap="square" rtlCol="0">
            <a:spAutoFit/>
          </a:bodyPr>
          <a:lstStyle/>
          <a:p>
            <a:pPr algn="ctr"/>
            <a:r>
              <a:rPr lang="it-IT" dirty="0"/>
              <a:t>Master Gain</a:t>
            </a:r>
          </a:p>
        </p:txBody>
      </p:sp>
      <p:sp>
        <p:nvSpPr>
          <p:cNvPr id="145" name="CasellaDiTesto 144">
            <a:extLst>
              <a:ext uri="{FF2B5EF4-FFF2-40B4-BE49-F238E27FC236}">
                <a16:creationId xmlns:a16="http://schemas.microsoft.com/office/drawing/2014/main" id="{6D98F22A-6073-4CCF-8D3A-8314F63C3517}"/>
              </a:ext>
            </a:extLst>
          </p:cNvPr>
          <p:cNvSpPr txBox="1"/>
          <p:nvPr/>
        </p:nvSpPr>
        <p:spPr>
          <a:xfrm>
            <a:off x="10507268" y="4467227"/>
            <a:ext cx="1378724" cy="369332"/>
          </a:xfrm>
          <a:prstGeom prst="rect">
            <a:avLst/>
          </a:prstGeom>
          <a:noFill/>
        </p:spPr>
        <p:txBody>
          <a:bodyPr wrap="square" rtlCol="0">
            <a:spAutoFit/>
          </a:bodyPr>
          <a:lstStyle/>
          <a:p>
            <a:pPr algn="ctr"/>
            <a:r>
              <a:rPr lang="it-IT" dirty="0" err="1"/>
              <a:t>Compressor</a:t>
            </a:r>
            <a:endParaRPr lang="it-IT" dirty="0"/>
          </a:p>
        </p:txBody>
      </p:sp>
      <p:sp>
        <p:nvSpPr>
          <p:cNvPr id="146" name="CasellaDiTesto 145">
            <a:extLst>
              <a:ext uri="{FF2B5EF4-FFF2-40B4-BE49-F238E27FC236}">
                <a16:creationId xmlns:a16="http://schemas.microsoft.com/office/drawing/2014/main" id="{00D62CF8-44C7-4DC0-A980-3DCB778675B1}"/>
              </a:ext>
            </a:extLst>
          </p:cNvPr>
          <p:cNvSpPr txBox="1"/>
          <p:nvPr/>
        </p:nvSpPr>
        <p:spPr>
          <a:xfrm>
            <a:off x="10507268" y="5860008"/>
            <a:ext cx="1378724" cy="369332"/>
          </a:xfrm>
          <a:prstGeom prst="rect">
            <a:avLst/>
          </a:prstGeom>
          <a:noFill/>
        </p:spPr>
        <p:txBody>
          <a:bodyPr wrap="square" rtlCol="0">
            <a:spAutoFit/>
          </a:bodyPr>
          <a:lstStyle/>
          <a:p>
            <a:pPr algn="ctr"/>
            <a:r>
              <a:rPr lang="it-IT" dirty="0"/>
              <a:t>Analyzer</a:t>
            </a:r>
          </a:p>
        </p:txBody>
      </p:sp>
      <p:cxnSp>
        <p:nvCxnSpPr>
          <p:cNvPr id="148" name="Connettore 2 147">
            <a:extLst>
              <a:ext uri="{FF2B5EF4-FFF2-40B4-BE49-F238E27FC236}">
                <a16:creationId xmlns:a16="http://schemas.microsoft.com/office/drawing/2014/main" id="{079A14AE-1190-4BDB-9A9A-DE27AD77208B}"/>
              </a:ext>
            </a:extLst>
          </p:cNvPr>
          <p:cNvCxnSpPr>
            <a:cxnSpLocks/>
            <a:stCxn id="27" idx="1"/>
          </p:cNvCxnSpPr>
          <p:nvPr/>
        </p:nvCxnSpPr>
        <p:spPr>
          <a:xfrm flipH="1">
            <a:off x="8358190" y="6053135"/>
            <a:ext cx="2076450" cy="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CasellaDiTesto 150">
            <a:extLst>
              <a:ext uri="{FF2B5EF4-FFF2-40B4-BE49-F238E27FC236}">
                <a16:creationId xmlns:a16="http://schemas.microsoft.com/office/drawing/2014/main" id="{806A4859-0666-4D4C-ACD3-000C7AC10B6C}"/>
              </a:ext>
            </a:extLst>
          </p:cNvPr>
          <p:cNvSpPr txBox="1"/>
          <p:nvPr/>
        </p:nvSpPr>
        <p:spPr>
          <a:xfrm>
            <a:off x="6227859" y="5868468"/>
            <a:ext cx="2298653" cy="369332"/>
          </a:xfrm>
          <a:prstGeom prst="rect">
            <a:avLst/>
          </a:prstGeom>
          <a:noFill/>
        </p:spPr>
        <p:txBody>
          <a:bodyPr wrap="square" rtlCol="0">
            <a:spAutoFit/>
          </a:bodyPr>
          <a:lstStyle/>
          <a:p>
            <a:r>
              <a:rPr lang="it-IT" dirty="0" err="1"/>
              <a:t>Context</a:t>
            </a:r>
            <a:r>
              <a:rPr lang="it-IT" dirty="0"/>
              <a:t> </a:t>
            </a:r>
            <a:r>
              <a:rPr lang="it-IT" dirty="0" err="1"/>
              <a:t>Destination</a:t>
            </a:r>
            <a:endParaRPr lang="it-IT" dirty="0"/>
          </a:p>
        </p:txBody>
      </p:sp>
      <p:sp>
        <p:nvSpPr>
          <p:cNvPr id="152" name="CasellaDiTesto 151">
            <a:extLst>
              <a:ext uri="{FF2B5EF4-FFF2-40B4-BE49-F238E27FC236}">
                <a16:creationId xmlns:a16="http://schemas.microsoft.com/office/drawing/2014/main" id="{A6070A32-178F-4976-A31E-6E6EAEBB93D5}"/>
              </a:ext>
            </a:extLst>
          </p:cNvPr>
          <p:cNvSpPr txBox="1"/>
          <p:nvPr/>
        </p:nvSpPr>
        <p:spPr>
          <a:xfrm>
            <a:off x="3882654" y="3833819"/>
            <a:ext cx="2194298" cy="1107996"/>
          </a:xfrm>
          <a:prstGeom prst="rect">
            <a:avLst/>
          </a:prstGeom>
          <a:noFill/>
        </p:spPr>
        <p:txBody>
          <a:bodyPr wrap="square" rtlCol="0">
            <a:spAutoFit/>
          </a:bodyPr>
          <a:lstStyle/>
          <a:p>
            <a:r>
              <a:rPr lang="it-IT" dirty="0"/>
              <a:t>- </a:t>
            </a:r>
            <a:r>
              <a:rPr lang="it-IT" dirty="0" err="1"/>
              <a:t>C</a:t>
            </a:r>
            <a:r>
              <a:rPr lang="it-IT" sz="1600" dirty="0" err="1"/>
              <a:t>urrent</a:t>
            </a:r>
            <a:r>
              <a:rPr lang="it-IT" sz="1600" dirty="0"/>
              <a:t> </a:t>
            </a:r>
            <a:r>
              <a:rPr lang="it-IT" sz="1600" dirty="0" err="1"/>
              <a:t>Env</a:t>
            </a:r>
            <a:r>
              <a:rPr lang="it-IT" sz="1600" dirty="0"/>
              <a:t>. </a:t>
            </a:r>
            <a:r>
              <a:rPr lang="it-IT" sz="1600" dirty="0" err="1"/>
              <a:t>Decay</a:t>
            </a:r>
            <a:endParaRPr lang="it-IT" sz="1600" dirty="0"/>
          </a:p>
          <a:p>
            <a:r>
              <a:rPr lang="it-IT" sz="1600" dirty="0"/>
              <a:t>- </a:t>
            </a:r>
            <a:r>
              <a:rPr lang="it-IT" sz="1600" dirty="0" err="1"/>
              <a:t>Current</a:t>
            </a:r>
            <a:r>
              <a:rPr lang="it-IT" sz="1600" dirty="0"/>
              <a:t> </a:t>
            </a:r>
            <a:r>
              <a:rPr lang="it-IT" sz="1600" dirty="0" err="1"/>
              <a:t>Env</a:t>
            </a:r>
            <a:r>
              <a:rPr lang="it-IT" sz="1600" dirty="0"/>
              <a:t>. </a:t>
            </a:r>
            <a:r>
              <a:rPr lang="it-IT" sz="1600" dirty="0" err="1"/>
              <a:t>Sustain</a:t>
            </a:r>
            <a:endParaRPr lang="it-IT" sz="1600" dirty="0"/>
          </a:p>
          <a:p>
            <a:r>
              <a:rPr lang="it-IT" sz="1600" dirty="0"/>
              <a:t>- </a:t>
            </a:r>
            <a:r>
              <a:rPr lang="it-IT" sz="1600" dirty="0" err="1"/>
              <a:t>Current</a:t>
            </a:r>
            <a:r>
              <a:rPr lang="it-IT" sz="1600" dirty="0"/>
              <a:t> </a:t>
            </a:r>
            <a:r>
              <a:rPr lang="it-IT" sz="1600" dirty="0" err="1"/>
              <a:t>Env</a:t>
            </a:r>
            <a:r>
              <a:rPr lang="it-IT" sz="1600" dirty="0"/>
              <a:t>. </a:t>
            </a:r>
          </a:p>
          <a:p>
            <a:r>
              <a:rPr lang="it-IT" sz="1600" dirty="0"/>
              <a:t>- </a:t>
            </a:r>
            <a:r>
              <a:rPr lang="it-IT" sz="1600" dirty="0" err="1"/>
              <a:t>Env</a:t>
            </a:r>
            <a:endParaRPr lang="it-IT" dirty="0"/>
          </a:p>
        </p:txBody>
      </p:sp>
      <p:sp>
        <p:nvSpPr>
          <p:cNvPr id="154" name="CasellaDiTesto 153">
            <a:extLst>
              <a:ext uri="{FF2B5EF4-FFF2-40B4-BE49-F238E27FC236}">
                <a16:creationId xmlns:a16="http://schemas.microsoft.com/office/drawing/2014/main" id="{BA70F0F0-6744-421E-A42E-61BE8A14F80C}"/>
              </a:ext>
            </a:extLst>
          </p:cNvPr>
          <p:cNvSpPr txBox="1"/>
          <p:nvPr/>
        </p:nvSpPr>
        <p:spPr>
          <a:xfrm>
            <a:off x="2028827" y="3837209"/>
            <a:ext cx="1604957" cy="1107996"/>
          </a:xfrm>
          <a:prstGeom prst="rect">
            <a:avLst/>
          </a:prstGeom>
          <a:noFill/>
        </p:spPr>
        <p:txBody>
          <a:bodyPr wrap="square" rtlCol="0">
            <a:spAutoFit/>
          </a:bodyPr>
          <a:lstStyle/>
          <a:p>
            <a:r>
              <a:rPr lang="it-IT" dirty="0"/>
              <a:t>- </a:t>
            </a:r>
            <a:r>
              <a:rPr lang="it-IT" sz="1600" dirty="0" err="1"/>
              <a:t>Type</a:t>
            </a:r>
            <a:endParaRPr lang="it-IT" sz="1600" dirty="0"/>
          </a:p>
          <a:p>
            <a:r>
              <a:rPr lang="it-IT" sz="1600" dirty="0"/>
              <a:t>- </a:t>
            </a:r>
            <a:r>
              <a:rPr lang="it-IT" sz="1600" dirty="0" err="1"/>
              <a:t>Oscillator</a:t>
            </a:r>
            <a:r>
              <a:rPr lang="it-IT" sz="1600" dirty="0"/>
              <a:t> </a:t>
            </a:r>
            <a:r>
              <a:rPr lang="it-IT" sz="1600" dirty="0" err="1"/>
              <a:t>value</a:t>
            </a:r>
            <a:endParaRPr lang="it-IT" sz="1600" dirty="0"/>
          </a:p>
          <a:p>
            <a:r>
              <a:rPr lang="it-IT" sz="1600" dirty="0"/>
              <a:t>- Frequency</a:t>
            </a:r>
          </a:p>
          <a:p>
            <a:r>
              <a:rPr lang="it-IT" sz="1600" dirty="0"/>
              <a:t>- </a:t>
            </a:r>
            <a:r>
              <a:rPr lang="it-IT" sz="1600" dirty="0" err="1"/>
              <a:t>Detune</a:t>
            </a:r>
            <a:endParaRPr lang="it-IT" dirty="0"/>
          </a:p>
        </p:txBody>
      </p:sp>
      <p:sp>
        <p:nvSpPr>
          <p:cNvPr id="155" name="CasellaDiTesto 154">
            <a:extLst>
              <a:ext uri="{FF2B5EF4-FFF2-40B4-BE49-F238E27FC236}">
                <a16:creationId xmlns:a16="http://schemas.microsoft.com/office/drawing/2014/main" id="{7F145896-B9C9-4303-B933-9367887A55F4}"/>
              </a:ext>
            </a:extLst>
          </p:cNvPr>
          <p:cNvSpPr txBox="1"/>
          <p:nvPr/>
        </p:nvSpPr>
        <p:spPr>
          <a:xfrm>
            <a:off x="73988" y="2245162"/>
            <a:ext cx="1345405" cy="584775"/>
          </a:xfrm>
          <a:prstGeom prst="rect">
            <a:avLst/>
          </a:prstGeom>
          <a:noFill/>
        </p:spPr>
        <p:txBody>
          <a:bodyPr wrap="square" rtlCol="0">
            <a:spAutoFit/>
          </a:bodyPr>
          <a:lstStyle/>
          <a:p>
            <a:r>
              <a:rPr lang="it-IT" sz="1600" dirty="0"/>
              <a:t>- </a:t>
            </a:r>
            <a:r>
              <a:rPr lang="it-IT" sz="1600" dirty="0" err="1"/>
              <a:t>Freq</a:t>
            </a:r>
            <a:r>
              <a:rPr lang="it-IT" sz="1600" dirty="0"/>
              <a:t>.</a:t>
            </a:r>
          </a:p>
          <a:p>
            <a:r>
              <a:rPr lang="it-IT" sz="1600" dirty="0"/>
              <a:t>- </a:t>
            </a:r>
            <a:r>
              <a:rPr lang="it-IT" sz="1600" dirty="0" err="1"/>
              <a:t>Type</a:t>
            </a:r>
            <a:endParaRPr lang="it-IT" sz="1600" dirty="0"/>
          </a:p>
        </p:txBody>
      </p:sp>
      <p:sp>
        <p:nvSpPr>
          <p:cNvPr id="156" name="CasellaDiTesto 155">
            <a:extLst>
              <a:ext uri="{FF2B5EF4-FFF2-40B4-BE49-F238E27FC236}">
                <a16:creationId xmlns:a16="http://schemas.microsoft.com/office/drawing/2014/main" id="{82C5D6F4-4749-4928-981E-F317473336D6}"/>
              </a:ext>
            </a:extLst>
          </p:cNvPr>
          <p:cNvSpPr txBox="1"/>
          <p:nvPr/>
        </p:nvSpPr>
        <p:spPr>
          <a:xfrm rot="19385990">
            <a:off x="578952" y="738775"/>
            <a:ext cx="1811913" cy="292388"/>
          </a:xfrm>
          <a:prstGeom prst="rect">
            <a:avLst/>
          </a:prstGeom>
          <a:noFill/>
        </p:spPr>
        <p:txBody>
          <a:bodyPr wrap="square" rtlCol="0">
            <a:spAutoFit/>
          </a:bodyPr>
          <a:lstStyle/>
          <a:p>
            <a:r>
              <a:rPr lang="it-IT" sz="1300" dirty="0"/>
              <a:t>Connect (</a:t>
            </a:r>
            <a:r>
              <a:rPr lang="it-IT" sz="1300" dirty="0" err="1"/>
              <a:t>Osc</a:t>
            </a:r>
            <a:r>
              <a:rPr lang="it-IT" sz="1300" dirty="0"/>
              <a:t>. </a:t>
            </a:r>
            <a:r>
              <a:rPr lang="it-IT" sz="1300" dirty="0" err="1"/>
              <a:t>Freq</a:t>
            </a:r>
            <a:r>
              <a:rPr lang="it-IT" sz="1300" dirty="0"/>
              <a:t>)</a:t>
            </a:r>
          </a:p>
        </p:txBody>
      </p:sp>
      <p:sp>
        <p:nvSpPr>
          <p:cNvPr id="157" name="CasellaDiTesto 156">
            <a:extLst>
              <a:ext uri="{FF2B5EF4-FFF2-40B4-BE49-F238E27FC236}">
                <a16:creationId xmlns:a16="http://schemas.microsoft.com/office/drawing/2014/main" id="{36723D85-1C22-490A-BDFA-44D4A015D0D4}"/>
              </a:ext>
            </a:extLst>
          </p:cNvPr>
          <p:cNvSpPr txBox="1"/>
          <p:nvPr/>
        </p:nvSpPr>
        <p:spPr>
          <a:xfrm>
            <a:off x="4015603" y="1277479"/>
            <a:ext cx="1897560" cy="307777"/>
          </a:xfrm>
          <a:prstGeom prst="rect">
            <a:avLst/>
          </a:prstGeom>
          <a:noFill/>
        </p:spPr>
        <p:txBody>
          <a:bodyPr wrap="square" rtlCol="0">
            <a:spAutoFit/>
          </a:bodyPr>
          <a:lstStyle/>
          <a:p>
            <a:r>
              <a:rPr lang="it-IT" sz="1400" dirty="0"/>
              <a:t>Gain = </a:t>
            </a:r>
            <a:r>
              <a:rPr lang="it-IT" sz="1400" dirty="0" err="1"/>
              <a:t>FilerGain</a:t>
            </a:r>
            <a:r>
              <a:rPr lang="it-IT" sz="1400" dirty="0"/>
              <a:t> * 24</a:t>
            </a:r>
          </a:p>
        </p:txBody>
      </p:sp>
      <p:sp>
        <p:nvSpPr>
          <p:cNvPr id="158" name="CasellaDiTesto 157">
            <a:extLst>
              <a:ext uri="{FF2B5EF4-FFF2-40B4-BE49-F238E27FC236}">
                <a16:creationId xmlns:a16="http://schemas.microsoft.com/office/drawing/2014/main" id="{56233CC7-F126-48AD-936C-DC6F6975E815}"/>
              </a:ext>
            </a:extLst>
          </p:cNvPr>
          <p:cNvSpPr txBox="1"/>
          <p:nvPr/>
        </p:nvSpPr>
        <p:spPr>
          <a:xfrm rot="19466055">
            <a:off x="2642338" y="2104586"/>
            <a:ext cx="2419338" cy="261610"/>
          </a:xfrm>
          <a:prstGeom prst="rect">
            <a:avLst/>
          </a:prstGeom>
          <a:noFill/>
        </p:spPr>
        <p:txBody>
          <a:bodyPr wrap="square" rtlCol="0">
            <a:spAutoFit/>
          </a:bodyPr>
          <a:lstStyle/>
          <a:p>
            <a:r>
              <a:rPr lang="it-IT" sz="1100" dirty="0"/>
              <a:t>Connect (Filter </a:t>
            </a:r>
            <a:r>
              <a:rPr lang="it-IT" sz="1100" dirty="0" err="1"/>
              <a:t>Detune</a:t>
            </a:r>
            <a:r>
              <a:rPr lang="it-IT" sz="1100" dirty="0"/>
              <a:t>)</a:t>
            </a:r>
          </a:p>
        </p:txBody>
      </p:sp>
      <p:sp>
        <p:nvSpPr>
          <p:cNvPr id="159" name="CasellaDiTesto 158">
            <a:extLst>
              <a:ext uri="{FF2B5EF4-FFF2-40B4-BE49-F238E27FC236}">
                <a16:creationId xmlns:a16="http://schemas.microsoft.com/office/drawing/2014/main" id="{66F4342A-3899-446B-ACB1-5AF45507CA63}"/>
              </a:ext>
            </a:extLst>
          </p:cNvPr>
          <p:cNvSpPr txBox="1"/>
          <p:nvPr/>
        </p:nvSpPr>
        <p:spPr>
          <a:xfrm>
            <a:off x="1964271" y="2269812"/>
            <a:ext cx="2047455" cy="584775"/>
          </a:xfrm>
          <a:prstGeom prst="rect">
            <a:avLst/>
          </a:prstGeom>
          <a:noFill/>
        </p:spPr>
        <p:txBody>
          <a:bodyPr wrap="square" rtlCol="0">
            <a:spAutoFit/>
          </a:bodyPr>
          <a:lstStyle/>
          <a:p>
            <a:r>
              <a:rPr lang="it-IT" sz="1600" dirty="0"/>
              <a:t>- </a:t>
            </a:r>
            <a:r>
              <a:rPr lang="it-IT" sz="1600" dirty="0" err="1"/>
              <a:t>Freq</a:t>
            </a:r>
            <a:r>
              <a:rPr lang="it-IT" sz="1600" dirty="0"/>
              <a:t>.</a:t>
            </a:r>
          </a:p>
          <a:p>
            <a:r>
              <a:rPr lang="it-IT" sz="1600" dirty="0"/>
              <a:t>- </a:t>
            </a:r>
            <a:r>
              <a:rPr lang="it-IT" sz="1600" dirty="0" err="1"/>
              <a:t>Type</a:t>
            </a:r>
            <a:endParaRPr lang="it-IT" sz="1600" dirty="0"/>
          </a:p>
        </p:txBody>
      </p:sp>
    </p:spTree>
    <p:extLst>
      <p:ext uri="{BB962C8B-B14F-4D97-AF65-F5344CB8AC3E}">
        <p14:creationId xmlns:p14="http://schemas.microsoft.com/office/powerpoint/2010/main" val="419229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B541A-7727-4028-AE57-42FD57279D25}"/>
              </a:ext>
            </a:extLst>
          </p:cNvPr>
          <p:cNvSpPr>
            <a:spLocks noGrp="1"/>
          </p:cNvSpPr>
          <p:nvPr>
            <p:ph type="title"/>
          </p:nvPr>
        </p:nvSpPr>
        <p:spPr/>
        <p:txBody>
          <a:bodyPr/>
          <a:lstStyle/>
          <a:p>
            <a:r>
              <a:rPr lang="it-IT" dirty="0"/>
              <a:t>INTERFACE</a:t>
            </a:r>
          </a:p>
        </p:txBody>
      </p:sp>
      <p:sp>
        <p:nvSpPr>
          <p:cNvPr id="3" name="Segnaposto contenuto 2">
            <a:extLst>
              <a:ext uri="{FF2B5EF4-FFF2-40B4-BE49-F238E27FC236}">
                <a16:creationId xmlns:a16="http://schemas.microsoft.com/office/drawing/2014/main" id="{085BC59A-20CF-4C29-847B-9C2A998BB5D7}"/>
              </a:ext>
            </a:extLst>
          </p:cNvPr>
          <p:cNvSpPr>
            <a:spLocks noGrp="1"/>
          </p:cNvSpPr>
          <p:nvPr>
            <p:ph idx="1"/>
          </p:nvPr>
        </p:nvSpPr>
        <p:spPr/>
        <p:txBody>
          <a:bodyPr>
            <a:normAutofit/>
          </a:bodyPr>
          <a:lstStyle/>
          <a:p>
            <a:r>
              <a:rPr lang="it-IT" dirty="0"/>
              <a:t>Wide screen: </a:t>
            </a:r>
            <a:r>
              <a:rPr lang="it-IT" dirty="0" err="1"/>
              <a:t>where</a:t>
            </a:r>
            <a:r>
              <a:rPr lang="it-IT" dirty="0"/>
              <a:t> </a:t>
            </a:r>
            <a:r>
              <a:rPr lang="it-IT" dirty="0" err="1"/>
              <a:t>melodic</a:t>
            </a:r>
            <a:r>
              <a:rPr lang="it-IT" dirty="0"/>
              <a:t> </a:t>
            </a:r>
            <a:r>
              <a:rPr lang="it-IT" dirty="0" err="1"/>
              <a:t>contour</a:t>
            </a:r>
            <a:r>
              <a:rPr lang="it-IT" dirty="0"/>
              <a:t> </a:t>
            </a:r>
            <a:r>
              <a:rPr lang="it-IT" dirty="0" err="1"/>
              <a:t>is</a:t>
            </a:r>
            <a:r>
              <a:rPr lang="it-IT" dirty="0"/>
              <a:t> </a:t>
            </a:r>
            <a:r>
              <a:rPr lang="it-IT" dirty="0" err="1"/>
              <a:t>visualized</a:t>
            </a:r>
            <a:r>
              <a:rPr lang="it-IT" dirty="0"/>
              <a:t>. Head of trace </a:t>
            </a:r>
            <a:r>
              <a:rPr lang="it-IT" dirty="0" err="1"/>
              <a:t>dimension</a:t>
            </a:r>
            <a:r>
              <a:rPr lang="it-IT" dirty="0"/>
              <a:t> </a:t>
            </a:r>
            <a:r>
              <a:rPr lang="it-IT" dirty="0" err="1"/>
              <a:t>varies</a:t>
            </a:r>
            <a:r>
              <a:rPr lang="it-IT" dirty="0"/>
              <a:t> on </a:t>
            </a:r>
            <a:r>
              <a:rPr lang="it-IT" dirty="0" err="1"/>
              <a:t>wrist</a:t>
            </a:r>
            <a:r>
              <a:rPr lang="it-IT" dirty="0"/>
              <a:t> </a:t>
            </a:r>
            <a:r>
              <a:rPr lang="it-IT" dirty="0" err="1"/>
              <a:t>postion</a:t>
            </a:r>
            <a:r>
              <a:rPr lang="it-IT" dirty="0"/>
              <a:t>, </a:t>
            </a:r>
            <a:r>
              <a:rPr lang="it-IT" dirty="0" err="1"/>
              <a:t>associated</a:t>
            </a:r>
            <a:r>
              <a:rPr lang="it-IT" dirty="0"/>
              <a:t> with scale </a:t>
            </a:r>
            <a:r>
              <a:rPr lang="it-IT" dirty="0" err="1"/>
              <a:t>brightness</a:t>
            </a:r>
            <a:r>
              <a:rPr lang="it-IT" dirty="0"/>
              <a:t>. Head of trace position </a:t>
            </a:r>
            <a:r>
              <a:rPr lang="it-IT" dirty="0" err="1"/>
              <a:t>depends</a:t>
            </a:r>
            <a:r>
              <a:rPr lang="it-IT" dirty="0"/>
              <a:t> on </a:t>
            </a:r>
            <a:r>
              <a:rPr lang="it-IT" dirty="0" err="1"/>
              <a:t>note’s</a:t>
            </a:r>
            <a:r>
              <a:rPr lang="it-IT" dirty="0"/>
              <a:t> </a:t>
            </a:r>
            <a:r>
              <a:rPr lang="it-IT" dirty="0" err="1"/>
              <a:t>keyboard</a:t>
            </a:r>
            <a:r>
              <a:rPr lang="it-IT" dirty="0"/>
              <a:t> position. Trace </a:t>
            </a:r>
            <a:r>
              <a:rPr lang="it-IT" dirty="0" err="1"/>
              <a:t>depends</a:t>
            </a:r>
            <a:r>
              <a:rPr lang="it-IT" dirty="0"/>
              <a:t> on </a:t>
            </a:r>
            <a:r>
              <a:rPr lang="it-IT" dirty="0" err="1"/>
              <a:t>selected</a:t>
            </a:r>
            <a:r>
              <a:rPr lang="it-IT" dirty="0"/>
              <a:t> scale.</a:t>
            </a:r>
          </a:p>
          <a:p>
            <a:r>
              <a:rPr lang="it-IT" dirty="0"/>
              <a:t>«MIDI» led: on </a:t>
            </a:r>
            <a:r>
              <a:rPr lang="it-IT" dirty="0" err="1"/>
              <a:t>if</a:t>
            </a:r>
            <a:r>
              <a:rPr lang="it-IT" dirty="0"/>
              <a:t> MIDI notes are </a:t>
            </a:r>
            <a:r>
              <a:rPr lang="it-IT" dirty="0" err="1"/>
              <a:t>received</a:t>
            </a:r>
            <a:r>
              <a:rPr lang="it-IT" dirty="0"/>
              <a:t> from </a:t>
            </a:r>
            <a:r>
              <a:rPr lang="it-IT" dirty="0" err="1"/>
              <a:t>keyboard</a:t>
            </a:r>
            <a:r>
              <a:rPr lang="it-IT" dirty="0"/>
              <a:t>;</a:t>
            </a:r>
          </a:p>
          <a:p>
            <a:r>
              <a:rPr lang="it-IT" dirty="0"/>
              <a:t>«</a:t>
            </a:r>
            <a:r>
              <a:rPr lang="it-IT" dirty="0" err="1"/>
              <a:t>Search</a:t>
            </a:r>
            <a:r>
              <a:rPr lang="it-IT" dirty="0"/>
              <a:t> device» </a:t>
            </a:r>
            <a:r>
              <a:rPr lang="it-IT" dirty="0" err="1"/>
              <a:t>button</a:t>
            </a:r>
            <a:r>
              <a:rPr lang="it-IT" dirty="0"/>
              <a:t>: BLE connection routine </a:t>
            </a:r>
            <a:r>
              <a:rPr lang="it-IT" dirty="0" err="1"/>
              <a:t>begins</a:t>
            </a:r>
            <a:r>
              <a:rPr lang="it-IT" dirty="0"/>
              <a:t>;</a:t>
            </a:r>
          </a:p>
          <a:p>
            <a:r>
              <a:rPr lang="it-IT" dirty="0"/>
              <a:t>«</a:t>
            </a:r>
            <a:r>
              <a:rPr lang="it-IT" dirty="0" err="1"/>
              <a:t>Fullscreen</a:t>
            </a:r>
            <a:r>
              <a:rPr lang="it-IT" dirty="0"/>
              <a:t>» </a:t>
            </a:r>
            <a:r>
              <a:rPr lang="it-IT" dirty="0" err="1"/>
              <a:t>button</a:t>
            </a:r>
            <a:r>
              <a:rPr lang="it-IT" dirty="0"/>
              <a:t>: </a:t>
            </a:r>
            <a:r>
              <a:rPr lang="it-IT" dirty="0" err="1"/>
              <a:t>visualization</a:t>
            </a:r>
            <a:r>
              <a:rPr lang="it-IT" dirty="0"/>
              <a:t> page </a:t>
            </a:r>
            <a:r>
              <a:rPr lang="it-IT" dirty="0" err="1"/>
              <a:t>goes</a:t>
            </a:r>
            <a:r>
              <a:rPr lang="it-IT" dirty="0"/>
              <a:t> full screen;</a:t>
            </a:r>
          </a:p>
          <a:p>
            <a:r>
              <a:rPr lang="it-IT" dirty="0"/>
              <a:t>«Start» </a:t>
            </a:r>
            <a:r>
              <a:rPr lang="it-IT" dirty="0" err="1"/>
              <a:t>button</a:t>
            </a:r>
            <a:r>
              <a:rPr lang="it-IT" dirty="0"/>
              <a:t>: </a:t>
            </a:r>
            <a:r>
              <a:rPr lang="it-IT" dirty="0" err="1"/>
              <a:t>melodic</a:t>
            </a:r>
            <a:r>
              <a:rPr lang="it-IT" dirty="0"/>
              <a:t> </a:t>
            </a:r>
            <a:r>
              <a:rPr lang="it-IT" dirty="0" err="1"/>
              <a:t>contour</a:t>
            </a:r>
            <a:r>
              <a:rPr lang="it-IT" dirty="0"/>
              <a:t> </a:t>
            </a:r>
            <a:r>
              <a:rPr lang="it-IT" dirty="0" err="1"/>
              <a:t>visualization</a:t>
            </a:r>
            <a:r>
              <a:rPr lang="it-IT" dirty="0"/>
              <a:t> </a:t>
            </a:r>
            <a:r>
              <a:rPr lang="it-IT" dirty="0" err="1"/>
              <a:t>begins</a:t>
            </a:r>
            <a:r>
              <a:rPr lang="it-IT" dirty="0"/>
              <a:t>;</a:t>
            </a:r>
          </a:p>
          <a:p>
            <a:r>
              <a:rPr lang="it-IT" dirty="0"/>
              <a:t>«Reset» </a:t>
            </a:r>
            <a:r>
              <a:rPr lang="it-IT" dirty="0" err="1"/>
              <a:t>button</a:t>
            </a:r>
            <a:r>
              <a:rPr lang="it-IT" dirty="0"/>
              <a:t>: </a:t>
            </a:r>
            <a:r>
              <a:rPr lang="it-IT" dirty="0" err="1"/>
              <a:t>melodic</a:t>
            </a:r>
            <a:r>
              <a:rPr lang="it-IT" dirty="0"/>
              <a:t> </a:t>
            </a:r>
            <a:r>
              <a:rPr lang="it-IT" dirty="0" err="1"/>
              <a:t>contour</a:t>
            </a:r>
            <a:r>
              <a:rPr lang="it-IT" dirty="0"/>
              <a:t> </a:t>
            </a:r>
            <a:r>
              <a:rPr lang="it-IT" dirty="0" err="1"/>
              <a:t>visualization</a:t>
            </a:r>
            <a:r>
              <a:rPr lang="it-IT" dirty="0"/>
              <a:t> resets;</a:t>
            </a:r>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64886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00D50B-E546-4A97-8E91-3B5BBF9863BA}"/>
              </a:ext>
            </a:extLst>
          </p:cNvPr>
          <p:cNvSpPr>
            <a:spLocks noGrp="1"/>
          </p:cNvSpPr>
          <p:nvPr>
            <p:ph type="title"/>
          </p:nvPr>
        </p:nvSpPr>
        <p:spPr/>
        <p:txBody>
          <a:bodyPr/>
          <a:lstStyle/>
          <a:p>
            <a:r>
              <a:rPr lang="it-IT" dirty="0"/>
              <a:t>INTERFACE</a:t>
            </a:r>
          </a:p>
        </p:txBody>
      </p:sp>
      <p:sp>
        <p:nvSpPr>
          <p:cNvPr id="3" name="Segnaposto contenuto 2">
            <a:extLst>
              <a:ext uri="{FF2B5EF4-FFF2-40B4-BE49-F238E27FC236}">
                <a16:creationId xmlns:a16="http://schemas.microsoft.com/office/drawing/2014/main" id="{E89F8880-69B1-44C5-A746-0CAE59B7F1F0}"/>
              </a:ext>
            </a:extLst>
          </p:cNvPr>
          <p:cNvSpPr>
            <a:spLocks noGrp="1"/>
          </p:cNvSpPr>
          <p:nvPr>
            <p:ph idx="1"/>
          </p:nvPr>
        </p:nvSpPr>
        <p:spPr>
          <a:xfrm>
            <a:off x="838200" y="1825625"/>
            <a:ext cx="10515600" cy="4351338"/>
          </a:xfrm>
        </p:spPr>
        <p:txBody>
          <a:bodyPr>
            <a:normAutofit/>
          </a:bodyPr>
          <a:lstStyle/>
          <a:p>
            <a:r>
              <a:rPr lang="it-IT" dirty="0"/>
              <a:t>A </a:t>
            </a:r>
            <a:r>
              <a:rPr lang="it-IT" dirty="0" err="1"/>
              <a:t>keyboard</a:t>
            </a:r>
            <a:r>
              <a:rPr lang="it-IT" dirty="0"/>
              <a:t> displays </a:t>
            </a:r>
            <a:r>
              <a:rPr lang="it-IT" dirty="0" err="1"/>
              <a:t>which</a:t>
            </a:r>
            <a:r>
              <a:rPr lang="it-IT" dirty="0"/>
              <a:t> of the piano notes </a:t>
            </a:r>
            <a:r>
              <a:rPr lang="it-IT" dirty="0" err="1"/>
              <a:t>between</a:t>
            </a:r>
            <a:r>
              <a:rPr lang="it-IT" dirty="0"/>
              <a:t> 2nd and 4th scale are </a:t>
            </a:r>
            <a:r>
              <a:rPr lang="it-IT" dirty="0" err="1"/>
              <a:t>played</a:t>
            </a:r>
            <a:r>
              <a:rPr lang="it-IT" dirty="0"/>
              <a:t>.</a:t>
            </a:r>
          </a:p>
          <a:p>
            <a:pPr marL="0" indent="0">
              <a:buNone/>
            </a:pPr>
            <a:endParaRPr lang="it-IT" dirty="0"/>
          </a:p>
          <a:p>
            <a:pPr marL="0" indent="0">
              <a:buNone/>
            </a:pPr>
            <a:endParaRPr lang="it-IT" sz="4400" dirty="0">
              <a:latin typeface="+mj-lt"/>
            </a:endParaRPr>
          </a:p>
          <a:p>
            <a:endParaRPr lang="it-IT" dirty="0"/>
          </a:p>
          <a:p>
            <a:pPr marL="0" indent="0">
              <a:buNone/>
            </a:pPr>
            <a:endParaRPr lang="it-IT" dirty="0"/>
          </a:p>
        </p:txBody>
      </p:sp>
    </p:spTree>
    <p:extLst>
      <p:ext uri="{BB962C8B-B14F-4D97-AF65-F5344CB8AC3E}">
        <p14:creationId xmlns:p14="http://schemas.microsoft.com/office/powerpoint/2010/main" val="513937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F83A25-2B97-4911-9270-CCD355DD30B5}"/>
              </a:ext>
            </a:extLst>
          </p:cNvPr>
          <p:cNvSpPr>
            <a:spLocks noGrp="1"/>
          </p:cNvSpPr>
          <p:nvPr>
            <p:ph type="title"/>
          </p:nvPr>
        </p:nvSpPr>
        <p:spPr/>
        <p:txBody>
          <a:bodyPr/>
          <a:lstStyle/>
          <a:p>
            <a:r>
              <a:rPr lang="it-IT" dirty="0"/>
              <a:t>INTERFACE: CONTROL PANEL</a:t>
            </a:r>
          </a:p>
        </p:txBody>
      </p:sp>
      <p:sp>
        <p:nvSpPr>
          <p:cNvPr id="3" name="Segnaposto contenuto 2">
            <a:extLst>
              <a:ext uri="{FF2B5EF4-FFF2-40B4-BE49-F238E27FC236}">
                <a16:creationId xmlns:a16="http://schemas.microsoft.com/office/drawing/2014/main" id="{D94A927F-7C09-4364-9AC7-AFBDCDA91279}"/>
              </a:ext>
            </a:extLst>
          </p:cNvPr>
          <p:cNvSpPr>
            <a:spLocks noGrp="1"/>
          </p:cNvSpPr>
          <p:nvPr>
            <p:ph idx="1"/>
          </p:nvPr>
        </p:nvSpPr>
        <p:spPr/>
        <p:txBody>
          <a:bodyPr/>
          <a:lstStyle/>
          <a:p>
            <a:r>
              <a:rPr lang="it-IT" dirty="0"/>
              <a:t>«</a:t>
            </a:r>
            <a:r>
              <a:rPr lang="it-IT" dirty="0" err="1"/>
              <a:t>Osc</a:t>
            </a:r>
            <a:r>
              <a:rPr lang="it-IT" dirty="0"/>
              <a:t>. </a:t>
            </a:r>
            <a:r>
              <a:rPr lang="it-IT" dirty="0" err="1"/>
              <a:t>Waveform</a:t>
            </a:r>
            <a:r>
              <a:rPr lang="it-IT" dirty="0"/>
              <a:t>» slider </a:t>
            </a:r>
          </a:p>
          <a:p>
            <a:r>
              <a:rPr lang="it-IT" dirty="0"/>
              <a:t>«</a:t>
            </a:r>
            <a:r>
              <a:rPr lang="it-IT" dirty="0" err="1"/>
              <a:t>Mod</a:t>
            </a:r>
            <a:r>
              <a:rPr lang="it-IT" dirty="0"/>
              <a:t> </a:t>
            </a:r>
            <a:r>
              <a:rPr lang="it-IT" dirty="0" err="1"/>
              <a:t>waveform</a:t>
            </a:r>
            <a:r>
              <a:rPr lang="it-IT" dirty="0"/>
              <a:t>» slider</a:t>
            </a:r>
          </a:p>
          <a:p>
            <a:r>
              <a:rPr lang="it-IT" dirty="0"/>
              <a:t>«Master» fader</a:t>
            </a:r>
          </a:p>
          <a:p>
            <a:r>
              <a:rPr lang="it-IT" dirty="0"/>
              <a:t> «</a:t>
            </a:r>
            <a:r>
              <a:rPr lang="it-IT" dirty="0" err="1"/>
              <a:t>Distortion</a:t>
            </a:r>
            <a:r>
              <a:rPr lang="it-IT" dirty="0"/>
              <a:t>» controls: </a:t>
            </a:r>
            <a:r>
              <a:rPr lang="it-IT" dirty="0" err="1"/>
              <a:t>drove</a:t>
            </a:r>
            <a:r>
              <a:rPr lang="it-IT" dirty="0"/>
              <a:t>, </a:t>
            </a:r>
            <a:r>
              <a:rPr lang="it-IT" dirty="0" err="1"/>
              <a:t>dist</a:t>
            </a:r>
            <a:r>
              <a:rPr lang="it-IT" dirty="0"/>
              <a:t> curve, q </a:t>
            </a:r>
            <a:r>
              <a:rPr lang="it-IT" dirty="0" err="1"/>
              <a:t>factor</a:t>
            </a:r>
            <a:r>
              <a:rPr lang="it-IT" dirty="0"/>
              <a:t>, </a:t>
            </a:r>
            <a:r>
              <a:rPr lang="it-IT" dirty="0" err="1"/>
              <a:t>oversample</a:t>
            </a:r>
            <a:r>
              <a:rPr lang="it-IT" dirty="0"/>
              <a:t>…. Space: delay time, delay gain, </a:t>
            </a:r>
            <a:r>
              <a:rPr lang="it-IT" dirty="0" err="1"/>
              <a:t>reverb</a:t>
            </a:r>
            <a:endParaRPr lang="it-IT" dirty="0"/>
          </a:p>
          <a:p>
            <a:endParaRPr lang="it-IT" dirty="0"/>
          </a:p>
        </p:txBody>
      </p:sp>
    </p:spTree>
    <p:extLst>
      <p:ext uri="{BB962C8B-B14F-4D97-AF65-F5344CB8AC3E}">
        <p14:creationId xmlns:p14="http://schemas.microsoft.com/office/powerpoint/2010/main" val="174668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A9F272-27D5-4AB4-9560-3016FC2D35C1}"/>
              </a:ext>
            </a:extLst>
          </p:cNvPr>
          <p:cNvSpPr>
            <a:spLocks noGrp="1"/>
          </p:cNvSpPr>
          <p:nvPr>
            <p:ph type="title"/>
          </p:nvPr>
        </p:nvSpPr>
        <p:spPr/>
        <p:txBody>
          <a:bodyPr/>
          <a:lstStyle/>
          <a:p>
            <a:r>
              <a:rPr lang="it-IT" dirty="0"/>
              <a:t>INDEX</a:t>
            </a:r>
          </a:p>
        </p:txBody>
      </p:sp>
      <p:sp>
        <p:nvSpPr>
          <p:cNvPr id="3" name="Segnaposto contenuto 2">
            <a:extLst>
              <a:ext uri="{FF2B5EF4-FFF2-40B4-BE49-F238E27FC236}">
                <a16:creationId xmlns:a16="http://schemas.microsoft.com/office/drawing/2014/main" id="{55B3AB0E-B489-4E14-8200-F9A8DA05184B}"/>
              </a:ext>
            </a:extLst>
          </p:cNvPr>
          <p:cNvSpPr>
            <a:spLocks noGrp="1"/>
          </p:cNvSpPr>
          <p:nvPr>
            <p:ph idx="1"/>
          </p:nvPr>
        </p:nvSpPr>
        <p:spPr/>
        <p:txBody>
          <a:bodyPr/>
          <a:lstStyle/>
          <a:p>
            <a:pPr marL="514350" indent="-514350">
              <a:buFont typeface="+mj-lt"/>
              <a:buAutoNum type="arabicPeriod"/>
            </a:pPr>
            <a:r>
              <a:rPr lang="it-IT" dirty="0"/>
              <a:t>Concept</a:t>
            </a:r>
          </a:p>
          <a:p>
            <a:pPr marL="514350" indent="-514350">
              <a:buFont typeface="+mj-lt"/>
              <a:buAutoNum type="arabicPeriod"/>
            </a:pPr>
            <a:endParaRPr lang="it-IT" dirty="0"/>
          </a:p>
          <a:p>
            <a:pPr marL="514350" indent="-514350">
              <a:buFont typeface="+mj-lt"/>
              <a:buAutoNum type="arabicPeriod"/>
            </a:pPr>
            <a:r>
              <a:rPr lang="it-IT" dirty="0"/>
              <a:t>How </a:t>
            </a:r>
            <a:r>
              <a:rPr lang="it-IT" dirty="0" err="1"/>
              <a:t>does</a:t>
            </a:r>
            <a:r>
              <a:rPr lang="it-IT" dirty="0"/>
              <a:t> </a:t>
            </a:r>
            <a:r>
              <a:rPr lang="it-IT" dirty="0" err="1"/>
              <a:t>it</a:t>
            </a:r>
            <a:r>
              <a:rPr lang="it-IT" dirty="0"/>
              <a:t> work:</a:t>
            </a:r>
          </a:p>
          <a:p>
            <a:pPr marL="0" indent="0">
              <a:buNone/>
            </a:pPr>
            <a:r>
              <a:rPr lang="it-IT" dirty="0"/>
              <a:t>                - BLE connection</a:t>
            </a:r>
          </a:p>
          <a:p>
            <a:pPr marL="0" indent="0">
              <a:buNone/>
            </a:pPr>
            <a:r>
              <a:rPr lang="it-IT" dirty="0"/>
              <a:t>                - </a:t>
            </a:r>
            <a:r>
              <a:rPr lang="it-IT" dirty="0" err="1"/>
              <a:t>Algorithms</a:t>
            </a:r>
            <a:endParaRPr lang="it-IT" dirty="0"/>
          </a:p>
          <a:p>
            <a:pPr marL="0" indent="0">
              <a:buNone/>
            </a:pPr>
            <a:r>
              <a:rPr lang="it-IT" dirty="0"/>
              <a:t>                - </a:t>
            </a:r>
            <a:r>
              <a:rPr lang="it-IT" dirty="0" err="1"/>
              <a:t>Synthetiser</a:t>
            </a:r>
            <a:endParaRPr lang="it-IT" dirty="0"/>
          </a:p>
          <a:p>
            <a:pPr marL="0" indent="0">
              <a:buNone/>
            </a:pPr>
            <a:endParaRPr lang="it-IT" dirty="0"/>
          </a:p>
          <a:p>
            <a:pPr marL="0" indent="0">
              <a:buNone/>
            </a:pPr>
            <a:r>
              <a:rPr lang="it-IT" dirty="0"/>
              <a:t>3. Interface   </a:t>
            </a:r>
          </a:p>
          <a:p>
            <a:pPr marL="514350" indent="-514350">
              <a:buFont typeface="+mj-lt"/>
              <a:buAutoNum type="arabicPeriod"/>
            </a:pPr>
            <a:endParaRPr lang="it-IT" dirty="0"/>
          </a:p>
        </p:txBody>
      </p:sp>
    </p:spTree>
    <p:extLst>
      <p:ext uri="{BB962C8B-B14F-4D97-AF65-F5344CB8AC3E}">
        <p14:creationId xmlns:p14="http://schemas.microsoft.com/office/powerpoint/2010/main" val="28064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F9B282-6F88-4176-8156-96556998D3A3}"/>
              </a:ext>
            </a:extLst>
          </p:cNvPr>
          <p:cNvSpPr>
            <a:spLocks noGrp="1"/>
          </p:cNvSpPr>
          <p:nvPr>
            <p:ph type="title"/>
          </p:nvPr>
        </p:nvSpPr>
        <p:spPr>
          <a:xfrm>
            <a:off x="1866900" y="2562225"/>
            <a:ext cx="8077200" cy="2057400"/>
          </a:xfrm>
        </p:spPr>
        <p:txBody>
          <a:bodyPr>
            <a:normAutofit/>
          </a:bodyPr>
          <a:lstStyle/>
          <a:p>
            <a:pPr algn="ctr"/>
            <a:r>
              <a:rPr lang="it-IT" dirty="0"/>
              <a:t> </a:t>
            </a:r>
            <a:r>
              <a:rPr lang="it-IT" sz="6000" dirty="0"/>
              <a:t>CONCEPT</a:t>
            </a:r>
            <a:br>
              <a:rPr lang="it-IT" dirty="0"/>
            </a:br>
            <a:endParaRPr lang="it-IT" dirty="0"/>
          </a:p>
        </p:txBody>
      </p:sp>
    </p:spTree>
    <p:extLst>
      <p:ext uri="{BB962C8B-B14F-4D97-AF65-F5344CB8AC3E}">
        <p14:creationId xmlns:p14="http://schemas.microsoft.com/office/powerpoint/2010/main" val="403277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B5FBA6-3746-4328-99C7-1678B7EB6A15}"/>
              </a:ext>
            </a:extLst>
          </p:cNvPr>
          <p:cNvSpPr>
            <a:spLocks noGrp="1"/>
          </p:cNvSpPr>
          <p:nvPr>
            <p:ph type="title"/>
          </p:nvPr>
        </p:nvSpPr>
        <p:spPr>
          <a:xfrm>
            <a:off x="838200" y="327025"/>
            <a:ext cx="10515600" cy="1325563"/>
          </a:xfrm>
        </p:spPr>
        <p:txBody>
          <a:bodyPr/>
          <a:lstStyle/>
          <a:p>
            <a:r>
              <a:rPr lang="it-IT" dirty="0"/>
              <a:t>INTRODUCTION</a:t>
            </a:r>
          </a:p>
        </p:txBody>
      </p:sp>
      <p:sp>
        <p:nvSpPr>
          <p:cNvPr id="3" name="Segnaposto contenuto 2">
            <a:extLst>
              <a:ext uri="{FF2B5EF4-FFF2-40B4-BE49-F238E27FC236}">
                <a16:creationId xmlns:a16="http://schemas.microsoft.com/office/drawing/2014/main" id="{72F53D86-B63C-4E7F-B105-025C7C86503B}"/>
              </a:ext>
            </a:extLst>
          </p:cNvPr>
          <p:cNvSpPr>
            <a:spLocks noGrp="1"/>
          </p:cNvSpPr>
          <p:nvPr>
            <p:ph idx="1"/>
          </p:nvPr>
        </p:nvSpPr>
        <p:spPr>
          <a:xfrm>
            <a:off x="838200" y="2505075"/>
            <a:ext cx="10515600" cy="3671888"/>
          </a:xfrm>
        </p:spPr>
        <p:txBody>
          <a:bodyPr/>
          <a:lstStyle/>
          <a:p>
            <a:r>
              <a:rPr lang="en-US" dirty="0"/>
              <a:t>The </a:t>
            </a:r>
            <a:r>
              <a:rPr lang="en-US" dirty="0" err="1"/>
              <a:t>foundamental</a:t>
            </a:r>
            <a:r>
              <a:rPr lang="en-US" dirty="0"/>
              <a:t> need for a musician is to learn how to express himself, how to transmit to an audience what he’s feeling.                                                                                                                                                        There are several key skills to achieve, </a:t>
            </a:r>
            <a:r>
              <a:rPr lang="en-US" dirty="0" err="1"/>
              <a:t>MicroSphere</a:t>
            </a:r>
            <a:r>
              <a:rPr lang="en-US" dirty="0"/>
              <a:t> works on one of them: get used to how notes (and scales) sound on different chords. </a:t>
            </a:r>
            <a:endParaRPr lang="it-IT" dirty="0"/>
          </a:p>
        </p:txBody>
      </p:sp>
    </p:spTree>
    <p:extLst>
      <p:ext uri="{BB962C8B-B14F-4D97-AF65-F5344CB8AC3E}">
        <p14:creationId xmlns:p14="http://schemas.microsoft.com/office/powerpoint/2010/main" val="195172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A6B13B-88E3-43E3-BF8F-6F3ADF6FC0B5}"/>
              </a:ext>
            </a:extLst>
          </p:cNvPr>
          <p:cNvSpPr>
            <a:spLocks noGrp="1"/>
          </p:cNvSpPr>
          <p:nvPr>
            <p:ph type="title"/>
          </p:nvPr>
        </p:nvSpPr>
        <p:spPr/>
        <p:txBody>
          <a:bodyPr/>
          <a:lstStyle/>
          <a:p>
            <a:r>
              <a:rPr lang="it-IT" dirty="0"/>
              <a:t>BASED ON SCALE BRIGHTNESS…</a:t>
            </a:r>
          </a:p>
        </p:txBody>
      </p:sp>
      <p:sp>
        <p:nvSpPr>
          <p:cNvPr id="3" name="Segnaposto contenuto 2">
            <a:extLst>
              <a:ext uri="{FF2B5EF4-FFF2-40B4-BE49-F238E27FC236}">
                <a16:creationId xmlns:a16="http://schemas.microsoft.com/office/drawing/2014/main" id="{2F2CD2D8-2E8F-4FEF-AE5D-C1B43A6E98B2}"/>
              </a:ext>
            </a:extLst>
          </p:cNvPr>
          <p:cNvSpPr>
            <a:spLocks noGrp="1"/>
          </p:cNvSpPr>
          <p:nvPr>
            <p:ph idx="1"/>
          </p:nvPr>
        </p:nvSpPr>
        <p:spPr/>
        <p:txBody>
          <a:bodyPr/>
          <a:lstStyle/>
          <a:p>
            <a:r>
              <a:rPr lang="en-US" dirty="0"/>
              <a:t>Literature tells that in major harmony a quality for perceived mood of scales can be defined: brightness. Scales can be ordered, from darkest to brightest as: </a:t>
            </a:r>
            <a:r>
              <a:rPr lang="en-US" dirty="0" err="1"/>
              <a:t>locrian</a:t>
            </a:r>
            <a:r>
              <a:rPr lang="en-US" dirty="0"/>
              <a:t>, </a:t>
            </a:r>
            <a:r>
              <a:rPr lang="en-US" dirty="0" err="1"/>
              <a:t>phryigian</a:t>
            </a:r>
            <a:r>
              <a:rPr lang="en-US" dirty="0"/>
              <a:t>, aeolian, </a:t>
            </a:r>
            <a:r>
              <a:rPr lang="en-US" dirty="0" err="1"/>
              <a:t>dorian</a:t>
            </a:r>
            <a:r>
              <a:rPr lang="en-US" dirty="0"/>
              <a:t>, mixolydian, </a:t>
            </a:r>
            <a:r>
              <a:rPr lang="en-US" dirty="0" err="1"/>
              <a:t>ionian</a:t>
            </a:r>
            <a:r>
              <a:rPr lang="en-US" dirty="0"/>
              <a:t>, </a:t>
            </a:r>
            <a:r>
              <a:rPr lang="en-US" dirty="0" err="1"/>
              <a:t>lydian</a:t>
            </a:r>
            <a:r>
              <a:rPr lang="en-US" dirty="0"/>
              <a:t>. (Order is based on lowering intervals too.)  Due to </a:t>
            </a:r>
            <a:r>
              <a:rPr lang="en-US" dirty="0" err="1"/>
              <a:t>Micro:bit’s</a:t>
            </a:r>
            <a:r>
              <a:rPr lang="en-US" dirty="0"/>
              <a:t> limitations(*) returned scales can be 2. </a:t>
            </a:r>
          </a:p>
          <a:p>
            <a:r>
              <a:rPr lang="en-US" dirty="0"/>
              <a:t>The algorithm gives the user the two darkest modes matching the seventh chord that is being played. The idea is to facilitate exploration of the more unused scales of major harmony.</a:t>
            </a:r>
            <a:endParaRPr lang="it-IT" dirty="0"/>
          </a:p>
        </p:txBody>
      </p:sp>
    </p:spTree>
    <p:extLst>
      <p:ext uri="{BB962C8B-B14F-4D97-AF65-F5344CB8AC3E}">
        <p14:creationId xmlns:p14="http://schemas.microsoft.com/office/powerpoint/2010/main" val="13689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15AAEF-77E6-4BB1-BB44-D693E2188A97}"/>
              </a:ext>
            </a:extLst>
          </p:cNvPr>
          <p:cNvSpPr>
            <a:spLocks noGrp="1"/>
          </p:cNvSpPr>
          <p:nvPr>
            <p:ph type="title"/>
          </p:nvPr>
        </p:nvSpPr>
        <p:spPr/>
        <p:txBody>
          <a:bodyPr/>
          <a:lstStyle/>
          <a:p>
            <a:r>
              <a:rPr lang="it-IT" dirty="0"/>
              <a:t>…AND ON SEVENTH CHORDS SPECIES</a:t>
            </a:r>
          </a:p>
        </p:txBody>
      </p:sp>
      <p:sp>
        <p:nvSpPr>
          <p:cNvPr id="3" name="Segnaposto contenuto 2">
            <a:extLst>
              <a:ext uri="{FF2B5EF4-FFF2-40B4-BE49-F238E27FC236}">
                <a16:creationId xmlns:a16="http://schemas.microsoft.com/office/drawing/2014/main" id="{361A6AF3-D2A4-497D-A8BA-BD03448FA0FD}"/>
              </a:ext>
            </a:extLst>
          </p:cNvPr>
          <p:cNvSpPr>
            <a:spLocks noGrp="1"/>
          </p:cNvSpPr>
          <p:nvPr>
            <p:ph idx="1"/>
          </p:nvPr>
        </p:nvSpPr>
        <p:spPr>
          <a:xfrm>
            <a:off x="838200" y="1390650"/>
            <a:ext cx="10515600" cy="4786313"/>
          </a:xfrm>
        </p:spPr>
        <p:txBody>
          <a:bodyPr>
            <a:normAutofit fontScale="92500" lnSpcReduction="10000"/>
          </a:bodyPr>
          <a:lstStyle/>
          <a:p>
            <a:pPr marL="0" indent="0">
              <a:buNone/>
            </a:pPr>
            <a:endParaRPr lang="it-IT" dirty="0"/>
          </a:p>
          <a:p>
            <a:pPr marL="571500" indent="-571500">
              <a:buFont typeface="+mj-lt"/>
              <a:buAutoNum type="romanUcPeriod"/>
            </a:pPr>
            <a:r>
              <a:rPr lang="it-IT" dirty="0"/>
              <a:t>Major </a:t>
            </a:r>
            <a:r>
              <a:rPr lang="it-IT" dirty="0" err="1"/>
              <a:t>third</a:t>
            </a:r>
            <a:r>
              <a:rPr lang="it-IT" dirty="0"/>
              <a:t>, </a:t>
            </a:r>
            <a:r>
              <a:rPr lang="it-IT" dirty="0" err="1"/>
              <a:t>perfect</a:t>
            </a:r>
            <a:r>
              <a:rPr lang="it-IT" dirty="0"/>
              <a:t> </a:t>
            </a:r>
            <a:r>
              <a:rPr lang="it-IT" dirty="0" err="1"/>
              <a:t>fifth</a:t>
            </a:r>
            <a:r>
              <a:rPr lang="it-IT" dirty="0"/>
              <a:t>, minor </a:t>
            </a:r>
            <a:r>
              <a:rPr lang="it-IT" dirty="0" err="1"/>
              <a:t>seventh</a:t>
            </a:r>
            <a:r>
              <a:rPr lang="it-IT" dirty="0"/>
              <a:t>: </a:t>
            </a:r>
            <a:r>
              <a:rPr lang="it-IT" dirty="0" err="1"/>
              <a:t>it</a:t>
            </a:r>
            <a:r>
              <a:rPr lang="it-IT" dirty="0"/>
              <a:t> calls for a </a:t>
            </a:r>
            <a:r>
              <a:rPr lang="it-IT" dirty="0" err="1"/>
              <a:t>mixolydian</a:t>
            </a:r>
            <a:r>
              <a:rPr lang="it-IT" dirty="0"/>
              <a:t> scale </a:t>
            </a:r>
            <a:r>
              <a:rPr lang="it-IT" dirty="0" err="1"/>
              <a:t>built</a:t>
            </a:r>
            <a:r>
              <a:rPr lang="it-IT" dirty="0"/>
              <a:t> on first grade. </a:t>
            </a:r>
            <a:r>
              <a:rPr lang="it-IT" dirty="0" err="1"/>
              <a:t>Locrian</a:t>
            </a:r>
            <a:r>
              <a:rPr lang="it-IT" dirty="0"/>
              <a:t> on 3° grade and </a:t>
            </a:r>
            <a:r>
              <a:rPr lang="it-IT" dirty="0" err="1"/>
              <a:t>Phrygian</a:t>
            </a:r>
            <a:r>
              <a:rPr lang="it-IT" dirty="0"/>
              <a:t> on the 6° are </a:t>
            </a:r>
            <a:r>
              <a:rPr lang="it-IT" dirty="0" err="1"/>
              <a:t>preferred</a:t>
            </a:r>
            <a:r>
              <a:rPr lang="it-IT" dirty="0"/>
              <a:t>;</a:t>
            </a:r>
          </a:p>
          <a:p>
            <a:pPr marL="571500" indent="-571500">
              <a:buFont typeface="+mj-lt"/>
              <a:buAutoNum type="romanUcPeriod"/>
            </a:pPr>
            <a:r>
              <a:rPr lang="it-IT" dirty="0"/>
              <a:t>Minor </a:t>
            </a:r>
            <a:r>
              <a:rPr lang="it-IT" dirty="0" err="1"/>
              <a:t>third</a:t>
            </a:r>
            <a:r>
              <a:rPr lang="it-IT" dirty="0"/>
              <a:t>, </a:t>
            </a:r>
            <a:r>
              <a:rPr lang="it-IT" dirty="0" err="1"/>
              <a:t>perfect</a:t>
            </a:r>
            <a:r>
              <a:rPr lang="it-IT" dirty="0"/>
              <a:t> </a:t>
            </a:r>
            <a:r>
              <a:rPr lang="it-IT" dirty="0" err="1"/>
              <a:t>fifth</a:t>
            </a:r>
            <a:r>
              <a:rPr lang="it-IT" dirty="0"/>
              <a:t>, minor </a:t>
            </a:r>
            <a:r>
              <a:rPr lang="it-IT" dirty="0" err="1"/>
              <a:t>seventh</a:t>
            </a:r>
            <a:r>
              <a:rPr lang="it-IT" dirty="0"/>
              <a:t>: min7th </a:t>
            </a:r>
            <a:r>
              <a:rPr lang="it-IT" dirty="0" err="1"/>
              <a:t>chord</a:t>
            </a:r>
            <a:r>
              <a:rPr lang="it-IT" dirty="0"/>
              <a:t> </a:t>
            </a:r>
            <a:r>
              <a:rPr lang="it-IT" dirty="0" err="1"/>
              <a:t>have</a:t>
            </a:r>
            <a:r>
              <a:rPr lang="it-IT" dirty="0"/>
              <a:t> </a:t>
            </a:r>
            <a:r>
              <a:rPr lang="it-IT" dirty="0" err="1"/>
              <a:t>lots</a:t>
            </a:r>
            <a:r>
              <a:rPr lang="it-IT" dirty="0"/>
              <a:t> of </a:t>
            </a:r>
            <a:r>
              <a:rPr lang="it-IT" dirty="0" err="1"/>
              <a:t>compatible</a:t>
            </a:r>
            <a:r>
              <a:rPr lang="it-IT" dirty="0"/>
              <a:t> </a:t>
            </a:r>
            <a:r>
              <a:rPr lang="it-IT" dirty="0" err="1"/>
              <a:t>scales</a:t>
            </a:r>
            <a:r>
              <a:rPr lang="it-IT" dirty="0"/>
              <a:t>, so </a:t>
            </a:r>
            <a:r>
              <a:rPr lang="it-IT" dirty="0" err="1"/>
              <a:t>that</a:t>
            </a:r>
            <a:r>
              <a:rPr lang="it-IT" dirty="0"/>
              <a:t>, </a:t>
            </a:r>
            <a:r>
              <a:rPr lang="it-IT" dirty="0" err="1"/>
              <a:t>phrygian</a:t>
            </a:r>
            <a:r>
              <a:rPr lang="it-IT" dirty="0"/>
              <a:t> and </a:t>
            </a:r>
            <a:r>
              <a:rPr lang="it-IT" dirty="0" err="1"/>
              <a:t>aeolian</a:t>
            </a:r>
            <a:r>
              <a:rPr lang="it-IT" dirty="0"/>
              <a:t> </a:t>
            </a:r>
            <a:r>
              <a:rPr lang="it-IT" dirty="0" err="1"/>
              <a:t>built</a:t>
            </a:r>
            <a:r>
              <a:rPr lang="it-IT" dirty="0"/>
              <a:t> on the first grade are </a:t>
            </a:r>
            <a:r>
              <a:rPr lang="it-IT" dirty="0" err="1"/>
              <a:t>returned</a:t>
            </a:r>
            <a:r>
              <a:rPr lang="it-IT" dirty="0"/>
              <a:t>;</a:t>
            </a:r>
          </a:p>
          <a:p>
            <a:pPr marL="571500" indent="-571500">
              <a:buFont typeface="+mj-lt"/>
              <a:buAutoNum type="romanUcPeriod"/>
            </a:pPr>
            <a:r>
              <a:rPr lang="it-IT" dirty="0"/>
              <a:t>Minor </a:t>
            </a:r>
            <a:r>
              <a:rPr lang="it-IT" dirty="0" err="1"/>
              <a:t>third</a:t>
            </a:r>
            <a:r>
              <a:rPr lang="it-IT" dirty="0"/>
              <a:t>, </a:t>
            </a:r>
            <a:r>
              <a:rPr lang="it-IT" dirty="0" err="1"/>
              <a:t>diminished</a:t>
            </a:r>
            <a:r>
              <a:rPr lang="it-IT" dirty="0"/>
              <a:t> </a:t>
            </a:r>
            <a:r>
              <a:rPr lang="it-IT" dirty="0" err="1"/>
              <a:t>fifth</a:t>
            </a:r>
            <a:r>
              <a:rPr lang="it-IT" dirty="0"/>
              <a:t>, minor </a:t>
            </a:r>
            <a:r>
              <a:rPr lang="it-IT" dirty="0" err="1"/>
              <a:t>seventh</a:t>
            </a:r>
            <a:r>
              <a:rPr lang="it-IT" dirty="0"/>
              <a:t>: </a:t>
            </a:r>
            <a:r>
              <a:rPr lang="it-IT" dirty="0" err="1"/>
              <a:t>locrian</a:t>
            </a:r>
            <a:r>
              <a:rPr lang="it-IT" dirty="0"/>
              <a:t> scale </a:t>
            </a:r>
            <a:r>
              <a:rPr lang="it-IT" dirty="0" err="1"/>
              <a:t>is</a:t>
            </a:r>
            <a:r>
              <a:rPr lang="it-IT" dirty="0"/>
              <a:t> the </a:t>
            </a:r>
            <a:r>
              <a:rPr lang="it-IT" dirty="0" err="1"/>
              <a:t>characteristic</a:t>
            </a:r>
            <a:r>
              <a:rPr lang="it-IT" dirty="0"/>
              <a:t> one of </a:t>
            </a:r>
            <a:r>
              <a:rPr lang="it-IT" dirty="0" err="1"/>
              <a:t>this</a:t>
            </a:r>
            <a:r>
              <a:rPr lang="it-IT" dirty="0"/>
              <a:t> </a:t>
            </a:r>
            <a:r>
              <a:rPr lang="it-IT" dirty="0" err="1"/>
              <a:t>chord</a:t>
            </a:r>
            <a:r>
              <a:rPr lang="it-IT" dirty="0"/>
              <a:t>, </a:t>
            </a:r>
            <a:r>
              <a:rPr lang="it-IT" dirty="0" err="1"/>
              <a:t>phrygian</a:t>
            </a:r>
            <a:r>
              <a:rPr lang="it-IT" dirty="0"/>
              <a:t> on the 4° grade </a:t>
            </a:r>
            <a:r>
              <a:rPr lang="it-IT" dirty="0" err="1"/>
              <a:t>is</a:t>
            </a:r>
            <a:r>
              <a:rPr lang="it-IT" dirty="0"/>
              <a:t> the </a:t>
            </a:r>
            <a:r>
              <a:rPr lang="it-IT" dirty="0" err="1"/>
              <a:t>other</a:t>
            </a:r>
            <a:r>
              <a:rPr lang="it-IT" dirty="0"/>
              <a:t> one </a:t>
            </a:r>
            <a:r>
              <a:rPr lang="it-IT" dirty="0" err="1"/>
              <a:t>chosen</a:t>
            </a:r>
            <a:r>
              <a:rPr lang="it-IT" dirty="0"/>
              <a:t>;</a:t>
            </a:r>
          </a:p>
          <a:p>
            <a:pPr marL="571500" indent="-571500">
              <a:buFont typeface="+mj-lt"/>
              <a:buAutoNum type="romanUcPeriod"/>
            </a:pPr>
            <a:r>
              <a:rPr lang="it-IT" dirty="0"/>
              <a:t>Major </a:t>
            </a:r>
            <a:r>
              <a:rPr lang="it-IT" dirty="0" err="1"/>
              <a:t>third</a:t>
            </a:r>
            <a:r>
              <a:rPr lang="it-IT" dirty="0"/>
              <a:t>, </a:t>
            </a:r>
            <a:r>
              <a:rPr lang="it-IT" dirty="0" err="1"/>
              <a:t>perfect</a:t>
            </a:r>
            <a:r>
              <a:rPr lang="it-IT" dirty="0"/>
              <a:t> </a:t>
            </a:r>
            <a:r>
              <a:rPr lang="it-IT" dirty="0" err="1"/>
              <a:t>fifth</a:t>
            </a:r>
            <a:r>
              <a:rPr lang="it-IT" dirty="0"/>
              <a:t>, major </a:t>
            </a:r>
            <a:r>
              <a:rPr lang="it-IT" dirty="0" err="1"/>
              <a:t>seventh</a:t>
            </a:r>
            <a:r>
              <a:rPr lang="it-IT" dirty="0"/>
              <a:t>: </a:t>
            </a:r>
            <a:r>
              <a:rPr lang="it-IT" dirty="0" err="1"/>
              <a:t>lydian</a:t>
            </a:r>
            <a:r>
              <a:rPr lang="it-IT" dirty="0"/>
              <a:t> and </a:t>
            </a:r>
            <a:r>
              <a:rPr lang="it-IT" dirty="0" err="1"/>
              <a:t>ionian</a:t>
            </a:r>
            <a:r>
              <a:rPr lang="it-IT" dirty="0"/>
              <a:t> </a:t>
            </a:r>
            <a:r>
              <a:rPr lang="it-IT" dirty="0" err="1"/>
              <a:t>scales</a:t>
            </a:r>
            <a:r>
              <a:rPr lang="it-IT" dirty="0"/>
              <a:t> are </a:t>
            </a:r>
            <a:r>
              <a:rPr lang="it-IT" dirty="0" err="1"/>
              <a:t>typical</a:t>
            </a:r>
            <a:r>
              <a:rPr lang="it-IT" dirty="0"/>
              <a:t>, following the </a:t>
            </a:r>
            <a:r>
              <a:rPr lang="it-IT" dirty="0" err="1"/>
              <a:t>principle</a:t>
            </a:r>
            <a:r>
              <a:rPr lang="it-IT" dirty="0"/>
              <a:t> of the </a:t>
            </a:r>
            <a:r>
              <a:rPr lang="it-IT" dirty="0" err="1"/>
              <a:t>application</a:t>
            </a:r>
            <a:r>
              <a:rPr lang="it-IT" dirty="0"/>
              <a:t>, 3° grade </a:t>
            </a:r>
            <a:r>
              <a:rPr lang="it-IT" dirty="0" err="1"/>
              <a:t>phrygian</a:t>
            </a:r>
            <a:r>
              <a:rPr lang="it-IT" dirty="0"/>
              <a:t> and 7° </a:t>
            </a:r>
            <a:r>
              <a:rPr lang="it-IT" dirty="0" err="1"/>
              <a:t>locrian</a:t>
            </a:r>
            <a:r>
              <a:rPr lang="it-IT" dirty="0"/>
              <a:t> are </a:t>
            </a:r>
            <a:r>
              <a:rPr lang="it-IT" dirty="0" err="1"/>
              <a:t>returned</a:t>
            </a:r>
            <a:r>
              <a:rPr lang="it-IT" dirty="0"/>
              <a:t>.</a:t>
            </a:r>
          </a:p>
          <a:p>
            <a:pPr marL="571500" indent="-571500">
              <a:buFont typeface="+mj-lt"/>
              <a:buAutoNum type="romanUcPeriod"/>
            </a:pPr>
            <a:endParaRPr lang="it-IT" dirty="0"/>
          </a:p>
          <a:p>
            <a:endParaRPr lang="it-IT" dirty="0"/>
          </a:p>
          <a:p>
            <a:pPr marL="0" indent="0">
              <a:buNone/>
            </a:pPr>
            <a:endParaRPr lang="it-IT" dirty="0"/>
          </a:p>
          <a:p>
            <a:pPr marL="571500" indent="-571500">
              <a:buFont typeface="+mj-lt"/>
              <a:buAutoNum type="romanUcPeriod"/>
            </a:pPr>
            <a:endParaRPr lang="it-IT" dirty="0"/>
          </a:p>
          <a:p>
            <a:endParaRPr lang="it-IT" dirty="0"/>
          </a:p>
        </p:txBody>
      </p:sp>
    </p:spTree>
    <p:extLst>
      <p:ext uri="{BB962C8B-B14F-4D97-AF65-F5344CB8AC3E}">
        <p14:creationId xmlns:p14="http://schemas.microsoft.com/office/powerpoint/2010/main" val="263071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ella 7">
            <a:extLst>
              <a:ext uri="{FF2B5EF4-FFF2-40B4-BE49-F238E27FC236}">
                <a16:creationId xmlns:a16="http://schemas.microsoft.com/office/drawing/2014/main" id="{C126FF8B-5878-4F9C-8F34-5A458F7558E2}"/>
              </a:ext>
            </a:extLst>
          </p:cNvPr>
          <p:cNvGraphicFramePr>
            <a:graphicFrameLocks noGrp="1"/>
          </p:cNvGraphicFramePr>
          <p:nvPr>
            <p:extLst>
              <p:ext uri="{D42A27DB-BD31-4B8C-83A1-F6EECF244321}">
                <p14:modId xmlns:p14="http://schemas.microsoft.com/office/powerpoint/2010/main" val="2896550530"/>
              </p:ext>
            </p:extLst>
          </p:nvPr>
        </p:nvGraphicFramePr>
        <p:xfrm>
          <a:off x="-1" y="1857375"/>
          <a:ext cx="12192000" cy="5000625"/>
        </p:xfrm>
        <a:graphic>
          <a:graphicData uri="http://schemas.openxmlformats.org/drawingml/2006/table">
            <a:tbl>
              <a:tblPr bandRow="1">
                <a:tableStyleId>{5C22544A-7EE6-4342-B048-85BDC9FD1C3A}</a:tableStyleId>
              </a:tblPr>
              <a:tblGrid>
                <a:gridCol w="1524000">
                  <a:extLst>
                    <a:ext uri="{9D8B030D-6E8A-4147-A177-3AD203B41FA5}">
                      <a16:colId xmlns:a16="http://schemas.microsoft.com/office/drawing/2014/main" val="3113542546"/>
                    </a:ext>
                  </a:extLst>
                </a:gridCol>
                <a:gridCol w="1524000">
                  <a:extLst>
                    <a:ext uri="{9D8B030D-6E8A-4147-A177-3AD203B41FA5}">
                      <a16:colId xmlns:a16="http://schemas.microsoft.com/office/drawing/2014/main" val="4188582931"/>
                    </a:ext>
                  </a:extLst>
                </a:gridCol>
                <a:gridCol w="1524000">
                  <a:extLst>
                    <a:ext uri="{9D8B030D-6E8A-4147-A177-3AD203B41FA5}">
                      <a16:colId xmlns:a16="http://schemas.microsoft.com/office/drawing/2014/main" val="2267664695"/>
                    </a:ext>
                  </a:extLst>
                </a:gridCol>
                <a:gridCol w="1524000">
                  <a:extLst>
                    <a:ext uri="{9D8B030D-6E8A-4147-A177-3AD203B41FA5}">
                      <a16:colId xmlns:a16="http://schemas.microsoft.com/office/drawing/2014/main" val="4187844874"/>
                    </a:ext>
                  </a:extLst>
                </a:gridCol>
                <a:gridCol w="1524000">
                  <a:extLst>
                    <a:ext uri="{9D8B030D-6E8A-4147-A177-3AD203B41FA5}">
                      <a16:colId xmlns:a16="http://schemas.microsoft.com/office/drawing/2014/main" val="1622366438"/>
                    </a:ext>
                  </a:extLst>
                </a:gridCol>
                <a:gridCol w="1524000">
                  <a:extLst>
                    <a:ext uri="{9D8B030D-6E8A-4147-A177-3AD203B41FA5}">
                      <a16:colId xmlns:a16="http://schemas.microsoft.com/office/drawing/2014/main" val="574341544"/>
                    </a:ext>
                  </a:extLst>
                </a:gridCol>
                <a:gridCol w="1524000">
                  <a:extLst>
                    <a:ext uri="{9D8B030D-6E8A-4147-A177-3AD203B41FA5}">
                      <a16:colId xmlns:a16="http://schemas.microsoft.com/office/drawing/2014/main" val="545300003"/>
                    </a:ext>
                  </a:extLst>
                </a:gridCol>
                <a:gridCol w="1524000">
                  <a:extLst>
                    <a:ext uri="{9D8B030D-6E8A-4147-A177-3AD203B41FA5}">
                      <a16:colId xmlns:a16="http://schemas.microsoft.com/office/drawing/2014/main" val="1781884097"/>
                    </a:ext>
                  </a:extLst>
                </a:gridCol>
              </a:tblGrid>
              <a:tr h="1000125">
                <a:tc>
                  <a:txBody>
                    <a:bodyPr/>
                    <a:lstStyle/>
                    <a:p>
                      <a:r>
                        <a:rPr lang="it-IT" dirty="0"/>
                        <a:t>          GRADE</a:t>
                      </a:r>
                    </a:p>
                    <a:p>
                      <a:endParaRPr lang="it-IT" dirty="0"/>
                    </a:p>
                    <a:p>
                      <a:r>
                        <a:rPr lang="it-IT" dirty="0"/>
                        <a:t>CHORD</a:t>
                      </a:r>
                    </a:p>
                  </a:txBody>
                  <a:tcPr>
                    <a:lnTlToBr w="12700" cap="flat" cmpd="sng" algn="ctr">
                      <a:solidFill>
                        <a:schemeClr val="tx1"/>
                      </a:solidFill>
                      <a:prstDash val="solid"/>
                      <a:round/>
                      <a:headEnd type="none" w="med" len="med"/>
                      <a:tailEnd type="none" w="med" len="med"/>
                    </a:lnTlToBr>
                  </a:tcPr>
                </a:tc>
                <a:tc>
                  <a:txBody>
                    <a:bodyPr/>
                    <a:lstStyle/>
                    <a:p>
                      <a:pPr algn="ctr"/>
                      <a:r>
                        <a:rPr lang="it-IT" dirty="0"/>
                        <a:t> First</a:t>
                      </a:r>
                    </a:p>
                    <a:p>
                      <a:pPr algn="ctr"/>
                      <a:endParaRPr lang="it-IT" dirty="0"/>
                    </a:p>
                    <a:p>
                      <a:pPr algn="ctr"/>
                      <a:r>
                        <a:rPr lang="it-IT" dirty="0" err="1"/>
                        <a:t>Sharpened</a:t>
                      </a:r>
                      <a:endParaRPr lang="it-IT" dirty="0"/>
                    </a:p>
                  </a:txBody>
                  <a:tcPr/>
                </a:tc>
                <a:tc>
                  <a:txBody>
                    <a:bodyPr/>
                    <a:lstStyle/>
                    <a:p>
                      <a:pPr algn="ctr"/>
                      <a:r>
                        <a:rPr lang="it-IT" dirty="0"/>
                        <a:t>Second</a:t>
                      </a:r>
                    </a:p>
                    <a:p>
                      <a:pPr algn="ctr"/>
                      <a:endParaRPr lang="it-IT" dirty="0"/>
                    </a:p>
                    <a:p>
                      <a:pPr algn="ctr"/>
                      <a:r>
                        <a:rPr lang="it-IT" dirty="0" err="1"/>
                        <a:t>Sharpened</a:t>
                      </a:r>
                      <a:endParaRPr lang="it-IT" dirty="0"/>
                    </a:p>
                  </a:txBody>
                  <a:tcPr/>
                </a:tc>
                <a:tc>
                  <a:txBody>
                    <a:bodyPr/>
                    <a:lstStyle/>
                    <a:p>
                      <a:pPr algn="ctr"/>
                      <a:r>
                        <a:rPr lang="it-IT" dirty="0"/>
                        <a:t>Third</a:t>
                      </a:r>
                    </a:p>
                    <a:p>
                      <a:pPr algn="ctr"/>
                      <a:endParaRPr lang="it-IT" dirty="0"/>
                    </a:p>
                    <a:p>
                      <a:pPr algn="ctr"/>
                      <a:r>
                        <a:rPr lang="it-IT" dirty="0" err="1"/>
                        <a:t>Sharpened</a:t>
                      </a:r>
                      <a:endParaRPr lang="it-IT" dirty="0"/>
                    </a:p>
                  </a:txBody>
                  <a:tcPr/>
                </a:tc>
                <a:tc>
                  <a:txBody>
                    <a:bodyPr/>
                    <a:lstStyle/>
                    <a:p>
                      <a:pPr algn="ctr"/>
                      <a:r>
                        <a:rPr lang="it-IT" dirty="0" err="1"/>
                        <a:t>Fourth</a:t>
                      </a:r>
                      <a:endParaRPr lang="it-IT" dirty="0"/>
                    </a:p>
                    <a:p>
                      <a:pPr algn="ctr"/>
                      <a:endParaRPr lang="it-IT" dirty="0"/>
                    </a:p>
                    <a:p>
                      <a:pPr algn="ctr"/>
                      <a:r>
                        <a:rPr lang="it-IT" dirty="0" err="1"/>
                        <a:t>Sharpened</a:t>
                      </a:r>
                      <a:endParaRPr lang="it-IT" dirty="0"/>
                    </a:p>
                  </a:txBody>
                  <a:tcPr/>
                </a:tc>
                <a:tc>
                  <a:txBody>
                    <a:bodyPr/>
                    <a:lstStyle/>
                    <a:p>
                      <a:pPr algn="ctr"/>
                      <a:r>
                        <a:rPr lang="it-IT" dirty="0"/>
                        <a:t>Fifth</a:t>
                      </a:r>
                    </a:p>
                    <a:p>
                      <a:pPr algn="ctr"/>
                      <a:endParaRPr lang="it-IT" dirty="0"/>
                    </a:p>
                    <a:p>
                      <a:pPr algn="ctr"/>
                      <a:r>
                        <a:rPr lang="it-IT" dirty="0" err="1"/>
                        <a:t>Sharpened</a:t>
                      </a:r>
                      <a:endParaRPr lang="it-IT" dirty="0"/>
                    </a:p>
                  </a:txBody>
                  <a:tcPr/>
                </a:tc>
                <a:tc>
                  <a:txBody>
                    <a:bodyPr/>
                    <a:lstStyle/>
                    <a:p>
                      <a:pPr algn="ctr"/>
                      <a:r>
                        <a:rPr lang="it-IT" dirty="0"/>
                        <a:t>Sixth</a:t>
                      </a:r>
                    </a:p>
                    <a:p>
                      <a:pPr algn="ctr"/>
                      <a:endParaRPr lang="it-IT" dirty="0"/>
                    </a:p>
                    <a:p>
                      <a:pPr algn="ctr"/>
                      <a:r>
                        <a:rPr lang="it-IT" dirty="0" err="1"/>
                        <a:t>Sharpened</a:t>
                      </a:r>
                      <a:endParaRPr lang="it-IT" dirty="0"/>
                    </a:p>
                  </a:txBody>
                  <a:tcPr/>
                </a:tc>
                <a:tc>
                  <a:txBody>
                    <a:bodyPr/>
                    <a:lstStyle/>
                    <a:p>
                      <a:pPr algn="ctr"/>
                      <a:r>
                        <a:rPr lang="it-IT" dirty="0" err="1"/>
                        <a:t>Seventh</a:t>
                      </a:r>
                      <a:endParaRPr lang="it-IT" dirty="0"/>
                    </a:p>
                    <a:p>
                      <a:pPr algn="ctr"/>
                      <a:endParaRPr lang="it-IT" dirty="0"/>
                    </a:p>
                    <a:p>
                      <a:pPr algn="just"/>
                      <a:r>
                        <a:rPr lang="it-IT" dirty="0" err="1"/>
                        <a:t>Sharpened</a:t>
                      </a:r>
                      <a:endParaRPr lang="it-IT" dirty="0"/>
                    </a:p>
                  </a:txBody>
                  <a:tcPr/>
                </a:tc>
                <a:extLst>
                  <a:ext uri="{0D108BD9-81ED-4DB2-BD59-A6C34878D82A}">
                    <a16:rowId xmlns:a16="http://schemas.microsoft.com/office/drawing/2014/main" val="629498341"/>
                  </a:ext>
                </a:extLst>
              </a:tr>
              <a:tr h="1000125">
                <a:tc>
                  <a:txBody>
                    <a:bodyPr/>
                    <a:lstStyle/>
                    <a:p>
                      <a:endParaRPr lang="it-IT" dirty="0"/>
                    </a:p>
                    <a:p>
                      <a:pPr algn="ctr"/>
                      <a:r>
                        <a:rPr lang="it-IT" dirty="0"/>
                        <a:t>X7</a:t>
                      </a:r>
                    </a:p>
                  </a:txBody>
                  <a:tcPr/>
                </a:tc>
                <a:tc>
                  <a:txBody>
                    <a:bodyPr/>
                    <a:lstStyle/>
                    <a:p>
                      <a:pPr algn="ctr"/>
                      <a:endParaRPr lang="it-IT" dirty="0"/>
                    </a:p>
                    <a:p>
                      <a:pPr algn="ctr"/>
                      <a:r>
                        <a:rPr lang="it-IT" dirty="0" err="1">
                          <a:solidFill>
                            <a:schemeClr val="accent6"/>
                          </a:solidFill>
                        </a:rPr>
                        <a:t>Mixolydian</a:t>
                      </a:r>
                      <a:endParaRPr lang="it-IT" dirty="0">
                        <a:solidFill>
                          <a:schemeClr val="accent6"/>
                        </a:solidFill>
                      </a:endParaRPr>
                    </a:p>
                  </a:txBody>
                  <a:tcPr/>
                </a:tc>
                <a:tc>
                  <a:txBody>
                    <a:bodyPr/>
                    <a:lstStyle/>
                    <a:p>
                      <a:pPr algn="ctr"/>
                      <a:endParaRPr lang="it-IT" dirty="0"/>
                    </a:p>
                    <a:p>
                      <a:pPr algn="ctr"/>
                      <a:r>
                        <a:rPr lang="it-IT" dirty="0" err="1"/>
                        <a:t>Aeolian</a:t>
                      </a:r>
                      <a:endParaRPr lang="it-IT" dirty="0"/>
                    </a:p>
                  </a:txBody>
                  <a:tcPr/>
                </a:tc>
                <a:tc>
                  <a:txBody>
                    <a:bodyPr/>
                    <a:lstStyle/>
                    <a:p>
                      <a:pPr algn="ctr"/>
                      <a:endParaRPr lang="it-IT" dirty="0"/>
                    </a:p>
                    <a:p>
                      <a:pPr algn="ctr"/>
                      <a:r>
                        <a:rPr lang="it-IT" dirty="0" err="1">
                          <a:solidFill>
                            <a:srgbClr val="FF0000"/>
                          </a:solidFill>
                        </a:rPr>
                        <a:t>Locrian</a:t>
                      </a:r>
                      <a:endParaRPr lang="it-IT" dirty="0">
                        <a:solidFill>
                          <a:srgbClr val="FF0000"/>
                        </a:solidFill>
                      </a:endParaRPr>
                    </a:p>
                  </a:txBody>
                  <a:tcPr/>
                </a:tc>
                <a:tc>
                  <a:txBody>
                    <a:bodyPr/>
                    <a:lstStyle/>
                    <a:p>
                      <a:pPr algn="ctr"/>
                      <a:endParaRPr lang="it-IT" dirty="0"/>
                    </a:p>
                    <a:p>
                      <a:pPr algn="ctr"/>
                      <a:r>
                        <a:rPr lang="it-IT" dirty="0" err="1"/>
                        <a:t>Ionian</a:t>
                      </a:r>
                      <a:endParaRPr lang="it-IT" dirty="0"/>
                    </a:p>
                  </a:txBody>
                  <a:tcPr/>
                </a:tc>
                <a:tc>
                  <a:txBody>
                    <a:bodyPr/>
                    <a:lstStyle/>
                    <a:p>
                      <a:pPr algn="ctr"/>
                      <a:endParaRPr lang="it-IT" dirty="0"/>
                    </a:p>
                    <a:p>
                      <a:pPr algn="ctr"/>
                      <a:r>
                        <a:rPr lang="it-IT" dirty="0"/>
                        <a:t>Dorian</a:t>
                      </a:r>
                    </a:p>
                  </a:txBody>
                  <a:tcPr/>
                </a:tc>
                <a:tc>
                  <a:txBody>
                    <a:bodyPr/>
                    <a:lstStyle/>
                    <a:p>
                      <a:pPr algn="ctr"/>
                      <a:r>
                        <a:rPr lang="it-IT" dirty="0" err="1">
                          <a:solidFill>
                            <a:srgbClr val="FF0000"/>
                          </a:solidFill>
                        </a:rPr>
                        <a:t>Phrygian</a:t>
                      </a:r>
                      <a:endParaRPr lang="it-IT" dirty="0">
                        <a:solidFill>
                          <a:srgbClr val="FF0000"/>
                        </a:solidFill>
                      </a:endParaRPr>
                    </a:p>
                    <a:p>
                      <a:pPr algn="ctr"/>
                      <a:endParaRPr lang="it-IT" dirty="0"/>
                    </a:p>
                    <a:p>
                      <a:pPr algn="ctr"/>
                      <a:r>
                        <a:rPr lang="it-IT" dirty="0" err="1"/>
                        <a:t>Lydian</a:t>
                      </a:r>
                      <a:endParaRPr lang="it-IT" dirty="0"/>
                    </a:p>
                  </a:txBody>
                  <a:tcPr/>
                </a:tc>
                <a:tc>
                  <a:txBody>
                    <a:bodyPr/>
                    <a:lstStyle/>
                    <a:p>
                      <a:endParaRPr lang="it-IT" dirty="0"/>
                    </a:p>
                  </a:txBody>
                  <a:tcPr>
                    <a:lnTlToBr w="12700" cap="flat" cmpd="sng" algn="ctr">
                      <a:no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2679965010"/>
                  </a:ext>
                </a:extLst>
              </a:tr>
              <a:tr h="1000125">
                <a:tc>
                  <a:txBody>
                    <a:bodyPr/>
                    <a:lstStyle/>
                    <a:p>
                      <a:pPr algn="ctr"/>
                      <a:endParaRPr lang="it-IT" dirty="0"/>
                    </a:p>
                    <a:p>
                      <a:pPr algn="ctr"/>
                      <a:r>
                        <a:rPr lang="it-IT" dirty="0"/>
                        <a:t>Xmin7</a:t>
                      </a:r>
                    </a:p>
                  </a:txBody>
                  <a:tcPr/>
                </a:tc>
                <a:tc>
                  <a:txBody>
                    <a:bodyPr/>
                    <a:lstStyle/>
                    <a:p>
                      <a:pPr algn="ctr"/>
                      <a:r>
                        <a:rPr lang="it-IT" dirty="0" err="1">
                          <a:solidFill>
                            <a:schemeClr val="accent6"/>
                          </a:solidFill>
                        </a:rPr>
                        <a:t>Dor</a:t>
                      </a:r>
                      <a:r>
                        <a:rPr lang="it-IT" dirty="0"/>
                        <a:t>, </a:t>
                      </a:r>
                      <a:r>
                        <a:rPr lang="it-IT" u="sng" dirty="0" err="1">
                          <a:solidFill>
                            <a:srgbClr val="FF0000"/>
                          </a:solidFill>
                        </a:rPr>
                        <a:t>Phr</a:t>
                      </a:r>
                      <a:r>
                        <a:rPr lang="it-IT" dirty="0"/>
                        <a:t>, </a:t>
                      </a:r>
                      <a:r>
                        <a:rPr lang="it-IT" u="sng" dirty="0" err="1">
                          <a:solidFill>
                            <a:srgbClr val="FF0000"/>
                          </a:solidFill>
                        </a:rPr>
                        <a:t>Aeol</a:t>
                      </a:r>
                      <a:endParaRPr lang="it-IT" u="sng" dirty="0">
                        <a:solidFill>
                          <a:srgbClr val="FF0000"/>
                        </a:solidFill>
                      </a:endParaRPr>
                    </a:p>
                    <a:p>
                      <a:pPr algn="ctr"/>
                      <a:endParaRPr lang="it-IT" dirty="0">
                        <a:solidFill>
                          <a:srgbClr val="FF0000"/>
                        </a:solidFill>
                      </a:endParaRPr>
                    </a:p>
                    <a:p>
                      <a:pPr algn="ctr"/>
                      <a:r>
                        <a:rPr lang="it-IT" dirty="0" err="1">
                          <a:solidFill>
                            <a:schemeClr val="tx1"/>
                          </a:solidFill>
                        </a:rPr>
                        <a:t>Lydian</a:t>
                      </a:r>
                      <a:endParaRPr lang="it-IT" dirty="0">
                        <a:solidFill>
                          <a:schemeClr val="tx1"/>
                        </a:solidFill>
                      </a:endParaRPr>
                    </a:p>
                  </a:txBody>
                  <a:tcPr/>
                </a:tc>
                <a:tc>
                  <a:txBody>
                    <a:bodyPr/>
                    <a:lstStyle/>
                    <a:p>
                      <a:pPr algn="ctr"/>
                      <a:r>
                        <a:rPr lang="it-IT" dirty="0" err="1"/>
                        <a:t>Locr</a:t>
                      </a:r>
                      <a:r>
                        <a:rPr lang="it-IT" dirty="0"/>
                        <a:t>, </a:t>
                      </a:r>
                      <a:r>
                        <a:rPr lang="it-IT" dirty="0" err="1"/>
                        <a:t>Phry</a:t>
                      </a:r>
                      <a:endParaRPr lang="it-IT" dirty="0"/>
                    </a:p>
                    <a:p>
                      <a:pPr algn="ctr"/>
                      <a:endParaRPr lang="it-IT" dirty="0"/>
                    </a:p>
                    <a:p>
                      <a:pPr algn="ctr"/>
                      <a:r>
                        <a:rPr lang="it-IT" dirty="0" err="1"/>
                        <a:t>Ionian</a:t>
                      </a:r>
                      <a:r>
                        <a:rPr lang="it-IT" dirty="0"/>
                        <a:t>, </a:t>
                      </a:r>
                      <a:r>
                        <a:rPr lang="it-IT" dirty="0" err="1"/>
                        <a:t>Lydian</a:t>
                      </a:r>
                      <a:endParaRPr lang="it-IT" dirty="0"/>
                    </a:p>
                  </a:txBody>
                  <a:tcPr/>
                </a:tc>
                <a:tc>
                  <a:txBody>
                    <a:bodyPr/>
                    <a:lstStyle/>
                    <a:p>
                      <a:pPr algn="ctr"/>
                      <a:endParaRPr lang="it-IT" dirty="0"/>
                    </a:p>
                  </a:txBody>
                  <a:tcPr>
                    <a:lnBlToTr w="12700" cap="flat" cmpd="sng" algn="ctr">
                      <a:solidFill>
                        <a:schemeClr val="tx1"/>
                      </a:solidFill>
                      <a:prstDash val="solid"/>
                      <a:round/>
                      <a:headEnd type="none" w="med" len="med"/>
                      <a:tailEnd type="none" w="med" len="med"/>
                    </a:lnBlToTr>
                  </a:tcPr>
                </a:tc>
                <a:tc>
                  <a:txBody>
                    <a:bodyPr/>
                    <a:lstStyle/>
                    <a:p>
                      <a:pPr algn="ctr"/>
                      <a:endParaRPr lang="it-IT" dirty="0"/>
                    </a:p>
                    <a:p>
                      <a:pPr algn="ctr"/>
                      <a:r>
                        <a:rPr lang="it-IT" dirty="0"/>
                        <a:t>Mix, </a:t>
                      </a:r>
                      <a:r>
                        <a:rPr lang="it-IT" dirty="0" err="1"/>
                        <a:t>Dor</a:t>
                      </a:r>
                      <a:r>
                        <a:rPr lang="it-IT" dirty="0"/>
                        <a:t>, </a:t>
                      </a:r>
                      <a:r>
                        <a:rPr lang="it-IT" dirty="0" err="1"/>
                        <a:t>Aeol</a:t>
                      </a:r>
                      <a:endParaRPr lang="it-IT" dirty="0"/>
                    </a:p>
                  </a:txBody>
                  <a:tcPr/>
                </a:tc>
                <a:tc>
                  <a:txBody>
                    <a:bodyPr/>
                    <a:lstStyle/>
                    <a:p>
                      <a:r>
                        <a:rPr lang="it-IT" dirty="0" err="1"/>
                        <a:t>Locr</a:t>
                      </a:r>
                      <a:r>
                        <a:rPr lang="it-IT" dirty="0"/>
                        <a:t>, </a:t>
                      </a:r>
                      <a:r>
                        <a:rPr lang="it-IT" dirty="0" err="1"/>
                        <a:t>Phr</a:t>
                      </a:r>
                      <a:r>
                        <a:rPr lang="it-IT" dirty="0"/>
                        <a:t>, </a:t>
                      </a:r>
                      <a:r>
                        <a:rPr lang="it-IT" dirty="0" err="1"/>
                        <a:t>Aeol</a:t>
                      </a:r>
                      <a:endParaRPr lang="it-IT" dirty="0"/>
                    </a:p>
                    <a:p>
                      <a:endParaRPr lang="it-IT" dirty="0"/>
                    </a:p>
                    <a:p>
                      <a:r>
                        <a:rPr lang="it-IT" dirty="0" err="1"/>
                        <a:t>Ionian</a:t>
                      </a:r>
                      <a:r>
                        <a:rPr lang="it-IT" dirty="0"/>
                        <a:t>, </a:t>
                      </a:r>
                      <a:r>
                        <a:rPr lang="it-IT" dirty="0" err="1"/>
                        <a:t>Lydian</a:t>
                      </a:r>
                      <a:endParaRPr lang="it-IT" dirty="0"/>
                    </a:p>
                  </a:txBody>
                  <a:tcPr/>
                </a:tc>
                <a:tc>
                  <a:txBody>
                    <a:bodyPr/>
                    <a:lstStyle/>
                    <a:p>
                      <a:pPr algn="ctr"/>
                      <a:r>
                        <a:rPr lang="it-IT" dirty="0" err="1"/>
                        <a:t>Locrian</a:t>
                      </a:r>
                      <a:endParaRPr lang="it-IT" dirty="0"/>
                    </a:p>
                    <a:p>
                      <a:pPr algn="ctr"/>
                      <a:endParaRPr lang="it-IT" dirty="0"/>
                    </a:p>
                    <a:p>
                      <a:pPr algn="ctr"/>
                      <a:r>
                        <a:rPr lang="it-IT" dirty="0" err="1"/>
                        <a:t>Ion</a:t>
                      </a:r>
                      <a:r>
                        <a:rPr lang="it-IT" dirty="0"/>
                        <a:t>, </a:t>
                      </a:r>
                      <a:r>
                        <a:rPr lang="it-IT" dirty="0" err="1"/>
                        <a:t>Dor</a:t>
                      </a:r>
                      <a:r>
                        <a:rPr lang="it-IT" dirty="0"/>
                        <a:t>, Mix</a:t>
                      </a:r>
                    </a:p>
                  </a:txBody>
                  <a:tcPr/>
                </a:tc>
                <a:tc>
                  <a:txBody>
                    <a:bodyPr/>
                    <a:lstStyle/>
                    <a:p>
                      <a:endParaRPr lang="it-IT" dirty="0"/>
                    </a:p>
                  </a:txBody>
                  <a:tcP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476101537"/>
                  </a:ext>
                </a:extLst>
              </a:tr>
              <a:tr h="1000125">
                <a:tc>
                  <a:txBody>
                    <a:bodyPr/>
                    <a:lstStyle/>
                    <a:p>
                      <a:pPr algn="ctr"/>
                      <a:endParaRPr lang="it-IT" dirty="0"/>
                    </a:p>
                    <a:p>
                      <a:pPr algn="ctr"/>
                      <a:r>
                        <a:rPr lang="it-IT" dirty="0"/>
                        <a:t>Xmin7/b5</a:t>
                      </a:r>
                    </a:p>
                  </a:txBody>
                  <a:tcPr/>
                </a:tc>
                <a:tc>
                  <a:txBody>
                    <a:bodyPr/>
                    <a:lstStyle/>
                    <a:p>
                      <a:pPr algn="ctr"/>
                      <a:r>
                        <a:rPr lang="it-IT" u="sng" dirty="0" err="1">
                          <a:solidFill>
                            <a:srgbClr val="FF0000"/>
                          </a:solidFill>
                        </a:rPr>
                        <a:t>Locrian</a:t>
                      </a:r>
                      <a:endParaRPr lang="it-IT" u="sng" dirty="0">
                        <a:solidFill>
                          <a:srgbClr val="FF0000"/>
                        </a:solidFill>
                      </a:endParaRPr>
                    </a:p>
                    <a:p>
                      <a:pPr algn="ctr"/>
                      <a:endParaRPr lang="it-IT" dirty="0">
                        <a:solidFill>
                          <a:srgbClr val="FF0000"/>
                        </a:solidFill>
                      </a:endParaRPr>
                    </a:p>
                    <a:p>
                      <a:pPr algn="ctr"/>
                      <a:r>
                        <a:rPr lang="it-IT" dirty="0" err="1">
                          <a:solidFill>
                            <a:schemeClr val="tx1"/>
                          </a:solidFill>
                        </a:rPr>
                        <a:t>Ionian</a:t>
                      </a:r>
                      <a:endParaRPr lang="it-IT" dirty="0">
                        <a:solidFill>
                          <a:schemeClr val="tx1"/>
                        </a:solidFill>
                      </a:endParaRPr>
                    </a:p>
                  </a:txBody>
                  <a:tcPr/>
                </a:tc>
                <a:tc>
                  <a:txBody>
                    <a:bodyPr/>
                    <a:lstStyle/>
                    <a:p>
                      <a:pPr algn="ctr"/>
                      <a:r>
                        <a:rPr lang="it-IT" dirty="0"/>
                        <a:t>--</a:t>
                      </a:r>
                    </a:p>
                    <a:p>
                      <a:pPr algn="ctr"/>
                      <a:endParaRPr lang="it-IT" dirty="0"/>
                    </a:p>
                    <a:p>
                      <a:pPr algn="ctr"/>
                      <a:r>
                        <a:rPr lang="it-IT" dirty="0"/>
                        <a:t>Dorian</a:t>
                      </a:r>
                    </a:p>
                  </a:txBody>
                  <a:tcPr/>
                </a:tc>
                <a:tc>
                  <a:txBody>
                    <a:bodyPr/>
                    <a:lstStyle/>
                    <a:p>
                      <a:endParaRPr lang="it-IT" dirty="0"/>
                    </a:p>
                  </a:txBody>
                  <a:tcPr>
                    <a:lnBlToTr w="12700" cap="flat" cmpd="sng" algn="ctr">
                      <a:solidFill>
                        <a:schemeClr val="tx1"/>
                      </a:solidFill>
                      <a:prstDash val="solid"/>
                      <a:round/>
                      <a:headEnd type="none" w="med" len="med"/>
                      <a:tailEnd type="none" w="med" len="med"/>
                    </a:lnBlToTr>
                  </a:tcPr>
                </a:tc>
                <a:tc>
                  <a:txBody>
                    <a:bodyPr/>
                    <a:lstStyle/>
                    <a:p>
                      <a:pPr algn="ctr"/>
                      <a:r>
                        <a:rPr lang="it-IT" dirty="0" err="1">
                          <a:solidFill>
                            <a:srgbClr val="FF0000"/>
                          </a:solidFill>
                        </a:rPr>
                        <a:t>Phrygian</a:t>
                      </a:r>
                      <a:endParaRPr lang="it-IT" dirty="0">
                        <a:solidFill>
                          <a:srgbClr val="FF0000"/>
                        </a:solidFill>
                      </a:endParaRPr>
                    </a:p>
                    <a:p>
                      <a:pPr algn="ctr"/>
                      <a:endParaRPr lang="it-IT" dirty="0"/>
                    </a:p>
                    <a:p>
                      <a:pPr algn="ctr"/>
                      <a:r>
                        <a:rPr lang="it-IT" dirty="0" err="1"/>
                        <a:t>Lydian</a:t>
                      </a:r>
                      <a:endParaRPr lang="it-IT" dirty="0"/>
                    </a:p>
                  </a:txBody>
                  <a:tcPr/>
                </a:tc>
                <a:tc>
                  <a:txBody>
                    <a:bodyPr/>
                    <a:lstStyle/>
                    <a:p>
                      <a:pPr algn="ctr"/>
                      <a:r>
                        <a:rPr lang="it-IT" dirty="0"/>
                        <a:t>--</a:t>
                      </a:r>
                    </a:p>
                    <a:p>
                      <a:pPr algn="ctr"/>
                      <a:endParaRPr lang="it-IT" dirty="0"/>
                    </a:p>
                    <a:p>
                      <a:pPr algn="ctr"/>
                      <a:r>
                        <a:rPr lang="it-IT" dirty="0" err="1"/>
                        <a:t>Mixolydian</a:t>
                      </a:r>
                      <a:endParaRPr lang="it-IT" dirty="0"/>
                    </a:p>
                  </a:txBody>
                  <a:tcPr/>
                </a:tc>
                <a:tc>
                  <a:txBody>
                    <a:bodyPr/>
                    <a:lstStyle/>
                    <a:p>
                      <a:pPr algn="ctr"/>
                      <a:r>
                        <a:rPr lang="it-IT" dirty="0"/>
                        <a:t>--</a:t>
                      </a:r>
                    </a:p>
                    <a:p>
                      <a:pPr algn="ctr"/>
                      <a:endParaRPr lang="it-IT" dirty="0"/>
                    </a:p>
                    <a:p>
                      <a:pPr algn="ctr"/>
                      <a:r>
                        <a:rPr lang="it-IT" dirty="0" err="1"/>
                        <a:t>Aeolian</a:t>
                      </a:r>
                      <a:endParaRPr lang="it-IT" dirty="0"/>
                    </a:p>
                  </a:txBody>
                  <a:tcPr/>
                </a:tc>
                <a:tc>
                  <a:txBody>
                    <a:bodyPr/>
                    <a:lstStyle/>
                    <a:p>
                      <a:endParaRPr lang="it-IT" dirty="0"/>
                    </a:p>
                  </a:txBody>
                  <a:tcP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933871691"/>
                  </a:ext>
                </a:extLst>
              </a:tr>
              <a:tr h="1000125">
                <a:tc>
                  <a:txBody>
                    <a:bodyPr/>
                    <a:lstStyle/>
                    <a:p>
                      <a:pPr algn="ctr"/>
                      <a:endParaRPr lang="it-IT" dirty="0"/>
                    </a:p>
                    <a:p>
                      <a:pPr algn="ctr"/>
                      <a:r>
                        <a:rPr lang="it-IT" dirty="0"/>
                        <a:t>Xmaj7</a:t>
                      </a:r>
                    </a:p>
                  </a:txBody>
                  <a:tcPr/>
                </a:tc>
                <a:tc>
                  <a:txBody>
                    <a:bodyPr/>
                    <a:lstStyle/>
                    <a:p>
                      <a:pPr algn="ctr"/>
                      <a:endParaRPr lang="it-IT" dirty="0"/>
                    </a:p>
                    <a:p>
                      <a:pPr algn="ctr"/>
                      <a:r>
                        <a:rPr lang="it-IT" dirty="0" err="1">
                          <a:solidFill>
                            <a:schemeClr val="accent6"/>
                          </a:solidFill>
                        </a:rPr>
                        <a:t>Ionian</a:t>
                      </a:r>
                      <a:r>
                        <a:rPr lang="it-IT" dirty="0"/>
                        <a:t>, </a:t>
                      </a:r>
                      <a:r>
                        <a:rPr lang="it-IT" dirty="0" err="1">
                          <a:solidFill>
                            <a:schemeClr val="accent6"/>
                          </a:solidFill>
                        </a:rPr>
                        <a:t>Lydian</a:t>
                      </a:r>
                      <a:endParaRPr lang="it-IT" dirty="0">
                        <a:solidFill>
                          <a:schemeClr val="accent6"/>
                        </a:solidFill>
                      </a:endParaRPr>
                    </a:p>
                    <a:p>
                      <a:pPr algn="ctr"/>
                      <a:endParaRPr lang="it-IT" dirty="0"/>
                    </a:p>
                  </a:txBody>
                  <a:tcPr/>
                </a:tc>
                <a:tc>
                  <a:txBody>
                    <a:bodyPr/>
                    <a:lstStyle/>
                    <a:p>
                      <a:pPr algn="ctr"/>
                      <a:endParaRPr lang="it-IT" dirty="0"/>
                    </a:p>
                    <a:p>
                      <a:pPr algn="ctr"/>
                      <a:r>
                        <a:rPr lang="it-IT" dirty="0"/>
                        <a:t>Mix, </a:t>
                      </a:r>
                      <a:r>
                        <a:rPr lang="it-IT" dirty="0" err="1"/>
                        <a:t>Dor</a:t>
                      </a:r>
                      <a:endParaRPr lang="it-IT" dirty="0"/>
                    </a:p>
                  </a:txBody>
                  <a:tcPr/>
                </a:tc>
                <a:tc>
                  <a:txBody>
                    <a:bodyPr/>
                    <a:lstStyle/>
                    <a:p>
                      <a:pPr algn="ctr"/>
                      <a:endParaRPr lang="it-IT" dirty="0"/>
                    </a:p>
                    <a:p>
                      <a:pPr algn="ctr"/>
                      <a:r>
                        <a:rPr lang="it-IT" dirty="0" err="1">
                          <a:solidFill>
                            <a:srgbClr val="FF0000"/>
                          </a:solidFill>
                        </a:rPr>
                        <a:t>Phry</a:t>
                      </a:r>
                      <a:r>
                        <a:rPr lang="it-IT" dirty="0"/>
                        <a:t>, </a:t>
                      </a:r>
                      <a:r>
                        <a:rPr lang="it-IT" dirty="0" err="1"/>
                        <a:t>Aeol</a:t>
                      </a:r>
                      <a:endParaRPr lang="it-IT" dirty="0"/>
                    </a:p>
                  </a:txBody>
                  <a:tcPr/>
                </a:tc>
                <a:tc>
                  <a:txBody>
                    <a:bodyPr/>
                    <a:lstStyle/>
                    <a:p>
                      <a:pPr algn="ctr"/>
                      <a:r>
                        <a:rPr lang="it-IT" dirty="0" err="1"/>
                        <a:t>Lydian</a:t>
                      </a:r>
                      <a:endParaRPr lang="it-IT" dirty="0"/>
                    </a:p>
                    <a:p>
                      <a:pPr algn="ctr"/>
                      <a:endParaRPr lang="it-IT" dirty="0"/>
                    </a:p>
                    <a:p>
                      <a:pPr algn="ctr"/>
                      <a:r>
                        <a:rPr lang="it-IT" dirty="0" err="1"/>
                        <a:t>Locrian</a:t>
                      </a:r>
                      <a:endParaRPr lang="it-IT" dirty="0"/>
                    </a:p>
                  </a:txBody>
                  <a:tcPr/>
                </a:tc>
                <a:tc>
                  <a:txBody>
                    <a:bodyPr/>
                    <a:lstStyle/>
                    <a:p>
                      <a:pPr algn="ctr"/>
                      <a:endParaRPr lang="it-IT" dirty="0"/>
                    </a:p>
                    <a:p>
                      <a:pPr algn="ctr"/>
                      <a:r>
                        <a:rPr lang="it-IT" dirty="0" err="1"/>
                        <a:t>Mixolydian</a:t>
                      </a:r>
                      <a:endParaRPr lang="it-IT" dirty="0"/>
                    </a:p>
                  </a:txBody>
                  <a:tcPr/>
                </a:tc>
                <a:tc>
                  <a:txBody>
                    <a:bodyPr/>
                    <a:lstStyle/>
                    <a:p>
                      <a:pPr algn="ctr"/>
                      <a:endParaRPr lang="it-IT" dirty="0"/>
                    </a:p>
                    <a:p>
                      <a:pPr algn="ctr"/>
                      <a:r>
                        <a:rPr lang="it-IT" dirty="0" err="1"/>
                        <a:t>Dor</a:t>
                      </a:r>
                      <a:r>
                        <a:rPr lang="it-IT" dirty="0"/>
                        <a:t>, </a:t>
                      </a:r>
                      <a:r>
                        <a:rPr lang="it-IT" dirty="0" err="1"/>
                        <a:t>Aeol</a:t>
                      </a:r>
                      <a:endParaRPr lang="it-IT" dirty="0"/>
                    </a:p>
                  </a:txBody>
                  <a:tcPr/>
                </a:tc>
                <a:tc>
                  <a:txBody>
                    <a:bodyPr/>
                    <a:lstStyle/>
                    <a:p>
                      <a:pPr algn="ctr"/>
                      <a:endParaRPr lang="it-IT" dirty="0"/>
                    </a:p>
                    <a:p>
                      <a:pPr algn="ctr"/>
                      <a:r>
                        <a:rPr lang="it-IT" dirty="0" err="1">
                          <a:solidFill>
                            <a:srgbClr val="FF0000"/>
                          </a:solidFill>
                        </a:rPr>
                        <a:t>Locrian</a:t>
                      </a:r>
                      <a:endParaRPr lang="it-IT" dirty="0"/>
                    </a:p>
                  </a:txBody>
                  <a:tcPr/>
                </a:tc>
                <a:extLst>
                  <a:ext uri="{0D108BD9-81ED-4DB2-BD59-A6C34878D82A}">
                    <a16:rowId xmlns:a16="http://schemas.microsoft.com/office/drawing/2014/main" val="2388954602"/>
                  </a:ext>
                </a:extLst>
              </a:tr>
            </a:tbl>
          </a:graphicData>
        </a:graphic>
      </p:graphicFrame>
      <p:sp>
        <p:nvSpPr>
          <p:cNvPr id="4" name="CasellaDiTesto 3">
            <a:extLst>
              <a:ext uri="{FF2B5EF4-FFF2-40B4-BE49-F238E27FC236}">
                <a16:creationId xmlns:a16="http://schemas.microsoft.com/office/drawing/2014/main" id="{4F3DB7D8-678F-4300-8BF5-588063FDC9BC}"/>
              </a:ext>
            </a:extLst>
          </p:cNvPr>
          <p:cNvSpPr txBox="1"/>
          <p:nvPr/>
        </p:nvSpPr>
        <p:spPr>
          <a:xfrm>
            <a:off x="247649" y="523875"/>
            <a:ext cx="11696700" cy="769441"/>
          </a:xfrm>
          <a:prstGeom prst="rect">
            <a:avLst/>
          </a:prstGeom>
          <a:noFill/>
        </p:spPr>
        <p:txBody>
          <a:bodyPr wrap="square" rtlCol="0">
            <a:spAutoFit/>
          </a:bodyPr>
          <a:lstStyle/>
          <a:p>
            <a:r>
              <a:rPr lang="it-IT" sz="4400" dirty="0">
                <a:latin typeface="+mj-lt"/>
              </a:rPr>
              <a:t>TABLE OF CHORDS AND MATCHING SCALES</a:t>
            </a:r>
          </a:p>
        </p:txBody>
      </p:sp>
    </p:spTree>
    <p:extLst>
      <p:ext uri="{BB962C8B-B14F-4D97-AF65-F5344CB8AC3E}">
        <p14:creationId xmlns:p14="http://schemas.microsoft.com/office/powerpoint/2010/main" val="215194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3B6142-C404-4E91-A1A1-4B00EC9B58E2}"/>
              </a:ext>
            </a:extLst>
          </p:cNvPr>
          <p:cNvSpPr>
            <a:spLocks noGrp="1"/>
          </p:cNvSpPr>
          <p:nvPr>
            <p:ph type="title"/>
          </p:nvPr>
        </p:nvSpPr>
        <p:spPr>
          <a:xfrm>
            <a:off x="838200" y="2390775"/>
            <a:ext cx="10515600" cy="2076450"/>
          </a:xfrm>
        </p:spPr>
        <p:txBody>
          <a:bodyPr/>
          <a:lstStyle/>
          <a:p>
            <a:pPr algn="ctr"/>
            <a:r>
              <a:rPr lang="it-IT" dirty="0"/>
              <a:t>HOW DOES IT WORK</a:t>
            </a:r>
          </a:p>
        </p:txBody>
      </p:sp>
    </p:spTree>
    <p:extLst>
      <p:ext uri="{BB962C8B-B14F-4D97-AF65-F5344CB8AC3E}">
        <p14:creationId xmlns:p14="http://schemas.microsoft.com/office/powerpoint/2010/main" val="69162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7D1A15-B119-41AB-B9A7-7917CD141930}"/>
              </a:ext>
            </a:extLst>
          </p:cNvPr>
          <p:cNvSpPr>
            <a:spLocks noGrp="1"/>
          </p:cNvSpPr>
          <p:nvPr>
            <p:ph type="title"/>
          </p:nvPr>
        </p:nvSpPr>
        <p:spPr/>
        <p:txBody>
          <a:bodyPr/>
          <a:lstStyle/>
          <a:p>
            <a:r>
              <a:rPr lang="it-IT" dirty="0"/>
              <a:t>CODE DIVISION</a:t>
            </a:r>
          </a:p>
        </p:txBody>
      </p:sp>
      <p:sp>
        <p:nvSpPr>
          <p:cNvPr id="3" name="Segnaposto contenuto 2">
            <a:extLst>
              <a:ext uri="{FF2B5EF4-FFF2-40B4-BE49-F238E27FC236}">
                <a16:creationId xmlns:a16="http://schemas.microsoft.com/office/drawing/2014/main" id="{019652F2-13CA-49C3-98D3-CAA7F0AAA6FC}"/>
              </a:ext>
            </a:extLst>
          </p:cNvPr>
          <p:cNvSpPr>
            <a:spLocks noGrp="1"/>
          </p:cNvSpPr>
          <p:nvPr>
            <p:ph idx="1"/>
          </p:nvPr>
        </p:nvSpPr>
        <p:spPr/>
        <p:txBody>
          <a:bodyPr/>
          <a:lstStyle/>
          <a:p>
            <a:r>
              <a:rPr lang="it-IT" dirty="0"/>
              <a:t>BLE connection routine;</a:t>
            </a:r>
          </a:p>
          <a:p>
            <a:r>
              <a:rPr lang="it-IT" dirty="0"/>
              <a:t>PROCEDURE II: </a:t>
            </a:r>
            <a:r>
              <a:rPr lang="it-IT" dirty="0" err="1"/>
              <a:t>chord</a:t>
            </a:r>
            <a:r>
              <a:rPr lang="it-IT" dirty="0"/>
              <a:t> </a:t>
            </a:r>
            <a:r>
              <a:rPr lang="it-IT" dirty="0" err="1"/>
              <a:t>acquirement</a:t>
            </a:r>
            <a:r>
              <a:rPr lang="it-IT" dirty="0"/>
              <a:t> and </a:t>
            </a:r>
            <a:r>
              <a:rPr lang="it-IT" dirty="0" err="1"/>
              <a:t>elaboration</a:t>
            </a:r>
            <a:r>
              <a:rPr lang="it-IT" dirty="0"/>
              <a:t>;</a:t>
            </a:r>
          </a:p>
          <a:p>
            <a:r>
              <a:rPr lang="it-IT" dirty="0" err="1"/>
              <a:t>Returned</a:t>
            </a:r>
            <a:r>
              <a:rPr lang="it-IT" dirty="0"/>
              <a:t> </a:t>
            </a:r>
            <a:r>
              <a:rPr lang="it-IT" dirty="0" err="1"/>
              <a:t>scales</a:t>
            </a:r>
            <a:r>
              <a:rPr lang="it-IT" dirty="0"/>
              <a:t> are </a:t>
            </a:r>
            <a:r>
              <a:rPr lang="it-IT" dirty="0" err="1"/>
              <a:t>associated</a:t>
            </a:r>
            <a:r>
              <a:rPr lang="it-IT" dirty="0"/>
              <a:t> to </a:t>
            </a:r>
            <a:r>
              <a:rPr lang="it-IT" dirty="0" err="1"/>
              <a:t>Micro:bit’s</a:t>
            </a:r>
            <a:r>
              <a:rPr lang="it-IT" dirty="0"/>
              <a:t> </a:t>
            </a:r>
            <a:r>
              <a:rPr lang="it-IT" dirty="0" err="1"/>
              <a:t>accelerometer</a:t>
            </a:r>
            <a:r>
              <a:rPr lang="it-IT" dirty="0"/>
              <a:t> </a:t>
            </a:r>
            <a:r>
              <a:rPr lang="it-IT" dirty="0" err="1"/>
              <a:t>values</a:t>
            </a:r>
            <a:r>
              <a:rPr lang="it-IT" dirty="0"/>
              <a:t>;</a:t>
            </a:r>
          </a:p>
          <a:p>
            <a:r>
              <a:rPr lang="it-IT" dirty="0" err="1"/>
              <a:t>Accelerometer</a:t>
            </a:r>
            <a:r>
              <a:rPr lang="it-IT" dirty="0"/>
              <a:t> </a:t>
            </a:r>
            <a:r>
              <a:rPr lang="it-IT" dirty="0" err="1"/>
              <a:t>values</a:t>
            </a:r>
            <a:r>
              <a:rPr lang="it-IT" dirty="0"/>
              <a:t> </a:t>
            </a:r>
            <a:r>
              <a:rPr lang="it-IT" dirty="0" err="1"/>
              <a:t>that</a:t>
            </a:r>
            <a:r>
              <a:rPr lang="it-IT" dirty="0"/>
              <a:t> are </a:t>
            </a:r>
            <a:r>
              <a:rPr lang="it-IT" dirty="0" err="1"/>
              <a:t>mapped</a:t>
            </a:r>
            <a:r>
              <a:rPr lang="it-IT" dirty="0"/>
              <a:t> on 3 </a:t>
            </a:r>
            <a:r>
              <a:rPr lang="it-IT" dirty="0" err="1"/>
              <a:t>axis</a:t>
            </a:r>
            <a:r>
              <a:rPr lang="it-IT" dirty="0"/>
              <a:t>: z&gt;0 </a:t>
            </a:r>
            <a:r>
              <a:rPr lang="it-IT" dirty="0" err="1"/>
              <a:t>is</a:t>
            </a:r>
            <a:r>
              <a:rPr lang="it-IT" dirty="0"/>
              <a:t> </a:t>
            </a:r>
            <a:r>
              <a:rPr lang="it-IT" dirty="0" err="1"/>
              <a:t>necessary</a:t>
            </a:r>
            <a:r>
              <a:rPr lang="it-IT" dirty="0"/>
              <a:t> for the synth to be </a:t>
            </a:r>
            <a:r>
              <a:rPr lang="it-IT" dirty="0" err="1"/>
              <a:t>triggered</a:t>
            </a:r>
            <a:r>
              <a:rPr lang="it-IT" dirty="0"/>
              <a:t>, </a:t>
            </a:r>
            <a:r>
              <a:rPr lang="it-IT" dirty="0" err="1"/>
              <a:t>tilting</a:t>
            </a:r>
            <a:r>
              <a:rPr lang="it-IT" dirty="0"/>
              <a:t> </a:t>
            </a:r>
            <a:r>
              <a:rPr lang="it-IT" dirty="0" err="1"/>
              <a:t>is</a:t>
            </a:r>
            <a:r>
              <a:rPr lang="it-IT" dirty="0"/>
              <a:t> </a:t>
            </a:r>
            <a:r>
              <a:rPr lang="it-IT" dirty="0" err="1"/>
              <a:t>associated</a:t>
            </a:r>
            <a:r>
              <a:rPr lang="it-IT" dirty="0"/>
              <a:t> to notes, pitching </a:t>
            </a:r>
            <a:r>
              <a:rPr lang="it-IT" dirty="0" err="1"/>
              <a:t>is</a:t>
            </a:r>
            <a:r>
              <a:rPr lang="it-IT" dirty="0"/>
              <a:t> </a:t>
            </a:r>
            <a:r>
              <a:rPr lang="it-IT" dirty="0" err="1"/>
              <a:t>associated</a:t>
            </a:r>
            <a:r>
              <a:rPr lang="it-IT" dirty="0"/>
              <a:t> to scale </a:t>
            </a:r>
            <a:r>
              <a:rPr lang="it-IT" dirty="0" err="1"/>
              <a:t>changes</a:t>
            </a:r>
            <a:r>
              <a:rPr lang="it-IT" dirty="0"/>
              <a:t>;</a:t>
            </a:r>
          </a:p>
          <a:p>
            <a:r>
              <a:rPr lang="it-IT" dirty="0" err="1"/>
              <a:t>Mapped</a:t>
            </a:r>
            <a:r>
              <a:rPr lang="it-IT" dirty="0"/>
              <a:t> </a:t>
            </a:r>
            <a:r>
              <a:rPr lang="it-IT" dirty="0" err="1"/>
              <a:t>accelerometer</a:t>
            </a:r>
            <a:r>
              <a:rPr lang="it-IT" dirty="0"/>
              <a:t> </a:t>
            </a:r>
            <a:r>
              <a:rPr lang="it-IT" dirty="0" err="1"/>
              <a:t>values</a:t>
            </a:r>
            <a:r>
              <a:rPr lang="it-IT" dirty="0"/>
              <a:t> trigger WAPI </a:t>
            </a:r>
            <a:r>
              <a:rPr lang="it-IT" dirty="0" err="1"/>
              <a:t>synthetiser</a:t>
            </a:r>
            <a:r>
              <a:rPr lang="it-IT" dirty="0"/>
              <a:t>;</a:t>
            </a:r>
          </a:p>
          <a:p>
            <a:r>
              <a:rPr lang="it-IT" dirty="0"/>
              <a:t>Interface </a:t>
            </a:r>
            <a:r>
              <a:rPr lang="it-IT" dirty="0" err="1"/>
              <a:t>reacts</a:t>
            </a:r>
            <a:r>
              <a:rPr lang="it-IT" dirty="0"/>
              <a:t> on synth and </a:t>
            </a:r>
            <a:r>
              <a:rPr lang="it-IT" dirty="0" err="1"/>
              <a:t>scales</a:t>
            </a:r>
            <a:r>
              <a:rPr lang="it-IT" dirty="0"/>
              <a:t> </a:t>
            </a:r>
            <a:r>
              <a:rPr lang="it-IT" dirty="0" err="1"/>
              <a:t>behaviour</a:t>
            </a:r>
            <a:r>
              <a:rPr lang="it-IT" dirty="0"/>
              <a:t>.</a:t>
            </a:r>
          </a:p>
        </p:txBody>
      </p:sp>
    </p:spTree>
    <p:extLst>
      <p:ext uri="{BB962C8B-B14F-4D97-AF65-F5344CB8AC3E}">
        <p14:creationId xmlns:p14="http://schemas.microsoft.com/office/powerpoint/2010/main" val="41443261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Widescreen</PresentationFormat>
  <Paragraphs>201</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Calibri Light</vt:lpstr>
      <vt:lpstr>Tema di Office</vt:lpstr>
      <vt:lpstr>MICROSPHERE </vt:lpstr>
      <vt:lpstr>INDEX</vt:lpstr>
      <vt:lpstr> CONCEPT </vt:lpstr>
      <vt:lpstr>INTRODUCTION</vt:lpstr>
      <vt:lpstr>BASED ON SCALE BRIGHTNESS…</vt:lpstr>
      <vt:lpstr>…AND ON SEVENTH CHORDS SPECIES</vt:lpstr>
      <vt:lpstr>Presentazione standard di PowerPoint</vt:lpstr>
      <vt:lpstr>HOW DOES IT WORK</vt:lpstr>
      <vt:lpstr>CODE DIVISION</vt:lpstr>
      <vt:lpstr>BLE CONNECTION ROUTINE</vt:lpstr>
      <vt:lpstr>PROCEDURE II</vt:lpstr>
      <vt:lpstr>ENVIRONMENT</vt:lpstr>
      <vt:lpstr>WAPI SYNTHETISER</vt:lpstr>
      <vt:lpstr>Presentazione standard di PowerPoint</vt:lpstr>
      <vt:lpstr>INTERFACE</vt:lpstr>
      <vt:lpstr>INTERFACE</vt:lpstr>
      <vt:lpstr>INTERFACE: CONTROL PANEL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MICROSPHERE</dc:title>
  <dc:creator>jacop</dc:creator>
  <cp:lastModifiedBy> </cp:lastModifiedBy>
  <cp:revision>60</cp:revision>
  <dcterms:created xsi:type="dcterms:W3CDTF">2019-02-17T16:52:10Z</dcterms:created>
  <dcterms:modified xsi:type="dcterms:W3CDTF">2019-02-24T18:11:29Z</dcterms:modified>
</cp:coreProperties>
</file>