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75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92" r:id="rId17"/>
    <p:sldId id="288" r:id="rId18"/>
    <p:sldId id="290" r:id="rId19"/>
    <p:sldId id="289" r:id="rId20"/>
    <p:sldId id="291" r:id="rId21"/>
    <p:sldId id="293" r:id="rId22"/>
    <p:sldId id="294" r:id="rId23"/>
    <p:sldId id="295" r:id="rId24"/>
    <p:sldId id="296" r:id="rId25"/>
    <p:sldId id="297" r:id="rId26"/>
  </p:sldIdLst>
  <p:sldSz cx="9906000" cy="6858000" type="A4"/>
  <p:notesSz cx="6648450" cy="978027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32736"/>
    <a:srgbClr val="5077AA"/>
    <a:srgbClr val="2B2E40"/>
    <a:srgbClr val="F3F5FA"/>
    <a:srgbClr val="FFFFFF"/>
    <a:srgbClr val="F2F3F5"/>
    <a:srgbClr val="14B2EA"/>
    <a:srgbClr val="3399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7565" autoAdjust="0"/>
  </p:normalViewPr>
  <p:slideViewPr>
    <p:cSldViewPr snapToGrid="0" snapToObjects="1">
      <p:cViewPr varScale="1">
        <p:scale>
          <a:sx n="78" d="100"/>
          <a:sy n="78" d="100"/>
        </p:scale>
        <p:origin x="860" y="58"/>
      </p:cViewPr>
      <p:guideLst>
        <p:guide orient="horz" pos="4319"/>
        <p:guide pos="5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3062" y="71"/>
      </p:cViewPr>
      <p:guideLst>
        <p:guide orient="horz" pos="3085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005" y="4660017"/>
            <a:ext cx="4872440" cy="442351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89279" tIns="43856" rIns="89279" bIns="43856" numCol="1" anchor="t" anchorCtr="0" compatLnSpc="1"/>
          <a:lstStyle/>
          <a:p>
            <a:pPr lvl="0"/>
            <a:r>
              <a:rPr lang="en-US" altLang="zh-CN" noProof="0"/>
              <a:t>Body Text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850900"/>
            <a:ext cx="4943475" cy="3424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rrows_t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0738"/>
            <a:ext cx="9906000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680325" y="6362700"/>
            <a:ext cx="2063750" cy="401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1600">
              <a:solidFill>
                <a:schemeClr val="bg1"/>
              </a:solidFill>
              <a:latin typeface="Nokia Sans SemiBold" pitchFamily="34" charset="0"/>
              <a:ea typeface="黑体" panose="02010609060101010101" pitchFamily="2" charset="-122"/>
            </a:endParaRPr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79413" y="969963"/>
            <a:ext cx="8986837" cy="762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1106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79413" y="1900238"/>
            <a:ext cx="6376987" cy="1219200"/>
          </a:xfrm>
        </p:spPr>
        <p:txBody>
          <a:bodyPr/>
          <a:lstStyle>
            <a:lvl1pPr marL="0" indent="0">
              <a:buFont typeface="Times" pitchFamily="18" charset="0"/>
              <a:buNone/>
              <a:defRPr sz="2000">
                <a:solidFill>
                  <a:srgbClr val="012FCB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3600" y="600075"/>
            <a:ext cx="2249488" cy="5187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0075"/>
            <a:ext cx="6600825" cy="5187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600075"/>
            <a:ext cx="900271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530350"/>
            <a:ext cx="4392613" cy="4257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788" y="1530350"/>
            <a:ext cx="4392612" cy="4257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0375" y="600075"/>
            <a:ext cx="9002713" cy="5187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600075"/>
            <a:ext cx="900271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85775" y="1530350"/>
            <a:ext cx="8937625" cy="42576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530350"/>
            <a:ext cx="4392613" cy="425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788" y="1530350"/>
            <a:ext cx="4392612" cy="425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Tm="1000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ows_bu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908675"/>
            <a:ext cx="99060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530350"/>
            <a:ext cx="8937625" cy="42576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600075"/>
            <a:ext cx="9002713" cy="5826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84138" y="5788025"/>
            <a:ext cx="3762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en-US" altLang="zh-CN" sz="900" dirty="0">
              <a:solidFill>
                <a:schemeClr val="bg2"/>
              </a:solidFill>
              <a:latin typeface="Nokia Sans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 advTm="1000">
    <p:zoom dir="in"/>
  </p:transition>
  <p:hf hdr="0" ftr="0" dt="0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52BA"/>
        </a:buClr>
        <a:defRPr sz="3600">
          <a:solidFill>
            <a:schemeClr val="tx1"/>
          </a:solidFill>
          <a:latin typeface="Nokia Sans SemiBold" pitchFamily="34" charset="0"/>
        </a:defRPr>
      </a:lvl9pPr>
    </p:titleStyle>
    <p:bodyStyle>
      <a:lvl1pPr marL="281305" indent="-281305" algn="l" defTabSz="762000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52BA"/>
        </a:buClr>
        <a:buSzPct val="80000"/>
        <a:buFont typeface="Times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5580" algn="l" defTabSz="762000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52BA"/>
        </a:buClr>
        <a:buSzPct val="80000"/>
        <a:buFont typeface="Times"/>
        <a:buChar char="•"/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336675" indent="-384175" algn="l" defTabSz="762000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52BA"/>
        </a:buClr>
        <a:buFont typeface="Times"/>
        <a:buChar char="•"/>
        <a:defRPr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3pPr>
      <a:lvl4pPr marL="1805305" indent="-278130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/>
        <a:buChar char="•"/>
        <a:defRPr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4pPr>
      <a:lvl5pPr marL="2286000" indent="-281305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/>
        <a:buChar char="•"/>
        <a:defRPr sz="1600"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5pPr>
      <a:lvl6pPr marL="2743200" indent="-281305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 pitchFamily="18" charset="0"/>
        <a:buChar char="•"/>
        <a:defRPr sz="1600"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6pPr>
      <a:lvl7pPr marL="3200400" indent="-281305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 pitchFamily="18" charset="0"/>
        <a:buChar char="•"/>
        <a:defRPr sz="1600"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7pPr>
      <a:lvl8pPr marL="3657600" indent="-281305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 pitchFamily="18" charset="0"/>
        <a:buChar char="•"/>
        <a:defRPr sz="1600"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8pPr>
      <a:lvl9pPr marL="4114800" indent="-281305" algn="l" defTabSz="762000" rtl="0" eaLnBrk="0" fontAlgn="base" hangingPunct="0">
        <a:spcBef>
          <a:spcPct val="20000"/>
        </a:spcBef>
        <a:spcAft>
          <a:spcPct val="0"/>
        </a:spcAft>
        <a:buClr>
          <a:srgbClr val="0052BA"/>
        </a:buClr>
        <a:buFont typeface="Times" pitchFamily="18" charset="0"/>
        <a:buChar char="•"/>
        <a:defRPr sz="1600">
          <a:solidFill>
            <a:schemeClr val="tx1"/>
          </a:solidFill>
          <a:latin typeface="Nokia Sans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407762" y="1901235"/>
            <a:ext cx="3127375" cy="107354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除点击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之外，其他点击，均提示“敬请期待”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6" y="597712"/>
            <a:ext cx="3322905" cy="59073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矩形 5"/>
          <p:cNvSpPr/>
          <p:nvPr/>
        </p:nvSpPr>
        <p:spPr bwMode="auto">
          <a:xfrm>
            <a:off x="1113906" y="1367080"/>
            <a:ext cx="3322905" cy="40016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1206443"/>
            <a:ext cx="3322905" cy="12754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3530851" y="1250615"/>
            <a:ext cx="787652" cy="27037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04" y="4046902"/>
            <a:ext cx="3322907" cy="128327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2073244" y="5699981"/>
            <a:ext cx="1457607" cy="3960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917" y="5712130"/>
            <a:ext cx="475200" cy="396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3839281" y="4911051"/>
            <a:ext cx="479222" cy="1952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kumimoji="0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04" y="2522562"/>
            <a:ext cx="3322739" cy="149733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3648547" y="868841"/>
            <a:ext cx="731822" cy="288202"/>
          </a:xfrm>
          <a:prstGeom prst="rect">
            <a:avLst/>
          </a:prstGeom>
          <a:solidFill>
            <a:srgbClr val="5077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主界面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48547" y="2959126"/>
            <a:ext cx="669956" cy="7030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3" idx="1"/>
          </p:cNvCxnSpPr>
          <p:nvPr/>
        </p:nvCxnSpPr>
        <p:spPr bwMode="auto">
          <a:xfrm flipH="1">
            <a:off x="3825316" y="2438008"/>
            <a:ext cx="1582446" cy="9344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0" y="651848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>
            <a:off x="3343138" y="1752594"/>
            <a:ext cx="2642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51" y="651849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048144" y="2366090"/>
            <a:ext cx="1299980" cy="62155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地图可以拖动（蓝点居中）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806355" y="3585152"/>
            <a:ext cx="1585786" cy="93410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此处显示蓝点周边的一些显著地标，供用户选择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50" y="5296020"/>
            <a:ext cx="1585785" cy="1050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6" name="直接箭头连接符 15"/>
          <p:cNvCxnSpPr/>
          <p:nvPr/>
        </p:nvCxnSpPr>
        <p:spPr bwMode="auto">
          <a:xfrm flipH="1">
            <a:off x="5504507" y="5821378"/>
            <a:ext cx="29966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</p:cNvCxnSpPr>
          <p:nvPr/>
        </p:nvCxnSpPr>
        <p:spPr bwMode="auto">
          <a:xfrm>
            <a:off x="5392141" y="4052205"/>
            <a:ext cx="59371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5370132" y="2548126"/>
            <a:ext cx="59371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096692" y="1340120"/>
            <a:ext cx="1570777" cy="41247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点击进入修改页面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8" y="667697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63056" y="1866598"/>
            <a:ext cx="2784168" cy="33678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6" y="1901235"/>
            <a:ext cx="2940352" cy="1413901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 bwMode="auto">
          <a:xfrm flipV="1">
            <a:off x="2625506" y="4988459"/>
            <a:ext cx="2940352" cy="61008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98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98" y="2730940"/>
            <a:ext cx="3170127" cy="1359939"/>
          </a:xfrm>
          <a:prstGeom prst="rect">
            <a:avLst/>
          </a:prstGeom>
        </p:spPr>
      </p:pic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68057" y="2829422"/>
            <a:ext cx="876940" cy="4124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内勤考勤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98" y="4092105"/>
            <a:ext cx="3170127" cy="564793"/>
          </a:xfrm>
          <a:prstGeom prst="rect">
            <a:avLst/>
          </a:prstGeom>
        </p:spPr>
      </p:pic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741315" y="4207467"/>
            <a:ext cx="876940" cy="4124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外出统计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133184" y="1654882"/>
            <a:ext cx="109972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默认考勤规则的统计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33184" y="3023383"/>
            <a:ext cx="109972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新建规则的统计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 bwMode="auto">
          <a:xfrm>
            <a:off x="5232904" y="2042393"/>
            <a:ext cx="5351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3"/>
            <a:endCxn id="10" idx="1"/>
          </p:cNvCxnSpPr>
          <p:nvPr/>
        </p:nvCxnSpPr>
        <p:spPr bwMode="auto">
          <a:xfrm>
            <a:off x="5232904" y="3410894"/>
            <a:ext cx="507994" cy="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1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我的考勤历史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701474" y="1484768"/>
            <a:ext cx="18256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99" y="667696"/>
            <a:ext cx="3170127" cy="56357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580408" y="894310"/>
            <a:ext cx="1099720" cy="336961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打卡记录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260341" y="1314822"/>
            <a:ext cx="758090" cy="336961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上班签到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260341" y="2390679"/>
            <a:ext cx="758090" cy="2529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下班签退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7456728" y="4106584"/>
            <a:ext cx="567967" cy="2529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95967" y="1101126"/>
            <a:ext cx="1226454" cy="3836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日考勤记录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64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1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4" name="直接箭头连接符 23"/>
          <p:cNvCxnSpPr/>
          <p:nvPr/>
        </p:nvCxnSpPr>
        <p:spPr bwMode="auto">
          <a:xfrm>
            <a:off x="3525239" y="1937442"/>
            <a:ext cx="18256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350864" y="3853941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30837" y="3004059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405185" y="3429000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50864" y="4295493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350863" y="4920558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98" y="3898080"/>
            <a:ext cx="5905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98" y="4329258"/>
            <a:ext cx="59055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81" y="4980541"/>
            <a:ext cx="590550" cy="342900"/>
          </a:xfrm>
          <a:prstGeom prst="rect">
            <a:avLst/>
          </a:prstGeom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7432343" y="1951309"/>
            <a:ext cx="842510" cy="767375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我的考勤历史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055952" y="1567667"/>
            <a:ext cx="1112412" cy="3836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考勤月报表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993394" y="1633020"/>
            <a:ext cx="1004935" cy="219171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销售一部</a:t>
            </a: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087357" y="954992"/>
            <a:ext cx="356791" cy="236341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5" y="731072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92835" y="3917315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2808" y="3067433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7156" y="3492374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92835" y="4358867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2834" y="4983932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3961454"/>
            <a:ext cx="5905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4392632"/>
            <a:ext cx="59055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52" y="5043915"/>
            <a:ext cx="590550" cy="342900"/>
          </a:xfrm>
          <a:prstGeom prst="rect">
            <a:avLst/>
          </a:prstGeom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474314" y="2014683"/>
            <a:ext cx="842510" cy="767375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5" y="735596"/>
            <a:ext cx="3167582" cy="5631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我的考勤历史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272081" y="2634558"/>
            <a:ext cx="31471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210677" y="975792"/>
            <a:ext cx="1635738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正常考勤（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802456" y="3725683"/>
            <a:ext cx="143950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点击条目进入当天考勤详情页（见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 bwMode="auto">
          <a:xfrm>
            <a:off x="5241956" y="4113194"/>
            <a:ext cx="5069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834433" y="2007037"/>
            <a:ext cx="143950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点击进入当月正常考勤列表页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127375" y="995366"/>
            <a:ext cx="356791" cy="236341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034060" y="1711665"/>
            <a:ext cx="1004935" cy="219171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销售一部</a:t>
            </a: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5" y="731072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4" name="直接箭头连接符 23"/>
          <p:cNvCxnSpPr/>
          <p:nvPr/>
        </p:nvCxnSpPr>
        <p:spPr bwMode="auto">
          <a:xfrm>
            <a:off x="3486102" y="3232087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92835" y="3917315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2808" y="3067433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7156" y="3492374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92835" y="4358867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2834" y="4983932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3961454"/>
            <a:ext cx="5905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4392632"/>
            <a:ext cx="59055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52" y="5043915"/>
            <a:ext cx="590550" cy="342900"/>
          </a:xfrm>
          <a:prstGeom prst="rect">
            <a:avLst/>
          </a:prstGeom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474314" y="2014683"/>
            <a:ext cx="842510" cy="767375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99" y="667696"/>
            <a:ext cx="3170127" cy="56357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491335" y="894311"/>
            <a:ext cx="1527096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迟到记录（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260341" y="1314822"/>
            <a:ext cx="758090" cy="336961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上班签到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260341" y="2390679"/>
            <a:ext cx="758090" cy="2529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上班签到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315201" y="4115637"/>
            <a:ext cx="682335" cy="2529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上班签到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486101" y="4132904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3486100" y="5227250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748584" y="1704973"/>
            <a:ext cx="109972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注意术语的变换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 flipV="1">
            <a:off x="4848304" y="1092472"/>
            <a:ext cx="1643031" cy="10000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3"/>
            <a:endCxn id="21" idx="1"/>
          </p:cNvCxnSpPr>
          <p:nvPr/>
        </p:nvCxnSpPr>
        <p:spPr bwMode="auto">
          <a:xfrm>
            <a:off x="4848304" y="2092484"/>
            <a:ext cx="2412037" cy="4246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我的考勤历史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1034060" y="1711665"/>
            <a:ext cx="1004935" cy="219171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销售一部</a:t>
            </a: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5" y="731072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4" name="直接箭头连接符 23"/>
          <p:cNvCxnSpPr/>
          <p:nvPr/>
        </p:nvCxnSpPr>
        <p:spPr bwMode="auto">
          <a:xfrm>
            <a:off x="3486100" y="3666653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92835" y="3917315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2808" y="3067433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7156" y="3492374"/>
            <a:ext cx="725520" cy="33271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92835" y="4358867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2834" y="4983932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3961454"/>
            <a:ext cx="5905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69" y="4392632"/>
            <a:ext cx="59055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52" y="5043915"/>
            <a:ext cx="590550" cy="342900"/>
          </a:xfrm>
          <a:prstGeom prst="rect">
            <a:avLst/>
          </a:prstGeom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474314" y="2014683"/>
            <a:ext cx="842510" cy="767375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3486119" y="4566347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829964" y="1623349"/>
            <a:ext cx="1099720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注意术语的变换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77" y="735592"/>
            <a:ext cx="3167582" cy="5631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我的考勤历史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27" idx="3"/>
          </p:cNvCxnSpPr>
          <p:nvPr/>
        </p:nvCxnSpPr>
        <p:spPr bwMode="auto">
          <a:xfrm flipV="1">
            <a:off x="4929684" y="1158846"/>
            <a:ext cx="1326261" cy="8520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034060" y="1711665"/>
            <a:ext cx="1004935" cy="219171"/>
          </a:xfrm>
          <a:prstGeom prst="rect">
            <a:avLst/>
          </a:prstGeom>
          <a:solidFill>
            <a:srgbClr val="232736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9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销售一部</a:t>
            </a:r>
            <a:endParaRPr lang="zh-CN" altLang="en-US" sz="9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9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4" name="直接箭头连接符 23"/>
          <p:cNvCxnSpPr/>
          <p:nvPr/>
        </p:nvCxnSpPr>
        <p:spPr bwMode="auto">
          <a:xfrm>
            <a:off x="3559284" y="1651783"/>
            <a:ext cx="17105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9" y="2730940"/>
            <a:ext cx="3170127" cy="1359939"/>
          </a:xfrm>
          <a:prstGeom prst="rect">
            <a:avLst/>
          </a:prstGeom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99318" y="2829422"/>
            <a:ext cx="876940" cy="4124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内勤考勤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9" y="4092105"/>
            <a:ext cx="3170127" cy="564793"/>
          </a:xfrm>
          <a:prstGeom prst="rect">
            <a:avLst/>
          </a:prstGeom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72576" y="4207467"/>
            <a:ext cx="876940" cy="4124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外出统计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98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373643" y="892328"/>
            <a:ext cx="1527096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考勤记录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部门统计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39613" y="1212603"/>
            <a:ext cx="1112412" cy="3836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部门考勤统计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部门统计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323894" y="1525034"/>
            <a:ext cx="10217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421398" y="885257"/>
            <a:ext cx="1527096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考勤记录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34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462134" y="1740529"/>
            <a:ext cx="3170127" cy="3872620"/>
          </a:xfrm>
          <a:prstGeom prst="rect">
            <a:avLst/>
          </a:prstGeom>
          <a:solidFill>
            <a:srgbClr val="F3F5FA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62134" y="2123871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正常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462134" y="2565423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462134" y="4593775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68" y="2168010"/>
            <a:ext cx="5905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68" y="2599188"/>
            <a:ext cx="590550" cy="342900"/>
          </a:xfrm>
          <a:prstGeom prst="rect">
            <a:avLst/>
          </a:prstGeom>
        </p:spPr>
      </p:pic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462133" y="1579814"/>
            <a:ext cx="3170127" cy="431178"/>
          </a:xfrm>
          <a:prstGeom prst="rect">
            <a:avLst/>
          </a:prstGeom>
          <a:solidFill>
            <a:srgbClr val="2B2E40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麦芒科技公司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462134" y="3012820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103647" y="2207169"/>
            <a:ext cx="312958" cy="2706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63" y="2619270"/>
            <a:ext cx="695325" cy="371475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462132" y="3454160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56" y="3478652"/>
            <a:ext cx="695325" cy="371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56" y="3050448"/>
            <a:ext cx="695325" cy="371475"/>
          </a:xfrm>
          <a:prstGeom prst="rect">
            <a:avLst/>
          </a:prstGeom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462134" y="3898422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043" y="3921014"/>
            <a:ext cx="695325" cy="3714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709" y="4643779"/>
            <a:ext cx="695325" cy="371475"/>
          </a:xfrm>
          <a:prstGeom prst="rect">
            <a:avLst/>
          </a:prstGeom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139065" y="1235971"/>
            <a:ext cx="1369969" cy="111793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更换部门后，部门名称、人员列表要更新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 bwMode="auto">
          <a:xfrm flipH="1" flipV="1">
            <a:off x="7555419" y="1053738"/>
            <a:ext cx="583646" cy="741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1"/>
          </p:cNvCxnSpPr>
          <p:nvPr/>
        </p:nvCxnSpPr>
        <p:spPr bwMode="auto">
          <a:xfrm flipH="1">
            <a:off x="6627139" y="1794936"/>
            <a:ext cx="1511926" cy="10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7876515" y="4547858"/>
            <a:ext cx="1729211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注意：日统计表进来，先是考勤情况维度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0"/>
          </p:cNvCxnSpPr>
          <p:nvPr/>
        </p:nvCxnSpPr>
        <p:spPr bwMode="auto">
          <a:xfrm flipH="1" flipV="1">
            <a:off x="6885265" y="3775295"/>
            <a:ext cx="1855856" cy="7725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部门统计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7" y="731072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78197" y="1803903"/>
            <a:ext cx="3170127" cy="3872620"/>
          </a:xfrm>
          <a:prstGeom prst="rect">
            <a:avLst/>
          </a:prstGeom>
          <a:solidFill>
            <a:srgbClr val="F3F5FA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8197" y="2187245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正常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8197" y="2628797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78197" y="4657149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外出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31" y="2231384"/>
            <a:ext cx="5905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31" y="2662562"/>
            <a:ext cx="590550" cy="342900"/>
          </a:xfrm>
          <a:prstGeom prst="rect">
            <a:avLst/>
          </a:prstGeom>
        </p:spPr>
      </p:pic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78196" y="1643188"/>
            <a:ext cx="3170127" cy="431178"/>
          </a:xfrm>
          <a:prstGeom prst="rect">
            <a:avLst/>
          </a:prstGeom>
          <a:solidFill>
            <a:srgbClr val="2B2E40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麦芒科技公司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8197" y="3076194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迟到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219710" y="2270543"/>
            <a:ext cx="312958" cy="2706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26" y="2682644"/>
            <a:ext cx="695325" cy="371475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78195" y="3517534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未签退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19" y="3542026"/>
            <a:ext cx="695325" cy="371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19" y="3113822"/>
            <a:ext cx="695325" cy="371475"/>
          </a:xfrm>
          <a:prstGeom prst="rect">
            <a:avLst/>
          </a:prstGeom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78197" y="3961796"/>
            <a:ext cx="3170127" cy="43117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早退</a:t>
            </a:r>
            <a:endParaRPr lang="zh-CN" altLang="en-US" sz="11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06" y="3984388"/>
            <a:ext cx="695325" cy="3714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772" y="4707153"/>
            <a:ext cx="695325" cy="371475"/>
          </a:xfrm>
          <a:prstGeom prst="rect">
            <a:avLst/>
          </a:prstGeom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814163" y="3068833"/>
            <a:ext cx="1791564" cy="128703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点击进入当天考勤页（见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（未签到、未签退，点击无需处理）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15" y="731072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4" name="直接箭头连接符 23"/>
          <p:cNvCxnSpPr/>
          <p:nvPr/>
        </p:nvCxnSpPr>
        <p:spPr bwMode="auto">
          <a:xfrm>
            <a:off x="3532668" y="2403266"/>
            <a:ext cx="7858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015" y="1396098"/>
            <a:ext cx="3170127" cy="744844"/>
          </a:xfrm>
          <a:prstGeom prst="rect">
            <a:avLst/>
          </a:prstGeom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245530" y="974974"/>
            <a:ext cx="1527096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正常考勤人员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</p:cNvCxnSpPr>
          <p:nvPr/>
        </p:nvCxnSpPr>
        <p:spPr bwMode="auto">
          <a:xfrm flipH="1">
            <a:off x="6590923" y="3712348"/>
            <a:ext cx="122324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8" y="667697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上下班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63056" y="1866598"/>
            <a:ext cx="2784168" cy="33678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6" y="1901235"/>
            <a:ext cx="2940352" cy="1413901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3" idx="0"/>
          </p:cNvCxnSpPr>
          <p:nvPr/>
        </p:nvCxnSpPr>
        <p:spPr bwMode="auto">
          <a:xfrm flipV="1">
            <a:off x="2284740" y="3114393"/>
            <a:ext cx="675874" cy="544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292126" y="3659177"/>
            <a:ext cx="1985228" cy="88949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上班未点击前，下班显示灰色，且不允许点击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63" y="667697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81503" y="5459716"/>
            <a:ext cx="2598344" cy="326254"/>
          </a:xfrm>
          <a:prstGeom prst="rect">
            <a:avLst/>
          </a:prstGeom>
          <a:solidFill>
            <a:srgbClr val="14B2E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确认打卡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48757" y="4399826"/>
            <a:ext cx="1592846" cy="91771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已拍的照片，点击可看大图，且查看时可以删除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2" y="3971713"/>
            <a:ext cx="463055" cy="4567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993" y="4005363"/>
            <a:ext cx="360000" cy="360000"/>
          </a:xfrm>
          <a:prstGeom prst="rect">
            <a:avLst/>
          </a:prstGeom>
        </p:spPr>
      </p:pic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05849" y="4543995"/>
            <a:ext cx="1065408" cy="39247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点击拍照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endCxn id="17" idx="1"/>
          </p:cNvCxnSpPr>
          <p:nvPr/>
        </p:nvCxnSpPr>
        <p:spPr bwMode="auto">
          <a:xfrm flipV="1">
            <a:off x="5234397" y="4200091"/>
            <a:ext cx="148245" cy="3439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3802457" y="2181885"/>
            <a:ext cx="60425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endCxn id="16" idx="0"/>
          </p:cNvCxnSpPr>
          <p:nvPr/>
        </p:nvCxnSpPr>
        <p:spPr bwMode="auto">
          <a:xfrm>
            <a:off x="6334993" y="4185363"/>
            <a:ext cx="610187" cy="21446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177351" y="1452849"/>
            <a:ext cx="1017335" cy="39247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自动获取</a:t>
            </a:r>
            <a:endParaRPr lang="en-US" altLang="zh-CN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9" idx="1"/>
          </p:cNvCxnSpPr>
          <p:nvPr/>
        </p:nvCxnSpPr>
        <p:spPr bwMode="auto">
          <a:xfrm flipH="1">
            <a:off x="6945181" y="1649086"/>
            <a:ext cx="123217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8177351" y="1925303"/>
            <a:ext cx="1509857" cy="11890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自动获取（如用户没有开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开关，请弹框提示）</a:t>
            </a:r>
            <a:endParaRPr lang="en-US" altLang="zh-CN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7" idx="1"/>
          </p:cNvCxnSpPr>
          <p:nvPr/>
        </p:nvCxnSpPr>
        <p:spPr bwMode="auto">
          <a:xfrm flipH="1">
            <a:off x="7188451" y="2519848"/>
            <a:ext cx="988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部门统计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323894" y="1914333"/>
            <a:ext cx="10217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421398" y="885257"/>
            <a:ext cx="1527096" cy="336960"/>
          </a:xfrm>
          <a:prstGeom prst="rect">
            <a:avLst/>
          </a:prstGeom>
          <a:solidFill>
            <a:srgbClr val="F9F9F9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考勤记录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139065" y="1544158"/>
            <a:ext cx="1369969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更换部门后，部门名称、人员列表要更新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15" y="66769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424014" y="1651224"/>
            <a:ext cx="3170127" cy="431178"/>
          </a:xfrm>
          <a:prstGeom prst="rect">
            <a:avLst/>
          </a:prstGeom>
          <a:solidFill>
            <a:srgbClr val="2B2E40"/>
          </a:solidFill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麦芒科技公司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38" y="949765"/>
            <a:ext cx="652427" cy="248952"/>
          </a:xfrm>
          <a:prstGeom prst="rect">
            <a:avLst/>
          </a:prstGeom>
        </p:spPr>
      </p:pic>
      <p:cxnSp>
        <p:nvCxnSpPr>
          <p:cNvPr id="33" name="直接箭头连接符 32"/>
          <p:cNvCxnSpPr>
            <a:endCxn id="2" idx="3"/>
          </p:cNvCxnSpPr>
          <p:nvPr/>
        </p:nvCxnSpPr>
        <p:spPr bwMode="auto">
          <a:xfrm flipH="1" flipV="1">
            <a:off x="7512165" y="1074241"/>
            <a:ext cx="626900" cy="7940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flipH="1">
            <a:off x="6627139" y="1868295"/>
            <a:ext cx="1511926" cy="71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876515" y="4547858"/>
            <a:ext cx="1729211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注意：月统计表进来，先是人员列表维度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0"/>
          </p:cNvCxnSpPr>
          <p:nvPr/>
        </p:nvCxnSpPr>
        <p:spPr bwMode="auto">
          <a:xfrm flipH="1" flipV="1">
            <a:off x="6885265" y="3981546"/>
            <a:ext cx="1855856" cy="5663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48943" y="2811490"/>
            <a:ext cx="1560091" cy="7750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点击进入个人考勤月报表（见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4" idx="1"/>
          </p:cNvCxnSpPr>
          <p:nvPr/>
        </p:nvCxnSpPr>
        <p:spPr bwMode="auto">
          <a:xfrm flipH="1">
            <a:off x="6699567" y="3199001"/>
            <a:ext cx="1249376" cy="75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部门及人员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页面方式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552238" y="805399"/>
            <a:ext cx="3976126" cy="84233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 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种选择方式：</a:t>
            </a:r>
            <a:endParaRPr lang="en-US" altLang="zh-CN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选择人员、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选择部门、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选择单个人员</a:t>
            </a:r>
            <a:endParaRPr lang="zh-CN" altLang="en-US" sz="13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" y="731071"/>
            <a:ext cx="3170126" cy="56357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899266" y="1009460"/>
            <a:ext cx="456217" cy="334979"/>
          </a:xfrm>
          <a:prstGeom prst="rect">
            <a:avLst/>
          </a:prstGeom>
          <a:solidFill>
            <a:srgbClr val="5077A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105606" y="1139194"/>
            <a:ext cx="2176683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38" y="1647731"/>
            <a:ext cx="2645592" cy="470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7360467" y="1940383"/>
            <a:ext cx="2362955" cy="143515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选择人员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人员和部门都要列出来，且都可以勾选；部门被勾选的话，代表子部门及下面人员都被勾选了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468100" y="1861844"/>
            <a:ext cx="380508" cy="256667"/>
          </a:xfrm>
          <a:prstGeom prst="rect">
            <a:avLst/>
          </a:prstGeom>
          <a:solidFill>
            <a:srgbClr val="5077A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268423" y="3958451"/>
            <a:ext cx="2362955" cy="10843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选择单个人员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人员和部门都要列出来；但只能勾选一个人员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377636" y="971714"/>
            <a:ext cx="569721" cy="334959"/>
          </a:xfrm>
          <a:prstGeom prst="rect">
            <a:avLst/>
          </a:prstGeom>
          <a:solidFill>
            <a:srgbClr val="5077A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498755" y="2657959"/>
            <a:ext cx="1211969" cy="50375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点击进入下一级部门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3127375" y="1729212"/>
            <a:ext cx="0" cy="92874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 flipV="1">
            <a:off x="1945514" y="1800131"/>
            <a:ext cx="0" cy="157540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993654" y="3531395"/>
            <a:ext cx="2066414" cy="7728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首级部门，是用户所在最大权限的部门名称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部门及人员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页面方式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651826" y="1756012"/>
            <a:ext cx="3248155" cy="12497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选择部门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人员不用列出，只能选择部门；被勾选的话，代表子部门都被勾选了；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899266" y="1009460"/>
            <a:ext cx="456217" cy="334979"/>
          </a:xfrm>
          <a:prstGeom prst="rect">
            <a:avLst/>
          </a:prstGeom>
          <a:solidFill>
            <a:srgbClr val="5077A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1" y="805399"/>
            <a:ext cx="3143852" cy="5589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>
            <a:off x="4144833" y="2098861"/>
            <a:ext cx="407405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69772" y="1044168"/>
            <a:ext cx="456217" cy="334979"/>
          </a:xfrm>
          <a:prstGeom prst="rect">
            <a:avLst/>
          </a:prstGeom>
          <a:solidFill>
            <a:srgbClr val="5077A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</a:pP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页面设计基本要求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69537" y="733331"/>
            <a:ext cx="8738249" cy="513331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草图来自其他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截图及适当修改，设计时务必保持页面风格统一；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图标请网络搜罗或自行设计，风格一定要统一；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页面色调以蓝、白、灰为主，可参考企业微信；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用户头像暂时以统一头像代替；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AutoNum type="arabicPeriod"/>
            </a:pP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45" y="82351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6400453" y="2014745"/>
            <a:ext cx="2784168" cy="33678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8266867" y="3426294"/>
            <a:ext cx="675874" cy="544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978019" y="4061875"/>
            <a:ext cx="1985228" cy="11004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下班签到之后，还可以继续“更新”；</a:t>
            </a:r>
            <a:endParaRPr lang="en-US" altLang="zh-CN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（上班不允许更新）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17" y="2013705"/>
            <a:ext cx="2828579" cy="1321791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53040" y="3047612"/>
            <a:ext cx="523694" cy="28788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000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00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017410" y="2151835"/>
            <a:ext cx="1823290" cy="108216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个条目，可查看打卡详情（见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（查看时无法编辑）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 bwMode="auto">
          <a:xfrm flipV="1">
            <a:off x="5840700" y="2406945"/>
            <a:ext cx="579379" cy="2859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3"/>
          </p:cNvCxnSpPr>
          <p:nvPr/>
        </p:nvCxnSpPr>
        <p:spPr bwMode="auto">
          <a:xfrm>
            <a:off x="5840700" y="2692919"/>
            <a:ext cx="643420" cy="2551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9" y="814118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3" name="矩形 52"/>
          <p:cNvSpPr/>
          <p:nvPr/>
        </p:nvSpPr>
        <p:spPr bwMode="auto">
          <a:xfrm>
            <a:off x="851187" y="2005345"/>
            <a:ext cx="2784168" cy="33678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7" y="2042702"/>
            <a:ext cx="2784168" cy="1418855"/>
          </a:xfrm>
          <a:prstGeom prst="rect">
            <a:avLst/>
          </a:prstGeom>
        </p:spPr>
      </p:pic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174759" y="3851740"/>
            <a:ext cx="2263366" cy="88949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点击后，变成灰色；同时下班的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按钮，可以点击了</a:t>
            </a:r>
            <a:endParaRPr lang="en-US" altLang="zh-CN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56" idx="0"/>
          </p:cNvCxnSpPr>
          <p:nvPr/>
        </p:nvCxnSpPr>
        <p:spPr bwMode="auto">
          <a:xfrm flipV="1">
            <a:off x="2306442" y="3229976"/>
            <a:ext cx="579284" cy="6217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上下班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3" y="701268"/>
            <a:ext cx="3170127" cy="5635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838240" y="1934544"/>
            <a:ext cx="2824658" cy="32915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488" tIns="44450" rIns="90488" bIns="44450" numCol="1" rtlCol="0" anchor="t" anchorCtr="0" compatLnSpc="1"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052BA"/>
              </a:buClr>
              <a:buSzPct val="80000"/>
              <a:buFont typeface="Times" pitchFamily="18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80" y="701267"/>
            <a:ext cx="3170127" cy="5635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418420" y="5502694"/>
            <a:ext cx="2598344" cy="326254"/>
          </a:xfrm>
          <a:prstGeom prst="rect">
            <a:avLst/>
          </a:prstGeom>
          <a:solidFill>
            <a:srgbClr val="14B2E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确认打卡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59" y="4032443"/>
            <a:ext cx="463055" cy="4567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910" y="4066093"/>
            <a:ext cx="360000" cy="360000"/>
          </a:xfrm>
          <a:prstGeom prst="rect">
            <a:avLst/>
          </a:prstGeom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42766" y="4604725"/>
            <a:ext cx="1065408" cy="39247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点击拍照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129408" y="2495050"/>
            <a:ext cx="1682894" cy="40054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点击查看打卡详情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38240" y="1856756"/>
            <a:ext cx="2831069" cy="42471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外出记录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38239" y="2417268"/>
            <a:ext cx="2831069" cy="99588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第一次打卡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地点：上海市新华路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备注：税务局办事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819054" y="1934544"/>
            <a:ext cx="843844" cy="279805"/>
          </a:xfrm>
          <a:prstGeom prst="rect">
            <a:avLst/>
          </a:prstGeom>
          <a:solidFill>
            <a:srgbClr val="14B2EA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新增打卡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987643" y="2495050"/>
            <a:ext cx="612923" cy="27980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13:35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669309" y="2082290"/>
            <a:ext cx="243047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3662898" y="2895593"/>
            <a:ext cx="243047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943709" y="3573576"/>
            <a:ext cx="2831069" cy="11576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algn="ctr"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合适图标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今日无外出记录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594" y="3482733"/>
            <a:ext cx="495300" cy="600075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 bwMode="auto">
          <a:xfrm flipH="1">
            <a:off x="3127376" y="4345663"/>
            <a:ext cx="100119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137802" y="4121111"/>
            <a:ext cx="1682894" cy="52745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无记录时展示一下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endCxn id="17" idx="1"/>
          </p:cNvCxnSpPr>
          <p:nvPr/>
        </p:nvCxnSpPr>
        <p:spPr bwMode="auto">
          <a:xfrm flipV="1">
            <a:off x="6672404" y="4260821"/>
            <a:ext cx="147155" cy="3439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230294" y="1650608"/>
            <a:ext cx="1682894" cy="36830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点击新增打卡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570092" y="4469451"/>
            <a:ext cx="1592846" cy="91771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已拍的照片，点击可看大图，且查看时可以删除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连接符: 肘形 44"/>
          <p:cNvCxnSpPr>
            <a:endCxn id="44" idx="0"/>
          </p:cNvCxnSpPr>
          <p:nvPr/>
        </p:nvCxnSpPr>
        <p:spPr bwMode="auto">
          <a:xfrm>
            <a:off x="7756328" y="4254988"/>
            <a:ext cx="610187" cy="21446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3" y="787650"/>
            <a:ext cx="3233244" cy="57479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869337" y="3165695"/>
            <a:ext cx="1927361" cy="5266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这个规则是用户新建的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188474" y="2082290"/>
            <a:ext cx="1437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3188474" y="3391270"/>
            <a:ext cx="1437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853684" y="1720040"/>
            <a:ext cx="2941350" cy="99599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次打卡</a:t>
            </a:r>
            <a:r>
              <a:rPr lang="en-US" altLang="zh-CN" sz="13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是每家公司默认存在的，其他的规则，需要用户创建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64123" y="3998619"/>
            <a:ext cx="3216580" cy="572261"/>
          </a:xfrm>
          <a:prstGeom prst="rect">
            <a:avLst/>
          </a:prstGeom>
          <a:solidFill>
            <a:srgbClr val="F2F3F5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740253" y="1220702"/>
            <a:ext cx="88606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4914120" y="1033590"/>
            <a:ext cx="1927361" cy="45117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新建规则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" y="679010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>
            <a:off x="3795811" y="2069464"/>
            <a:ext cx="186788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73675" y="3911097"/>
            <a:ext cx="3216581" cy="1285586"/>
          </a:xfrm>
          <a:prstGeom prst="rect">
            <a:avLst/>
          </a:prstGeom>
          <a:solidFill>
            <a:srgbClr val="F2F3F5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97" y="679010"/>
            <a:ext cx="3216580" cy="57183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" y="679010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>
            <a:off x="3795811" y="2639832"/>
            <a:ext cx="17504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73675" y="3911097"/>
            <a:ext cx="3216581" cy="1285586"/>
          </a:xfrm>
          <a:prstGeom prst="rect">
            <a:avLst/>
          </a:prstGeom>
          <a:solidFill>
            <a:srgbClr val="F2F3F5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53" y="679010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679010"/>
            <a:ext cx="3216580" cy="5718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>
            <a:off x="3705277" y="3029131"/>
            <a:ext cx="13193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15732" y="3911097"/>
            <a:ext cx="3216581" cy="1285586"/>
          </a:xfrm>
          <a:prstGeom prst="rect">
            <a:avLst/>
          </a:prstGeom>
          <a:solidFill>
            <a:srgbClr val="F2F3F5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9" y="160931"/>
            <a:ext cx="1798952" cy="3198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9" y="3429000"/>
            <a:ext cx="1798952" cy="3198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83" y="1716879"/>
            <a:ext cx="1621985" cy="2883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348887" y="3996343"/>
            <a:ext cx="13193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" y="679010"/>
            <a:ext cx="3216581" cy="571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接箭头连接符 33"/>
          <p:cNvCxnSpPr/>
          <p:nvPr/>
        </p:nvCxnSpPr>
        <p:spPr bwMode="auto">
          <a:xfrm flipV="1">
            <a:off x="3732437" y="2136618"/>
            <a:ext cx="1817337" cy="14538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73675" y="3911097"/>
            <a:ext cx="3216581" cy="1285586"/>
          </a:xfrm>
          <a:prstGeom prst="rect">
            <a:avLst/>
          </a:prstGeom>
          <a:solidFill>
            <a:srgbClr val="F2F3F5"/>
          </a:solidFill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3095" y="4360753"/>
            <a:ext cx="1927361" cy="5266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en-US" altLang="zh-CN" sz="1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8" idx="0"/>
          </p:cNvCxnSpPr>
          <p:nvPr/>
        </p:nvCxnSpPr>
        <p:spPr bwMode="auto">
          <a:xfrm flipV="1">
            <a:off x="2066776" y="3621387"/>
            <a:ext cx="963680" cy="7393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-2361"/>
            <a:ext cx="3127375" cy="4188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defTabSz="762000" eaLnBrk="0" hangingPunct="0"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考勤 </a:t>
            </a:r>
            <a:r>
              <a:rPr lang="en-US" altLang="zh-CN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b="1" dirty="0">
                <a:solidFill>
                  <a:srgbClr val="14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800" b="1" dirty="0">
              <a:solidFill>
                <a:srgbClr val="14B2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84" y="152195"/>
            <a:ext cx="1798642" cy="31975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84" y="3429001"/>
            <a:ext cx="1798643" cy="31975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直接箭头连接符 16"/>
          <p:cNvCxnSpPr/>
          <p:nvPr/>
        </p:nvCxnSpPr>
        <p:spPr bwMode="auto">
          <a:xfrm>
            <a:off x="3732437" y="3590447"/>
            <a:ext cx="1798642" cy="12969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015507" y="1630751"/>
            <a:ext cx="1559930" cy="5266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，则点击进入选位置页面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015506" y="4886609"/>
            <a:ext cx="1434679" cy="5266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/>
          <a:lstStyle/>
          <a:p>
            <a:pPr defTabSz="762000" eaLnBrk="0" hangingPunct="0">
              <a:lnSpc>
                <a:spcPct val="150000"/>
              </a:lnSpc>
              <a:spcBef>
                <a:spcPct val="40000"/>
              </a:spcBef>
              <a:buClr>
                <a:srgbClr val="0052BA"/>
              </a:buClr>
              <a:buSzPct val="80000"/>
              <a:buFont typeface="Times"/>
              <a:buNone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如已选过位置，则点击进入位置列表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zoom dir="in"/>
  </p:transition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">
      <a:majorFont>
        <a:latin typeface="Nokia Sans SemiBold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0488" tIns="44450" rIns="90488" bIns="44450" numCol="1" anchor="t" anchorCtr="0" compatLnSpc="1"/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rgbClr val="0052BA"/>
          </a:buClr>
          <a:buSzPct val="80000"/>
          <a:buFont typeface="Times" pitchFamily="18" charset="0"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0488" tIns="44450" rIns="90488" bIns="44450" numCol="1" anchor="t" anchorCtr="0" compatLnSpc="1"/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rgbClr val="0052BA"/>
          </a:buClr>
          <a:buSzPct val="80000"/>
          <a:buFont typeface="Times" pitchFamily="18" charset="0"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演示</Application>
  <PresentationFormat>A4 纸张(210x297 毫米)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Times</vt:lpstr>
      <vt:lpstr>Nokia Sans</vt:lpstr>
      <vt:lpstr>Nokia Sans SemiBold</vt:lpstr>
      <vt:lpstr>Times</vt:lpstr>
      <vt:lpstr>黑体</vt:lpstr>
      <vt:lpstr>微软雅黑</vt:lpstr>
      <vt:lpstr>Arial Unicode MS</vt:lpstr>
      <vt:lpstr>Times New Roman</vt:lpstr>
      <vt:lpstr>Segoe Print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byread</Company>
  <LinksUpToDate>false</LinksUpToDate>
  <SharedDoc>false</SharedDoc>
  <HyperlinksChanged>false</HyperlinksChanged>
  <AppVersion>14.0000</AppVersion>
  <Pages>15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SFA</dc:title>
  <dc:creator>MMSFA</dc:creator>
  <cp:lastModifiedBy>茬硪裑貶</cp:lastModifiedBy>
  <cp:revision>4532</cp:revision>
  <cp:lastPrinted>1998-09-04T08:04:00Z</cp:lastPrinted>
  <dcterms:created xsi:type="dcterms:W3CDTF">2005-11-15T12:24:00Z</dcterms:created>
  <dcterms:modified xsi:type="dcterms:W3CDTF">2018-06-04T04:24:00Z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